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67" r:id="rId4"/>
    <p:sldId id="258" r:id="rId5"/>
    <p:sldId id="264" r:id="rId6"/>
    <p:sldId id="259" r:id="rId7"/>
    <p:sldId id="265" r:id="rId8"/>
    <p:sldId id="260" r:id="rId9"/>
    <p:sldId id="261" r:id="rId10"/>
    <p:sldId id="268" r:id="rId11"/>
    <p:sldId id="263" r:id="rId12"/>
  </p:sldIdLst>
  <p:sldSz cx="6858000" cy="9144000" type="screen4x3"/>
  <p:notesSz cx="6870700" cy="100076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varScale="1">
        <p:scale>
          <a:sx n="90" d="100"/>
          <a:sy n="90" d="100"/>
        </p:scale>
        <p:origin x="-3712" y="-104"/>
      </p:cViewPr>
      <p:guideLst>
        <p:guide orient="horz" pos="2880"/>
        <p:guide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09B8E01-204B-4FCE-A74A-269D27C7C9AE}" type="datetimeFigureOut">
              <a:rPr kumimoji="1" lang="ja-JP" altLang="en-US" smtClean="0"/>
              <a:t>2014/08/01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84C9D7-186E-421B-8420-59891059CDA0}" type="slidenum">
              <a:rPr kumimoji="1" lang="ja-JP" altLang="en-US" smtClean="0"/>
              <a:t>‹#›</a:t>
            </a:fld>
            <a:endParaRPr kumimoji="1" lang="ja-JP" altLang="en-US"/>
          </a:p>
        </p:txBody>
      </p:sp>
    </p:spTree>
    <p:extLst>
      <p:ext uri="{BB962C8B-B14F-4D97-AF65-F5344CB8AC3E}">
        <p14:creationId xmlns:p14="http://schemas.microsoft.com/office/powerpoint/2010/main" val="400556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9B8E01-204B-4FCE-A74A-269D27C7C9AE}" type="datetimeFigureOut">
              <a:rPr kumimoji="1" lang="ja-JP" altLang="en-US" smtClean="0"/>
              <a:t>2014/08/01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84C9D7-186E-421B-8420-59891059CDA0}" type="slidenum">
              <a:rPr kumimoji="1" lang="ja-JP" altLang="en-US" smtClean="0"/>
              <a:t>‹#›</a:t>
            </a:fld>
            <a:endParaRPr kumimoji="1" lang="ja-JP" altLang="en-US"/>
          </a:p>
        </p:txBody>
      </p:sp>
    </p:spTree>
    <p:extLst>
      <p:ext uri="{BB962C8B-B14F-4D97-AF65-F5344CB8AC3E}">
        <p14:creationId xmlns:p14="http://schemas.microsoft.com/office/powerpoint/2010/main" val="317972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9B8E01-204B-4FCE-A74A-269D27C7C9AE}" type="datetimeFigureOut">
              <a:rPr kumimoji="1" lang="ja-JP" altLang="en-US" smtClean="0"/>
              <a:t>2014/08/01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84C9D7-186E-421B-8420-59891059CDA0}" type="slidenum">
              <a:rPr kumimoji="1" lang="ja-JP" altLang="en-US" smtClean="0"/>
              <a:t>‹#›</a:t>
            </a:fld>
            <a:endParaRPr kumimoji="1" lang="ja-JP" altLang="en-US"/>
          </a:p>
        </p:txBody>
      </p:sp>
    </p:spTree>
    <p:extLst>
      <p:ext uri="{BB962C8B-B14F-4D97-AF65-F5344CB8AC3E}">
        <p14:creationId xmlns:p14="http://schemas.microsoft.com/office/powerpoint/2010/main" val="15584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9B8E01-204B-4FCE-A74A-269D27C7C9AE}" type="datetimeFigureOut">
              <a:rPr kumimoji="1" lang="ja-JP" altLang="en-US" smtClean="0"/>
              <a:t>2014/08/01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84C9D7-186E-421B-8420-59891059CDA0}" type="slidenum">
              <a:rPr kumimoji="1" lang="ja-JP" altLang="en-US" smtClean="0"/>
              <a:t>‹#›</a:t>
            </a:fld>
            <a:endParaRPr kumimoji="1" lang="ja-JP" altLang="en-US"/>
          </a:p>
        </p:txBody>
      </p:sp>
    </p:spTree>
    <p:extLst>
      <p:ext uri="{BB962C8B-B14F-4D97-AF65-F5344CB8AC3E}">
        <p14:creationId xmlns:p14="http://schemas.microsoft.com/office/powerpoint/2010/main" val="139791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09B8E01-204B-4FCE-A74A-269D27C7C9AE}" type="datetimeFigureOut">
              <a:rPr kumimoji="1" lang="ja-JP" altLang="en-US" smtClean="0"/>
              <a:t>2014/08/01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84C9D7-186E-421B-8420-59891059CDA0}" type="slidenum">
              <a:rPr kumimoji="1" lang="ja-JP" altLang="en-US" smtClean="0"/>
              <a:t>‹#›</a:t>
            </a:fld>
            <a:endParaRPr kumimoji="1" lang="ja-JP" altLang="en-US"/>
          </a:p>
        </p:txBody>
      </p:sp>
    </p:spTree>
    <p:extLst>
      <p:ext uri="{BB962C8B-B14F-4D97-AF65-F5344CB8AC3E}">
        <p14:creationId xmlns:p14="http://schemas.microsoft.com/office/powerpoint/2010/main" val="19107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09B8E01-204B-4FCE-A74A-269D27C7C9AE}" type="datetimeFigureOut">
              <a:rPr kumimoji="1" lang="ja-JP" altLang="en-US" smtClean="0"/>
              <a:t>2014/08/01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84C9D7-186E-421B-8420-59891059CDA0}" type="slidenum">
              <a:rPr kumimoji="1" lang="ja-JP" altLang="en-US" smtClean="0"/>
              <a:t>‹#›</a:t>
            </a:fld>
            <a:endParaRPr kumimoji="1" lang="ja-JP" altLang="en-US"/>
          </a:p>
        </p:txBody>
      </p:sp>
    </p:spTree>
    <p:extLst>
      <p:ext uri="{BB962C8B-B14F-4D97-AF65-F5344CB8AC3E}">
        <p14:creationId xmlns:p14="http://schemas.microsoft.com/office/powerpoint/2010/main" val="204401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09B8E01-204B-4FCE-A74A-269D27C7C9AE}" type="datetimeFigureOut">
              <a:rPr kumimoji="1" lang="ja-JP" altLang="en-US" smtClean="0"/>
              <a:t>2014/08/01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084C9D7-186E-421B-8420-59891059CDA0}" type="slidenum">
              <a:rPr kumimoji="1" lang="ja-JP" altLang="en-US" smtClean="0"/>
              <a:t>‹#›</a:t>
            </a:fld>
            <a:endParaRPr kumimoji="1" lang="ja-JP" altLang="en-US"/>
          </a:p>
        </p:txBody>
      </p:sp>
    </p:spTree>
    <p:extLst>
      <p:ext uri="{BB962C8B-B14F-4D97-AF65-F5344CB8AC3E}">
        <p14:creationId xmlns:p14="http://schemas.microsoft.com/office/powerpoint/2010/main" val="22516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9B8E01-204B-4FCE-A74A-269D27C7C9AE}" type="datetimeFigureOut">
              <a:rPr kumimoji="1" lang="ja-JP" altLang="en-US" smtClean="0"/>
              <a:t>2014/08/01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084C9D7-186E-421B-8420-59891059CDA0}" type="slidenum">
              <a:rPr kumimoji="1" lang="ja-JP" altLang="en-US" smtClean="0"/>
              <a:t>‹#›</a:t>
            </a:fld>
            <a:endParaRPr kumimoji="1" lang="ja-JP" altLang="en-US"/>
          </a:p>
        </p:txBody>
      </p:sp>
    </p:spTree>
    <p:extLst>
      <p:ext uri="{BB962C8B-B14F-4D97-AF65-F5344CB8AC3E}">
        <p14:creationId xmlns:p14="http://schemas.microsoft.com/office/powerpoint/2010/main" val="251556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9B8E01-204B-4FCE-A74A-269D27C7C9AE}" type="datetimeFigureOut">
              <a:rPr kumimoji="1" lang="ja-JP" altLang="en-US" smtClean="0"/>
              <a:t>2014/08/01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084C9D7-186E-421B-8420-59891059CDA0}" type="slidenum">
              <a:rPr kumimoji="1" lang="ja-JP" altLang="en-US" smtClean="0"/>
              <a:t>‹#›</a:t>
            </a:fld>
            <a:endParaRPr kumimoji="1" lang="ja-JP" altLang="en-US"/>
          </a:p>
        </p:txBody>
      </p:sp>
    </p:spTree>
    <p:extLst>
      <p:ext uri="{BB962C8B-B14F-4D97-AF65-F5344CB8AC3E}">
        <p14:creationId xmlns:p14="http://schemas.microsoft.com/office/powerpoint/2010/main" val="305816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09B8E01-204B-4FCE-A74A-269D27C7C9AE}" type="datetimeFigureOut">
              <a:rPr kumimoji="1" lang="ja-JP" altLang="en-US" smtClean="0"/>
              <a:t>2014/08/01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84C9D7-186E-421B-8420-59891059CDA0}" type="slidenum">
              <a:rPr kumimoji="1" lang="ja-JP" altLang="en-US" smtClean="0"/>
              <a:t>‹#›</a:t>
            </a:fld>
            <a:endParaRPr kumimoji="1" lang="ja-JP" altLang="en-US"/>
          </a:p>
        </p:txBody>
      </p:sp>
    </p:spTree>
    <p:extLst>
      <p:ext uri="{BB962C8B-B14F-4D97-AF65-F5344CB8AC3E}">
        <p14:creationId xmlns:p14="http://schemas.microsoft.com/office/powerpoint/2010/main" val="117720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09B8E01-204B-4FCE-A74A-269D27C7C9AE}" type="datetimeFigureOut">
              <a:rPr kumimoji="1" lang="ja-JP" altLang="en-US" smtClean="0"/>
              <a:t>2014/08/01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84C9D7-186E-421B-8420-59891059CDA0}" type="slidenum">
              <a:rPr kumimoji="1" lang="ja-JP" altLang="en-US" smtClean="0"/>
              <a:t>‹#›</a:t>
            </a:fld>
            <a:endParaRPr kumimoji="1" lang="ja-JP" altLang="en-US"/>
          </a:p>
        </p:txBody>
      </p:sp>
    </p:spTree>
    <p:extLst>
      <p:ext uri="{BB962C8B-B14F-4D97-AF65-F5344CB8AC3E}">
        <p14:creationId xmlns:p14="http://schemas.microsoft.com/office/powerpoint/2010/main" val="41220232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09B8E01-204B-4FCE-A74A-269D27C7C9AE}" type="datetimeFigureOut">
              <a:rPr kumimoji="1" lang="ja-JP" altLang="en-US" smtClean="0"/>
              <a:t>2014/08/01</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084C9D7-186E-421B-8420-59891059CDA0}" type="slidenum">
              <a:rPr kumimoji="1" lang="ja-JP" altLang="en-US" smtClean="0"/>
              <a:t>‹#›</a:t>
            </a:fld>
            <a:endParaRPr kumimoji="1" lang="ja-JP" altLang="en-US"/>
          </a:p>
        </p:txBody>
      </p:sp>
    </p:spTree>
    <p:extLst>
      <p:ext uri="{BB962C8B-B14F-4D97-AF65-F5344CB8AC3E}">
        <p14:creationId xmlns:p14="http://schemas.microsoft.com/office/powerpoint/2010/main" val="291722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5.jpeg"/><Relationship Id="rId5" Type="http://schemas.microsoft.com/office/2007/relationships/hdphoto" Target="../media/hdphoto3.wdp"/><Relationship Id="rId6"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テンプレート\5_IMAGE\1_BUSINESS\51107.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404664" y="3610577"/>
            <a:ext cx="6319986" cy="5349875"/>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918363" y="1685734"/>
            <a:ext cx="5292588" cy="646331"/>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kumimoji="1" lang="ja-JP" altLang="en-US" sz="3600" dirty="0" smtClean="0">
                <a:latin typeface="Meiryo UI" panose="020B0604030504040204" pitchFamily="50" charset="-128"/>
                <a:ea typeface="Meiryo UI" panose="020B0604030504040204" pitchFamily="50" charset="-128"/>
                <a:cs typeface="Meiryo UI" panose="020B0604030504040204" pitchFamily="50" charset="-128"/>
              </a:rPr>
              <a:t>プレスリリースの作り方</a:t>
            </a:r>
            <a:endParaRPr kumimoji="1" lang="ja-JP" altLang="en-US" sz="3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Picture 2" descr="C:\Users\User\Desktop\テンプレート\5_IMAGE\1_BUSINESS\511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023" y="2843808"/>
            <a:ext cx="6319986" cy="6116643"/>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7112" y="251520"/>
            <a:ext cx="2018358" cy="775752"/>
          </a:xfrm>
          <a:prstGeom prst="rect">
            <a:avLst/>
          </a:prstGeom>
        </p:spPr>
      </p:pic>
      <p:sp>
        <p:nvSpPr>
          <p:cNvPr id="2" name="テキスト ボックス 1"/>
          <p:cNvSpPr txBox="1"/>
          <p:nvPr/>
        </p:nvSpPr>
        <p:spPr>
          <a:xfrm>
            <a:off x="240812" y="126384"/>
            <a:ext cx="813043" cy="276999"/>
          </a:xfrm>
          <a:prstGeom prst="rect">
            <a:avLst/>
          </a:prstGeom>
          <a:noFill/>
        </p:spPr>
        <p:txBody>
          <a:bodyPr wrap="none" rtlCol="0">
            <a:spAutoFit/>
          </a:bodyPr>
          <a:lstStyle/>
          <a:p>
            <a:r>
              <a:rPr lang="en-US" altLang="ja-JP" sz="1200" dirty="0" smtClean="0">
                <a:latin typeface="+mj-lt"/>
                <a:ea typeface="メイリオ" panose="020B0604030504040204" pitchFamily="50" charset="-128"/>
                <a:cs typeface="メイリオ" panose="020B0604030504040204" pitchFamily="50" charset="-128"/>
              </a:rPr>
              <a:t>20140801</a:t>
            </a:r>
            <a:endParaRPr kumimoji="1" lang="ja-JP" altLang="en-US" sz="1200" dirty="0">
              <a:latin typeface="+mj-lt"/>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345940" y="8172400"/>
            <a:ext cx="4437433" cy="523220"/>
          </a:xfrm>
          <a:prstGeom prst="rect">
            <a:avLst/>
          </a:prstGeom>
          <a:noFill/>
        </p:spPr>
        <p:txBody>
          <a:bodyPr wrap="none" rtlCol="0">
            <a:spAutoFit/>
          </a:bodyPr>
          <a:lstStyle/>
          <a:p>
            <a:pPr algn="ctr"/>
            <a:r>
              <a:rPr kumimoji="1" lang="ja-JP" altLang="en-US" sz="1400" dirty="0" smtClean="0">
                <a:solidFill>
                  <a:schemeClr val="bg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国際ロータリークラブ第</a:t>
            </a:r>
            <a:r>
              <a:rPr kumimoji="1" lang="en-US" altLang="ja-JP" sz="1400" dirty="0" smtClean="0">
                <a:solidFill>
                  <a:schemeClr val="bg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2790</a:t>
            </a:r>
            <a:r>
              <a:rPr kumimoji="1" lang="ja-JP" altLang="en-US" sz="1400" dirty="0" smtClean="0">
                <a:solidFill>
                  <a:schemeClr val="bg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地区（</a:t>
            </a:r>
            <a:r>
              <a:rPr kumimoji="1" lang="en-US" altLang="ja-JP" sz="1400" dirty="0" smtClean="0">
                <a:solidFill>
                  <a:schemeClr val="bg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2014-15</a:t>
            </a:r>
            <a:r>
              <a:rPr kumimoji="1" lang="ja-JP" altLang="en-US" sz="1400" dirty="0" smtClean="0">
                <a:solidFill>
                  <a:schemeClr val="bg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en-US" altLang="ja-JP" sz="1400" dirty="0" smtClean="0">
              <a:solidFill>
                <a:schemeClr val="bg1">
                  <a:lumMod val="9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smtClean="0">
                <a:solidFill>
                  <a:schemeClr val="bg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広報公共イメージ</a:t>
            </a:r>
            <a:r>
              <a:rPr lang="ja-JP" altLang="en-US" sz="1400" dirty="0">
                <a:solidFill>
                  <a:schemeClr val="bg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委員会</a:t>
            </a:r>
            <a:endParaRPr kumimoji="1" lang="ja-JP" altLang="en-US" sz="1400" dirty="0">
              <a:solidFill>
                <a:schemeClr val="bg1">
                  <a:lumMod val="9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780928" y="7812360"/>
            <a:ext cx="1120619" cy="369332"/>
          </a:xfrm>
          <a:prstGeom prst="rect">
            <a:avLst/>
          </a:prstGeom>
          <a:noFill/>
        </p:spPr>
        <p:txBody>
          <a:bodyPr wrap="none" rtlCol="0">
            <a:spAutoFit/>
          </a:bodyPr>
          <a:lstStyle/>
          <a:p>
            <a:r>
              <a:rPr kumimoji="1" lang="en-US" altLang="ja-JP" dirty="0" smtClean="0">
                <a:solidFill>
                  <a:schemeClr val="bg1"/>
                </a:solidFill>
              </a:rPr>
              <a:t>20140801</a:t>
            </a:r>
            <a:endParaRPr kumimoji="1" lang="ja-JP" altLang="en-US" dirty="0">
              <a:solidFill>
                <a:schemeClr val="bg1"/>
              </a:solidFill>
            </a:endParaRPr>
          </a:p>
        </p:txBody>
      </p:sp>
    </p:spTree>
    <p:extLst>
      <p:ext uri="{BB962C8B-B14F-4D97-AF65-F5344CB8AC3E}">
        <p14:creationId xmlns:p14="http://schemas.microsoft.com/office/powerpoint/2010/main" val="36881765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08720" y="1043608"/>
            <a:ext cx="4840773" cy="584776"/>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ja-JP" altLang="en-US" sz="3200" dirty="0" smtClean="0">
                <a:latin typeface="メイリオ"/>
                <a:ea typeface="メイリオ"/>
                <a:cs typeface="メイリオ"/>
              </a:rPr>
              <a:t>各クラブからのリリース</a:t>
            </a:r>
            <a:endParaRPr kumimoji="1" lang="ja-JP" altLang="en-US" sz="3200" dirty="0">
              <a:latin typeface="メイリオ"/>
              <a:ea typeface="メイリオ"/>
              <a:cs typeface="メイリオ"/>
            </a:endParaRPr>
          </a:p>
        </p:txBody>
      </p:sp>
      <p:sp>
        <p:nvSpPr>
          <p:cNvPr id="3" name="テキスト ボックス 2"/>
          <p:cNvSpPr txBox="1"/>
          <p:nvPr/>
        </p:nvSpPr>
        <p:spPr>
          <a:xfrm>
            <a:off x="908720" y="2915816"/>
            <a:ext cx="4698722" cy="5847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広報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公共イメージ</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委員会</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332656" y="4932040"/>
            <a:ext cx="5929828" cy="954107"/>
          </a:xfrm>
          <a:prstGeom prst="rect">
            <a:avLst/>
          </a:prstGeom>
          <a:solidFill>
            <a:schemeClr val="tx1"/>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kumimoji="1" lang="ja-JP" altLang="en-US" sz="2800" dirty="0" smtClean="0">
                <a:latin typeface="メイリオ"/>
                <a:ea typeface="メイリオ"/>
                <a:cs typeface="メイリオ"/>
              </a:rPr>
              <a:t>報</a:t>
            </a:r>
            <a:r>
              <a:rPr kumimoji="1" lang="en-US" altLang="ja-JP" sz="2800" dirty="0" smtClean="0">
                <a:latin typeface="メイリオ"/>
                <a:ea typeface="メイリオ"/>
                <a:cs typeface="メイリオ"/>
              </a:rPr>
              <a:t>   </a:t>
            </a:r>
            <a:r>
              <a:rPr kumimoji="1" lang="ja-JP" altLang="en-US" sz="2800" dirty="0" smtClean="0">
                <a:latin typeface="メイリオ"/>
                <a:ea typeface="メイリオ"/>
                <a:cs typeface="メイリオ"/>
              </a:rPr>
              <a:t>道</a:t>
            </a:r>
            <a:endParaRPr kumimoji="1" lang="en-US" altLang="ja-JP" sz="2800" dirty="0" smtClean="0">
              <a:latin typeface="メイリオ"/>
              <a:ea typeface="メイリオ"/>
              <a:cs typeface="メイリオ"/>
            </a:endParaRPr>
          </a:p>
          <a:p>
            <a:r>
              <a:rPr kumimoji="1" lang="ja-JP" altLang="en-US" sz="2800" dirty="0" smtClean="0">
                <a:latin typeface="メイリオ"/>
                <a:ea typeface="メイリオ"/>
                <a:cs typeface="メイリオ"/>
              </a:rPr>
              <a:t>（千葉県庁・市役所プレスルーム）</a:t>
            </a:r>
            <a:endParaRPr kumimoji="1" lang="ja-JP" altLang="en-US" sz="2800" dirty="0">
              <a:latin typeface="メイリオ"/>
              <a:ea typeface="メイリオ"/>
              <a:cs typeface="メイリオ"/>
            </a:endParaRPr>
          </a:p>
        </p:txBody>
      </p:sp>
      <p:sp>
        <p:nvSpPr>
          <p:cNvPr id="5" name="テキスト ボックス 4"/>
          <p:cNvSpPr txBox="1"/>
          <p:nvPr/>
        </p:nvSpPr>
        <p:spPr>
          <a:xfrm>
            <a:off x="548680" y="7164288"/>
            <a:ext cx="5616624"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3600" dirty="0" smtClean="0">
                <a:latin typeface="メイリオ"/>
                <a:ea typeface="メイリオ"/>
                <a:cs typeface="メイリオ"/>
              </a:rPr>
              <a:t>メディア</a:t>
            </a:r>
            <a:endParaRPr kumimoji="1" lang="en-US" altLang="ja-JP" sz="3600" dirty="0" smtClean="0">
              <a:latin typeface="メイリオ"/>
              <a:ea typeface="メイリオ"/>
              <a:cs typeface="メイリオ"/>
            </a:endParaRPr>
          </a:p>
          <a:p>
            <a:r>
              <a:rPr kumimoji="1" lang="ja-JP" altLang="en-US" sz="3600" dirty="0" smtClean="0">
                <a:latin typeface="メイリオ"/>
                <a:ea typeface="メイリオ"/>
                <a:cs typeface="メイリオ"/>
              </a:rPr>
              <a:t>（新聞・</a:t>
            </a:r>
            <a:r>
              <a:rPr kumimoji="1" lang="en-US" altLang="ja-JP" sz="3600" dirty="0" smtClean="0">
                <a:latin typeface="メイリオ"/>
                <a:ea typeface="メイリオ"/>
                <a:cs typeface="メイリオ"/>
              </a:rPr>
              <a:t>TV etc.</a:t>
            </a:r>
            <a:r>
              <a:rPr kumimoji="1" lang="ja-JP" altLang="en-US" sz="3600" dirty="0" smtClean="0">
                <a:latin typeface="メイリオ"/>
                <a:ea typeface="メイリオ"/>
                <a:cs typeface="メイリオ"/>
              </a:rPr>
              <a:t>）掲載</a:t>
            </a:r>
            <a:endParaRPr kumimoji="1" lang="ja-JP" altLang="en-US" sz="3600" dirty="0">
              <a:latin typeface="メイリオ"/>
              <a:ea typeface="メイリオ"/>
              <a:cs typeface="メイリオ"/>
            </a:endParaRPr>
          </a:p>
        </p:txBody>
      </p:sp>
      <p:sp>
        <p:nvSpPr>
          <p:cNvPr id="6" name="下矢印 5"/>
          <p:cNvSpPr/>
          <p:nvPr/>
        </p:nvSpPr>
        <p:spPr>
          <a:xfrm>
            <a:off x="2924944" y="1835696"/>
            <a:ext cx="648072" cy="864096"/>
          </a:xfrm>
          <a:prstGeom prst="downArrow">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48680" y="323528"/>
            <a:ext cx="1558840" cy="369332"/>
          </a:xfrm>
          <a:prstGeom prst="rect">
            <a:avLst/>
          </a:prstGeom>
          <a:noFill/>
        </p:spPr>
        <p:txBody>
          <a:bodyPr wrap="none" rtlCol="0">
            <a:spAutoFit/>
          </a:bodyPr>
          <a:lstStyle/>
          <a:p>
            <a:r>
              <a:rPr lang="ja-JP" altLang="en-US" dirty="0" smtClean="0"/>
              <a:t>フローチャート</a:t>
            </a:r>
            <a:endParaRPr kumimoji="1" lang="ja-JP" altLang="en-US" dirty="0"/>
          </a:p>
        </p:txBody>
      </p:sp>
      <p:sp>
        <p:nvSpPr>
          <p:cNvPr id="8" name="下矢印 7"/>
          <p:cNvSpPr/>
          <p:nvPr/>
        </p:nvSpPr>
        <p:spPr>
          <a:xfrm>
            <a:off x="2852936" y="3779912"/>
            <a:ext cx="720080" cy="864096"/>
          </a:xfrm>
          <a:prstGeom prst="downArrow">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2852936" y="6156176"/>
            <a:ext cx="792088" cy="864096"/>
          </a:xfrm>
          <a:prstGeom prst="downArrow">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222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38075" y="683568"/>
            <a:ext cx="4320480" cy="523220"/>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kumimoji="1" lang="ja-JP" altLang="en-US" sz="2800" dirty="0" smtClean="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rPr>
              <a:t>プレスリリース</a:t>
            </a:r>
            <a:r>
              <a:rPr lang="ja-JP" altLang="en-US" sz="2800" dirty="0" smtClean="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rPr>
              <a:t>の送信先</a:t>
            </a:r>
            <a:endParaRPr kumimoji="1" lang="ja-JP" altLang="en-US" sz="2800" dirty="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Picture 2" descr="C:\Users\User\Desktop\テンプレート\5_IMAGE\1_BUSINESS\51107.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1005808" y="4912797"/>
            <a:ext cx="5231504" cy="4123699"/>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2896" y="1596322"/>
            <a:ext cx="1728192" cy="664226"/>
          </a:xfrm>
          <a:prstGeom prst="rect">
            <a:avLst/>
          </a:prstGeom>
        </p:spPr>
      </p:pic>
      <p:sp>
        <p:nvSpPr>
          <p:cNvPr id="2" name="テキスト ボックス 1"/>
          <p:cNvSpPr txBox="1"/>
          <p:nvPr/>
        </p:nvSpPr>
        <p:spPr>
          <a:xfrm>
            <a:off x="774725" y="2410294"/>
            <a:ext cx="5206169" cy="2862322"/>
          </a:xfrm>
          <a:prstGeom prst="rect">
            <a:avLst/>
          </a:prstGeom>
          <a:noFill/>
        </p:spPr>
        <p:txBody>
          <a:bodyPr wrap="none" rtlCol="0">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国際ロータリークラブ第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2790</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地区</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2014-15</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）ガバナー事務所</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広報</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公共イメージ</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委員会</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委員長　金 本  元 章</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260-0042</a:t>
            </a:r>
          </a:p>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住所：</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千葉市中央区椿森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3-1-1-302</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TEL : 043-284-2790   FAX : 043-256-0008</a:t>
            </a:r>
          </a:p>
          <a:p>
            <a:pPr algn="ct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E-mail :  14-15gov@rid2790.jp</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sp>
        <p:nvSpPr>
          <p:cNvPr id="4" name="テキスト ボックス 3"/>
          <p:cNvSpPr txBox="1"/>
          <p:nvPr/>
        </p:nvSpPr>
        <p:spPr>
          <a:xfrm>
            <a:off x="3947903" y="7020272"/>
            <a:ext cx="2196435" cy="1938992"/>
          </a:xfrm>
          <a:prstGeom prst="rect">
            <a:avLst/>
          </a:prstGeom>
          <a:noFill/>
        </p:spPr>
        <p:txBody>
          <a:bodyPr wrap="none" rtlCol="0">
            <a:spAutoFit/>
          </a:bodyPr>
          <a:lstStyle/>
          <a:p>
            <a:pPr algn="ctr"/>
            <a:r>
              <a:rPr lang="en-US" altLang="ja-JP" sz="2000" dirty="0" smtClean="0">
                <a:solidFill>
                  <a:schemeClr val="bg2">
                    <a:lumMod val="25000"/>
                  </a:schemeClr>
                </a:solidFill>
              </a:rPr>
              <a:t>MEMBER</a:t>
            </a:r>
          </a:p>
          <a:p>
            <a:r>
              <a:rPr lang="en-US" altLang="ja-JP" sz="2000" dirty="0" smtClean="0">
                <a:solidFill>
                  <a:schemeClr val="bg2">
                    <a:lumMod val="25000"/>
                  </a:schemeClr>
                </a:solidFill>
              </a:rPr>
              <a:t>Motoaki </a:t>
            </a:r>
            <a:r>
              <a:rPr lang="en-US" altLang="ja-JP" sz="2000" dirty="0" err="1" smtClean="0">
                <a:solidFill>
                  <a:schemeClr val="bg2">
                    <a:lumMod val="25000"/>
                  </a:schemeClr>
                </a:solidFill>
              </a:rPr>
              <a:t>Kanemoto</a:t>
            </a:r>
            <a:endParaRPr lang="en-US" altLang="ja-JP" sz="2000" dirty="0" smtClean="0">
              <a:solidFill>
                <a:schemeClr val="bg2">
                  <a:lumMod val="25000"/>
                </a:schemeClr>
              </a:solidFill>
            </a:endParaRPr>
          </a:p>
          <a:p>
            <a:r>
              <a:rPr lang="en-US" altLang="ja-JP" sz="2000" dirty="0" smtClean="0">
                <a:solidFill>
                  <a:schemeClr val="bg2">
                    <a:lumMod val="25000"/>
                  </a:schemeClr>
                </a:solidFill>
              </a:rPr>
              <a:t>Kyoko </a:t>
            </a:r>
            <a:r>
              <a:rPr lang="en-US" altLang="ja-JP" sz="2000" dirty="0" err="1" smtClean="0">
                <a:solidFill>
                  <a:schemeClr val="bg2">
                    <a:lumMod val="25000"/>
                  </a:schemeClr>
                </a:solidFill>
              </a:rPr>
              <a:t>Ohtani</a:t>
            </a:r>
            <a:endParaRPr lang="en-US" altLang="ja-JP" sz="2000" dirty="0" smtClean="0">
              <a:solidFill>
                <a:schemeClr val="bg2">
                  <a:lumMod val="25000"/>
                </a:schemeClr>
              </a:solidFill>
            </a:endParaRPr>
          </a:p>
          <a:p>
            <a:r>
              <a:rPr kumimoji="1" lang="en-US" altLang="ja-JP" sz="2000" dirty="0" smtClean="0">
                <a:solidFill>
                  <a:schemeClr val="bg2">
                    <a:lumMod val="25000"/>
                  </a:schemeClr>
                </a:solidFill>
              </a:rPr>
              <a:t>Kazuo Miyamoto</a:t>
            </a:r>
          </a:p>
          <a:p>
            <a:r>
              <a:rPr lang="en-US" altLang="ja-JP" sz="2000" dirty="0" smtClean="0">
                <a:solidFill>
                  <a:schemeClr val="bg2">
                    <a:lumMod val="25000"/>
                  </a:schemeClr>
                </a:solidFill>
              </a:rPr>
              <a:t>Takashi Shimizu</a:t>
            </a:r>
          </a:p>
          <a:p>
            <a:r>
              <a:rPr kumimoji="1" lang="en-US" altLang="ja-JP" sz="2000" dirty="0" err="1" smtClean="0">
                <a:solidFill>
                  <a:schemeClr val="bg2">
                    <a:lumMod val="25000"/>
                  </a:schemeClr>
                </a:solidFill>
              </a:rPr>
              <a:t>Sadanori</a:t>
            </a:r>
            <a:r>
              <a:rPr kumimoji="1" lang="en-US" altLang="ja-JP" sz="2000" dirty="0" smtClean="0">
                <a:solidFill>
                  <a:schemeClr val="bg2">
                    <a:lumMod val="25000"/>
                  </a:schemeClr>
                </a:solidFill>
              </a:rPr>
              <a:t> Suzuki</a:t>
            </a:r>
            <a:endParaRPr kumimoji="1" lang="ja-JP" altLang="en-US" sz="2000" dirty="0">
              <a:solidFill>
                <a:schemeClr val="bg2">
                  <a:lumMod val="25000"/>
                </a:schemeClr>
              </a:solidFill>
            </a:endParaRPr>
          </a:p>
        </p:txBody>
      </p:sp>
    </p:spTree>
    <p:extLst>
      <p:ext uri="{BB962C8B-B14F-4D97-AF65-F5344CB8AC3E}">
        <p14:creationId xmlns:p14="http://schemas.microsoft.com/office/powerpoint/2010/main" val="72772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0648" y="755576"/>
            <a:ext cx="6264696" cy="6463309"/>
          </a:xfrm>
          <a:prstGeom prst="rect">
            <a:avLst/>
          </a:prstGeom>
          <a:noFill/>
          <a:ln>
            <a:solidFill>
              <a:srgbClr val="BBE0E3"/>
            </a:solidFill>
          </a:ln>
        </p:spPr>
        <p:txBody>
          <a:bodyPr wrap="square" rtlCol="0">
            <a:spAutoFit/>
          </a:bodyPr>
          <a:lstStyle/>
          <a:p>
            <a:pPr algn="ctr"/>
            <a:r>
              <a:rPr lang="ja-JP" altLang="en-US" dirty="0">
                <a:solidFill>
                  <a:srgbClr val="0000FF"/>
                </a:solidFill>
                <a:latin typeface="メイリオ"/>
                <a:ea typeface="メイリオ"/>
                <a:cs typeface="メイリオ"/>
              </a:rPr>
              <a:t>ロータリーのブランドに関してよくある質問</a:t>
            </a:r>
          </a:p>
          <a:p>
            <a:pPr algn="r"/>
            <a:r>
              <a:rPr lang="en-US" altLang="ja-JP" dirty="0">
                <a:solidFill>
                  <a:srgbClr val="0000FF"/>
                </a:solidFill>
                <a:latin typeface="メイリオ"/>
                <a:ea typeface="メイリオ"/>
                <a:cs typeface="メイリオ"/>
              </a:rPr>
              <a:t>547C-JA—(214</a:t>
            </a:r>
            <a:r>
              <a:rPr lang="en-US" altLang="ja-JP" dirty="0" smtClean="0">
                <a:solidFill>
                  <a:srgbClr val="0000FF"/>
                </a:solidFill>
                <a:latin typeface="メイリオ"/>
                <a:ea typeface="メイリオ"/>
                <a:cs typeface="メイリオ"/>
              </a:rPr>
              <a:t>)</a:t>
            </a:r>
          </a:p>
          <a:p>
            <a:pPr algn="r"/>
            <a:endParaRPr lang="en-US" altLang="ja-JP" dirty="0">
              <a:solidFill>
                <a:srgbClr val="0000FF"/>
              </a:solidFill>
              <a:latin typeface="メイリオ"/>
              <a:ea typeface="メイリオ"/>
              <a:cs typeface="メイリオ"/>
            </a:endParaRPr>
          </a:p>
          <a:p>
            <a:pPr algn="ctr"/>
            <a:r>
              <a:rPr lang="ja-JP" altLang="en-US" dirty="0">
                <a:solidFill>
                  <a:srgbClr val="0000FF"/>
                </a:solidFill>
                <a:latin typeface="メイリオ"/>
                <a:ea typeface="メイリオ"/>
                <a:cs typeface="メイリオ"/>
              </a:rPr>
              <a:t>ロータリーはなぜ公共イメージの向上</a:t>
            </a:r>
            <a:r>
              <a:rPr lang="ja-JP" altLang="en-US" dirty="0" smtClean="0">
                <a:solidFill>
                  <a:srgbClr val="0000FF"/>
                </a:solidFill>
                <a:latin typeface="メイリオ"/>
                <a:ea typeface="メイリオ"/>
                <a:cs typeface="メイリオ"/>
              </a:rPr>
              <a:t>に</a:t>
            </a:r>
            <a:endParaRPr lang="en-US" altLang="ja-JP" dirty="0" smtClean="0">
              <a:solidFill>
                <a:srgbClr val="0000FF"/>
              </a:solidFill>
              <a:latin typeface="メイリオ"/>
              <a:ea typeface="メイリオ"/>
              <a:cs typeface="メイリオ"/>
            </a:endParaRPr>
          </a:p>
          <a:p>
            <a:pPr algn="ctr"/>
            <a:r>
              <a:rPr lang="ja-JP" altLang="en-US" dirty="0" smtClean="0">
                <a:solidFill>
                  <a:srgbClr val="0000FF"/>
                </a:solidFill>
                <a:latin typeface="メイリオ"/>
                <a:ea typeface="メイリオ"/>
                <a:cs typeface="メイリオ"/>
              </a:rPr>
              <a:t>取り組んで</a:t>
            </a:r>
            <a:r>
              <a:rPr lang="ja-JP" altLang="en-US" dirty="0">
                <a:solidFill>
                  <a:srgbClr val="0000FF"/>
                </a:solidFill>
                <a:latin typeface="メイリオ"/>
                <a:ea typeface="メイリオ"/>
                <a:cs typeface="メイリオ"/>
              </a:rPr>
              <a:t>いるのです</a:t>
            </a:r>
            <a:r>
              <a:rPr lang="ja-JP" altLang="en-US" dirty="0" smtClean="0">
                <a:solidFill>
                  <a:srgbClr val="0000FF"/>
                </a:solidFill>
                <a:latin typeface="メイリオ"/>
                <a:ea typeface="メイリオ"/>
                <a:cs typeface="メイリオ"/>
              </a:rPr>
              <a:t>か</a:t>
            </a:r>
            <a:r>
              <a:rPr lang="en-US" altLang="ja-JP" dirty="0" smtClean="0">
                <a:solidFill>
                  <a:srgbClr val="0000FF"/>
                </a:solidFill>
                <a:latin typeface="メイリオ"/>
                <a:ea typeface="メイリオ"/>
                <a:cs typeface="メイリオ"/>
              </a:rPr>
              <a:t>?</a:t>
            </a:r>
          </a:p>
          <a:p>
            <a:endParaRPr lang="ja-JP" altLang="en-US" dirty="0">
              <a:solidFill>
                <a:srgbClr val="0000FF"/>
              </a:solidFill>
              <a:latin typeface="メイリオ"/>
              <a:ea typeface="メイリオ"/>
              <a:cs typeface="メイリオ"/>
            </a:endParaRPr>
          </a:p>
          <a:p>
            <a:r>
              <a:rPr lang="en-US" altLang="ja-JP" dirty="0" smtClean="0">
                <a:latin typeface="メイリオ"/>
                <a:ea typeface="メイリオ"/>
                <a:cs typeface="メイリオ"/>
              </a:rPr>
              <a:t> </a:t>
            </a:r>
            <a:r>
              <a:rPr lang="ja-JP" altLang="en-US" dirty="0" smtClean="0">
                <a:latin typeface="メイリオ"/>
                <a:ea typeface="メイリオ"/>
                <a:cs typeface="メイリオ"/>
              </a:rPr>
              <a:t>世界</a:t>
            </a:r>
            <a:r>
              <a:rPr lang="ja-JP" altLang="en-US" dirty="0">
                <a:latin typeface="メイリオ"/>
                <a:ea typeface="メイリオ"/>
                <a:cs typeface="メイリオ"/>
              </a:rPr>
              <a:t>には</a:t>
            </a:r>
            <a:r>
              <a:rPr lang="en-US" altLang="ja-JP" dirty="0">
                <a:latin typeface="メイリオ"/>
                <a:ea typeface="メイリオ"/>
                <a:cs typeface="メイリオ"/>
              </a:rPr>
              <a:t>200</a:t>
            </a:r>
            <a:r>
              <a:rPr lang="ja-JP" altLang="en-US" dirty="0">
                <a:latin typeface="メイリオ"/>
                <a:ea typeface="メイリオ"/>
                <a:cs typeface="メイリオ"/>
              </a:rPr>
              <a:t>万にも及ぶ非営利団体があり、ボランティアや寄付といった支援を求め競い合っている状況にあります。ロー</a:t>
            </a:r>
          </a:p>
          <a:p>
            <a:r>
              <a:rPr lang="ja-JP" altLang="en-US" dirty="0">
                <a:latin typeface="メイリオ"/>
                <a:ea typeface="メイリオ"/>
                <a:cs typeface="メイリオ"/>
              </a:rPr>
              <a:t>タリーには、ロータリアンやその活動の恩恵を受ける地域社会の人びとの心温まるストーリーが何千何万とありますが、</a:t>
            </a:r>
            <a:r>
              <a:rPr lang="ja-JP" altLang="en-US" dirty="0" smtClean="0">
                <a:latin typeface="メイリオ"/>
                <a:ea typeface="メイリオ"/>
                <a:cs typeface="メイリオ"/>
              </a:rPr>
              <a:t>それ</a:t>
            </a:r>
            <a:r>
              <a:rPr lang="ja-JP" altLang="en-US" dirty="0">
                <a:latin typeface="メイリオ"/>
                <a:ea typeface="メイリオ"/>
                <a:cs typeface="メイリオ"/>
              </a:rPr>
              <a:t>をよりシンプルに、一貫性のある形で伝えていくことが大切です</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endParaRPr lang="en-US" altLang="ja-JP" dirty="0" smtClean="0">
              <a:latin typeface="メイリオ"/>
              <a:ea typeface="メイリオ"/>
              <a:cs typeface="メイリオ"/>
            </a:endParaRPr>
          </a:p>
          <a:p>
            <a:r>
              <a:rPr lang="en-US" altLang="ja-JP" dirty="0">
                <a:latin typeface="メイリオ"/>
                <a:ea typeface="メイリオ"/>
                <a:cs typeface="メイリオ"/>
              </a:rPr>
              <a:t> </a:t>
            </a:r>
            <a:r>
              <a:rPr lang="ja-JP" altLang="en-US" dirty="0" smtClean="0">
                <a:latin typeface="メイリオ"/>
                <a:ea typeface="メイリオ"/>
                <a:cs typeface="メイリオ"/>
              </a:rPr>
              <a:t>そこ</a:t>
            </a:r>
            <a:r>
              <a:rPr lang="ja-JP" altLang="en-US" dirty="0">
                <a:latin typeface="メイリオ"/>
                <a:ea typeface="メイリオ"/>
                <a:cs typeface="メイリオ"/>
              </a:rPr>
              <a:t>で、ロータリーは公共イメージ調査を実施し、その</a:t>
            </a:r>
            <a:r>
              <a:rPr lang="ja-JP" altLang="en-US" dirty="0" smtClean="0">
                <a:latin typeface="メイリオ"/>
                <a:ea typeface="メイリオ"/>
                <a:cs typeface="メイリオ"/>
              </a:rPr>
              <a:t>結果</a:t>
            </a:r>
            <a:r>
              <a:rPr lang="ja-JP" altLang="en-US" dirty="0">
                <a:latin typeface="メイリオ"/>
                <a:ea typeface="メイリオ"/>
                <a:cs typeface="メイリオ"/>
              </a:rPr>
              <a:t>の分析から、ロータリーの強みを伝え、中核的価値観を生き生きと表現するための方法を打ち出しました</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endParaRPr lang="en-US" altLang="ja-JP" dirty="0" smtClean="0">
              <a:latin typeface="メイリオ"/>
              <a:ea typeface="メイリオ"/>
              <a:cs typeface="メイリオ"/>
            </a:endParaRPr>
          </a:p>
          <a:p>
            <a:r>
              <a:rPr lang="en-US" altLang="ja-JP" dirty="0">
                <a:latin typeface="メイリオ"/>
                <a:ea typeface="メイリオ"/>
                <a:cs typeface="メイリオ"/>
              </a:rPr>
              <a:t> </a:t>
            </a:r>
            <a:r>
              <a:rPr lang="en-US" altLang="ja-JP" dirty="0" smtClean="0">
                <a:latin typeface="メイリオ"/>
                <a:ea typeface="メイリオ"/>
                <a:cs typeface="メイリオ"/>
              </a:rPr>
              <a:t> </a:t>
            </a:r>
            <a:r>
              <a:rPr lang="ja-JP" altLang="en-US" dirty="0" smtClean="0">
                <a:latin typeface="メイリオ"/>
                <a:ea typeface="メイリオ"/>
                <a:cs typeface="メイリオ"/>
              </a:rPr>
              <a:t>ロータリーの活動</a:t>
            </a:r>
            <a:r>
              <a:rPr lang="ja-JP" altLang="en-US" dirty="0">
                <a:latin typeface="メイリオ"/>
                <a:ea typeface="メイリオ"/>
                <a:cs typeface="メイリオ"/>
              </a:rPr>
              <a:t>目的を明確に表現し、ほかの非営利団体との違いを強調することによって、</a:t>
            </a:r>
            <a:r>
              <a:rPr lang="ja-JP" altLang="en-US" dirty="0">
                <a:solidFill>
                  <a:srgbClr val="FF0000"/>
                </a:solidFill>
                <a:latin typeface="メイリオ"/>
                <a:ea typeface="メイリオ"/>
                <a:cs typeface="メイリオ"/>
              </a:rPr>
              <a:t>入会見込者や支援者にロータリーに</a:t>
            </a:r>
            <a:r>
              <a:rPr lang="ja-JP" altLang="en-US" dirty="0" smtClean="0">
                <a:solidFill>
                  <a:srgbClr val="FF0000"/>
                </a:solidFill>
                <a:latin typeface="メイリオ"/>
                <a:ea typeface="メイリオ"/>
                <a:cs typeface="メイリオ"/>
              </a:rPr>
              <a:t>参加する</a:t>
            </a:r>
            <a:r>
              <a:rPr lang="ja-JP" altLang="en-US" dirty="0">
                <a:solidFill>
                  <a:srgbClr val="FF0000"/>
                </a:solidFill>
                <a:latin typeface="メイリオ"/>
                <a:ea typeface="メイリオ"/>
                <a:cs typeface="メイリオ"/>
              </a:rPr>
              <a:t>ことの意義を力強く伝えていこうとするのが、公共イメージ向上の取り組みです。</a:t>
            </a:r>
          </a:p>
          <a:p>
            <a:endParaRPr kumimoji="1" lang="ja-JP" altLang="en-US" dirty="0">
              <a:latin typeface="メイリオ"/>
              <a:ea typeface="メイリオ"/>
              <a:cs typeface="メイリオ"/>
            </a:endParaRPr>
          </a:p>
        </p:txBody>
      </p:sp>
      <p:sp>
        <p:nvSpPr>
          <p:cNvPr id="4" name="下矢印 3"/>
          <p:cNvSpPr/>
          <p:nvPr/>
        </p:nvSpPr>
        <p:spPr>
          <a:xfrm>
            <a:off x="2996952" y="7164288"/>
            <a:ext cx="648072" cy="792088"/>
          </a:xfrm>
          <a:prstGeom prst="downArrow">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2204864" y="8100392"/>
            <a:ext cx="223651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ja-JP" altLang="en-US" sz="4000" dirty="0" smtClean="0">
                <a:latin typeface="メイリオ"/>
                <a:ea typeface="メイリオ"/>
                <a:cs typeface="メイリオ"/>
              </a:rPr>
              <a:t>会員増強</a:t>
            </a:r>
            <a:endParaRPr kumimoji="1" lang="ja-JP" altLang="en-US" sz="4000" dirty="0">
              <a:latin typeface="メイリオ"/>
              <a:ea typeface="メイリオ"/>
              <a:cs typeface="メイリオ"/>
            </a:endParaRPr>
          </a:p>
        </p:txBody>
      </p:sp>
    </p:spTree>
    <p:extLst>
      <p:ext uri="{BB962C8B-B14F-4D97-AF65-F5344CB8AC3E}">
        <p14:creationId xmlns:p14="http://schemas.microsoft.com/office/powerpoint/2010/main" val="37206775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2656" y="1043608"/>
            <a:ext cx="6192688" cy="6124754"/>
          </a:xfrm>
          <a:prstGeom prst="rect">
            <a:avLst/>
          </a:prstGeom>
        </p:spPr>
        <p:txBody>
          <a:bodyPr wrap="square">
            <a:spAutoFit/>
          </a:bodyPr>
          <a:lstStyle/>
          <a:p>
            <a:r>
              <a:rPr lang="ja-JP" altLang="en-US" sz="2800" dirty="0" smtClean="0">
                <a:latin typeface="メイリオ"/>
                <a:ea typeface="メイリオ"/>
                <a:cs typeface="メイリオ"/>
              </a:rPr>
              <a:t>広報</a:t>
            </a:r>
            <a:endParaRPr lang="en-US" altLang="ja-JP" sz="2800" dirty="0" smtClean="0">
              <a:latin typeface="メイリオ"/>
              <a:ea typeface="メイリオ"/>
              <a:cs typeface="メイリオ"/>
            </a:endParaRPr>
          </a:p>
          <a:p>
            <a:endParaRPr lang="ja-JP" altLang="en-US" sz="2800" dirty="0">
              <a:latin typeface="メイリオ"/>
              <a:ea typeface="メイリオ"/>
              <a:cs typeface="メイリオ"/>
            </a:endParaRPr>
          </a:p>
          <a:p>
            <a:pPr algn="ctr"/>
            <a:r>
              <a:rPr lang="en-US" altLang="ja-JP" sz="2800" dirty="0" smtClean="0">
                <a:latin typeface="メイリオ"/>
                <a:ea typeface="メイリオ"/>
                <a:cs typeface="メイリオ"/>
              </a:rPr>
              <a:t> </a:t>
            </a:r>
          </a:p>
          <a:p>
            <a:pPr algn="ctr"/>
            <a:r>
              <a:rPr lang="ja-JP" altLang="en-US" sz="2800" dirty="0" smtClean="0">
                <a:latin typeface="メイリオ"/>
                <a:ea typeface="メイリオ"/>
                <a:cs typeface="メイリオ"/>
              </a:rPr>
              <a:t>読者</a:t>
            </a:r>
            <a:r>
              <a:rPr lang="ja-JP" altLang="en-US" sz="2800" dirty="0">
                <a:latin typeface="メイリオ"/>
                <a:ea typeface="メイリオ"/>
                <a:cs typeface="メイリオ"/>
              </a:rPr>
              <a:t>の興味をそそるよう</a:t>
            </a:r>
            <a:r>
              <a:rPr lang="ja-JP" altLang="en-US" sz="2800" dirty="0" smtClean="0">
                <a:latin typeface="メイリオ"/>
                <a:ea typeface="メイリオ"/>
                <a:cs typeface="メイリオ"/>
              </a:rPr>
              <a:t>な</a:t>
            </a:r>
            <a:endParaRPr lang="en-US" altLang="ja-JP" sz="2800" dirty="0" smtClean="0">
              <a:latin typeface="メイリオ"/>
              <a:ea typeface="メイリオ"/>
              <a:cs typeface="メイリオ"/>
            </a:endParaRPr>
          </a:p>
          <a:p>
            <a:pPr algn="ctr"/>
            <a:r>
              <a:rPr lang="ja-JP" altLang="en-US" sz="2800" dirty="0" smtClean="0">
                <a:latin typeface="メイリオ"/>
                <a:ea typeface="メイリオ"/>
                <a:cs typeface="メイリオ"/>
              </a:rPr>
              <a:t>プレスリリース</a:t>
            </a:r>
            <a:r>
              <a:rPr lang="ja-JP" altLang="en-US" sz="2800" dirty="0">
                <a:latin typeface="メイリオ"/>
                <a:ea typeface="メイリオ"/>
                <a:cs typeface="メイリオ"/>
              </a:rPr>
              <a:t>を</a:t>
            </a:r>
            <a:r>
              <a:rPr lang="ja-JP" altLang="en-US" sz="2800" dirty="0" smtClean="0">
                <a:latin typeface="メイリオ"/>
                <a:ea typeface="メイリオ"/>
                <a:cs typeface="メイリオ"/>
              </a:rPr>
              <a:t>書こう。</a:t>
            </a:r>
            <a:endParaRPr lang="en-US" altLang="ja-JP" sz="2800" dirty="0" smtClean="0">
              <a:latin typeface="メイリオ"/>
              <a:ea typeface="メイリオ"/>
              <a:cs typeface="メイリオ"/>
            </a:endParaRPr>
          </a:p>
          <a:p>
            <a:pPr algn="ctr"/>
            <a:endParaRPr lang="ja-JP" altLang="en-US" sz="2800" dirty="0">
              <a:latin typeface="メイリオ"/>
              <a:ea typeface="メイリオ"/>
              <a:cs typeface="メイリオ"/>
            </a:endParaRPr>
          </a:p>
          <a:p>
            <a:pPr algn="ctr"/>
            <a:r>
              <a:rPr lang="ja-JP" altLang="en-US" sz="2800" dirty="0" smtClean="0">
                <a:latin typeface="メイリオ"/>
                <a:ea typeface="メイリオ"/>
                <a:cs typeface="メイリオ"/>
              </a:rPr>
              <a:t>　プレスリリース</a:t>
            </a:r>
            <a:r>
              <a:rPr lang="ja-JP" altLang="en-US" sz="2800" dirty="0">
                <a:latin typeface="メイリオ"/>
                <a:ea typeface="メイリオ"/>
                <a:cs typeface="メイリオ"/>
              </a:rPr>
              <a:t>は</a:t>
            </a:r>
            <a:r>
              <a:rPr lang="ja-JP" altLang="en-US" sz="2800" dirty="0" smtClean="0">
                <a:latin typeface="メイリオ"/>
                <a:ea typeface="メイリオ"/>
                <a:cs typeface="メイリオ"/>
              </a:rPr>
              <a:t>、</a:t>
            </a:r>
            <a:endParaRPr lang="en-US" altLang="ja-JP" sz="2800" dirty="0" smtClean="0">
              <a:latin typeface="メイリオ"/>
              <a:ea typeface="メイリオ"/>
              <a:cs typeface="メイリオ"/>
            </a:endParaRPr>
          </a:p>
          <a:p>
            <a:pPr algn="ctr"/>
            <a:r>
              <a:rPr lang="ja-JP" altLang="en-US" sz="2800" dirty="0" smtClean="0">
                <a:latin typeface="メイリオ"/>
                <a:ea typeface="メイリオ"/>
                <a:cs typeface="メイリオ"/>
              </a:rPr>
              <a:t>クラブの</a:t>
            </a:r>
            <a:endParaRPr lang="en-US" altLang="ja-JP" sz="2800" dirty="0">
              <a:latin typeface="メイリオ"/>
              <a:ea typeface="メイリオ"/>
              <a:cs typeface="メイリオ"/>
            </a:endParaRPr>
          </a:p>
          <a:p>
            <a:pPr algn="ctr"/>
            <a:r>
              <a:rPr lang="ja-JP" altLang="en-US" sz="2800" dirty="0" smtClean="0">
                <a:latin typeface="メイリオ"/>
                <a:ea typeface="メイリオ"/>
                <a:cs typeface="メイリオ"/>
              </a:rPr>
              <a:t>イベントや</a:t>
            </a:r>
            <a:endParaRPr lang="en-US" altLang="ja-JP" sz="2800" dirty="0" smtClean="0">
              <a:latin typeface="メイリオ"/>
              <a:ea typeface="メイリオ"/>
              <a:cs typeface="メイリオ"/>
            </a:endParaRPr>
          </a:p>
          <a:p>
            <a:pPr algn="ctr"/>
            <a:r>
              <a:rPr lang="ja-JP" altLang="en-US" sz="2800" dirty="0" smtClean="0">
                <a:latin typeface="メイリオ"/>
                <a:ea typeface="メイリオ"/>
                <a:cs typeface="メイリオ"/>
              </a:rPr>
              <a:t>プロジェクトについて</a:t>
            </a:r>
            <a:endParaRPr lang="en-US" altLang="ja-JP" sz="2800" dirty="0" smtClean="0">
              <a:latin typeface="メイリオ"/>
              <a:ea typeface="メイリオ"/>
              <a:cs typeface="メイリオ"/>
            </a:endParaRPr>
          </a:p>
          <a:p>
            <a:pPr algn="ctr"/>
            <a:r>
              <a:rPr lang="ja-JP" altLang="en-US" sz="2800" dirty="0" smtClean="0">
                <a:latin typeface="メイリオ"/>
                <a:ea typeface="メイリオ"/>
                <a:cs typeface="メイリオ"/>
              </a:rPr>
              <a:t>紹介</a:t>
            </a:r>
            <a:r>
              <a:rPr lang="ja-JP" altLang="en-US" sz="2800" dirty="0">
                <a:latin typeface="メイリオ"/>
                <a:ea typeface="メイリオ"/>
                <a:cs typeface="メイリオ"/>
              </a:rPr>
              <a:t>する最適な方法です</a:t>
            </a:r>
            <a:r>
              <a:rPr lang="ja-JP" altLang="en-US" sz="2800" dirty="0" smtClean="0">
                <a:latin typeface="メイリオ"/>
                <a:ea typeface="メイリオ"/>
                <a:cs typeface="メイリオ"/>
              </a:rPr>
              <a:t>。</a:t>
            </a:r>
            <a:endParaRPr lang="en-US" altLang="ja-JP" sz="2800" dirty="0" smtClean="0">
              <a:latin typeface="メイリオ"/>
              <a:ea typeface="メイリオ"/>
              <a:cs typeface="メイリオ"/>
            </a:endParaRPr>
          </a:p>
          <a:p>
            <a:pPr algn="ctr"/>
            <a:r>
              <a:rPr lang="ja-JP" altLang="en-US" sz="2800" dirty="0" smtClean="0">
                <a:latin typeface="メイリオ"/>
                <a:ea typeface="メイリオ"/>
                <a:cs typeface="メイリオ"/>
              </a:rPr>
              <a:t>　実際</a:t>
            </a:r>
            <a:r>
              <a:rPr lang="ja-JP" altLang="en-US" sz="2800" dirty="0">
                <a:latin typeface="メイリオ"/>
                <a:ea typeface="メイリオ"/>
                <a:cs typeface="メイリオ"/>
              </a:rPr>
              <a:t>に報道してもらえるよう</a:t>
            </a:r>
            <a:r>
              <a:rPr lang="ja-JP" altLang="en-US" sz="2800" dirty="0" smtClean="0">
                <a:latin typeface="メイリオ"/>
                <a:ea typeface="メイリオ"/>
                <a:cs typeface="メイリオ"/>
              </a:rPr>
              <a:t>、</a:t>
            </a:r>
            <a:endParaRPr lang="en-US" altLang="ja-JP" sz="2800" dirty="0" smtClean="0">
              <a:latin typeface="メイリオ"/>
              <a:ea typeface="メイリオ"/>
              <a:cs typeface="メイリオ"/>
            </a:endParaRPr>
          </a:p>
          <a:p>
            <a:pPr algn="ctr"/>
            <a:r>
              <a:rPr lang="ja-JP" altLang="en-US" sz="2800" dirty="0" smtClean="0">
                <a:latin typeface="メイリオ"/>
                <a:ea typeface="メイリオ"/>
                <a:cs typeface="メイリオ"/>
              </a:rPr>
              <a:t>読み手</a:t>
            </a:r>
            <a:r>
              <a:rPr lang="ja-JP" altLang="en-US" sz="2800" dirty="0">
                <a:latin typeface="メイリオ"/>
                <a:ea typeface="メイリオ"/>
                <a:cs typeface="メイリオ"/>
              </a:rPr>
              <a:t>の心を</a:t>
            </a:r>
            <a:r>
              <a:rPr lang="ja-JP" altLang="en-US" sz="2800" dirty="0" smtClean="0">
                <a:latin typeface="メイリオ"/>
                <a:ea typeface="メイリオ"/>
                <a:cs typeface="メイリオ"/>
              </a:rPr>
              <a:t>つかむ</a:t>
            </a:r>
            <a:endParaRPr lang="en-US" altLang="ja-JP" sz="2800" dirty="0" smtClean="0">
              <a:latin typeface="メイリオ"/>
              <a:ea typeface="メイリオ"/>
              <a:cs typeface="メイリオ"/>
            </a:endParaRPr>
          </a:p>
          <a:p>
            <a:pPr algn="ctr"/>
            <a:r>
              <a:rPr lang="ja-JP" altLang="en-US" sz="2800" dirty="0" smtClean="0">
                <a:latin typeface="メイリオ"/>
                <a:ea typeface="メイリオ"/>
                <a:cs typeface="メイリオ"/>
              </a:rPr>
              <a:t>内容にしましょう。</a:t>
            </a:r>
            <a:endParaRPr lang="ja-JP" altLang="en-US" sz="2800" dirty="0">
              <a:latin typeface="メイリオ"/>
              <a:ea typeface="メイリオ"/>
              <a:cs typeface="メイリオ"/>
            </a:endParaRPr>
          </a:p>
        </p:txBody>
      </p:sp>
    </p:spTree>
    <p:extLst>
      <p:ext uri="{BB962C8B-B14F-4D97-AF65-F5344CB8AC3E}">
        <p14:creationId xmlns:p14="http://schemas.microsoft.com/office/powerpoint/2010/main" val="365021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テンプレート\5_IMAGE\1_BUSINESS\51107.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Grayscale trans="81000"/>
                    </a14:imgEffect>
                  </a14:imgLayer>
                </a14:imgProps>
              </a:ext>
              <a:ext uri="{28A0092B-C50C-407E-A947-70E740481C1C}">
                <a14:useLocalDpi xmlns:a14="http://schemas.microsoft.com/office/drawing/2010/main" val="0"/>
              </a:ext>
            </a:extLst>
          </a:blip>
          <a:srcRect/>
          <a:stretch>
            <a:fillRect/>
          </a:stretch>
        </p:blipFill>
        <p:spPr bwMode="auto">
          <a:xfrm>
            <a:off x="3429000" y="6372200"/>
            <a:ext cx="2547196" cy="2156204"/>
          </a:xfrm>
          <a:prstGeom prst="rect">
            <a:avLst/>
          </a:prstGeom>
          <a:noFill/>
          <a:effectLst>
            <a:reflection blurRad="1206500" stA="26000" endPos="65000" dist="50800" dir="5400000" sy="-100000" algn="bl" rotWithShape="0"/>
            <a:softEdge rad="1206500"/>
          </a:effectLst>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196752" y="683858"/>
            <a:ext cx="4320480" cy="646331"/>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kumimoji="1" lang="ja-JP" altLang="en-US" sz="3600" dirty="0" smtClean="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rPr>
              <a:t>プレスリリースとは</a:t>
            </a:r>
            <a:endParaRPr kumimoji="1" lang="ja-JP" altLang="en-US" sz="3600" dirty="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Picture 2" descr="C:\Users\User\Desktop\テンプレート\5_IMAGE\1_BUSINESS\51107.JP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404663" y="6804248"/>
            <a:ext cx="2543555" cy="2153122"/>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59973" y="1619672"/>
            <a:ext cx="5618559" cy="6494087"/>
          </a:xfrm>
          <a:prstGeom prst="rect">
            <a:avLst/>
          </a:prstGeom>
          <a:noFill/>
        </p:spPr>
        <p:txBody>
          <a:bodyPr wrap="square" rtlCol="0">
            <a:spAutoFit/>
          </a:bodyPr>
          <a:lstStyle/>
          <a:p>
            <a:r>
              <a:rPr lang="ja-JP" altLang="en-US" sz="1600" dirty="0"/>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新聞</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・雑誌・ラジオ・テレビ・</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等のマスメディア（報道機関）に対して情報提供をし、報道してもらう活動のことを「パブリシティ活動」といいます。報道は、メディアという第三者が発信する客観的な情報であるため、</a:t>
            </a:r>
            <a:r>
              <a:rPr lang="ja-JP" altLang="en-US" sz="16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広告と異なり信頼性の高い情報</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として社会から受け入れられます。 </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ただし、その情報が社会にとって有用かどうかが報道の基準となるため、情報提供しても必ず報道されるわけではありません。 商品やサービスが世の中のニーズに合ったものであることを、時流や世相と絡め、ニュース性を高めて届けることが、パブリシティ活動の鍵となります。 </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パブリシティ活動の基本中の基本が、プレスリリースの発信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です。 </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プレスリリースと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は、企業や政府、自治体、</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といった組織が、</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マスメディア（報道機関）向けに発表する情報をまとめた資料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のことです。 </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記者や編集者は、常にニュースになるようなネタを探しています。プレスリリースは記者や編集者にとって、重要な情報収集の手段ですので、彼らが </a:t>
            </a:r>
            <a:r>
              <a:rPr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「面白い！これは読者・視聴者に伝えるべきだ！」</a:t>
            </a:r>
            <a:r>
              <a:rPr lang="ja-JP" altLang="en-US" sz="16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と感じるようなものを作成できれば、自分たちの発信した情報がマスメディアで報道され、大きな成果が生まれます。 </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9120" y="8074566"/>
            <a:ext cx="1584176" cy="608874"/>
          </a:xfrm>
          <a:prstGeom prst="rect">
            <a:avLst/>
          </a:prstGeom>
        </p:spPr>
      </p:pic>
    </p:spTree>
    <p:extLst>
      <p:ext uri="{BB962C8B-B14F-4D97-AF65-F5344CB8AC3E}">
        <p14:creationId xmlns:p14="http://schemas.microsoft.com/office/powerpoint/2010/main" val="337401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テンプレート\5_IMAGE\1_BUSINESS\51107.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169514" y="7849869"/>
            <a:ext cx="1459286" cy="1235287"/>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404664" y="395536"/>
            <a:ext cx="5976664" cy="8280920"/>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46452" y="611560"/>
            <a:ext cx="1082348" cy="246221"/>
          </a:xfrm>
          <a:prstGeom prst="rect">
            <a:avLst/>
          </a:prstGeom>
          <a:noFill/>
          <a:ln>
            <a:solidFill>
              <a:schemeClr val="tx1"/>
            </a:solidFill>
          </a:ln>
        </p:spPr>
        <p:txBody>
          <a:bodyPr wrap="non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プレスリリース</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4927167" y="990536"/>
            <a:ext cx="1274708" cy="246221"/>
          </a:xfrm>
          <a:prstGeom prst="rect">
            <a:avLst/>
          </a:prstGeom>
          <a:noFill/>
        </p:spPr>
        <p:txBody>
          <a:bodyPr wrap="none" rtlCol="0">
            <a:spAutoFit/>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年○月○○日</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4784937" y="1268756"/>
            <a:ext cx="1467068" cy="246221"/>
          </a:xfrm>
          <a:prstGeom prst="rect">
            <a:avLst/>
          </a:prstGeom>
          <a:noFill/>
        </p:spPr>
        <p:txBody>
          <a:bodyPr wrap="none" rtlCol="0">
            <a:spAutoFit/>
          </a:bodyPr>
          <a:lstStyle/>
          <a:p>
            <a:pPr algn="ct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○○ロータリークラブ</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5231" y="611560"/>
            <a:ext cx="916840" cy="352385"/>
          </a:xfrm>
          <a:prstGeom prst="rect">
            <a:avLst/>
          </a:prstGeom>
        </p:spPr>
      </p:pic>
      <p:sp>
        <p:nvSpPr>
          <p:cNvPr id="10" name="テキスト ボックス 9"/>
          <p:cNvSpPr txBox="1"/>
          <p:nvPr/>
        </p:nvSpPr>
        <p:spPr>
          <a:xfrm>
            <a:off x="1317941" y="1535619"/>
            <a:ext cx="4251805" cy="73866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ロータリーを知ってもらおう</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「ロータリー活動の公共イメージ向上作戦」</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2/23</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に全国で</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一斉に展開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831550" y="2438914"/>
            <a:ext cx="5462972" cy="769441"/>
          </a:xfrm>
          <a:prstGeom prst="rect">
            <a:avLst/>
          </a:prstGeom>
          <a:noFill/>
        </p:spPr>
        <p:txBody>
          <a:bodyPr wrap="square" rtlCol="0">
            <a:spAutoFit/>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全国</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地区のガバナーで構成される「ガバナー会（議長　舟木いさ子）」では、</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「ガバナー全国統一の活動として、「ロータリー活動の公共イメージ向上作戦」</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を、ロータリーの創立記念日の</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2/23</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を含んだ数週間にわたり展開しました。</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8086" y="3258570"/>
            <a:ext cx="2265312" cy="119325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490" y="4618611"/>
            <a:ext cx="912652" cy="12849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テキスト ボックス 14"/>
          <p:cNvSpPr txBox="1"/>
          <p:nvPr/>
        </p:nvSpPr>
        <p:spPr>
          <a:xfrm>
            <a:off x="4150469" y="4752438"/>
            <a:ext cx="1065389" cy="1061829"/>
          </a:xfrm>
          <a:prstGeom prst="rect">
            <a:avLst/>
          </a:prstGeom>
          <a:noFill/>
        </p:spPr>
        <p:txBody>
          <a:bodyPr wrap="square" rtlCol="0">
            <a:spAutoFit/>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京都駅のビル壁面の電光掲示ニュースで、ポリオ撲滅の広告を流しました。</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795" y="3208355"/>
            <a:ext cx="2817987" cy="203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338" y="5333691"/>
            <a:ext cx="2888900" cy="165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9729" y="6004291"/>
            <a:ext cx="1974413" cy="101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1000780" y="7236296"/>
            <a:ext cx="1887744" cy="1061829"/>
          </a:xfrm>
          <a:prstGeom prst="rect">
            <a:avLst/>
          </a:prstGeom>
          <a:noFill/>
          <a:ln>
            <a:solidFill>
              <a:schemeClr val="bg1">
                <a:lumMod val="65000"/>
              </a:schemeClr>
            </a:solidFill>
          </a:ln>
        </p:spPr>
        <p:txBody>
          <a:bodyPr wrap="square" rtlCol="0">
            <a:spAutoFit/>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ロータリーとは・・・</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○○クラブ概要</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創立：</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19xx</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会長：○○○○</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特徴</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所在地</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3294823" y="7478670"/>
            <a:ext cx="2740153" cy="900246"/>
          </a:xfrm>
          <a:prstGeom prst="rect">
            <a:avLst/>
          </a:prstGeom>
          <a:noFill/>
          <a:ln>
            <a:solidFill>
              <a:schemeClr val="bg1">
                <a:lumMod val="65000"/>
              </a:schemeClr>
            </a:solidFill>
          </a:ln>
        </p:spPr>
        <p:txBody>
          <a:bodyPr wrap="square" rtlCol="0">
            <a:spAutoFit/>
          </a:bodyPr>
          <a:lstStyle/>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＜本件に関する問い合わせ＞</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p>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○○クラブ　広報委員会</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担当：○</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TEL: 0xx-xxx-xxxx  FAX: 0xx-xxx-xxxx</a:t>
            </a:r>
          </a:p>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E-mail : xxxxx@xxx.xxxx.jp</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313009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8680" y="539552"/>
            <a:ext cx="5976664" cy="523220"/>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ja-JP" altLang="en-US" sz="2800" dirty="0" smtClean="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rPr>
              <a:t>プレスリリース作成</a:t>
            </a:r>
            <a:r>
              <a:rPr lang="ja-JP" altLang="en-US" sz="2800" dirty="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rPr>
              <a:t>のポイント</a:t>
            </a:r>
            <a:endParaRPr kumimoji="1" lang="ja-JP" altLang="en-US" sz="2800" dirty="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Picture 2" descr="C:\Users\User\Desktop\テンプレート\5_IMAGE\1_BUSINESS\51107.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331035" y="6804248"/>
            <a:ext cx="2543555" cy="2153122"/>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48680" y="1475656"/>
            <a:ext cx="5832648" cy="652486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リリースの枚数 </a:t>
            </a:r>
          </a:p>
          <a:p>
            <a:pPr lvl="0"/>
            <a:r>
              <a:rPr lang="en-US" altLang="ja-JP" sz="16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A4</a:t>
            </a:r>
            <a:r>
              <a:rPr lang="ja-JP" altLang="en-US" sz="16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用紙で</a:t>
            </a:r>
            <a:r>
              <a:rPr lang="ja-JP" altLang="en-US" sz="16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、できれば</a:t>
            </a:r>
            <a:r>
              <a:rPr lang="en-US" altLang="ja-JP" sz="16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枚</a:t>
            </a:r>
            <a:r>
              <a:rPr lang="ja-JP" altLang="en-US" sz="16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収めるよう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文章はヨコ書きが</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基本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フォント</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ポイント前後（タイトルなどは大きくして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OK</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。ネタ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に関する様々な情報をすべて入れようとするのではなく、優先順位をつけ、あまり重要でないものは添付資料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「逆三角形」を意識する </a:t>
            </a:r>
          </a:p>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記者</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・編集者のところには毎日、プレスリリースが山のように届きます。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彼らはタイトルとリードの部分にさっと目を通し、分かりにくかったり魅力を感じないものは、その時点で破棄してしまいます。</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判断する時間は数秒といわれています。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ですので、伝えたいこと・重要な事柄を最初の方に、下に行くにつれて詳細などの付随情報となるように、「逆三角形」を意識して構成してください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テーマ</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回のリリースで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ja-JP" sz="1600" dirty="0" err="1">
                <a:latin typeface="Meiryo UI" panose="020B0604030504040204" pitchFamily="50" charset="-128"/>
                <a:ea typeface="Meiryo UI" panose="020B0604030504040204" pitchFamily="50" charset="-128"/>
                <a:cs typeface="Meiryo UI" panose="020B0604030504040204" pitchFamily="50" charset="-128"/>
              </a:rPr>
              <a:t>つに</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絞り込むこと（趣旨が複数あるリリースは伝わらない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。文章は「です・ます」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センテンス</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は短く簡潔に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行以上は</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続かない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適度</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に余白を作るとメモ欄として活用して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もらえる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専門用語</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やカタカナ語はつかわない（どうしても使う場合は説明書きを入れる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自画</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自賛</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しすぎない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誤字</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・脱字は絶対に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しない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文章</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に客観性、信頼性を持たせるために数字データを挿入、主観的な形容は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口語</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、「らしい」、「みたい」、「～的」、「～と思われる、見られる、考えられる」等の伝聞表現、主観表現は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NG</a:t>
            </a:r>
            <a:r>
              <a:rPr lang="ja-JP" altLang="ja-JP" sz="1600" dirty="0" err="1">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客観性がメディアには重要</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（データ等を駆使する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4830" y="8103403"/>
            <a:ext cx="1584176" cy="608874"/>
          </a:xfrm>
          <a:prstGeom prst="rect">
            <a:avLst/>
          </a:prstGeom>
        </p:spPr>
      </p:pic>
    </p:spTree>
    <p:extLst>
      <p:ext uri="{BB962C8B-B14F-4D97-AF65-F5344CB8AC3E}">
        <p14:creationId xmlns:p14="http://schemas.microsoft.com/office/powerpoint/2010/main" val="299509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92696" y="251520"/>
            <a:ext cx="5616624" cy="523220"/>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kumimoji="1" lang="ja-JP" altLang="en-US" sz="2800" dirty="0" smtClean="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rPr>
              <a:t>プレスリリース</a:t>
            </a:r>
            <a:r>
              <a:rPr lang="ja-JP" altLang="en-US" sz="2800" dirty="0" smtClean="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rPr>
              <a:t>の基本フォーム</a:t>
            </a:r>
            <a:endParaRPr kumimoji="1" lang="ja-JP" altLang="en-US" sz="2800" dirty="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Picture 2" descr="C:\Users\User\Desktop\テンプレート\5_IMAGE\1_BUSINESS\51107.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169514" y="7849869"/>
            <a:ext cx="1459286" cy="1235287"/>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620688" y="1043608"/>
            <a:ext cx="5760640" cy="7632848"/>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50672" y="1215167"/>
            <a:ext cx="1082348" cy="246221"/>
          </a:xfrm>
          <a:prstGeom prst="rect">
            <a:avLst/>
          </a:prstGeom>
          <a:noFill/>
          <a:ln>
            <a:solidFill>
              <a:schemeClr val="tx1"/>
            </a:solidFill>
          </a:ln>
        </p:spPr>
        <p:txBody>
          <a:bodyPr wrap="non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プレスリリース</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4906297" y="1507661"/>
            <a:ext cx="1274708" cy="246221"/>
          </a:xfrm>
          <a:prstGeom prst="rect">
            <a:avLst/>
          </a:prstGeom>
          <a:noFill/>
        </p:spPr>
        <p:txBody>
          <a:bodyPr wrap="none" rtlCol="0">
            <a:spAutoFit/>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年○月○○日</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4784937" y="1719131"/>
            <a:ext cx="1467068" cy="246221"/>
          </a:xfrm>
          <a:prstGeom prst="rect">
            <a:avLst/>
          </a:prstGeom>
          <a:noFill/>
        </p:spPr>
        <p:txBody>
          <a:bodyPr wrap="none" rtlCol="0">
            <a:spAutoFit/>
          </a:bodyPr>
          <a:lstStyle/>
          <a:p>
            <a:pPr algn="ct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○○ロータリークラブ</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3975" y="1118928"/>
            <a:ext cx="916840" cy="352385"/>
          </a:xfrm>
          <a:prstGeom prst="rect">
            <a:avLst/>
          </a:prstGeom>
        </p:spPr>
      </p:pic>
      <p:sp>
        <p:nvSpPr>
          <p:cNvPr id="10" name="テキスト ボックス 9"/>
          <p:cNvSpPr txBox="1"/>
          <p:nvPr/>
        </p:nvSpPr>
        <p:spPr>
          <a:xfrm>
            <a:off x="1396483" y="1965352"/>
            <a:ext cx="4251805" cy="769441"/>
          </a:xfrm>
          <a:prstGeom prst="rect">
            <a:avLst/>
          </a:prstGeom>
          <a:noFill/>
          <a:ln cmpd="thickThin">
            <a:solidFill>
              <a:schemeClr val="tx1"/>
            </a:solidFill>
          </a:ln>
        </p:spPr>
        <p:txBody>
          <a:bodyPr wrap="square" rtlCol="0">
            <a:spAutoFit/>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ロータリーを知ってもらおう</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「ロータリー活動の公共イメージ向上作戦」</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2/23</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に全国で</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一斉に展開</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831550" y="2823635"/>
            <a:ext cx="5462972" cy="769441"/>
          </a:xfrm>
          <a:prstGeom prst="rect">
            <a:avLst/>
          </a:prstGeom>
          <a:noFill/>
        </p:spPr>
        <p:txBody>
          <a:bodyPr wrap="square" rtlCol="0">
            <a:spAutoFit/>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全国</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地区のガバナーで構成される「ガバナー会（議長　舟木いさ子）」では、</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「ガバナー全国統一の活動として、「ロータリー活動の公共イメージ向上作戦」</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を、ロータリーの創立記念日の</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2/23</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を含んだ数週間にわたり展開しました。</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6693" y="3669178"/>
            <a:ext cx="2265312" cy="119325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2145" y="4993373"/>
            <a:ext cx="912652" cy="12849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テキスト ボックス 14"/>
          <p:cNvSpPr txBox="1"/>
          <p:nvPr/>
        </p:nvSpPr>
        <p:spPr>
          <a:xfrm>
            <a:off x="3925096" y="5028323"/>
            <a:ext cx="1065389" cy="1061829"/>
          </a:xfrm>
          <a:prstGeom prst="rect">
            <a:avLst/>
          </a:prstGeom>
          <a:noFill/>
        </p:spPr>
        <p:txBody>
          <a:bodyPr wrap="square" rtlCol="0">
            <a:spAutoFit/>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京都駅のビル壁面の電光掲示ニュースで、ポリオ撲滅の広告を流しました。</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円/楕円 16"/>
          <p:cNvSpPr/>
          <p:nvPr/>
        </p:nvSpPr>
        <p:spPr>
          <a:xfrm>
            <a:off x="260648" y="827584"/>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５</a:t>
            </a:r>
            <a:endParaRPr kumimoji="1" lang="ja-JP" altLang="en-US" sz="2400" dirty="0"/>
          </a:p>
        </p:txBody>
      </p:sp>
      <p:sp>
        <p:nvSpPr>
          <p:cNvPr id="20" name="円/楕円 19"/>
          <p:cNvSpPr/>
          <p:nvPr/>
        </p:nvSpPr>
        <p:spPr>
          <a:xfrm>
            <a:off x="1052736" y="1691680"/>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１</a:t>
            </a:r>
            <a:endParaRPr kumimoji="1" lang="ja-JP" altLang="en-US" sz="2400" dirty="0"/>
          </a:p>
        </p:txBody>
      </p:sp>
      <p:sp>
        <p:nvSpPr>
          <p:cNvPr id="21" name="円/楕円 20"/>
          <p:cNvSpPr/>
          <p:nvPr/>
        </p:nvSpPr>
        <p:spPr>
          <a:xfrm>
            <a:off x="404664" y="2843808"/>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２</a:t>
            </a:r>
            <a:endParaRPr kumimoji="1" lang="ja-JP" altLang="en-US" sz="2400" dirty="0"/>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823" y="3634117"/>
            <a:ext cx="2817987" cy="203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793" y="5669292"/>
            <a:ext cx="2888900" cy="1713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円/楕円 23"/>
          <p:cNvSpPr/>
          <p:nvPr/>
        </p:nvSpPr>
        <p:spPr>
          <a:xfrm>
            <a:off x="303680" y="5298038"/>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３</a:t>
            </a:r>
            <a:endParaRPr kumimoji="1" lang="ja-JP" altLang="en-US" sz="2400" dirty="0"/>
          </a:p>
        </p:txBody>
      </p:sp>
      <p:sp>
        <p:nvSpPr>
          <p:cNvPr id="18" name="左中かっこ 17"/>
          <p:cNvSpPr/>
          <p:nvPr/>
        </p:nvSpPr>
        <p:spPr>
          <a:xfrm>
            <a:off x="766337" y="3622962"/>
            <a:ext cx="296174" cy="3694112"/>
          </a:xfrm>
          <a:prstGeom prst="lef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6402" y="6370982"/>
            <a:ext cx="1974413" cy="101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円/楕円 26"/>
          <p:cNvSpPr/>
          <p:nvPr/>
        </p:nvSpPr>
        <p:spPr>
          <a:xfrm>
            <a:off x="5999977" y="5402239"/>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４</a:t>
            </a:r>
            <a:endParaRPr kumimoji="1" lang="ja-JP" altLang="en-US" sz="2400" dirty="0"/>
          </a:p>
        </p:txBody>
      </p:sp>
      <p:sp>
        <p:nvSpPr>
          <p:cNvPr id="28" name="円/楕円 27"/>
          <p:cNvSpPr/>
          <p:nvPr/>
        </p:nvSpPr>
        <p:spPr>
          <a:xfrm>
            <a:off x="4357068" y="1237703"/>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６</a:t>
            </a:r>
            <a:endParaRPr kumimoji="1" lang="ja-JP" altLang="en-US" sz="2400" dirty="0"/>
          </a:p>
        </p:txBody>
      </p:sp>
      <p:sp>
        <p:nvSpPr>
          <p:cNvPr id="29" name="円/楕円 28"/>
          <p:cNvSpPr/>
          <p:nvPr/>
        </p:nvSpPr>
        <p:spPr>
          <a:xfrm>
            <a:off x="599854" y="7501351"/>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７</a:t>
            </a:r>
            <a:endParaRPr kumimoji="1" lang="ja-JP" altLang="en-US" sz="2400" dirty="0"/>
          </a:p>
        </p:txBody>
      </p:sp>
      <p:sp>
        <p:nvSpPr>
          <p:cNvPr id="19" name="テキスト ボックス 18"/>
          <p:cNvSpPr txBox="1"/>
          <p:nvPr/>
        </p:nvSpPr>
        <p:spPr>
          <a:xfrm>
            <a:off x="1181216" y="7610818"/>
            <a:ext cx="1887744" cy="900246"/>
          </a:xfrm>
          <a:prstGeom prst="rect">
            <a:avLst/>
          </a:prstGeom>
          <a:noFill/>
          <a:ln>
            <a:solidFill>
              <a:schemeClr val="bg1">
                <a:lumMod val="65000"/>
              </a:schemeClr>
            </a:solidFill>
          </a:ln>
        </p:spPr>
        <p:txBody>
          <a:bodyPr wrap="square" rtlCol="0">
            <a:spAutoFit/>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○○クラブ概要</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創立：</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19xx</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会長：○○○○</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特徴：</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所在地：</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円/楕円 30"/>
          <p:cNvSpPr/>
          <p:nvPr/>
        </p:nvSpPr>
        <p:spPr>
          <a:xfrm>
            <a:off x="5950874" y="7698635"/>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８</a:t>
            </a:r>
            <a:endParaRPr kumimoji="1" lang="ja-JP" altLang="en-US" sz="2400" dirty="0"/>
          </a:p>
        </p:txBody>
      </p:sp>
      <p:sp>
        <p:nvSpPr>
          <p:cNvPr id="32" name="テキスト ボックス 31"/>
          <p:cNvSpPr txBox="1"/>
          <p:nvPr/>
        </p:nvSpPr>
        <p:spPr>
          <a:xfrm>
            <a:off x="3210720" y="7610818"/>
            <a:ext cx="2740153" cy="738664"/>
          </a:xfrm>
          <a:prstGeom prst="rect">
            <a:avLst/>
          </a:prstGeom>
          <a:noFill/>
          <a:ln>
            <a:solidFill>
              <a:schemeClr val="bg1">
                <a:lumMod val="65000"/>
              </a:schemeClr>
            </a:solidFill>
          </a:ln>
        </p:spPr>
        <p:txBody>
          <a:bodyPr wrap="square" rtlCol="0">
            <a:spAutoFit/>
          </a:bodyPr>
          <a:lstStyle/>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＜本件に関する問い合わせ＞</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p>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○○クラブ　広報委員会 担当：○</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TEL: 0xx-xxx-xxxx  FAX: 0xx-xxx-xxxx</a:t>
            </a:r>
          </a:p>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E-mail : xxxxx@xxx.xxxx.jp</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フローチャート : 組合せ 21"/>
          <p:cNvSpPr/>
          <p:nvPr/>
        </p:nvSpPr>
        <p:spPr>
          <a:xfrm>
            <a:off x="955823" y="2271591"/>
            <a:ext cx="5166182" cy="5427044"/>
          </a:xfrm>
          <a:prstGeom prst="flowChartMerge">
            <a:avLst/>
          </a:prstGeom>
          <a:solidFill>
            <a:schemeClr val="bg1">
              <a:lumMod val="85000"/>
              <a:alpha val="5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2852936" y="2483768"/>
            <a:ext cx="1223466" cy="4176464"/>
          </a:xfrm>
          <a:prstGeom prst="downArrow">
            <a:avLst/>
          </a:prstGeom>
          <a:solidFill>
            <a:srgbClr val="FFFF00">
              <a:alpha val="62000"/>
            </a:srgbClr>
          </a:solidFill>
          <a:ln>
            <a:solidFill>
              <a:srgbClr val="FFFF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重要度</a:t>
            </a:r>
            <a:endParaRPr kumimoji="1" lang="ja-JP" altLang="en-US" sz="3600"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ndParaRPr>
          </a:p>
        </p:txBody>
      </p:sp>
    </p:spTree>
    <p:extLst>
      <p:ext uri="{BB962C8B-B14F-4D97-AF65-F5344CB8AC3E}">
        <p14:creationId xmlns:p14="http://schemas.microsoft.com/office/powerpoint/2010/main" val="90123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20688" y="467544"/>
            <a:ext cx="5400600" cy="523220"/>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kumimoji="1" lang="ja-JP" altLang="en-US" sz="2800" dirty="0" smtClean="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rPr>
              <a:t>プレスリリース</a:t>
            </a:r>
            <a:r>
              <a:rPr lang="ja-JP" altLang="en-US" sz="2800" dirty="0" smtClean="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rPr>
              <a:t>の基本フォーム</a:t>
            </a:r>
            <a:endParaRPr kumimoji="1" lang="ja-JP" altLang="en-US" sz="2800" dirty="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Picture 2" descr="C:\Users\User\Desktop\テンプレート\5_IMAGE\1_BUSINESS\51107.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332656" y="6804248"/>
            <a:ext cx="2543555" cy="2153122"/>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41108" y="1349226"/>
            <a:ext cx="5685919" cy="600164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■タイトル ・ リード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タイトル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とリードは、プレスリリースの中で特に重要な部分です。リードは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行くらいで、プレスリリースの要点をまとめます。ネタの特長が分かりやすく簡潔であるか、一目で記者・編集者の心をつかめるか、何度も推敲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ただしインパクトを意識しすぎるあまり表現が過大になったり、広告のキャッチコピーのようにならないように注意しましょう。リリースはチラシではないので、事実に基づいていることが前提です。 </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■本文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・イベントの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概要 </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・イベントが生まれた背景やデータ </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ターゲット層 </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の展開 </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、リリース内容の詳細を盛り込みます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長々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と文章で書くだけ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でなく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、箇条書きにしたり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を留めてほしい事柄を枠で囲うなど、リリース全体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ビジュアル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こだわる必要があります。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2851" y="8074566"/>
            <a:ext cx="1584176" cy="608874"/>
          </a:xfrm>
          <a:prstGeom prst="rect">
            <a:avLst/>
          </a:prstGeom>
        </p:spPr>
      </p:pic>
      <p:sp>
        <p:nvSpPr>
          <p:cNvPr id="8" name="円/楕円 7"/>
          <p:cNvSpPr/>
          <p:nvPr/>
        </p:nvSpPr>
        <p:spPr>
          <a:xfrm>
            <a:off x="498644" y="1305014"/>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１</a:t>
            </a:r>
            <a:endParaRPr kumimoji="1" lang="ja-JP" altLang="en-US" sz="2400" dirty="0"/>
          </a:p>
        </p:txBody>
      </p:sp>
      <p:sp>
        <p:nvSpPr>
          <p:cNvPr id="9" name="円/楕円 8"/>
          <p:cNvSpPr/>
          <p:nvPr/>
        </p:nvSpPr>
        <p:spPr>
          <a:xfrm>
            <a:off x="404664" y="4355976"/>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３</a:t>
            </a:r>
            <a:endParaRPr kumimoji="1" lang="ja-JP" altLang="en-US" sz="2400" dirty="0"/>
          </a:p>
        </p:txBody>
      </p:sp>
      <p:sp>
        <p:nvSpPr>
          <p:cNvPr id="10" name="円/楕円 9"/>
          <p:cNvSpPr/>
          <p:nvPr/>
        </p:nvSpPr>
        <p:spPr>
          <a:xfrm>
            <a:off x="3429000" y="1259632"/>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２</a:t>
            </a:r>
            <a:endParaRPr kumimoji="1" lang="ja-JP" altLang="en-US" sz="2400" dirty="0"/>
          </a:p>
        </p:txBody>
      </p:sp>
    </p:spTree>
    <p:extLst>
      <p:ext uri="{BB962C8B-B14F-4D97-AF65-F5344CB8AC3E}">
        <p14:creationId xmlns:p14="http://schemas.microsoft.com/office/powerpoint/2010/main" val="3250722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64704" y="467544"/>
            <a:ext cx="5400600" cy="523220"/>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kumimoji="1" lang="ja-JP" altLang="en-US" sz="2800" dirty="0" smtClean="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rPr>
              <a:t>プレスリリース</a:t>
            </a:r>
            <a:r>
              <a:rPr lang="ja-JP" altLang="en-US" sz="2800" dirty="0" smtClean="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rPr>
              <a:t>の基本フォーム</a:t>
            </a:r>
            <a:endParaRPr kumimoji="1" lang="ja-JP" altLang="en-US" sz="2800" dirty="0">
              <a:solidFill>
                <a:schemeClr val="accent5">
                  <a:lumMod val="20000"/>
                  <a:lumOff val="8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Picture 2" descr="C:\Users\User\Desktop\テンプレート\5_IMAGE\1_BUSINESS\51107.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60648" y="6810801"/>
            <a:ext cx="2543555" cy="2153122"/>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34904" y="1331640"/>
            <a:ext cx="5613911" cy="7232751"/>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写真・図表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事業・イベントの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画像や、裏付けとなるデータなどを挿入し、視覚に訴えます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■資料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の種類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は誰に向けた何の資料であるのか、左上に「プレスリリース」 「ニュースリリース」 「報道関係者各位」 などの言葉を入れます。 </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■ロゴマーク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・配信日・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組織名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右上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にロゴマークを配置し、配信日とリリースの発信者（組織名）を入れます。ロゴマークの代わりに、独自のレターヘッドにリリースを印刷することも可能です。 </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信者の概要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所在地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や連絡先だけでなく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、設立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年月日、簡単</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クラブ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特徴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入れてください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■問い合せ先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リリースに関する問い合わせ先を入れます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広報</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担当者の氏名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TEL</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FAX</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E-mail</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、資料のダウンロード先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URL</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を記載します。</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136" y="8064767"/>
            <a:ext cx="1584176" cy="608874"/>
          </a:xfrm>
          <a:prstGeom prst="rect">
            <a:avLst/>
          </a:prstGeom>
        </p:spPr>
      </p:pic>
      <p:sp>
        <p:nvSpPr>
          <p:cNvPr id="8" name="円/楕円 7"/>
          <p:cNvSpPr/>
          <p:nvPr/>
        </p:nvSpPr>
        <p:spPr>
          <a:xfrm>
            <a:off x="260648" y="1331640"/>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４</a:t>
            </a:r>
            <a:endParaRPr kumimoji="1" lang="ja-JP" altLang="en-US" sz="2400" dirty="0"/>
          </a:p>
        </p:txBody>
      </p:sp>
      <p:sp>
        <p:nvSpPr>
          <p:cNvPr id="9" name="円/楕円 8"/>
          <p:cNvSpPr/>
          <p:nvPr/>
        </p:nvSpPr>
        <p:spPr>
          <a:xfrm>
            <a:off x="260648" y="2483768"/>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５</a:t>
            </a:r>
            <a:endParaRPr kumimoji="1" lang="ja-JP" altLang="en-US" sz="2400" dirty="0"/>
          </a:p>
        </p:txBody>
      </p:sp>
      <p:sp>
        <p:nvSpPr>
          <p:cNvPr id="10" name="円/楕円 9"/>
          <p:cNvSpPr/>
          <p:nvPr/>
        </p:nvSpPr>
        <p:spPr>
          <a:xfrm>
            <a:off x="260648" y="3995936"/>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６</a:t>
            </a:r>
            <a:endParaRPr kumimoji="1" lang="ja-JP" altLang="en-US" sz="2400" dirty="0"/>
          </a:p>
        </p:txBody>
      </p:sp>
      <p:sp>
        <p:nvSpPr>
          <p:cNvPr id="11" name="円/楕円 10"/>
          <p:cNvSpPr/>
          <p:nvPr/>
        </p:nvSpPr>
        <p:spPr>
          <a:xfrm>
            <a:off x="260648" y="5436096"/>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７</a:t>
            </a:r>
            <a:endParaRPr kumimoji="1" lang="ja-JP" altLang="en-US" sz="2400" dirty="0"/>
          </a:p>
        </p:txBody>
      </p:sp>
      <p:sp>
        <p:nvSpPr>
          <p:cNvPr id="12" name="円/楕円 11"/>
          <p:cNvSpPr/>
          <p:nvPr/>
        </p:nvSpPr>
        <p:spPr>
          <a:xfrm>
            <a:off x="332656" y="6660232"/>
            <a:ext cx="504056" cy="467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８</a:t>
            </a:r>
            <a:endParaRPr kumimoji="1" lang="ja-JP" altLang="en-US" sz="2400" dirty="0"/>
          </a:p>
        </p:txBody>
      </p:sp>
    </p:spTree>
    <p:extLst>
      <p:ext uri="{BB962C8B-B14F-4D97-AF65-F5344CB8AC3E}">
        <p14:creationId xmlns:p14="http://schemas.microsoft.com/office/powerpoint/2010/main" val="17666415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803</Words>
  <Application>Microsoft Macintosh PowerPoint</Application>
  <PresentationFormat>画面に合わせる (4:3)</PresentationFormat>
  <Paragraphs>169</Paragraphs>
  <Slides>11</Slides>
  <Notes>0</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001 鈴木（株）世広 </cp:lastModifiedBy>
  <cp:revision>49</cp:revision>
  <cp:lastPrinted>2014-06-04T02:42:10Z</cp:lastPrinted>
  <dcterms:created xsi:type="dcterms:W3CDTF">2014-06-03T09:09:44Z</dcterms:created>
  <dcterms:modified xsi:type="dcterms:W3CDTF">2014-08-01T04:53:51Z</dcterms:modified>
</cp:coreProperties>
</file>