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9" r:id="rId2"/>
    <p:sldId id="288" r:id="rId3"/>
    <p:sldId id="289" r:id="rId4"/>
    <p:sldId id="283" r:id="rId5"/>
    <p:sldId id="290" r:id="rId6"/>
    <p:sldId id="282" r:id="rId7"/>
    <p:sldId id="284" r:id="rId8"/>
    <p:sldId id="279" r:id="rId9"/>
    <p:sldId id="285" r:id="rId10"/>
    <p:sldId id="291" r:id="rId11"/>
    <p:sldId id="280" r:id="rId12"/>
    <p:sldId id="292" r:id="rId13"/>
    <p:sldId id="272" r:id="rId14"/>
    <p:sldId id="266" r:id="rId15"/>
  </p:sldIdLst>
  <p:sldSz cx="9144000" cy="6858000" type="screen4x3"/>
  <p:notesSz cx="7102475"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249"/>
    <a:srgbClr val="FB6305"/>
    <a:srgbClr val="FCA304"/>
    <a:srgbClr val="FF3399"/>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5" autoAdjust="0"/>
    <p:restoredTop sz="81221" autoAdjust="0"/>
  </p:normalViewPr>
  <p:slideViewPr>
    <p:cSldViewPr>
      <p:cViewPr varScale="1">
        <p:scale>
          <a:sx n="94" d="100"/>
          <a:sy n="94" d="100"/>
        </p:scale>
        <p:origin x="-2124" y="-90"/>
      </p:cViewPr>
      <p:guideLst>
        <p:guide orient="horz" pos="2160"/>
        <p:guide pos="2880"/>
      </p:guideLst>
    </p:cSldViewPr>
  </p:slideViewPr>
  <p:outlineViewPr>
    <p:cViewPr>
      <p:scale>
        <a:sx n="33" d="100"/>
        <a:sy n="33" d="100"/>
      </p:scale>
      <p:origin x="0" y="288"/>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oleObject" Target="file:///C:\&#9312;&#65435;&#65392;&#65408;&#65432;&#65392;\&#22320;&#21306;&#24195;&#22577;&#20844;&#20849;&#12452;&#12513;&#12540;&#12472;&#21521;&#19978;\&#9312;18-19&#27211;&#23713;\&#22996;&#21729;&#20250;\HP\&#22320;&#21306;&#20869;&#12463;&#12521;&#12502;&#29694;&#29366;\&#12522;&#12531;&#12463;&#25512;&#22888;\18-19&#65320;&#65328;&#25152;&#26377;&#29575;&#65288;&#20870;&#12464;&#12521;&#12501;&#65289;.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9312;&#65435;&#65392;&#65408;&#65432;&#65392;\&#22320;&#21306;&#24195;&#22577;&#20844;&#20849;&#12452;&#12513;&#12540;&#12472;&#21521;&#19978;\&#9312;18-19&#27211;&#23713;\&#22996;&#21729;&#20250;\HP\&#22320;&#21306;&#20869;&#12463;&#12521;&#12502;&#29694;&#29366;\&#12522;&#12531;&#12463;&#25512;&#22888;\18-19&#65320;&#65328;&#25152;&#26377;&#29575;&#65288;&#20870;&#12464;&#12521;&#12501;&#65289;.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ja-JP" altLang="en-US" sz="1600" baseline="0" dirty="0">
                <a:latin typeface="+mj-ea"/>
                <a:ea typeface="+mj-ea"/>
              </a:rPr>
              <a:t>クラブＨＰ </a:t>
            </a:r>
            <a:r>
              <a:rPr lang="en-US" altLang="ja-JP" sz="1600" baseline="0" dirty="0">
                <a:latin typeface="+mj-ea"/>
                <a:ea typeface="+mj-ea"/>
              </a:rPr>
              <a:t>or </a:t>
            </a:r>
            <a:r>
              <a:rPr lang="ja-JP" altLang="en-US" sz="1600" baseline="0" dirty="0">
                <a:latin typeface="+mj-ea"/>
                <a:ea typeface="+mj-ea"/>
              </a:rPr>
              <a:t>ＦＢの有無</a:t>
            </a:r>
            <a:endParaRPr lang="ja-JP" sz="1600" baseline="0" dirty="0">
              <a:latin typeface="+mj-ea"/>
              <a:ea typeface="+mj-ea"/>
            </a:endParaRPr>
          </a:p>
        </c:rich>
      </c:tx>
      <c:layout>
        <c:manualLayout>
          <c:xMode val="edge"/>
          <c:yMode val="edge"/>
          <c:x val="0.15628714907900654"/>
          <c:y val="4.3774454892158803E-2"/>
        </c:manualLayout>
      </c:layout>
      <c:overlay val="0"/>
      <c:spPr>
        <a:noFill/>
        <a:ln>
          <a:noFill/>
        </a:ln>
        <a:effectLst/>
      </c:spPr>
    </c:title>
    <c:autoTitleDeleted val="0"/>
    <c:plotArea>
      <c:layout/>
      <c:pieChart>
        <c:varyColors val="1"/>
        <c:ser>
          <c:idx val="0"/>
          <c:order val="0"/>
          <c:explosion val="1"/>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1"/>
            <c:bubble3D val="0"/>
            <c:explosion val="7"/>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dLbl>
              <c:idx val="1"/>
              <c:layout>
                <c:manualLayout>
                  <c:x val="0.11497049710891402"/>
                  <c:y val="0.15948336497463503"/>
                </c:manualLayout>
              </c:layou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ja-JP"/>
              </a:p>
            </c:txPr>
            <c:showLegendKey val="0"/>
            <c:showVal val="0"/>
            <c:showCatName val="1"/>
            <c:showSerName val="0"/>
            <c:showPercent val="1"/>
            <c:showBubbleSize val="0"/>
            <c:showLeaderLines val="1"/>
            <c:leaderLines>
              <c:spPr>
                <a:ln w="9525" cap="flat" cmpd="sng" algn="ctr">
                  <a:solidFill>
                    <a:schemeClr val="tx1">
                      <a:shade val="95000"/>
                      <a:satMod val="105000"/>
                    </a:schemeClr>
                  </a:solidFill>
                  <a:prstDash val="solid"/>
                  <a:round/>
                </a:ln>
                <a:effectLst/>
              </c:spPr>
            </c:leaderLines>
            <c:extLst>
              <c:ext xmlns:c15="http://schemas.microsoft.com/office/drawing/2012/chart" uri="{CE6537A1-D6FC-4f65-9D91-7224C49458BB}">
                <c15:layout/>
              </c:ext>
            </c:extLst>
          </c:dLbls>
          <c:cat>
            <c:strRef>
              <c:f>Sheet1!$B$5:$B$6</c:f>
              <c:strCache>
                <c:ptCount val="2"/>
                <c:pt idx="0">
                  <c:v>ある</c:v>
                </c:pt>
                <c:pt idx="1">
                  <c:v>ない</c:v>
                </c:pt>
              </c:strCache>
            </c:strRef>
          </c:cat>
          <c:val>
            <c:numRef>
              <c:f>Sheet1!$C$5:$C$6</c:f>
              <c:numCache>
                <c:formatCode>General</c:formatCode>
                <c:ptCount val="2"/>
                <c:pt idx="0">
                  <c:v>71</c:v>
                </c:pt>
                <c:pt idx="1">
                  <c:v>12</c:v>
                </c:pt>
              </c:numCache>
            </c:numRef>
          </c:val>
        </c:ser>
        <c:ser>
          <c:idx val="1"/>
          <c:order val="1"/>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1"/>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ja-JP"/>
              </a:p>
            </c:txPr>
            <c:showLegendKey val="0"/>
            <c:showVal val="0"/>
            <c:showCatName val="1"/>
            <c:showSerName val="0"/>
            <c:showPercent val="1"/>
            <c:showBubbleSize val="0"/>
            <c:showLeaderLines val="1"/>
            <c:leaderLines>
              <c:spPr>
                <a:ln w="9525"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Sheet1!$B$5:$B$6</c:f>
              <c:strCache>
                <c:ptCount val="2"/>
                <c:pt idx="0">
                  <c:v>ある</c:v>
                </c:pt>
                <c:pt idx="1">
                  <c:v>ない</c:v>
                </c:pt>
              </c:strCache>
            </c:strRef>
          </c:cat>
          <c:val>
            <c:numRef>
              <c:f>Sheet1!$D$5:$D$6</c:f>
              <c:numCache>
                <c:formatCode>0%</c:formatCode>
                <c:ptCount val="2"/>
                <c:pt idx="0">
                  <c:v>0.85542168674698793</c:v>
                </c:pt>
                <c:pt idx="1">
                  <c:v>0.14457831325301204</c:v>
                </c:pt>
              </c:numCache>
            </c:numRef>
          </c:val>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solidFill>
        <a:schemeClr val="tx1">
          <a:tint val="75000"/>
          <a:shade val="95000"/>
          <a:satMod val="105000"/>
        </a:schemeClr>
      </a:solidFill>
      <a:prstDash val="solid"/>
      <a:round/>
    </a:ln>
    <a:effectLst/>
  </c:spPr>
  <c:txPr>
    <a:bodyPr/>
    <a:lstStyle/>
    <a:p>
      <a:pPr>
        <a:defRPr/>
      </a:pPr>
      <a:endParaRPr lang="ja-JP"/>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ja-JP" sz="1600" dirty="0">
                <a:latin typeface="+mj-ea"/>
                <a:ea typeface="+mj-ea"/>
              </a:rPr>
              <a:t>地区ＨＰへの</a:t>
            </a:r>
            <a:r>
              <a:rPr lang="ja-JP" sz="1600" dirty="0" smtClean="0">
                <a:latin typeface="+mj-ea"/>
                <a:ea typeface="+mj-ea"/>
              </a:rPr>
              <a:t>リンク</a:t>
            </a:r>
            <a:endParaRPr lang="en-US" altLang="ja-JP" sz="1600" dirty="0">
              <a:latin typeface="+mj-ea"/>
              <a:ea typeface="+mj-ea"/>
            </a:endParaRPr>
          </a:p>
        </c:rich>
      </c:tx>
      <c:layout>
        <c:manualLayout>
          <c:xMode val="edge"/>
          <c:yMode val="edge"/>
          <c:x val="0.27038479367988272"/>
          <c:y val="4.2008794044716455E-2"/>
        </c:manualLayout>
      </c:layout>
      <c:overlay val="0"/>
      <c:spPr>
        <a:noFill/>
        <a:ln>
          <a:noFill/>
        </a:ln>
        <a:effectLst/>
      </c:spPr>
    </c:title>
    <c:autoTitleDeleted val="0"/>
    <c:plotArea>
      <c:layout/>
      <c:pieChart>
        <c:varyColors val="1"/>
        <c:ser>
          <c:idx val="1"/>
          <c:order val="0"/>
          <c:explosion val="3"/>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1"/>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dLbl>
              <c:idx val="0"/>
              <c:layout>
                <c:manualLayout>
                  <c:x val="-0.22384428223844291"/>
                  <c:y val="-0.15932111252891806"/>
                </c:manualLayout>
              </c:layout>
              <c:showLegendKey val="0"/>
              <c:showVal val="0"/>
              <c:showCatName val="1"/>
              <c:showSerName val="0"/>
              <c:showPercent val="1"/>
              <c:showBubbleSize val="0"/>
              <c:extLst>
                <c:ext xmlns:c15="http://schemas.microsoft.com/office/drawing/2012/chart" uri="{CE6537A1-D6FC-4f65-9D91-7224C49458BB}">
                  <c15:layout>
                    <c:manualLayout>
                      <c:w val="0.23357664233576642"/>
                      <c:h val="0.2134387351778656"/>
                    </c:manualLayout>
                  </c15:layout>
                </c:ext>
              </c:extLst>
            </c:dLbl>
            <c:dLbl>
              <c:idx val="1"/>
              <c:layout>
                <c:manualLayout>
                  <c:x val="0.18268904343161485"/>
                  <c:y val="0.15649684105692321"/>
                </c:manualLayout>
              </c:layou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ja-JP"/>
              </a:p>
            </c:txPr>
            <c:showLegendKey val="0"/>
            <c:showVal val="0"/>
            <c:showCatName val="1"/>
            <c:showSerName val="0"/>
            <c:showPercent val="1"/>
            <c:showBubbleSize val="0"/>
            <c:showLeaderLines val="1"/>
            <c:leaderLines>
              <c:spPr>
                <a:ln w="9525"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Sheet1!$F$5:$F$6</c:f>
              <c:strCache>
                <c:ptCount val="2"/>
                <c:pt idx="0">
                  <c:v>している</c:v>
                </c:pt>
                <c:pt idx="1">
                  <c:v>していない</c:v>
                </c:pt>
              </c:strCache>
            </c:strRef>
          </c:cat>
          <c:val>
            <c:numRef>
              <c:f>Sheet1!$G$5:$G$6</c:f>
              <c:numCache>
                <c:formatCode>General</c:formatCode>
                <c:ptCount val="2"/>
                <c:pt idx="0">
                  <c:v>59</c:v>
                </c:pt>
                <c:pt idx="1">
                  <c:v>24</c:v>
                </c:pt>
              </c:numCache>
            </c:numRef>
          </c:val>
        </c:ser>
        <c:ser>
          <c:idx val="0"/>
          <c:order val="1"/>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1"/>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ja-JP"/>
              </a:p>
            </c:txPr>
            <c:showLegendKey val="0"/>
            <c:showVal val="0"/>
            <c:showCatName val="1"/>
            <c:showSerName val="0"/>
            <c:showPercent val="1"/>
            <c:showBubbleSize val="0"/>
            <c:showLeaderLines val="1"/>
            <c:leaderLines>
              <c:spPr>
                <a:ln w="9525"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Sheet1!$F$5:$F$6</c:f>
              <c:strCache>
                <c:ptCount val="2"/>
                <c:pt idx="0">
                  <c:v>している</c:v>
                </c:pt>
                <c:pt idx="1">
                  <c:v>していない</c:v>
                </c:pt>
              </c:strCache>
            </c:strRef>
          </c:cat>
          <c:val>
            <c:numRef>
              <c:f>Sheet1!$H$5:$H$6</c:f>
              <c:numCache>
                <c:formatCode>0%</c:formatCode>
                <c:ptCount val="2"/>
                <c:pt idx="0">
                  <c:v>0.71084337349397586</c:v>
                </c:pt>
                <c:pt idx="1">
                  <c:v>0.28915662650602408</c:v>
                </c:pt>
              </c:numCache>
            </c:numRef>
          </c:val>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solidFill>
        <a:schemeClr val="tx1">
          <a:tint val="75000"/>
          <a:shade val="95000"/>
          <a:satMod val="105000"/>
        </a:schemeClr>
      </a:solidFill>
      <a:prstDash val="solid"/>
      <a:round/>
    </a:ln>
    <a:effectLst/>
  </c:spPr>
  <c:txPr>
    <a:bodyPr/>
    <a:lstStyle/>
    <a:p>
      <a:pPr>
        <a:defRPr/>
      </a:pPr>
      <a:endParaRPr lang="ja-JP"/>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7739" cy="511731"/>
          </a:xfrm>
          <a:prstGeom prst="rect">
            <a:avLst/>
          </a:prstGeom>
        </p:spPr>
        <p:txBody>
          <a:bodyPr vert="horz" lIns="99066" tIns="49533" rIns="99066" bIns="49533"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4023092" y="0"/>
            <a:ext cx="3077739" cy="511731"/>
          </a:xfrm>
          <a:prstGeom prst="rect">
            <a:avLst/>
          </a:prstGeom>
        </p:spPr>
        <p:txBody>
          <a:bodyPr vert="horz" lIns="99066" tIns="49533" rIns="99066" bIns="49533" rtlCol="0"/>
          <a:lstStyle>
            <a:lvl1pPr algn="r">
              <a:defRPr sz="1300"/>
            </a:lvl1pPr>
          </a:lstStyle>
          <a:p>
            <a:endParaRPr kumimoji="1" lang="ja-JP" altLang="en-US"/>
          </a:p>
        </p:txBody>
      </p:sp>
      <p:sp>
        <p:nvSpPr>
          <p:cNvPr id="4" name="フッター プレースホルダー 3"/>
          <p:cNvSpPr>
            <a:spLocks noGrp="1"/>
          </p:cNvSpPr>
          <p:nvPr>
            <p:ph type="ftr" sz="quarter" idx="2"/>
          </p:nvPr>
        </p:nvSpPr>
        <p:spPr>
          <a:xfrm>
            <a:off x="0" y="9721106"/>
            <a:ext cx="3077739" cy="511731"/>
          </a:xfrm>
          <a:prstGeom prst="rect">
            <a:avLst/>
          </a:prstGeom>
        </p:spPr>
        <p:txBody>
          <a:bodyPr vert="horz" lIns="99066" tIns="49533" rIns="99066" bIns="49533"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4023092" y="9721106"/>
            <a:ext cx="3077739" cy="511731"/>
          </a:xfrm>
          <a:prstGeom prst="rect">
            <a:avLst/>
          </a:prstGeom>
        </p:spPr>
        <p:txBody>
          <a:bodyPr vert="horz" lIns="99066" tIns="49533" rIns="99066" bIns="49533" rtlCol="0" anchor="b"/>
          <a:lstStyle>
            <a:lvl1pPr algn="r">
              <a:defRPr sz="1300"/>
            </a:lvl1pPr>
          </a:lstStyle>
          <a:p>
            <a:fld id="{381486F6-F18C-48D8-97B4-CFED77C8529A}" type="slidenum">
              <a:rPr kumimoji="1" lang="ja-JP" altLang="en-US" smtClean="0"/>
              <a:t>‹#›</a:t>
            </a:fld>
            <a:endParaRPr kumimoji="1" lang="ja-JP" altLang="en-US"/>
          </a:p>
        </p:txBody>
      </p:sp>
    </p:spTree>
    <p:extLst>
      <p:ext uri="{BB962C8B-B14F-4D97-AF65-F5344CB8AC3E}">
        <p14:creationId xmlns:p14="http://schemas.microsoft.com/office/powerpoint/2010/main" val="1181130433"/>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7739" cy="511731"/>
          </a:xfrm>
          <a:prstGeom prst="rect">
            <a:avLst/>
          </a:prstGeom>
        </p:spPr>
        <p:txBody>
          <a:bodyPr vert="horz" lIns="99066" tIns="49533" rIns="99066" bIns="49533"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3092" y="0"/>
            <a:ext cx="3077739" cy="511731"/>
          </a:xfrm>
          <a:prstGeom prst="rect">
            <a:avLst/>
          </a:prstGeom>
        </p:spPr>
        <p:txBody>
          <a:bodyPr vert="horz" lIns="99066" tIns="49533" rIns="99066" bIns="49533" rtlCol="0"/>
          <a:lstStyle>
            <a:lvl1pPr algn="r">
              <a:defRPr sz="1300"/>
            </a:lvl1pPr>
          </a:lstStyle>
          <a:p>
            <a:endParaRPr kumimoji="1" lang="ja-JP" altLang="en-US"/>
          </a:p>
        </p:txBody>
      </p:sp>
      <p:sp>
        <p:nvSpPr>
          <p:cNvPr id="4" name="スライド イメージ プレースホルダー 3"/>
          <p:cNvSpPr>
            <a:spLocks noGrp="1" noRot="1" noChangeAspect="1"/>
          </p:cNvSpPr>
          <p:nvPr>
            <p:ph type="sldImg" idx="2"/>
          </p:nvPr>
        </p:nvSpPr>
        <p:spPr>
          <a:xfrm>
            <a:off x="993775" y="768350"/>
            <a:ext cx="5114925" cy="3836988"/>
          </a:xfrm>
          <a:prstGeom prst="rect">
            <a:avLst/>
          </a:prstGeom>
          <a:noFill/>
          <a:ln w="12700">
            <a:solidFill>
              <a:prstClr val="black"/>
            </a:solidFill>
          </a:ln>
        </p:spPr>
        <p:txBody>
          <a:bodyPr vert="horz" lIns="99066" tIns="49533" rIns="99066" bIns="49533" rtlCol="0" anchor="ctr"/>
          <a:lstStyle/>
          <a:p>
            <a:endParaRPr lang="ja-JP" altLang="en-US"/>
          </a:p>
        </p:txBody>
      </p:sp>
      <p:sp>
        <p:nvSpPr>
          <p:cNvPr id="5" name="ノート プレースホルダー 4"/>
          <p:cNvSpPr>
            <a:spLocks noGrp="1"/>
          </p:cNvSpPr>
          <p:nvPr>
            <p:ph type="body" sz="quarter" idx="3"/>
          </p:nvPr>
        </p:nvSpPr>
        <p:spPr>
          <a:xfrm>
            <a:off x="710248" y="4861441"/>
            <a:ext cx="5681980" cy="4605576"/>
          </a:xfrm>
          <a:prstGeom prst="rect">
            <a:avLst/>
          </a:prstGeom>
        </p:spPr>
        <p:txBody>
          <a:bodyPr vert="horz" lIns="99066" tIns="49533" rIns="99066" bIns="49533"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721106"/>
            <a:ext cx="3077739" cy="511731"/>
          </a:xfrm>
          <a:prstGeom prst="rect">
            <a:avLst/>
          </a:prstGeom>
        </p:spPr>
        <p:txBody>
          <a:bodyPr vert="horz" lIns="99066" tIns="49533" rIns="99066" bIns="49533"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3092" y="9721106"/>
            <a:ext cx="3077739" cy="511731"/>
          </a:xfrm>
          <a:prstGeom prst="rect">
            <a:avLst/>
          </a:prstGeom>
        </p:spPr>
        <p:txBody>
          <a:bodyPr vert="horz" lIns="99066" tIns="49533" rIns="99066" bIns="49533" rtlCol="0" anchor="b"/>
          <a:lstStyle>
            <a:lvl1pPr algn="r">
              <a:defRPr sz="1300"/>
            </a:lvl1pPr>
          </a:lstStyle>
          <a:p>
            <a:fld id="{C7854A9F-E7EB-4075-8295-E9B066021556}" type="slidenum">
              <a:rPr kumimoji="1" lang="ja-JP" altLang="en-US" smtClean="0"/>
              <a:t>‹#›</a:t>
            </a:fld>
            <a:endParaRPr kumimoji="1" lang="ja-JP" altLang="en-US"/>
          </a:p>
        </p:txBody>
      </p:sp>
    </p:spTree>
    <p:extLst>
      <p:ext uri="{BB962C8B-B14F-4D97-AF65-F5344CB8AC3E}">
        <p14:creationId xmlns:p14="http://schemas.microsoft.com/office/powerpoint/2010/main" val="3934879325"/>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地区ホームページ活用のご案内</a:t>
            </a:r>
            <a:endParaRPr kumimoji="1" lang="ja-JP" altLang="en-US" dirty="0"/>
          </a:p>
        </p:txBody>
      </p:sp>
      <p:sp>
        <p:nvSpPr>
          <p:cNvPr id="4" name="日付プレースホルダー 3"/>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1397194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地区ホームページのトップ画面です</a:t>
            </a:r>
            <a:endParaRPr kumimoji="1" lang="en-US" altLang="ja-JP" dirty="0" smtClean="0"/>
          </a:p>
          <a:p>
            <a:r>
              <a:rPr kumimoji="1" lang="ja-JP" altLang="en-US" dirty="0" smtClean="0"/>
              <a:t>定期的に写真は更新されます</a:t>
            </a:r>
            <a:endParaRPr kumimoji="1" lang="en-US" altLang="ja-JP" dirty="0" smtClean="0"/>
          </a:p>
          <a:p>
            <a:endParaRPr kumimoji="1" lang="ja-JP" altLang="en-US" dirty="0"/>
          </a:p>
        </p:txBody>
      </p:sp>
      <p:sp>
        <p:nvSpPr>
          <p:cNvPr id="4" name="日付プレースホルダー 3"/>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13971944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使いやすさ・便利さを念頭に工夫をしています</a:t>
            </a:r>
            <a:endParaRPr kumimoji="1" lang="en-US" altLang="ja-JP" dirty="0" smtClean="0"/>
          </a:p>
          <a:p>
            <a:endParaRPr kumimoji="1" lang="en-US" altLang="ja-JP" dirty="0" smtClean="0"/>
          </a:p>
          <a:p>
            <a:r>
              <a:rPr kumimoji="1" lang="ja-JP" altLang="en-US" dirty="0" smtClean="0"/>
              <a:t>参考になるご意見等がございましたら</a:t>
            </a:r>
            <a:endParaRPr kumimoji="1" lang="en-US" altLang="ja-JP" dirty="0" smtClean="0"/>
          </a:p>
          <a:p>
            <a:r>
              <a:rPr kumimoji="1" lang="ja-JP" altLang="en-US" dirty="0" smtClean="0"/>
              <a:t>お知らせください</a:t>
            </a:r>
            <a:endParaRPr kumimoji="1" lang="ja-JP" altLang="en-US" dirty="0"/>
          </a:p>
        </p:txBody>
      </p:sp>
      <p:sp>
        <p:nvSpPr>
          <p:cNvPr id="4" name="日付プレースホルダー 3"/>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2793053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当委員会が管理している</a:t>
            </a:r>
            <a:endParaRPr kumimoji="1" lang="en-US" altLang="ja-JP" dirty="0" smtClean="0"/>
          </a:p>
          <a:p>
            <a:r>
              <a:rPr kumimoji="1" lang="ja-JP" altLang="en-US" dirty="0" smtClean="0"/>
              <a:t>ｆａｃｅｂｏｏｋ画面です</a:t>
            </a:r>
            <a:endParaRPr kumimoji="1" lang="en-US" altLang="ja-JP" dirty="0" smtClean="0"/>
          </a:p>
          <a:p>
            <a:r>
              <a:rPr kumimoji="1" lang="ja-JP" altLang="en-US" dirty="0" smtClean="0"/>
              <a:t>内容は担当委員が随時更新しています</a:t>
            </a:r>
            <a:endParaRPr kumimoji="1" lang="en-US" altLang="ja-JP" dirty="0" smtClean="0"/>
          </a:p>
          <a:p>
            <a:endParaRPr kumimoji="1" lang="en-US" altLang="ja-JP" dirty="0" smtClean="0"/>
          </a:p>
          <a:p>
            <a:r>
              <a:rPr kumimoji="1" lang="ja-JP" altLang="en-US" dirty="0" smtClean="0"/>
              <a:t>地区ＨＰトップ 左下方に</a:t>
            </a:r>
            <a:endParaRPr kumimoji="1" lang="en-US" altLang="ja-JP" dirty="0" smtClean="0"/>
          </a:p>
          <a:p>
            <a:r>
              <a:rPr kumimoji="1" lang="ja-JP" altLang="en-US" dirty="0" smtClean="0"/>
              <a:t>リンクバナーがあります</a:t>
            </a:r>
            <a:endParaRPr kumimoji="1" lang="ja-JP" altLang="en-US" dirty="0"/>
          </a:p>
        </p:txBody>
      </p:sp>
      <p:sp>
        <p:nvSpPr>
          <p:cNvPr id="4" name="日付プレースホルダー 3"/>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13971944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latin typeface="+mn-ea"/>
              </a:rPr>
              <a:t>国際ロータリー第</a:t>
            </a:r>
            <a:r>
              <a:rPr lang="en-US" altLang="ja-JP" dirty="0" smtClean="0">
                <a:latin typeface="+mn-ea"/>
              </a:rPr>
              <a:t>2790</a:t>
            </a:r>
            <a:r>
              <a:rPr lang="ja-JP" altLang="en-US" dirty="0" smtClean="0">
                <a:latin typeface="+mn-ea"/>
              </a:rPr>
              <a:t>地区</a:t>
            </a:r>
            <a:r>
              <a:rPr lang="en-US" altLang="ja-JP" dirty="0" smtClean="0">
                <a:latin typeface="+mn-ea"/>
              </a:rPr>
              <a:t/>
            </a:r>
            <a:br>
              <a:rPr lang="en-US" altLang="ja-JP" dirty="0" smtClean="0">
                <a:latin typeface="+mn-ea"/>
              </a:rPr>
            </a:br>
            <a:r>
              <a:rPr lang="ja-JP" altLang="en-US" dirty="0" smtClean="0">
                <a:latin typeface="+mn-ea"/>
              </a:rPr>
              <a:t>米山奨学生学友会が管理している</a:t>
            </a:r>
            <a:endParaRPr lang="en-US" altLang="ja-JP" dirty="0" smtClean="0">
              <a:latin typeface="+mn-ea"/>
            </a:endParaRPr>
          </a:p>
          <a:p>
            <a:r>
              <a:rPr lang="en-US" altLang="ja-JP" dirty="0" smtClean="0">
                <a:latin typeface="+mn-ea"/>
              </a:rPr>
              <a:t>Facebook</a:t>
            </a:r>
            <a:r>
              <a:rPr lang="ja-JP" altLang="en-US" dirty="0" smtClean="0">
                <a:latin typeface="+mn-ea"/>
              </a:rPr>
              <a:t>画面です</a:t>
            </a:r>
            <a:endParaRPr lang="en-US" altLang="ja-JP" dirty="0" smtClean="0">
              <a:latin typeface="+mn-ea"/>
            </a:endParaRPr>
          </a:p>
          <a:p>
            <a:endParaRPr kumimoji="1" lang="en-US" altLang="ja-JP" dirty="0" smtClean="0">
              <a:latin typeface="+mn-ea"/>
            </a:endParaRPr>
          </a:p>
          <a:p>
            <a:r>
              <a:rPr kumimoji="1" lang="ja-JP" altLang="en-US" dirty="0" smtClean="0"/>
              <a:t>地区ＨＰトップ 右下方に</a:t>
            </a:r>
            <a:endParaRPr kumimoji="1" lang="en-US" altLang="ja-JP" dirty="0" smtClean="0"/>
          </a:p>
          <a:p>
            <a:r>
              <a:rPr kumimoji="1" lang="ja-JP" altLang="en-US" dirty="0" smtClean="0"/>
              <a:t>リンクバナーがあります</a:t>
            </a:r>
          </a:p>
          <a:p>
            <a:endParaRPr kumimoji="1" lang="ja-JP" altLang="en-US" dirty="0"/>
          </a:p>
        </p:txBody>
      </p:sp>
      <p:sp>
        <p:nvSpPr>
          <p:cNvPr id="4" name="日付プレースホルダー 3"/>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433007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当委員会では</a:t>
            </a:r>
            <a:endParaRPr kumimoji="1" lang="en-US" altLang="ja-JP" dirty="0" smtClean="0"/>
          </a:p>
          <a:p>
            <a:r>
              <a:rPr kumimoji="1" lang="ja-JP" altLang="en-US" dirty="0" smtClean="0"/>
              <a:t>活動方針に則り活動計画を進めています</a:t>
            </a:r>
            <a:endParaRPr kumimoji="1" lang="en-US" altLang="ja-JP" dirty="0" smtClean="0"/>
          </a:p>
          <a:p>
            <a:r>
              <a:rPr kumimoji="1" lang="ja-JP" altLang="en-US" dirty="0" smtClean="0"/>
              <a:t>その中の「柱」のひとつが</a:t>
            </a:r>
            <a:endParaRPr kumimoji="1" lang="en-US" altLang="ja-JP" dirty="0" smtClean="0"/>
          </a:p>
          <a:p>
            <a:r>
              <a:rPr kumimoji="1" lang="ja-JP" altLang="en-US" dirty="0" smtClean="0"/>
              <a:t>“地区ＨＰの一層の充実” 及び “各クラブ（会員）の地区ＨＰ活用推奨”です</a:t>
            </a:r>
            <a:endParaRPr kumimoji="1" lang="ja-JP" altLang="en-US" dirty="0"/>
          </a:p>
        </p:txBody>
      </p:sp>
      <p:sp>
        <p:nvSpPr>
          <p:cNvPr id="4" name="日付プレースホルダー 3"/>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2587618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地区ＨＰの充実を目指す意味です</a:t>
            </a:r>
            <a:endParaRPr kumimoji="1" lang="ja-JP" altLang="en-US" dirty="0"/>
          </a:p>
        </p:txBody>
      </p:sp>
      <p:sp>
        <p:nvSpPr>
          <p:cNvPr id="4" name="日付プレースホルダー 3"/>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1668496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4204110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855751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各クラブより</a:t>
            </a:r>
            <a:endParaRPr kumimoji="1" lang="en-US" altLang="ja-JP" dirty="0" smtClean="0"/>
          </a:p>
          <a:p>
            <a:r>
              <a:rPr kumimoji="1" lang="ja-JP" altLang="en-US" dirty="0" smtClean="0"/>
              <a:t>地区内他クラブ・ロータリアンや</a:t>
            </a:r>
            <a:endParaRPr kumimoji="1" lang="en-US" altLang="ja-JP" dirty="0" smtClean="0"/>
          </a:p>
          <a:p>
            <a:r>
              <a:rPr kumimoji="1" lang="ja-JP" altLang="en-US" dirty="0" smtClean="0"/>
              <a:t>一般に周知したい</a:t>
            </a:r>
            <a:endParaRPr kumimoji="1" lang="en-US" altLang="ja-JP" dirty="0" smtClean="0"/>
          </a:p>
          <a:p>
            <a:r>
              <a:rPr kumimoji="1" lang="ja-JP" altLang="en-US" dirty="0" smtClean="0"/>
              <a:t>活動や行事計画を登録してください</a:t>
            </a:r>
            <a:endParaRPr kumimoji="1" lang="en-US" altLang="ja-JP" dirty="0" smtClean="0"/>
          </a:p>
          <a:p>
            <a:r>
              <a:rPr kumimoji="1" lang="ja-JP" altLang="en-US" dirty="0" smtClean="0"/>
              <a:t>（次の登録画面より）</a:t>
            </a:r>
            <a:endParaRPr kumimoji="1" lang="en-US" altLang="ja-JP" dirty="0" smtClean="0"/>
          </a:p>
          <a:p>
            <a:endParaRPr kumimoji="1" lang="ja-JP" altLang="en-US" dirty="0"/>
          </a:p>
        </p:txBody>
      </p:sp>
      <p:sp>
        <p:nvSpPr>
          <p:cNvPr id="4" name="日付プレースホルダー 3"/>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3056926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日頃より活用いただいている</a:t>
            </a:r>
            <a:endParaRPr kumimoji="1" lang="en-US" altLang="ja-JP" dirty="0" smtClean="0"/>
          </a:p>
          <a:p>
            <a:r>
              <a:rPr kumimoji="1" lang="ja-JP" altLang="en-US" dirty="0" smtClean="0"/>
              <a:t>各種登録画面の中の一部にあります</a:t>
            </a:r>
            <a:endParaRPr kumimoji="1" lang="en-US" altLang="ja-JP" dirty="0" smtClean="0"/>
          </a:p>
          <a:p>
            <a:r>
              <a:rPr kumimoji="1" lang="ja-JP" altLang="en-US" dirty="0" smtClean="0"/>
              <a:t>「記念事業・行事・活動予定」に登録されますと</a:t>
            </a:r>
            <a:endParaRPr kumimoji="1" lang="en-US" altLang="ja-JP" dirty="0" smtClean="0"/>
          </a:p>
          <a:p>
            <a:r>
              <a:rPr kumimoji="1" lang="ja-JP" altLang="en-US" dirty="0" smtClean="0"/>
              <a:t>自動的に前のページに掲載されます</a:t>
            </a:r>
            <a:endParaRPr kumimoji="1" lang="ja-JP" altLang="en-US" dirty="0"/>
          </a:p>
        </p:txBody>
      </p:sp>
      <p:sp>
        <p:nvSpPr>
          <p:cNvPr id="4" name="日付プレースホルダー 3"/>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2248597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クラブの様々な活動をお知らせください</a:t>
            </a:r>
            <a:endParaRPr kumimoji="1" lang="en-US" altLang="ja-JP" dirty="0" smtClean="0"/>
          </a:p>
          <a:p>
            <a:r>
              <a:rPr kumimoji="1" lang="ja-JP" altLang="en-US" dirty="0" smtClean="0"/>
              <a:t>随時 受け付けます</a:t>
            </a:r>
            <a:endParaRPr kumimoji="1" lang="en-US" altLang="ja-JP" dirty="0" smtClean="0"/>
          </a:p>
          <a:p>
            <a:r>
              <a:rPr kumimoji="1" lang="ja-JP" altLang="en-US" dirty="0" smtClean="0"/>
              <a:t>手続きを経て</a:t>
            </a:r>
            <a:endParaRPr kumimoji="1" lang="en-US" altLang="ja-JP" dirty="0" smtClean="0"/>
          </a:p>
          <a:p>
            <a:r>
              <a:rPr kumimoji="1" lang="ja-JP" altLang="en-US" dirty="0" smtClean="0"/>
              <a:t>このページに掲載できます</a:t>
            </a:r>
            <a:endParaRPr kumimoji="1" lang="ja-JP" altLang="en-US" dirty="0"/>
          </a:p>
        </p:txBody>
      </p:sp>
      <p:sp>
        <p:nvSpPr>
          <p:cNvPr id="4" name="日付プレースホルダー 3"/>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2960079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クラブからガバナー事務所にお知らせいただく際に</a:t>
            </a:r>
            <a:endParaRPr kumimoji="1" lang="en-US" altLang="ja-JP" dirty="0" smtClean="0"/>
          </a:p>
          <a:p>
            <a:r>
              <a:rPr kumimoji="1" lang="ja-JP" altLang="en-US" dirty="0" smtClean="0"/>
              <a:t>「ホームページ行事報告掲載依頼用紙」をご利用くだされば</a:t>
            </a:r>
            <a:endParaRPr kumimoji="1" lang="en-US" altLang="ja-JP" dirty="0" smtClean="0"/>
          </a:p>
          <a:p>
            <a:r>
              <a:rPr kumimoji="1" lang="ja-JP" altLang="en-US" dirty="0" smtClean="0"/>
              <a:t>よりスムーズに手続きが進みます</a:t>
            </a:r>
            <a:endParaRPr kumimoji="1" lang="en-US" altLang="ja-JP" dirty="0" smtClean="0"/>
          </a:p>
          <a:p>
            <a:r>
              <a:rPr kumimoji="1" lang="ja-JP" altLang="en-US" dirty="0" smtClean="0"/>
              <a:t>詳細はガバナー事務所にお問い合わせください</a:t>
            </a:r>
            <a:endParaRPr kumimoji="1" lang="ja-JP" altLang="en-US" dirty="0"/>
          </a:p>
        </p:txBody>
      </p:sp>
      <p:sp>
        <p:nvSpPr>
          <p:cNvPr id="4" name="日付プレースホルダー 3"/>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2960079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3B1AADCA-6492-49FB-8D4E-D5AE24CF432C}" type="datetime1">
              <a:rPr kumimoji="1" lang="ja-JP" altLang="en-US" smtClean="0"/>
              <a:t>2018/9/6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52449983-7556-49BB-BC00-ADF4F4505C4F}" type="datetime1">
              <a:rPr kumimoji="1" lang="ja-JP" altLang="en-US" smtClean="0"/>
              <a:t>2018/9/6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46A00D2B-9683-49A7-8EE3-DAC66F33485A}" type="datetime1">
              <a:rPr kumimoji="1" lang="ja-JP" altLang="en-US" smtClean="0"/>
              <a:t>2018/9/6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803C82AC-743F-4706-A164-73D325AA3798}" type="datetime1">
              <a:rPr kumimoji="1" lang="ja-JP" altLang="en-US" smtClean="0"/>
              <a:t>2018/9/6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pic>
        <p:nvPicPr>
          <p:cNvPr id="7" name="図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4368" y="116632"/>
            <a:ext cx="1209697" cy="454489"/>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5785D799-BE2F-419A-85E0-7F5CC80AF874}" type="datetime1">
              <a:rPr kumimoji="1" lang="ja-JP" altLang="en-US" smtClean="0"/>
              <a:t>2018/9/6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677AF66A-45BD-4E20-9594-9AD8AE21821A}" type="datetime1">
              <a:rPr kumimoji="1" lang="ja-JP" altLang="en-US" smtClean="0"/>
              <a:t>2018/9/6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1CFA5BA9-39D7-4378-980C-FF74FE3E3A58}" type="datetime1">
              <a:rPr kumimoji="1" lang="ja-JP" altLang="en-US" smtClean="0"/>
              <a:t>2018/9/6</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1749B868-4B6E-4D51-8364-3728F46E2425}" type="datetime1">
              <a:rPr kumimoji="1" lang="ja-JP" altLang="en-US" smtClean="0"/>
              <a:t>2018/9/6</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9F95A7B9-1658-40C0-8733-CBB757614BA6}" type="datetime1">
              <a:rPr kumimoji="1" lang="ja-JP" altLang="en-US" smtClean="0"/>
              <a:t>2018/9/6</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00A0EF19-A910-43D9-9E1A-579A71ACAD94}" type="datetime1">
              <a:rPr kumimoji="1" lang="ja-JP" altLang="en-US" smtClean="0"/>
              <a:t>2018/9/6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06D5DF09-9ACA-4C22-B182-83A9B5704EFA}" type="datetime1">
              <a:rPr kumimoji="1" lang="ja-JP" altLang="en-US" smtClean="0"/>
              <a:t>2018/9/6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04E193-C171-4D28-96BF-BF27DA23C8AB}" type="datetime1">
              <a:rPr kumimoji="1" lang="ja-JP" altLang="en-US" smtClean="0"/>
              <a:t>2018/9/6</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1560" y="1268760"/>
            <a:ext cx="7772400" cy="4392488"/>
          </a:xfrm>
        </p:spPr>
        <p:txBody>
          <a:bodyPr>
            <a:normAutofit/>
          </a:bodyPr>
          <a:lstStyle/>
          <a:p>
            <a:r>
              <a:rPr lang="ja-JP" altLang="en-US" sz="2400" dirty="0" smtClean="0">
                <a:solidFill>
                  <a:schemeClr val="accent1">
                    <a:lumMod val="75000"/>
                  </a:schemeClr>
                </a:solidFill>
              </a:rPr>
              <a:t>２０１８－２０１９年</a:t>
            </a:r>
            <a:r>
              <a:rPr lang="en-US" altLang="ja-JP" sz="2400" dirty="0">
                <a:solidFill>
                  <a:schemeClr val="accent1">
                    <a:lumMod val="75000"/>
                  </a:schemeClr>
                </a:solidFill>
              </a:rPr>
              <a:t/>
            </a:r>
            <a:br>
              <a:rPr lang="en-US" altLang="ja-JP" sz="2400" dirty="0">
                <a:solidFill>
                  <a:schemeClr val="accent1">
                    <a:lumMod val="75000"/>
                  </a:schemeClr>
                </a:solidFill>
              </a:rPr>
            </a:br>
            <a:r>
              <a:rPr lang="ja-JP" altLang="en-US" sz="2400" dirty="0">
                <a:solidFill>
                  <a:schemeClr val="accent1">
                    <a:lumMod val="75000"/>
                  </a:schemeClr>
                </a:solidFill>
              </a:rPr>
              <a:t>国際ロータリー第２７９０</a:t>
            </a:r>
            <a:r>
              <a:rPr lang="ja-JP" altLang="en-US" sz="2400" dirty="0" smtClean="0">
                <a:solidFill>
                  <a:schemeClr val="accent1">
                    <a:lumMod val="75000"/>
                  </a:schemeClr>
                </a:solidFill>
              </a:rPr>
              <a:t>地区</a:t>
            </a:r>
            <a:r>
              <a:rPr lang="en-US" altLang="ja-JP" sz="2400" dirty="0" smtClean="0">
                <a:solidFill>
                  <a:schemeClr val="accent1">
                    <a:lumMod val="75000"/>
                  </a:schemeClr>
                </a:solidFill>
              </a:rPr>
              <a:t/>
            </a:r>
            <a:br>
              <a:rPr lang="en-US" altLang="ja-JP" sz="2400" dirty="0" smtClean="0">
                <a:solidFill>
                  <a:schemeClr val="accent1">
                    <a:lumMod val="75000"/>
                  </a:schemeClr>
                </a:solidFill>
              </a:rPr>
            </a:br>
            <a:r>
              <a:rPr lang="ja-JP" altLang="en-US" sz="2400" dirty="0" smtClean="0">
                <a:solidFill>
                  <a:schemeClr val="accent1">
                    <a:lumMod val="75000"/>
                  </a:schemeClr>
                </a:solidFill>
              </a:rPr>
              <a:t>管理運営委員会</a:t>
            </a:r>
            <a:r>
              <a:rPr lang="en-US" altLang="ja-JP" sz="2400" dirty="0">
                <a:solidFill>
                  <a:schemeClr val="accent1">
                    <a:lumMod val="75000"/>
                  </a:schemeClr>
                </a:solidFill>
              </a:rPr>
              <a:t/>
            </a:r>
            <a:br>
              <a:rPr lang="en-US" altLang="ja-JP" sz="2400" dirty="0">
                <a:solidFill>
                  <a:schemeClr val="accent1">
                    <a:lumMod val="75000"/>
                  </a:schemeClr>
                </a:solidFill>
              </a:rPr>
            </a:br>
            <a:r>
              <a:rPr lang="ja-JP" altLang="en-US" sz="2400" dirty="0">
                <a:solidFill>
                  <a:schemeClr val="accent1">
                    <a:lumMod val="75000"/>
                  </a:schemeClr>
                </a:solidFill>
              </a:rPr>
              <a:t>広報・公共</a:t>
            </a:r>
            <a:r>
              <a:rPr lang="ja-JP" altLang="en-US" sz="2400" dirty="0" smtClean="0">
                <a:solidFill>
                  <a:schemeClr val="accent1">
                    <a:lumMod val="75000"/>
                  </a:schemeClr>
                </a:solidFill>
              </a:rPr>
              <a:t>イメージ向上委員会</a:t>
            </a:r>
            <a:r>
              <a:rPr lang="en-US" altLang="ja-JP" dirty="0" smtClean="0">
                <a:solidFill>
                  <a:schemeClr val="accent1">
                    <a:lumMod val="75000"/>
                  </a:schemeClr>
                </a:solidFill>
              </a:rPr>
              <a:t/>
            </a:r>
            <a:br>
              <a:rPr lang="en-US" altLang="ja-JP" dirty="0" smtClean="0">
                <a:solidFill>
                  <a:schemeClr val="accent1">
                    <a:lumMod val="75000"/>
                  </a:schemeClr>
                </a:solidFill>
              </a:rPr>
            </a:br>
            <a:r>
              <a:rPr lang="en-US" altLang="ja-JP" dirty="0">
                <a:solidFill>
                  <a:schemeClr val="accent1">
                    <a:lumMod val="75000"/>
                  </a:schemeClr>
                </a:solidFill>
              </a:rPr>
              <a:t/>
            </a:r>
            <a:br>
              <a:rPr lang="en-US" altLang="ja-JP" dirty="0">
                <a:solidFill>
                  <a:schemeClr val="accent1">
                    <a:lumMod val="75000"/>
                  </a:schemeClr>
                </a:solidFill>
              </a:rPr>
            </a:br>
            <a:r>
              <a:rPr lang="ja-JP" altLang="en-US" dirty="0" smtClean="0">
                <a:solidFill>
                  <a:schemeClr val="accent1">
                    <a:lumMod val="75000"/>
                  </a:schemeClr>
                </a:solidFill>
              </a:rPr>
              <a:t>地区ホームページ活用のご案内</a:t>
            </a:r>
            <a:endParaRPr lang="ja-JP" altLang="en-US" dirty="0">
              <a:solidFill>
                <a:schemeClr val="accent1">
                  <a:lumMod val="75000"/>
                </a:schemeClr>
              </a:solidFill>
            </a:endParaRPr>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1</a:t>
            </a:fld>
            <a:endParaRPr kumimoji="1" lang="ja-JP" altLang="en-US"/>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116632"/>
            <a:ext cx="2232248" cy="838666"/>
          </a:xfrm>
          <a:prstGeom prst="rect">
            <a:avLst/>
          </a:prstGeom>
        </p:spPr>
      </p:pic>
    </p:spTree>
    <p:extLst>
      <p:ext uri="{BB962C8B-B14F-4D97-AF65-F5344CB8AC3E}">
        <p14:creationId xmlns:p14="http://schemas.microsoft.com/office/powerpoint/2010/main" val="32310336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339752" y="1442720"/>
            <a:ext cx="4536504" cy="5350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タイトル 1"/>
          <p:cNvSpPr>
            <a:spLocks noGrp="1"/>
          </p:cNvSpPr>
          <p:nvPr>
            <p:ph type="title"/>
          </p:nvPr>
        </p:nvSpPr>
        <p:spPr>
          <a:xfrm>
            <a:off x="457200" y="274638"/>
            <a:ext cx="8229600" cy="850106"/>
          </a:xfrm>
        </p:spPr>
        <p:txBody>
          <a:bodyPr/>
          <a:lstStyle/>
          <a:p>
            <a:r>
              <a:rPr kumimoji="1" lang="ja-JP" altLang="en-US" dirty="0" smtClean="0"/>
              <a:t>クラブ活動状況</a:t>
            </a:r>
            <a:r>
              <a:rPr lang="ja-JP" altLang="en-US" dirty="0"/>
              <a:t>報告</a:t>
            </a:r>
            <a:endParaRPr kumimoji="1" lang="ja-JP" altLang="en-US" dirty="0"/>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10</a:t>
            </a:fld>
            <a:endParaRPr kumimoji="1" lang="ja-JP" altLang="en-US"/>
          </a:p>
        </p:txBody>
      </p:sp>
      <p:sp>
        <p:nvSpPr>
          <p:cNvPr id="6" name="タイトル 1"/>
          <p:cNvSpPr txBox="1">
            <a:spLocks/>
          </p:cNvSpPr>
          <p:nvPr/>
        </p:nvSpPr>
        <p:spPr>
          <a:xfrm>
            <a:off x="5014122" y="1022147"/>
            <a:ext cx="3790764" cy="425053"/>
          </a:xfrm>
          <a:prstGeom prst="rect">
            <a:avLst/>
          </a:prstGeom>
        </p:spPr>
        <p:txBody>
          <a:bodyPr vert="horz" lIns="91440" tIns="45720" rIns="91440" bIns="45720" rtlCol="0" anchor="ctr">
            <a:normAutofit fontScale="325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smtClean="0"/>
              <a:t>（ガバナー事務所にお問い合わせください）</a:t>
            </a:r>
            <a:endParaRPr lang="ja-JP" altLang="en-US" dirty="0"/>
          </a:p>
        </p:txBody>
      </p:sp>
    </p:spTree>
    <p:extLst>
      <p:ext uri="{BB962C8B-B14F-4D97-AF65-F5344CB8AC3E}">
        <p14:creationId xmlns:p14="http://schemas.microsoft.com/office/powerpoint/2010/main" val="41564003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1560" y="260648"/>
            <a:ext cx="7772400" cy="936104"/>
          </a:xfrm>
        </p:spPr>
        <p:txBody>
          <a:bodyPr>
            <a:normAutofit/>
          </a:bodyPr>
          <a:lstStyle/>
          <a:p>
            <a:r>
              <a:rPr kumimoji="1" lang="ja-JP" altLang="en-US" dirty="0" smtClean="0"/>
              <a:t>地区ホームページ</a:t>
            </a:r>
            <a:endParaRPr kumimoji="1" lang="ja-JP" altLang="en-US" dirty="0"/>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11</a:t>
            </a:fld>
            <a:endParaRPr kumimoji="1" lang="ja-JP" altLang="en-US"/>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260648"/>
            <a:ext cx="1857769" cy="697972"/>
          </a:xfrm>
          <a:prstGeom prst="rect">
            <a:avLst/>
          </a:prstGeom>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11560" y="1273161"/>
            <a:ext cx="6059205" cy="5328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70765" y="3789040"/>
            <a:ext cx="2270119"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56925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xfrm>
            <a:off x="457200" y="274638"/>
            <a:ext cx="8229600" cy="706090"/>
          </a:xfrm>
        </p:spPr>
        <p:txBody>
          <a:bodyPr>
            <a:normAutofit fontScale="90000"/>
          </a:bodyPr>
          <a:lstStyle/>
          <a:p>
            <a:pPr marL="457200" indent="-457200"/>
            <a:r>
              <a:rPr lang="ja-JP" altLang="en-US" dirty="0" smtClean="0">
                <a:latin typeface="+mn-ea"/>
              </a:rPr>
              <a:t>地区ＨＰからの様々なリンク先</a:t>
            </a:r>
            <a:endParaRPr lang="en-US" altLang="ja-JP" dirty="0">
              <a:latin typeface="+mn-ea"/>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69410" y="1196752"/>
            <a:ext cx="7174998" cy="5119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12</a:t>
            </a:fld>
            <a:endParaRPr kumimoji="1" lang="ja-JP" altLang="en-US"/>
          </a:p>
        </p:txBody>
      </p:sp>
      <p:sp>
        <p:nvSpPr>
          <p:cNvPr id="4" name="円/楕円 3"/>
          <p:cNvSpPr/>
          <p:nvPr/>
        </p:nvSpPr>
        <p:spPr>
          <a:xfrm>
            <a:off x="6804248" y="1237224"/>
            <a:ext cx="914400" cy="1440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6804248" y="1471272"/>
            <a:ext cx="914400" cy="1440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右矢印 9"/>
          <p:cNvSpPr/>
          <p:nvPr/>
        </p:nvSpPr>
        <p:spPr>
          <a:xfrm>
            <a:off x="683568" y="3140968"/>
            <a:ext cx="288032" cy="144016"/>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右矢印 11"/>
          <p:cNvSpPr/>
          <p:nvPr/>
        </p:nvSpPr>
        <p:spPr>
          <a:xfrm>
            <a:off x="683568" y="3861048"/>
            <a:ext cx="288032" cy="144016"/>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右矢印 13"/>
          <p:cNvSpPr/>
          <p:nvPr/>
        </p:nvSpPr>
        <p:spPr>
          <a:xfrm>
            <a:off x="683568" y="3501008"/>
            <a:ext cx="288032" cy="144016"/>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右矢印 14"/>
          <p:cNvSpPr/>
          <p:nvPr/>
        </p:nvSpPr>
        <p:spPr>
          <a:xfrm>
            <a:off x="683568" y="4221088"/>
            <a:ext cx="288032" cy="104336"/>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右矢印 16"/>
          <p:cNvSpPr/>
          <p:nvPr/>
        </p:nvSpPr>
        <p:spPr>
          <a:xfrm>
            <a:off x="683568" y="4509120"/>
            <a:ext cx="288032" cy="144016"/>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右矢印 17"/>
          <p:cNvSpPr/>
          <p:nvPr/>
        </p:nvSpPr>
        <p:spPr>
          <a:xfrm rot="10800000">
            <a:off x="8244408" y="5157192"/>
            <a:ext cx="288032" cy="144016"/>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139507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1560" y="278787"/>
            <a:ext cx="7772400" cy="1061982"/>
          </a:xfrm>
        </p:spPr>
        <p:txBody>
          <a:bodyPr/>
          <a:lstStyle/>
          <a:p>
            <a:r>
              <a:rPr kumimoji="1" lang="ja-JP" altLang="en-US" dirty="0" smtClean="0"/>
              <a:t>地区</a:t>
            </a:r>
            <a:r>
              <a:rPr kumimoji="1" lang="en-US" altLang="ja-JP" dirty="0" err="1" smtClean="0"/>
              <a:t>facebook</a:t>
            </a:r>
            <a:endParaRPr kumimoji="1" lang="ja-JP" altLang="en-US" dirty="0"/>
          </a:p>
        </p:txBody>
      </p:sp>
      <p:sp>
        <p:nvSpPr>
          <p:cNvPr id="3" name="サブタイトル 2"/>
          <p:cNvSpPr>
            <a:spLocks noGrp="1"/>
          </p:cNvSpPr>
          <p:nvPr>
            <p:ph type="subTitle" idx="1"/>
          </p:nvPr>
        </p:nvSpPr>
        <p:spPr>
          <a:xfrm>
            <a:off x="1492502" y="1196752"/>
            <a:ext cx="6400800" cy="1080120"/>
          </a:xfrm>
        </p:spPr>
        <p:txBody>
          <a:bodyPr>
            <a:normAutofit/>
          </a:bodyPr>
          <a:lstStyle/>
          <a:p>
            <a:r>
              <a:rPr kumimoji="1" lang="ja-JP" altLang="en-US" sz="2800" dirty="0" smtClean="0">
                <a:solidFill>
                  <a:schemeClr val="accent1">
                    <a:lumMod val="75000"/>
                  </a:schemeClr>
                </a:solidFill>
              </a:rPr>
              <a:t>国際ロータリー第２７９０地区</a:t>
            </a:r>
            <a:endParaRPr kumimoji="1" lang="en-US" altLang="ja-JP" sz="2800" dirty="0" smtClean="0">
              <a:solidFill>
                <a:schemeClr val="accent1">
                  <a:lumMod val="75000"/>
                </a:schemeClr>
              </a:solidFill>
            </a:endParaRPr>
          </a:p>
          <a:p>
            <a:r>
              <a:rPr kumimoji="1" lang="ja-JP" altLang="en-US" sz="2800" dirty="0" smtClean="0">
                <a:solidFill>
                  <a:schemeClr val="accent1">
                    <a:lumMod val="75000"/>
                  </a:schemeClr>
                </a:solidFill>
              </a:rPr>
              <a:t>広報・公共イメージ委員会</a:t>
            </a:r>
            <a:endParaRPr kumimoji="1" lang="ja-JP" altLang="en-US" sz="2800" dirty="0">
              <a:solidFill>
                <a:schemeClr val="accent1">
                  <a:lumMod val="75000"/>
                </a:schemeClr>
              </a:solidFill>
            </a:endParaRPr>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13</a:t>
            </a:fld>
            <a:endParaRPr kumimoji="1" lang="ja-JP" altLang="en-US"/>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260648"/>
            <a:ext cx="1857769" cy="697972"/>
          </a:xfrm>
          <a:prstGeom prst="rect">
            <a:avLst/>
          </a:prstGeom>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99592" y="2276872"/>
            <a:ext cx="5832648" cy="4156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5720" y="4077072"/>
            <a:ext cx="2095164" cy="2004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43123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xfrm>
            <a:off x="457200" y="274638"/>
            <a:ext cx="8229600" cy="1143000"/>
          </a:xfrm>
        </p:spPr>
        <p:txBody>
          <a:bodyPr>
            <a:normAutofit fontScale="90000"/>
          </a:bodyPr>
          <a:lstStyle/>
          <a:p>
            <a:pPr marL="457200" indent="-457200"/>
            <a:r>
              <a:rPr lang="ja-JP" altLang="en-US" dirty="0" smtClean="0">
                <a:latin typeface="+mn-ea"/>
              </a:rPr>
              <a:t>国際ロータリー</a:t>
            </a:r>
            <a:r>
              <a:rPr lang="ja-JP" altLang="en-US" dirty="0">
                <a:latin typeface="+mn-ea"/>
              </a:rPr>
              <a:t>第</a:t>
            </a:r>
            <a:r>
              <a:rPr lang="en-US" altLang="ja-JP" dirty="0">
                <a:latin typeface="+mn-ea"/>
              </a:rPr>
              <a:t>2790</a:t>
            </a:r>
            <a:r>
              <a:rPr lang="ja-JP" altLang="en-US" dirty="0" smtClean="0">
                <a:latin typeface="+mn-ea"/>
              </a:rPr>
              <a:t>地区</a:t>
            </a:r>
            <a:r>
              <a:rPr lang="en-US" altLang="ja-JP" dirty="0" smtClean="0">
                <a:latin typeface="+mn-ea"/>
              </a:rPr>
              <a:t/>
            </a:r>
            <a:br>
              <a:rPr lang="en-US" altLang="ja-JP" dirty="0" smtClean="0">
                <a:latin typeface="+mn-ea"/>
              </a:rPr>
            </a:br>
            <a:r>
              <a:rPr lang="ja-JP" altLang="en-US" dirty="0" smtClean="0">
                <a:latin typeface="+mn-ea"/>
              </a:rPr>
              <a:t>米山</a:t>
            </a:r>
            <a:r>
              <a:rPr lang="ja-JP" altLang="en-US" dirty="0">
                <a:latin typeface="+mn-ea"/>
              </a:rPr>
              <a:t>奨学生</a:t>
            </a:r>
            <a:r>
              <a:rPr lang="ja-JP" altLang="en-US" dirty="0" smtClean="0">
                <a:latin typeface="+mn-ea"/>
              </a:rPr>
              <a:t>学友会</a:t>
            </a:r>
            <a:r>
              <a:rPr lang="en-US" altLang="ja-JP" dirty="0" smtClean="0">
                <a:latin typeface="+mn-ea"/>
              </a:rPr>
              <a:t>(</a:t>
            </a:r>
            <a:r>
              <a:rPr lang="en-US" altLang="ja-JP" dirty="0" err="1" smtClean="0">
                <a:latin typeface="+mn-ea"/>
              </a:rPr>
              <a:t>facebook</a:t>
            </a:r>
            <a:r>
              <a:rPr lang="en-US" altLang="ja-JP" dirty="0" smtClean="0">
                <a:latin typeface="+mn-ea"/>
              </a:rPr>
              <a:t>)</a:t>
            </a:r>
            <a:endParaRPr lang="en-US" altLang="ja-JP" dirty="0">
              <a:latin typeface="+mn-ea"/>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2320" y="2924943"/>
            <a:ext cx="1326307" cy="1313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30716" y="1793775"/>
            <a:ext cx="6923277" cy="4719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14</a:t>
            </a:fld>
            <a:endParaRPr kumimoji="1" lang="ja-JP" altLang="en-US"/>
          </a:p>
        </p:txBody>
      </p:sp>
    </p:spTree>
    <p:extLst>
      <p:ext uri="{BB962C8B-B14F-4D97-AF65-F5344CB8AC3E}">
        <p14:creationId xmlns:p14="http://schemas.microsoft.com/office/powerpoint/2010/main" val="39997138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07559" y="771161"/>
            <a:ext cx="1644161" cy="706090"/>
          </a:xfrm>
        </p:spPr>
        <p:txBody>
          <a:bodyPr>
            <a:normAutofit/>
          </a:bodyPr>
          <a:lstStyle/>
          <a:p>
            <a:r>
              <a:rPr lang="ja-JP" altLang="ja-JP" sz="2400" dirty="0" smtClean="0"/>
              <a:t>活動</a:t>
            </a:r>
            <a:r>
              <a:rPr lang="ja-JP" altLang="en-US" sz="2400" dirty="0" smtClean="0"/>
              <a:t>方針</a:t>
            </a:r>
            <a:endParaRPr kumimoji="1" lang="ja-JP" altLang="en-US" sz="2400" dirty="0"/>
          </a:p>
        </p:txBody>
      </p:sp>
      <p:sp>
        <p:nvSpPr>
          <p:cNvPr id="3" name="コンテンツ プレースホルダー 2"/>
          <p:cNvSpPr>
            <a:spLocks noGrp="1"/>
          </p:cNvSpPr>
          <p:nvPr>
            <p:ph idx="1"/>
          </p:nvPr>
        </p:nvSpPr>
        <p:spPr>
          <a:xfrm>
            <a:off x="668762" y="1331878"/>
            <a:ext cx="8229600" cy="839799"/>
          </a:xfrm>
        </p:spPr>
        <p:txBody>
          <a:bodyPr>
            <a:normAutofit/>
          </a:bodyPr>
          <a:lstStyle/>
          <a:p>
            <a:pPr marL="0" indent="0">
              <a:buNone/>
            </a:pPr>
            <a:r>
              <a:rPr lang="ja-JP" altLang="ja-JP" sz="2000" b="1" dirty="0"/>
              <a:t>地区 及び </a:t>
            </a:r>
            <a:r>
              <a:rPr lang="ja-JP" altLang="ja-JP" sz="2000" b="1" dirty="0" smtClean="0"/>
              <a:t>クラブ</a:t>
            </a:r>
            <a:r>
              <a:rPr lang="ja-JP" altLang="ja-JP" sz="2000" b="1" dirty="0"/>
              <a:t>に対し、イメージ向上（</a:t>
            </a:r>
            <a:r>
              <a:rPr lang="ja-JP" altLang="ja-JP" sz="2000" b="1" dirty="0" smtClean="0"/>
              <a:t>ロータリー</a:t>
            </a:r>
            <a:r>
              <a:rPr lang="ja-JP" altLang="en-US" sz="2000" b="1" dirty="0" smtClean="0"/>
              <a:t>イ</a:t>
            </a:r>
            <a:r>
              <a:rPr lang="ja-JP" altLang="ja-JP" sz="2000" b="1" dirty="0" smtClean="0"/>
              <a:t>メージブランディング</a:t>
            </a:r>
            <a:r>
              <a:rPr lang="ja-JP" altLang="ja-JP" sz="2000" b="1" dirty="0"/>
              <a:t>）へ向けて</a:t>
            </a:r>
            <a:r>
              <a:rPr lang="ja-JP" altLang="ja-JP" sz="2000" b="1" dirty="0" smtClean="0"/>
              <a:t>の理解</a:t>
            </a:r>
            <a:r>
              <a:rPr lang="ja-JP" altLang="ja-JP" sz="2000" b="1" dirty="0"/>
              <a:t>推進を図る。　</a:t>
            </a:r>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2</a:t>
            </a:fld>
            <a:endParaRPr kumimoji="1" lang="ja-JP" altLang="en-US"/>
          </a:p>
        </p:txBody>
      </p:sp>
      <p:sp>
        <p:nvSpPr>
          <p:cNvPr id="5" name="コンテンツ プレースホルダー 2"/>
          <p:cNvSpPr txBox="1">
            <a:spLocks/>
          </p:cNvSpPr>
          <p:nvPr/>
        </p:nvSpPr>
        <p:spPr>
          <a:xfrm>
            <a:off x="664065" y="2661503"/>
            <a:ext cx="8229600" cy="36425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ja-JP" sz="2000" b="1" dirty="0"/>
              <a:t>＜</a:t>
            </a:r>
            <a:r>
              <a:rPr lang="ja-JP" altLang="ja-JP" sz="2000" b="1" dirty="0" smtClean="0"/>
              <a:t>地</a:t>
            </a:r>
            <a:r>
              <a:rPr lang="ja-JP" altLang="en-US" sz="2000" b="1" dirty="0" smtClean="0"/>
              <a:t>　</a:t>
            </a:r>
            <a:r>
              <a:rPr lang="ja-JP" altLang="ja-JP" sz="2000" b="1" dirty="0" smtClean="0"/>
              <a:t>区</a:t>
            </a:r>
            <a:r>
              <a:rPr lang="ja-JP" altLang="ja-JP" sz="2000" b="1" dirty="0"/>
              <a:t>＞</a:t>
            </a:r>
          </a:p>
          <a:p>
            <a:pPr marL="0" indent="0">
              <a:buNone/>
            </a:pPr>
            <a:r>
              <a:rPr lang="ja-JP" altLang="en-US" sz="2000" dirty="0" smtClean="0"/>
              <a:t>　</a:t>
            </a:r>
            <a:r>
              <a:rPr lang="ja-JP" altLang="en-US" sz="2000" dirty="0" smtClean="0">
                <a:solidFill>
                  <a:srgbClr val="FF0000"/>
                </a:solidFill>
              </a:rPr>
              <a:t>　</a:t>
            </a:r>
            <a:r>
              <a:rPr lang="ja-JP" altLang="ja-JP" sz="2000" b="1" dirty="0" smtClean="0">
                <a:solidFill>
                  <a:srgbClr val="FF0000"/>
                </a:solidFill>
              </a:rPr>
              <a:t>・</a:t>
            </a:r>
            <a:r>
              <a:rPr lang="ja-JP" altLang="ja-JP" sz="2000" b="1" dirty="0">
                <a:solidFill>
                  <a:srgbClr val="FF0000"/>
                </a:solidFill>
              </a:rPr>
              <a:t>地区ＨＰの一層の充実</a:t>
            </a:r>
          </a:p>
          <a:p>
            <a:pPr marL="0" indent="0">
              <a:buNone/>
            </a:pPr>
            <a:r>
              <a:rPr lang="ja-JP" altLang="en-US" sz="2000" b="1" dirty="0" smtClean="0"/>
              <a:t>　　</a:t>
            </a:r>
            <a:r>
              <a:rPr lang="ja-JP" altLang="ja-JP" sz="2000" b="1" dirty="0" smtClean="0"/>
              <a:t>・</a:t>
            </a:r>
            <a:r>
              <a:rPr lang="ja-JP" altLang="ja-JP" sz="2000" b="1" dirty="0"/>
              <a:t>地区委員会フェイスブックの充実</a:t>
            </a:r>
          </a:p>
          <a:p>
            <a:pPr marL="0" indent="0">
              <a:buNone/>
            </a:pPr>
            <a:r>
              <a:rPr lang="ja-JP" altLang="en-US" sz="2000" b="1" dirty="0" smtClean="0"/>
              <a:t>　　</a:t>
            </a:r>
            <a:r>
              <a:rPr lang="ja-JP" altLang="ja-JP" sz="2000" b="1" dirty="0" smtClean="0"/>
              <a:t>・</a:t>
            </a:r>
            <a:r>
              <a:rPr lang="ja-JP" altLang="ja-JP" sz="2000" b="1" dirty="0"/>
              <a:t>マスメディア</a:t>
            </a:r>
            <a:r>
              <a:rPr lang="ja-JP" altLang="ja-JP" sz="2000" b="1" dirty="0" smtClean="0"/>
              <a:t>活用</a:t>
            </a:r>
            <a:endParaRPr lang="ja-JP" altLang="ja-JP" sz="2000" b="1" dirty="0"/>
          </a:p>
          <a:p>
            <a:pPr marL="0" indent="0">
              <a:buNone/>
            </a:pPr>
            <a:r>
              <a:rPr lang="ja-JP" altLang="ja-JP" sz="2000" b="1" dirty="0" smtClean="0"/>
              <a:t>＜クラブ＞</a:t>
            </a:r>
            <a:endParaRPr lang="ja-JP" altLang="ja-JP" sz="2000" b="1" dirty="0"/>
          </a:p>
          <a:p>
            <a:pPr marL="0" indent="0">
              <a:buNone/>
            </a:pPr>
            <a:r>
              <a:rPr lang="ja-JP" altLang="en-US" sz="2000" dirty="0" smtClean="0"/>
              <a:t>　</a:t>
            </a:r>
            <a:r>
              <a:rPr lang="ja-JP" altLang="en-US" sz="2000" b="1" dirty="0" smtClean="0"/>
              <a:t>　</a:t>
            </a:r>
            <a:r>
              <a:rPr lang="ja-JP" altLang="ja-JP" sz="2000" b="1" dirty="0" smtClean="0"/>
              <a:t>・</a:t>
            </a:r>
            <a:r>
              <a:rPr lang="ja-JP" altLang="ja-JP" sz="2000" b="1" dirty="0"/>
              <a:t>各クラブへのＨＰ開設及び更新を含む内容の充実（支援）</a:t>
            </a:r>
          </a:p>
          <a:p>
            <a:pPr marL="0" indent="0">
              <a:buNone/>
            </a:pPr>
            <a:r>
              <a:rPr lang="ja-JP" altLang="en-US" sz="2000" b="1" dirty="0" smtClean="0"/>
              <a:t>　　</a:t>
            </a:r>
            <a:r>
              <a:rPr lang="ja-JP" altLang="ja-JP" sz="2000" b="1" dirty="0">
                <a:solidFill>
                  <a:srgbClr val="FF0000"/>
                </a:solidFill>
              </a:rPr>
              <a:t>・地区ＨＰ活用（案内）</a:t>
            </a:r>
          </a:p>
          <a:p>
            <a:pPr marL="0" indent="0">
              <a:buNone/>
            </a:pPr>
            <a:r>
              <a:rPr lang="ja-JP" altLang="en-US" sz="2000" b="1" dirty="0" smtClean="0"/>
              <a:t>　　</a:t>
            </a:r>
            <a:r>
              <a:rPr lang="ja-JP" altLang="ja-JP" sz="2000" b="1" dirty="0" smtClean="0"/>
              <a:t>・マイロータリー</a:t>
            </a:r>
            <a:r>
              <a:rPr lang="ja-JP" altLang="ja-JP" sz="2000" b="1" dirty="0"/>
              <a:t>登録（支援）</a:t>
            </a:r>
          </a:p>
          <a:p>
            <a:pPr marL="0" indent="0">
              <a:buNone/>
            </a:pPr>
            <a:r>
              <a:rPr lang="ja-JP" altLang="en-US" sz="2000" b="1" dirty="0" smtClean="0"/>
              <a:t>　　</a:t>
            </a:r>
            <a:r>
              <a:rPr lang="ja-JP" altLang="ja-JP" sz="2000" b="1" dirty="0" smtClean="0"/>
              <a:t>・</a:t>
            </a:r>
            <a:r>
              <a:rPr lang="ja-JP" altLang="ja-JP" sz="2000" b="1" dirty="0"/>
              <a:t>ロータリーショーケース活用（案内）</a:t>
            </a:r>
          </a:p>
          <a:p>
            <a:pPr marL="0" indent="0">
              <a:buNone/>
            </a:pPr>
            <a:r>
              <a:rPr lang="ja-JP" altLang="en-US" sz="2000" b="1" dirty="0" smtClean="0"/>
              <a:t>　　</a:t>
            </a:r>
            <a:r>
              <a:rPr lang="ja-JP" altLang="ja-JP" sz="2000" b="1" dirty="0" smtClean="0"/>
              <a:t>・</a:t>
            </a:r>
            <a:r>
              <a:rPr lang="ja-JP" altLang="ja-JP" sz="2000" b="1" dirty="0"/>
              <a:t>マスメディア活用（案内</a:t>
            </a:r>
            <a:r>
              <a:rPr lang="ja-JP" altLang="ja-JP" sz="2000" b="1" dirty="0" smtClean="0"/>
              <a:t>）</a:t>
            </a:r>
            <a:endParaRPr lang="ja-JP" altLang="en-US" sz="2000" b="1" dirty="0"/>
          </a:p>
        </p:txBody>
      </p:sp>
      <p:sp>
        <p:nvSpPr>
          <p:cNvPr id="7" name="タイトル 1"/>
          <p:cNvSpPr txBox="1">
            <a:spLocks/>
          </p:cNvSpPr>
          <p:nvPr/>
        </p:nvSpPr>
        <p:spPr>
          <a:xfrm>
            <a:off x="407559" y="2113619"/>
            <a:ext cx="1752383" cy="70609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ja-JP" sz="2400" dirty="0" smtClean="0"/>
              <a:t>活動</a:t>
            </a:r>
            <a:r>
              <a:rPr lang="ja-JP" altLang="en-US" sz="2400" dirty="0" smtClean="0"/>
              <a:t>計画</a:t>
            </a:r>
            <a:endParaRPr lang="ja-JP" altLang="en-US" sz="2400" dirty="0"/>
          </a:p>
        </p:txBody>
      </p:sp>
      <p:sp>
        <p:nvSpPr>
          <p:cNvPr id="8" name="タイトル 1"/>
          <p:cNvSpPr txBox="1">
            <a:spLocks/>
          </p:cNvSpPr>
          <p:nvPr/>
        </p:nvSpPr>
        <p:spPr>
          <a:xfrm>
            <a:off x="5292080" y="418116"/>
            <a:ext cx="3394720" cy="70609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800" b="1" dirty="0" smtClean="0"/>
              <a:t>広報・公共イメージ向上委員会</a:t>
            </a:r>
            <a:endParaRPr lang="ja-JP" altLang="en-US" sz="1800" b="1" dirty="0"/>
          </a:p>
        </p:txBody>
      </p:sp>
    </p:spTree>
    <p:extLst>
      <p:ext uri="{BB962C8B-B14F-4D97-AF65-F5344CB8AC3E}">
        <p14:creationId xmlns:p14="http://schemas.microsoft.com/office/powerpoint/2010/main" val="11128001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8357" y="1247156"/>
            <a:ext cx="2724281" cy="706090"/>
          </a:xfrm>
        </p:spPr>
        <p:txBody>
          <a:bodyPr>
            <a:normAutofit/>
          </a:bodyPr>
          <a:lstStyle/>
          <a:p>
            <a:r>
              <a:rPr lang="ja-JP" altLang="en-US" sz="2400" dirty="0" smtClean="0"/>
              <a:t>ロータリアンから</a:t>
            </a:r>
            <a:endParaRPr kumimoji="1" lang="ja-JP" altLang="en-US" sz="2400" dirty="0"/>
          </a:p>
        </p:txBody>
      </p:sp>
      <p:sp>
        <p:nvSpPr>
          <p:cNvPr id="3" name="コンテンツ プレースホルダー 2"/>
          <p:cNvSpPr>
            <a:spLocks noGrp="1"/>
          </p:cNvSpPr>
          <p:nvPr>
            <p:ph idx="1"/>
          </p:nvPr>
        </p:nvSpPr>
        <p:spPr>
          <a:xfrm>
            <a:off x="600600" y="1825901"/>
            <a:ext cx="7840270" cy="1518982"/>
          </a:xfrm>
        </p:spPr>
        <p:txBody>
          <a:bodyPr>
            <a:normAutofit fontScale="92500"/>
          </a:bodyPr>
          <a:lstStyle/>
          <a:p>
            <a:pPr marL="0" indent="0">
              <a:buNone/>
            </a:pPr>
            <a:r>
              <a:rPr lang="ja-JP" altLang="en-US" sz="2000" b="1" dirty="0" smtClean="0"/>
              <a:t>・今日のセミナー何時にどこだったっけ？</a:t>
            </a:r>
            <a:endParaRPr lang="en-US" altLang="ja-JP" sz="2000" b="1" dirty="0" smtClean="0"/>
          </a:p>
          <a:p>
            <a:pPr marL="0" indent="0">
              <a:buNone/>
            </a:pPr>
            <a:r>
              <a:rPr lang="ja-JP" altLang="en-US" sz="2000" b="1" dirty="0" smtClean="0"/>
              <a:t>・地区委員会って何してるんだろう？</a:t>
            </a:r>
            <a:endParaRPr lang="en-US" altLang="ja-JP" sz="2000" b="1" dirty="0" smtClean="0"/>
          </a:p>
          <a:p>
            <a:pPr marL="0" indent="0">
              <a:buNone/>
            </a:pPr>
            <a:r>
              <a:rPr lang="ja-JP" altLang="en-US" sz="2000" b="1" dirty="0" smtClean="0"/>
              <a:t>・新しい奉仕活動をしたいけど他のクラブはどんなことをしてるんだろう？</a:t>
            </a:r>
            <a:endParaRPr lang="en-US" altLang="ja-JP" sz="2000" b="1" dirty="0" smtClean="0"/>
          </a:p>
          <a:p>
            <a:pPr marL="0" indent="0" algn="r">
              <a:buNone/>
            </a:pPr>
            <a:r>
              <a:rPr lang="ja-JP" altLang="en-US" sz="2000" b="1" dirty="0" smtClean="0"/>
              <a:t>等々</a:t>
            </a:r>
            <a:endParaRPr lang="ja-JP" altLang="ja-JP" sz="2000" b="1" dirty="0"/>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3</a:t>
            </a:fld>
            <a:endParaRPr kumimoji="1" lang="ja-JP" altLang="en-US"/>
          </a:p>
        </p:txBody>
      </p:sp>
      <p:sp>
        <p:nvSpPr>
          <p:cNvPr id="5" name="コンテンツ プレースホルダー 2"/>
          <p:cNvSpPr txBox="1">
            <a:spLocks/>
          </p:cNvSpPr>
          <p:nvPr/>
        </p:nvSpPr>
        <p:spPr>
          <a:xfrm>
            <a:off x="600600" y="3593036"/>
            <a:ext cx="7835573" cy="144000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2000" b="1" dirty="0" smtClean="0"/>
              <a:t>・ロータリーって聞いたことあるけどどんな団体なんだろう？</a:t>
            </a:r>
            <a:endParaRPr lang="en-US" altLang="ja-JP" sz="2000" b="1" dirty="0" smtClean="0"/>
          </a:p>
          <a:p>
            <a:pPr marL="0" indent="0">
              <a:buNone/>
            </a:pPr>
            <a:r>
              <a:rPr lang="ja-JP" altLang="en-US" sz="2000" b="1" dirty="0" smtClean="0"/>
              <a:t>・○○さんがロータリーに入っているらしいけど何をしているんだろう？</a:t>
            </a:r>
            <a:endParaRPr lang="en-US" altLang="ja-JP" sz="2000" b="1" dirty="0" smtClean="0"/>
          </a:p>
          <a:p>
            <a:pPr marL="0" indent="0">
              <a:buNone/>
            </a:pPr>
            <a:r>
              <a:rPr lang="ja-JP" altLang="en-US" sz="2000" b="1" dirty="0" smtClean="0"/>
              <a:t>・ロータリーって世の中のためになることしてるんだね</a:t>
            </a:r>
            <a:endParaRPr lang="en-US" altLang="ja-JP" sz="2000" b="1" dirty="0" smtClean="0"/>
          </a:p>
          <a:p>
            <a:pPr marL="0" indent="0" algn="r">
              <a:buNone/>
            </a:pPr>
            <a:r>
              <a:rPr lang="ja-JP" altLang="en-US" sz="2000" b="1" dirty="0" smtClean="0"/>
              <a:t>等々</a:t>
            </a:r>
            <a:endParaRPr lang="ja-JP" altLang="en-US" sz="2000" b="1" dirty="0"/>
          </a:p>
        </p:txBody>
      </p:sp>
      <p:sp>
        <p:nvSpPr>
          <p:cNvPr id="7" name="タイトル 1"/>
          <p:cNvSpPr txBox="1">
            <a:spLocks/>
          </p:cNvSpPr>
          <p:nvPr/>
        </p:nvSpPr>
        <p:spPr>
          <a:xfrm>
            <a:off x="421235" y="3037966"/>
            <a:ext cx="2691403" cy="70609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400" dirty="0" smtClean="0"/>
              <a:t>一般の人達から</a:t>
            </a:r>
            <a:endParaRPr lang="ja-JP" altLang="en-US" sz="2400" dirty="0"/>
          </a:p>
        </p:txBody>
      </p:sp>
      <p:sp>
        <p:nvSpPr>
          <p:cNvPr id="9" name="タイトル 1"/>
          <p:cNvSpPr txBox="1">
            <a:spLocks/>
          </p:cNvSpPr>
          <p:nvPr/>
        </p:nvSpPr>
        <p:spPr>
          <a:xfrm>
            <a:off x="179008" y="460189"/>
            <a:ext cx="3678283" cy="70609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400" dirty="0" smtClean="0">
                <a:solidFill>
                  <a:srgbClr val="FB6305"/>
                </a:solidFill>
              </a:rPr>
              <a:t>地区</a:t>
            </a:r>
            <a:r>
              <a:rPr lang="en-US" altLang="ja-JP" sz="2400" dirty="0" smtClean="0">
                <a:solidFill>
                  <a:srgbClr val="FB6305"/>
                </a:solidFill>
              </a:rPr>
              <a:t>HP</a:t>
            </a:r>
            <a:r>
              <a:rPr lang="ja-JP" altLang="en-US" sz="2400" dirty="0" smtClean="0">
                <a:solidFill>
                  <a:srgbClr val="FB6305"/>
                </a:solidFill>
              </a:rPr>
              <a:t>が充実すると・・・</a:t>
            </a:r>
            <a:endParaRPr lang="ja-JP" altLang="en-US" sz="2400" dirty="0">
              <a:solidFill>
                <a:srgbClr val="FB6305"/>
              </a:solidFill>
            </a:endParaRPr>
          </a:p>
        </p:txBody>
      </p:sp>
      <p:sp>
        <p:nvSpPr>
          <p:cNvPr id="10" name="タイトル 1"/>
          <p:cNvSpPr txBox="1">
            <a:spLocks/>
          </p:cNvSpPr>
          <p:nvPr/>
        </p:nvSpPr>
        <p:spPr>
          <a:xfrm>
            <a:off x="3857291" y="867962"/>
            <a:ext cx="4902419" cy="70609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400" dirty="0" smtClean="0">
                <a:solidFill>
                  <a:srgbClr val="00A249"/>
                </a:solidFill>
              </a:rPr>
              <a:t>様々な情報を得ることができます！</a:t>
            </a:r>
            <a:endParaRPr lang="ja-JP" altLang="en-US" sz="2400" dirty="0">
              <a:solidFill>
                <a:srgbClr val="00A249"/>
              </a:solidFill>
            </a:endParaRPr>
          </a:p>
        </p:txBody>
      </p:sp>
      <p:sp>
        <p:nvSpPr>
          <p:cNvPr id="11" name="タイトル 1"/>
          <p:cNvSpPr txBox="1">
            <a:spLocks/>
          </p:cNvSpPr>
          <p:nvPr/>
        </p:nvSpPr>
        <p:spPr>
          <a:xfrm>
            <a:off x="1360498" y="5037077"/>
            <a:ext cx="3247318" cy="70609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000" b="1" dirty="0" smtClean="0"/>
              <a:t>スカスカのＨＰ・・・イメージ</a:t>
            </a:r>
            <a:endParaRPr lang="ja-JP" altLang="en-US" sz="2000" b="1" dirty="0"/>
          </a:p>
        </p:txBody>
      </p:sp>
      <p:sp>
        <p:nvSpPr>
          <p:cNvPr id="13" name="タイトル 1"/>
          <p:cNvSpPr txBox="1">
            <a:spLocks/>
          </p:cNvSpPr>
          <p:nvPr/>
        </p:nvSpPr>
        <p:spPr>
          <a:xfrm>
            <a:off x="4355976" y="5773034"/>
            <a:ext cx="3168352" cy="70609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000" b="1" dirty="0" smtClean="0"/>
              <a:t>充実したＨＰ・・・イメージ</a:t>
            </a:r>
            <a:endParaRPr lang="ja-JP" altLang="en-US" sz="2000" b="1" dirty="0"/>
          </a:p>
        </p:txBody>
      </p:sp>
      <p:pic>
        <p:nvPicPr>
          <p:cNvPr id="15" name="図 14"/>
          <p:cNvPicPr/>
          <p:nvPr/>
        </p:nvPicPr>
        <p:blipFill>
          <a:blip r:embed="rId3">
            <a:extLst>
              <a:ext uri="{28A0092B-C50C-407E-A947-70E740481C1C}">
                <a14:useLocalDpi xmlns:a14="http://schemas.microsoft.com/office/drawing/2010/main" val="0"/>
              </a:ext>
            </a:extLst>
          </a:blip>
          <a:srcRect/>
          <a:stretch>
            <a:fillRect/>
          </a:stretch>
        </p:blipFill>
        <p:spPr bwMode="auto">
          <a:xfrm>
            <a:off x="7363421" y="5697034"/>
            <a:ext cx="582602" cy="758149"/>
          </a:xfrm>
          <a:prstGeom prst="rect">
            <a:avLst/>
          </a:prstGeom>
          <a:noFill/>
          <a:ln>
            <a:noFill/>
          </a:ln>
        </p:spPr>
      </p:pic>
      <p:pic>
        <p:nvPicPr>
          <p:cNvPr id="16" name="図 15"/>
          <p:cNvPicPr/>
          <p:nvPr/>
        </p:nvPicPr>
        <p:blipFill>
          <a:blip r:embed="rId4">
            <a:extLst>
              <a:ext uri="{28A0092B-C50C-407E-A947-70E740481C1C}">
                <a14:useLocalDpi xmlns:a14="http://schemas.microsoft.com/office/drawing/2010/main" val="0"/>
              </a:ext>
            </a:extLst>
          </a:blip>
          <a:srcRect/>
          <a:stretch>
            <a:fillRect/>
          </a:stretch>
        </p:blipFill>
        <p:spPr bwMode="auto">
          <a:xfrm>
            <a:off x="4486370" y="5062908"/>
            <a:ext cx="1056704" cy="808339"/>
          </a:xfrm>
          <a:prstGeom prst="rect">
            <a:avLst/>
          </a:prstGeom>
          <a:noFill/>
          <a:ln>
            <a:noFill/>
          </a:ln>
        </p:spPr>
      </p:pic>
    </p:spTree>
    <p:extLst>
      <p:ext uri="{BB962C8B-B14F-4D97-AF65-F5344CB8AC3E}">
        <p14:creationId xmlns:p14="http://schemas.microsoft.com/office/powerpoint/2010/main" val="34404228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地区ＨＰでのクラブ一覧（１）</a:t>
            </a:r>
            <a:endParaRPr kumimoji="1" lang="ja-JP" altLang="en-US" dirty="0"/>
          </a:p>
        </p:txBody>
      </p:sp>
      <p:sp>
        <p:nvSpPr>
          <p:cNvPr id="3" name="コンテンツ プレースホルダー 2"/>
          <p:cNvSpPr>
            <a:spLocks noGrp="1"/>
          </p:cNvSpPr>
          <p:nvPr>
            <p:ph idx="1"/>
          </p:nvPr>
        </p:nvSpPr>
        <p:spPr/>
        <p:txBody>
          <a:bodyPr/>
          <a:lstStyle/>
          <a:p>
            <a:pPr marL="0" indent="0">
              <a:buNone/>
            </a:pPr>
            <a:endParaRPr kumimoji="1" lang="en-US" altLang="ja-JP" dirty="0" smtClean="0"/>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4</a:t>
            </a:fld>
            <a:endParaRPr kumimoji="1" lang="ja-JP" alt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83232" y="1592676"/>
            <a:ext cx="6128466" cy="49326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54355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地区ＨＰでのクラブ一覧（２）</a:t>
            </a:r>
            <a:endParaRPr kumimoji="1" lang="ja-JP" altLang="en-US" dirty="0"/>
          </a:p>
        </p:txBody>
      </p:sp>
      <p:sp>
        <p:nvSpPr>
          <p:cNvPr id="3" name="コンテンツ プレースホルダー 2"/>
          <p:cNvSpPr>
            <a:spLocks noGrp="1"/>
          </p:cNvSpPr>
          <p:nvPr>
            <p:ph idx="1"/>
          </p:nvPr>
        </p:nvSpPr>
        <p:spPr/>
        <p:txBody>
          <a:bodyPr/>
          <a:lstStyle/>
          <a:p>
            <a:pPr marL="0" indent="0">
              <a:buNone/>
            </a:pPr>
            <a:endParaRPr kumimoji="1" lang="en-US" altLang="ja-JP" dirty="0" smtClean="0"/>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5</a:t>
            </a:fld>
            <a:endParaRPr kumimoji="1" lang="ja-JP" alt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475656" y="1628800"/>
            <a:ext cx="6413522"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01631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467544" y="332656"/>
            <a:ext cx="8229600" cy="1143000"/>
          </a:xfrm>
        </p:spPr>
        <p:txBody>
          <a:bodyPr>
            <a:normAutofit fontScale="90000"/>
          </a:bodyPr>
          <a:lstStyle/>
          <a:p>
            <a:r>
              <a:rPr lang="ja-JP" altLang="en-US" dirty="0" smtClean="0"/>
              <a:t>地区内クラブ</a:t>
            </a:r>
            <a:r>
              <a:rPr lang="ja-JP" altLang="en-US" dirty="0"/>
              <a:t>のホームページ</a:t>
            </a:r>
            <a:r>
              <a:rPr lang="ja-JP" altLang="en-US" dirty="0" smtClean="0"/>
              <a:t>所有率</a:t>
            </a:r>
            <a:endParaRPr kumimoji="1" lang="ja-JP" altLang="en-US" dirty="0"/>
          </a:p>
        </p:txBody>
      </p:sp>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6</a:t>
            </a:fld>
            <a:endParaRPr kumimoji="1" lang="ja-JP" altLang="en-US"/>
          </a:p>
        </p:txBody>
      </p:sp>
      <p:sp>
        <p:nvSpPr>
          <p:cNvPr id="13" name="タイトル 5"/>
          <p:cNvSpPr txBox="1">
            <a:spLocks/>
          </p:cNvSpPr>
          <p:nvPr/>
        </p:nvSpPr>
        <p:spPr>
          <a:xfrm>
            <a:off x="1610308" y="5747802"/>
            <a:ext cx="6192688" cy="360040"/>
          </a:xfrm>
          <a:prstGeom prst="rect">
            <a:avLst/>
          </a:prstGeom>
        </p:spPr>
        <p:txBody>
          <a:bodyPr vert="horz" lIns="91440" tIns="45720" rIns="91440" bIns="45720" rtlCol="0" anchor="ctr">
            <a:normAutofit fontScale="400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smtClean="0"/>
              <a:t>所有していないクラブ　１２　　　　　　　　　　　　確認中　１２</a:t>
            </a:r>
            <a:endParaRPr lang="ja-JP" altLang="en-US" dirty="0"/>
          </a:p>
        </p:txBody>
      </p:sp>
      <p:graphicFrame>
        <p:nvGraphicFramePr>
          <p:cNvPr id="7" name="グラフ 6"/>
          <p:cNvGraphicFramePr/>
          <p:nvPr>
            <p:extLst>
              <p:ext uri="{D42A27DB-BD31-4B8C-83A1-F6EECF244321}">
                <p14:modId xmlns:p14="http://schemas.microsoft.com/office/powerpoint/2010/main" val="4032221579"/>
              </p:ext>
            </p:extLst>
          </p:nvPr>
        </p:nvGraphicFramePr>
        <p:xfrm>
          <a:off x="795238" y="1974739"/>
          <a:ext cx="3787106" cy="34734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グラフ 7"/>
          <p:cNvGraphicFramePr/>
          <p:nvPr>
            <p:extLst>
              <p:ext uri="{D42A27DB-BD31-4B8C-83A1-F6EECF244321}">
                <p14:modId xmlns:p14="http://schemas.microsoft.com/office/powerpoint/2010/main" val="2219185211"/>
              </p:ext>
            </p:extLst>
          </p:nvPr>
        </p:nvGraphicFramePr>
        <p:xfrm>
          <a:off x="4706652" y="1974739"/>
          <a:ext cx="3693096" cy="3473487"/>
        </p:xfrm>
        <a:graphic>
          <a:graphicData uri="http://schemas.openxmlformats.org/drawingml/2006/chart">
            <c:chart xmlns:c="http://schemas.openxmlformats.org/drawingml/2006/chart" xmlns:r="http://schemas.openxmlformats.org/officeDocument/2006/relationships" r:id="rId4"/>
          </a:graphicData>
        </a:graphic>
      </p:graphicFrame>
      <p:sp>
        <p:nvSpPr>
          <p:cNvPr id="9" name="テキスト ボックス 2"/>
          <p:cNvSpPr txBox="1">
            <a:spLocks noChangeArrowheads="1"/>
          </p:cNvSpPr>
          <p:nvPr/>
        </p:nvSpPr>
        <p:spPr bwMode="auto">
          <a:xfrm>
            <a:off x="822627" y="2564904"/>
            <a:ext cx="1008112" cy="348233"/>
          </a:xfrm>
          <a:prstGeom prst="rect">
            <a:avLst/>
          </a:prstGeom>
          <a:solidFill>
            <a:srgbClr val="FFFFFF"/>
          </a:solidFill>
          <a:ln w="9525">
            <a:noFill/>
            <a:miter lim="800000"/>
            <a:headEnd/>
            <a:tailEnd/>
          </a:ln>
        </p:spPr>
        <p:txBody>
          <a:bodyPr rot="0" vert="horz" wrap="square" lIns="91440" tIns="45720" rIns="91440" bIns="45720" anchor="t" anchorCtr="0" upright="1">
            <a:noAutofit/>
          </a:bodyPr>
          <a:lstStyle/>
          <a:p>
            <a:pPr algn="ctr">
              <a:spcAft>
                <a:spcPts val="0"/>
              </a:spcAft>
            </a:pPr>
            <a:r>
              <a:rPr lang="en-US" sz="1050" kern="100">
                <a:effectLst/>
                <a:latin typeface="HGｺﾞｼｯｸM" panose="020B0609000000000000" pitchFamily="49" charset="-128"/>
                <a:ea typeface="ＭＳ 明朝" panose="02020609040205080304" pitchFamily="17" charset="-128"/>
                <a:cs typeface="Times New Roman" panose="02020603050405020304" pitchFamily="18" charset="0"/>
              </a:rPr>
              <a:t>12</a:t>
            </a:r>
            <a:r>
              <a:rPr lang="ja-JP" sz="1050" kern="100">
                <a:effectLst/>
                <a:latin typeface="Century" panose="02040604050505020304" pitchFamily="18" charset="0"/>
                <a:ea typeface="HGｺﾞｼｯｸM" panose="020B0609000000000000" pitchFamily="49" charset="-128"/>
                <a:cs typeface="Times New Roman" panose="02020603050405020304" pitchFamily="18" charset="0"/>
              </a:rPr>
              <a:t>クラブ</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0" name="テキスト ボックス 3"/>
          <p:cNvSpPr txBox="1">
            <a:spLocks noChangeArrowheads="1"/>
          </p:cNvSpPr>
          <p:nvPr/>
        </p:nvSpPr>
        <p:spPr bwMode="auto">
          <a:xfrm>
            <a:off x="3447132" y="4869160"/>
            <a:ext cx="908843" cy="276225"/>
          </a:xfrm>
          <a:prstGeom prst="rect">
            <a:avLst/>
          </a:prstGeom>
          <a:solidFill>
            <a:srgbClr val="FFFFFF"/>
          </a:solidFill>
          <a:ln w="9525">
            <a:noFill/>
            <a:miter lim="800000"/>
            <a:headEnd/>
            <a:tailEnd/>
          </a:ln>
        </p:spPr>
        <p:txBody>
          <a:bodyPr rot="0" vert="horz" wrap="square" lIns="91440" tIns="45720" rIns="91440" bIns="45720" anchor="t" anchorCtr="0" upright="1">
            <a:noAutofit/>
          </a:bodyPr>
          <a:lstStyle/>
          <a:p>
            <a:pPr algn="ctr">
              <a:spcAft>
                <a:spcPts val="0"/>
              </a:spcAft>
            </a:pPr>
            <a:r>
              <a:rPr lang="en-US" sz="1050" kern="100">
                <a:effectLst/>
                <a:latin typeface="HGｺﾞｼｯｸM" panose="020B0609000000000000" pitchFamily="49" charset="-128"/>
                <a:ea typeface="ＭＳ 明朝" panose="02020609040205080304" pitchFamily="17" charset="-128"/>
                <a:cs typeface="Times New Roman" panose="02020603050405020304" pitchFamily="18" charset="0"/>
              </a:rPr>
              <a:t>71</a:t>
            </a:r>
            <a:r>
              <a:rPr lang="ja-JP" sz="1050" kern="100">
                <a:effectLst/>
                <a:latin typeface="Century" panose="02040604050505020304" pitchFamily="18" charset="0"/>
                <a:ea typeface="HGｺﾞｼｯｸM" panose="020B0609000000000000" pitchFamily="49" charset="-128"/>
                <a:cs typeface="Times New Roman" panose="02020603050405020304" pitchFamily="18" charset="0"/>
              </a:rPr>
              <a:t>クラブ</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4" name="テキスト ボックス 6"/>
          <p:cNvSpPr txBox="1">
            <a:spLocks noChangeArrowheads="1"/>
          </p:cNvSpPr>
          <p:nvPr/>
        </p:nvSpPr>
        <p:spPr bwMode="auto">
          <a:xfrm>
            <a:off x="4932040" y="2600907"/>
            <a:ext cx="806450" cy="276225"/>
          </a:xfrm>
          <a:prstGeom prst="rect">
            <a:avLst/>
          </a:prstGeom>
          <a:solidFill>
            <a:srgbClr val="FFFFFF"/>
          </a:solidFill>
          <a:ln w="9525">
            <a:noFill/>
            <a:miter lim="800000"/>
            <a:headEnd/>
            <a:tailEnd/>
          </a:ln>
        </p:spPr>
        <p:txBody>
          <a:bodyPr rot="0" vert="horz" wrap="square" lIns="91440" tIns="45720" rIns="91440" bIns="45720" anchor="t" anchorCtr="0" upright="1">
            <a:noAutofit/>
          </a:bodyPr>
          <a:lstStyle/>
          <a:p>
            <a:pPr algn="ctr">
              <a:spcAft>
                <a:spcPts val="0"/>
              </a:spcAft>
            </a:pPr>
            <a:r>
              <a:rPr lang="en-US" sz="1050" kern="100">
                <a:effectLst/>
                <a:latin typeface="HGｺﾞｼｯｸM" panose="020B0609000000000000" pitchFamily="49" charset="-128"/>
                <a:ea typeface="ＭＳ 明朝" panose="02020609040205080304" pitchFamily="17" charset="-128"/>
                <a:cs typeface="Times New Roman" panose="02020603050405020304" pitchFamily="18" charset="0"/>
              </a:rPr>
              <a:t>24</a:t>
            </a:r>
            <a:r>
              <a:rPr lang="ja-JP" sz="1050" kern="100">
                <a:effectLst/>
                <a:latin typeface="Century" panose="02040604050505020304" pitchFamily="18" charset="0"/>
                <a:ea typeface="HGｺﾞｼｯｸM" panose="020B0609000000000000" pitchFamily="49" charset="-128"/>
                <a:cs typeface="Times New Roman" panose="02020603050405020304" pitchFamily="18" charset="0"/>
              </a:rPr>
              <a:t>クラブ</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5" name="テキスト ボックス 7"/>
          <p:cNvSpPr txBox="1">
            <a:spLocks noChangeArrowheads="1"/>
          </p:cNvSpPr>
          <p:nvPr/>
        </p:nvSpPr>
        <p:spPr bwMode="auto">
          <a:xfrm>
            <a:off x="7234238" y="4909577"/>
            <a:ext cx="806450" cy="276225"/>
          </a:xfrm>
          <a:prstGeom prst="rect">
            <a:avLst/>
          </a:prstGeom>
          <a:solidFill>
            <a:srgbClr val="FFFFFF"/>
          </a:solidFill>
          <a:ln w="9525">
            <a:noFill/>
            <a:miter lim="800000"/>
            <a:headEnd/>
            <a:tailEnd/>
          </a:ln>
        </p:spPr>
        <p:txBody>
          <a:bodyPr rot="0" vert="horz" wrap="square" lIns="91440" tIns="45720" rIns="91440" bIns="45720" anchor="t" anchorCtr="0" upright="1">
            <a:noAutofit/>
          </a:bodyPr>
          <a:lstStyle/>
          <a:p>
            <a:pPr algn="ctr">
              <a:spcAft>
                <a:spcPts val="0"/>
              </a:spcAft>
            </a:pPr>
            <a:r>
              <a:rPr lang="en-US" sz="1050" kern="100">
                <a:effectLst/>
                <a:latin typeface="HGｺﾞｼｯｸM" panose="020B0609000000000000" pitchFamily="49" charset="-128"/>
                <a:ea typeface="ＭＳ 明朝" panose="02020609040205080304" pitchFamily="17" charset="-128"/>
                <a:cs typeface="Times New Roman" panose="02020603050405020304" pitchFamily="18" charset="0"/>
              </a:rPr>
              <a:t>59</a:t>
            </a:r>
            <a:r>
              <a:rPr lang="ja-JP" sz="1050" kern="100">
                <a:effectLst/>
                <a:latin typeface="Century" panose="02040604050505020304" pitchFamily="18" charset="0"/>
                <a:ea typeface="HGｺﾞｼｯｸM" panose="020B0609000000000000" pitchFamily="49" charset="-128"/>
                <a:cs typeface="Times New Roman" panose="02020603050405020304" pitchFamily="18" charset="0"/>
              </a:rPr>
              <a:t>クラブ</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6" name="タイトル 1"/>
          <p:cNvSpPr txBox="1">
            <a:spLocks/>
          </p:cNvSpPr>
          <p:nvPr/>
        </p:nvSpPr>
        <p:spPr>
          <a:xfrm>
            <a:off x="6553199" y="1167632"/>
            <a:ext cx="2071877" cy="70609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1800" dirty="0" smtClean="0"/>
              <a:t>2018</a:t>
            </a:r>
            <a:r>
              <a:rPr lang="ja-JP" altLang="en-US" sz="1800" dirty="0" smtClean="0"/>
              <a:t>年</a:t>
            </a:r>
            <a:r>
              <a:rPr lang="en-US" altLang="ja-JP" sz="1800" dirty="0" smtClean="0"/>
              <a:t>9</a:t>
            </a:r>
            <a:r>
              <a:rPr lang="ja-JP" altLang="en-US" sz="1800" dirty="0" smtClean="0"/>
              <a:t>月現在</a:t>
            </a:r>
            <a:endParaRPr lang="ja-JP" altLang="en-US" sz="1800" dirty="0"/>
          </a:p>
        </p:txBody>
      </p:sp>
    </p:spTree>
    <p:extLst>
      <p:ext uri="{BB962C8B-B14F-4D97-AF65-F5344CB8AC3E}">
        <p14:creationId xmlns:p14="http://schemas.microsoft.com/office/powerpoint/2010/main" val="35272340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xfrm>
            <a:off x="457200" y="274638"/>
            <a:ext cx="8229600" cy="1143000"/>
          </a:xfrm>
        </p:spPr>
        <p:txBody>
          <a:bodyPr/>
          <a:lstStyle/>
          <a:p>
            <a:r>
              <a:rPr kumimoji="1" lang="ja-JP" altLang="en-US" dirty="0" smtClean="0"/>
              <a:t>クラブ活動予定</a:t>
            </a:r>
            <a:endParaRPr kumimoji="1" lang="ja-JP" alt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51519" y="1369334"/>
            <a:ext cx="8829675" cy="5483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7</a:t>
            </a:fld>
            <a:endParaRPr kumimoji="1" lang="ja-JP" altLang="en-US"/>
          </a:p>
        </p:txBody>
      </p:sp>
    </p:spTree>
    <p:extLst>
      <p:ext uri="{BB962C8B-B14F-4D97-AF65-F5344CB8AC3E}">
        <p14:creationId xmlns:p14="http://schemas.microsoft.com/office/powerpoint/2010/main" val="15824821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5610" y="1378652"/>
            <a:ext cx="6419511" cy="5262041"/>
          </a:xfrm>
          <a:prstGeom prst="rect">
            <a:avLst/>
          </a:prstGeom>
        </p:spPr>
      </p:pic>
      <p:sp>
        <p:nvSpPr>
          <p:cNvPr id="3" name="タイトル 1"/>
          <p:cNvSpPr>
            <a:spLocks noGrp="1"/>
          </p:cNvSpPr>
          <p:nvPr>
            <p:ph type="title"/>
          </p:nvPr>
        </p:nvSpPr>
        <p:spPr>
          <a:xfrm>
            <a:off x="457200" y="274638"/>
            <a:ext cx="8229600" cy="1143000"/>
          </a:xfrm>
        </p:spPr>
        <p:txBody>
          <a:bodyPr/>
          <a:lstStyle/>
          <a:p>
            <a:r>
              <a:rPr kumimoji="1" lang="ja-JP" altLang="en-US" dirty="0" smtClean="0"/>
              <a:t>クラブ活動予定の入力</a:t>
            </a:r>
            <a:endParaRPr kumimoji="1" lang="ja-JP" altLang="en-US" dirty="0"/>
          </a:p>
        </p:txBody>
      </p:sp>
      <p:sp>
        <p:nvSpPr>
          <p:cNvPr id="4" name="スライド番号プレースホルダー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8</a:t>
            </a:fld>
            <a:endParaRPr lang="ja-JP" altLang="en-US">
              <a:solidFill>
                <a:prstClr val="black">
                  <a:tint val="75000"/>
                </a:prstClr>
              </a:solidFill>
            </a:endParaRPr>
          </a:p>
        </p:txBody>
      </p:sp>
    </p:spTree>
    <p:extLst>
      <p:ext uri="{BB962C8B-B14F-4D97-AF65-F5344CB8AC3E}">
        <p14:creationId xmlns:p14="http://schemas.microsoft.com/office/powerpoint/2010/main" val="14831351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43608" y="1505075"/>
            <a:ext cx="7129519" cy="5020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タイトル 1"/>
          <p:cNvSpPr>
            <a:spLocks noGrp="1"/>
          </p:cNvSpPr>
          <p:nvPr>
            <p:ph type="title"/>
          </p:nvPr>
        </p:nvSpPr>
        <p:spPr>
          <a:xfrm>
            <a:off x="457200" y="274638"/>
            <a:ext cx="8229600" cy="1143000"/>
          </a:xfrm>
        </p:spPr>
        <p:txBody>
          <a:bodyPr/>
          <a:lstStyle/>
          <a:p>
            <a:r>
              <a:rPr kumimoji="1" lang="ja-JP" altLang="en-US" dirty="0" smtClean="0"/>
              <a:t>クラブ活動状況</a:t>
            </a:r>
            <a:endParaRPr kumimoji="1" lang="ja-JP" altLang="en-US" dirty="0"/>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9</a:t>
            </a:fld>
            <a:endParaRPr kumimoji="1" lang="ja-JP" altLang="en-US"/>
          </a:p>
        </p:txBody>
      </p:sp>
      <p:sp>
        <p:nvSpPr>
          <p:cNvPr id="5" name="正方形/長方形 4"/>
          <p:cNvSpPr/>
          <p:nvPr/>
        </p:nvSpPr>
        <p:spPr>
          <a:xfrm>
            <a:off x="2483768" y="5085184"/>
            <a:ext cx="3744416" cy="923330"/>
          </a:xfrm>
          <a:prstGeom prst="rect">
            <a:avLst/>
          </a:prstGeom>
        </p:spPr>
        <p:txBody>
          <a:bodyPr wrap="square">
            <a:spAutoFit/>
          </a:bodyPr>
          <a:lstStyle/>
          <a:p>
            <a:r>
              <a:rPr lang="ja-JP" altLang="en-US" dirty="0"/>
              <a:t>記事と写真をガバナー事務所</a:t>
            </a:r>
            <a:r>
              <a:rPr lang="ja-JP" altLang="en-US" dirty="0" smtClean="0"/>
              <a:t>まで  お送り</a:t>
            </a:r>
            <a:r>
              <a:rPr lang="ja-JP" altLang="en-US" dirty="0"/>
              <a:t>ください。</a:t>
            </a:r>
            <a:endParaRPr lang="en-US" altLang="ja-JP" dirty="0"/>
          </a:p>
          <a:p>
            <a:r>
              <a:rPr lang="en-US" altLang="ja-JP" dirty="0"/>
              <a:t>	18-19gov@rid2790.jp</a:t>
            </a:r>
            <a:endParaRPr lang="ja-JP" altLang="en-US" dirty="0"/>
          </a:p>
        </p:txBody>
      </p:sp>
    </p:spTree>
    <p:extLst>
      <p:ext uri="{BB962C8B-B14F-4D97-AF65-F5344CB8AC3E}">
        <p14:creationId xmlns:p14="http://schemas.microsoft.com/office/powerpoint/2010/main" val="25869028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ユーザー定義 3">
    <a:dk1>
      <a:sysClr val="windowText" lastClr="000000"/>
    </a:dk1>
    <a:lt1>
      <a:sysClr val="window" lastClr="FFFFFF"/>
    </a:lt1>
    <a:dk2>
      <a:srgbClr val="1F497D"/>
    </a:dk2>
    <a:lt2>
      <a:srgbClr val="EEECE1"/>
    </a:lt2>
    <a:accent1>
      <a:srgbClr val="FE66FF"/>
    </a:accent1>
    <a:accent2>
      <a:srgbClr val="9999FE"/>
    </a:accent2>
    <a:accent3>
      <a:srgbClr val="9BBB59"/>
    </a:accent3>
    <a:accent4>
      <a:srgbClr val="FFFF00"/>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ユーザー定義 3">
    <a:dk1>
      <a:sysClr val="windowText" lastClr="000000"/>
    </a:dk1>
    <a:lt1>
      <a:sysClr val="window" lastClr="FFFFFF"/>
    </a:lt1>
    <a:dk2>
      <a:srgbClr val="1F497D"/>
    </a:dk2>
    <a:lt2>
      <a:srgbClr val="EEECE1"/>
    </a:lt2>
    <a:accent1>
      <a:srgbClr val="FE66FF"/>
    </a:accent1>
    <a:accent2>
      <a:srgbClr val="9999FE"/>
    </a:accent2>
    <a:accent3>
      <a:srgbClr val="9BBB59"/>
    </a:accent3>
    <a:accent4>
      <a:srgbClr val="FFFF00"/>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1017</TotalTime>
  <Words>504</Words>
  <Application>Microsoft Office PowerPoint</Application>
  <PresentationFormat>画面に合わせる (4:3)</PresentationFormat>
  <Paragraphs>110</Paragraphs>
  <Slides>14</Slides>
  <Notes>13</Notes>
  <HiddenSlides>0</HiddenSlides>
  <MMClips>0</MMClips>
  <ScaleCrop>false</ScaleCrop>
  <HeadingPairs>
    <vt:vector size="4" baseType="variant">
      <vt:variant>
        <vt:lpstr>テーマ</vt:lpstr>
      </vt:variant>
      <vt:variant>
        <vt:i4>1</vt:i4>
      </vt:variant>
      <vt:variant>
        <vt:lpstr>スライド タイトル</vt:lpstr>
      </vt:variant>
      <vt:variant>
        <vt:i4>14</vt:i4>
      </vt:variant>
    </vt:vector>
  </HeadingPairs>
  <TitlesOfParts>
    <vt:vector size="15" baseType="lpstr">
      <vt:lpstr>Office テーマ</vt:lpstr>
      <vt:lpstr>２０１８－２０１９年 国際ロータリー第２７９０地区 管理運営委員会 広報・公共イメージ向上委員会  地区ホームページ活用のご案内</vt:lpstr>
      <vt:lpstr>活動方針</vt:lpstr>
      <vt:lpstr>ロータリアンから</vt:lpstr>
      <vt:lpstr>地区ＨＰでのクラブ一覧（１）</vt:lpstr>
      <vt:lpstr>地区ＨＰでのクラブ一覧（２）</vt:lpstr>
      <vt:lpstr>地区内クラブのホームページ所有率</vt:lpstr>
      <vt:lpstr>クラブ活動予定</vt:lpstr>
      <vt:lpstr>クラブ活動予定の入力</vt:lpstr>
      <vt:lpstr>クラブ活動状況</vt:lpstr>
      <vt:lpstr>クラブ活動状況報告</vt:lpstr>
      <vt:lpstr>地区ホームページ</vt:lpstr>
      <vt:lpstr>地区ＨＰからの様々なリンク先</vt:lpstr>
      <vt:lpstr>地区facebook</vt:lpstr>
      <vt:lpstr>国際ロータリー第2790地区 米山奨学生学友会(facebook)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Rotary Club Central</dc:title>
  <dc:creator>Kazutaka</dc:creator>
  <cp:lastModifiedBy>Kazutaka</cp:lastModifiedBy>
  <cp:revision>85</cp:revision>
  <dcterms:created xsi:type="dcterms:W3CDTF">2015-03-19T01:09:26Z</dcterms:created>
  <dcterms:modified xsi:type="dcterms:W3CDTF">2018-09-06T00:37:25Z</dcterms:modified>
</cp:coreProperties>
</file>