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60" d="100"/>
          <a:sy n="60" d="100"/>
        </p:scale>
        <p:origin x="1708" y="-5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2020/9/24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10</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615186"/>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smtClean="0">
                <a:solidFill>
                  <a:schemeClr val="tx1"/>
                </a:solidFill>
                <a:latin typeface="+mn-ea"/>
                <a:ea typeface="ＭＳ Ｐ明朝" panose="02020600040205080304"/>
              </a:rPr>
              <a:t>三</a:t>
            </a:r>
            <a:r>
              <a:rPr lang="ja-JP" altLang="en-US" sz="1200" b="1" dirty="0">
                <a:solidFill>
                  <a:schemeClr val="tx1"/>
                </a:solidFill>
                <a:latin typeface="+mn-ea"/>
                <a:ea typeface="ＭＳ Ｐ明朝" panose="02020600040205080304"/>
              </a:rPr>
              <a:t>地域合同オンラインセミナー報</a:t>
            </a:r>
            <a:r>
              <a:rPr lang="ja-JP" altLang="en-US" sz="1200" b="1" dirty="0" smtClean="0">
                <a:solidFill>
                  <a:schemeClr val="tx1"/>
                </a:solidFill>
                <a:latin typeface="+mn-ea"/>
                <a:ea typeface="ＭＳ Ｐ明朝" panose="02020600040205080304"/>
              </a:rPr>
              <a:t>告</a:t>
            </a:r>
            <a:endParaRPr lang="en-US" altLang="ja-JP" sz="1200" b="1" dirty="0">
              <a:solidFill>
                <a:schemeClr val="tx1"/>
              </a:solidFill>
              <a:latin typeface="+mn-ea"/>
              <a:ea typeface="ＭＳ Ｐ明朝" panose="02020600040205080304"/>
            </a:endParaRPr>
          </a:p>
          <a:p>
            <a:pPr algn="l">
              <a:lnSpc>
                <a:spcPct val="100000"/>
              </a:lnSpc>
            </a:pPr>
            <a:endParaRPr lang="en-US" altLang="ja-JP" sz="1200" b="1" dirty="0">
              <a:solidFill>
                <a:schemeClr val="tx1"/>
              </a:solidFill>
              <a:latin typeface="+mn-ea"/>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本</a:t>
            </a:r>
            <a:r>
              <a:rPr lang="ja-JP" altLang="en-US" sz="1100" dirty="0">
                <a:solidFill>
                  <a:schemeClr val="tx1"/>
                </a:solidFill>
                <a:latin typeface="ＭＳ Ｐゴシック" panose="020B0600070205080204" pitchFamily="50" charset="-128"/>
                <a:ea typeface="ＭＳ Ｐ明朝" panose="02020600040205080304"/>
              </a:rPr>
              <a:t>年度から第一地域</a:t>
            </a:r>
            <a:r>
              <a:rPr lang="en-US" altLang="ja-JP" sz="1100" dirty="0">
                <a:solidFill>
                  <a:schemeClr val="tx1"/>
                </a:solidFill>
                <a:latin typeface="ＭＳ Ｐゴシック" panose="020B0600070205080204" pitchFamily="50" charset="-128"/>
                <a:ea typeface="ＭＳ Ｐ明朝" panose="02020600040205080304"/>
              </a:rPr>
              <a:t>ARPIC</a:t>
            </a:r>
            <a:r>
              <a:rPr lang="ja-JP" altLang="en-US" sz="1100" dirty="0">
                <a:solidFill>
                  <a:schemeClr val="tx1"/>
                </a:solidFill>
                <a:latin typeface="ＭＳ Ｐゴシック" panose="020B0600070205080204" pitchFamily="50" charset="-128"/>
                <a:ea typeface="ＭＳ Ｐ明朝" panose="02020600040205080304"/>
              </a:rPr>
              <a:t>を仰せ付かりました、</a:t>
            </a:r>
            <a:r>
              <a:rPr lang="en-US" altLang="ja-JP" sz="1100" dirty="0">
                <a:solidFill>
                  <a:schemeClr val="tx1"/>
                </a:solidFill>
                <a:latin typeface="ＭＳ Ｐゴシック" panose="020B0600070205080204" pitchFamily="50" charset="-128"/>
                <a:ea typeface="ＭＳ Ｐ明朝" panose="02020600040205080304"/>
              </a:rPr>
              <a:t>2790</a:t>
            </a:r>
            <a:r>
              <a:rPr lang="ja-JP" altLang="en-US" sz="1100" dirty="0">
                <a:solidFill>
                  <a:schemeClr val="tx1"/>
                </a:solidFill>
                <a:latin typeface="ＭＳ Ｐゴシック" panose="020B0600070205080204" pitchFamily="50" charset="-128"/>
                <a:ea typeface="ＭＳ Ｐ明朝" panose="02020600040205080304"/>
              </a:rPr>
              <a:t>地区・柏</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の寺嶋と申します。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皆様には宜しくご指導の程、お願い申し上げます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過る</a:t>
            </a:r>
            <a:r>
              <a:rPr lang="en-US" altLang="ja-JP" sz="1100" dirty="0">
                <a:solidFill>
                  <a:schemeClr val="tx1"/>
                </a:solidFill>
                <a:latin typeface="ＭＳ Ｐゴシック" panose="020B0600070205080204" pitchFamily="50" charset="-128"/>
                <a:ea typeface="ＭＳ Ｐ明朝" panose="02020600040205080304"/>
              </a:rPr>
              <a:t>8</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smtClean="0">
                <a:solidFill>
                  <a:schemeClr val="tx1"/>
                </a:solidFill>
                <a:latin typeface="ＭＳ Ｐゴシック" panose="020B0600070205080204" pitchFamily="50" charset="-128"/>
                <a:ea typeface="ＭＳ Ｐ明朝" panose="02020600040205080304"/>
              </a:rPr>
              <a:t>29</a:t>
            </a:r>
            <a:r>
              <a:rPr lang="ja-JP" altLang="en-US" sz="1100" dirty="0" smtClean="0">
                <a:solidFill>
                  <a:schemeClr val="tx1"/>
                </a:solidFill>
                <a:latin typeface="ＭＳ Ｐゴシック" panose="020B0600070205080204" pitchFamily="50" charset="-128"/>
                <a:ea typeface="ＭＳ Ｐ明朝" panose="02020600040205080304"/>
              </a:rPr>
              <a:t>日、三</a:t>
            </a:r>
            <a:r>
              <a:rPr lang="ja-JP" altLang="en-US" sz="1100" dirty="0">
                <a:solidFill>
                  <a:schemeClr val="tx1"/>
                </a:solidFill>
                <a:latin typeface="ＭＳ Ｐゴシック" panose="020B0600070205080204" pitchFamily="50" charset="-128"/>
                <a:ea typeface="ＭＳ Ｐ明朝" panose="02020600040205080304"/>
              </a:rPr>
              <a:t>地域合同の</a:t>
            </a:r>
            <a:r>
              <a:rPr lang="en-US" altLang="ja-JP" sz="1100" dirty="0" smtClean="0">
                <a:solidFill>
                  <a:schemeClr val="tx1"/>
                </a:solidFill>
                <a:latin typeface="ＭＳ Ｐゴシック" panose="020B0600070205080204" pitchFamily="50" charset="-128"/>
                <a:ea typeface="ＭＳ Ｐ明朝" panose="02020600040205080304"/>
              </a:rPr>
              <a:t>2020-21</a:t>
            </a:r>
            <a:r>
              <a:rPr lang="ja-JP" altLang="en-US" sz="1100" dirty="0" smtClean="0">
                <a:solidFill>
                  <a:schemeClr val="tx1"/>
                </a:solidFill>
                <a:latin typeface="ＭＳ Ｐゴシック" panose="020B0600070205080204" pitchFamily="50" charset="-128"/>
                <a:ea typeface="ＭＳ Ｐ明朝" panose="02020600040205080304"/>
              </a:rPr>
              <a:t>年</a:t>
            </a:r>
            <a:r>
              <a:rPr lang="ja-JP" altLang="en-US" sz="1100" dirty="0">
                <a:solidFill>
                  <a:schemeClr val="tx1"/>
                </a:solidFill>
                <a:latin typeface="ＭＳ Ｐゴシック" panose="020B0600070205080204" pitchFamily="50" charset="-128"/>
                <a:ea typeface="ＭＳ Ｐ明朝" panose="02020600040205080304"/>
              </a:rPr>
              <a:t>度「公共イメージ向上オンラインセミナー」が開催されました。</a:t>
            </a:r>
          </a:p>
          <a:p>
            <a:pPr algn="l">
              <a:lnSpc>
                <a:spcPct val="100000"/>
              </a:lnSpc>
            </a:pPr>
            <a:r>
              <a:rPr lang="en-US" altLang="ja-JP" sz="1100" dirty="0">
                <a:solidFill>
                  <a:schemeClr val="tx1"/>
                </a:solidFill>
                <a:latin typeface="ＭＳ Ｐゴシック" panose="020B0600070205080204" pitchFamily="50" charset="-128"/>
                <a:ea typeface="ＭＳ Ｐ明朝" panose="02020600040205080304"/>
              </a:rPr>
              <a:t>Zoom</a:t>
            </a:r>
            <a:r>
              <a:rPr lang="ja-JP" altLang="en-US" sz="1100" dirty="0">
                <a:solidFill>
                  <a:schemeClr val="tx1"/>
                </a:solidFill>
                <a:latin typeface="ＭＳ Ｐゴシック" panose="020B0600070205080204" pitchFamily="50" charset="-128"/>
                <a:ea typeface="ＭＳ Ｐ明朝" panose="02020600040205080304"/>
              </a:rPr>
              <a:t>を利用しての合同セミナーは、初の試みとの事でございます。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当日は辰野克彦</a:t>
            </a:r>
            <a:r>
              <a:rPr lang="en-US" altLang="ja-JP" sz="1100" dirty="0" smtClean="0">
                <a:solidFill>
                  <a:schemeClr val="tx1"/>
                </a:solidFill>
                <a:latin typeface="ＭＳ Ｐゴシック" panose="020B0600070205080204" pitchFamily="50" charset="-128"/>
                <a:ea typeface="ＭＳ Ｐ明朝" panose="02020600040205080304"/>
              </a:rPr>
              <a:t>RI</a:t>
            </a:r>
            <a:r>
              <a:rPr lang="ja-JP" altLang="en-US" sz="1100" dirty="0" smtClean="0">
                <a:solidFill>
                  <a:schemeClr val="tx1"/>
                </a:solidFill>
                <a:latin typeface="ＭＳ Ｐゴシック" panose="020B0600070205080204" pitchFamily="50" charset="-128"/>
                <a:ea typeface="ＭＳ Ｐ明朝" panose="02020600040205080304"/>
              </a:rPr>
              <a:t>理事を始めとし、三地域の</a:t>
            </a:r>
            <a:r>
              <a:rPr lang="en-US" altLang="ja-JP" sz="1100" dirty="0" smtClean="0">
                <a:solidFill>
                  <a:schemeClr val="tx1"/>
                </a:solidFill>
                <a:latin typeface="ＭＳ Ｐゴシック" panose="020B0600070205080204" pitchFamily="50" charset="-128"/>
                <a:ea typeface="ＭＳ Ｐ明朝" panose="02020600040205080304"/>
              </a:rPr>
              <a:t>RPIC</a:t>
            </a:r>
            <a:r>
              <a:rPr lang="ja-JP" altLang="en-US" sz="1100" dirty="0" smtClean="0">
                <a:solidFill>
                  <a:schemeClr val="tx1"/>
                </a:solidFill>
                <a:latin typeface="ＭＳ Ｐゴシック" panose="020B0600070205080204" pitchFamily="50" charset="-128"/>
                <a:ea typeface="ＭＳ Ｐ明朝" panose="02020600040205080304"/>
              </a:rPr>
              <a:t>・</a:t>
            </a:r>
            <a:r>
              <a:rPr lang="en-US" altLang="ja-JP" sz="1100" dirty="0" smtClean="0">
                <a:solidFill>
                  <a:schemeClr val="tx1"/>
                </a:solidFill>
                <a:latin typeface="ＭＳ Ｐゴシック" panose="020B0600070205080204" pitchFamily="50" charset="-128"/>
                <a:ea typeface="ＭＳ Ｐ明朝" panose="02020600040205080304"/>
              </a:rPr>
              <a:t>ARPIC</a:t>
            </a:r>
            <a:r>
              <a:rPr lang="ja-JP" altLang="en-US" sz="1100" dirty="0" smtClean="0">
                <a:solidFill>
                  <a:schemeClr val="tx1"/>
                </a:solidFill>
                <a:latin typeface="ＭＳ Ｐゴシック" panose="020B0600070205080204" pitchFamily="50" charset="-128"/>
                <a:ea typeface="ＭＳ Ｐ明朝" panose="02020600040205080304"/>
              </a:rPr>
              <a:t>・</a:t>
            </a:r>
            <a:r>
              <a:rPr lang="en-US" altLang="ja-JP" sz="1100" dirty="0" smtClean="0">
                <a:solidFill>
                  <a:schemeClr val="tx1"/>
                </a:solidFill>
                <a:latin typeface="ＭＳ Ｐゴシック" panose="020B0600070205080204" pitchFamily="50" charset="-128"/>
                <a:ea typeface="ＭＳ Ｐ明朝" panose="02020600040205080304"/>
              </a:rPr>
              <a:t>ARC</a:t>
            </a:r>
            <a:r>
              <a:rPr lang="ja-JP" altLang="en-US" sz="1100" dirty="0" smtClean="0">
                <a:solidFill>
                  <a:schemeClr val="tx1"/>
                </a:solidFill>
                <a:latin typeface="ＭＳ Ｐゴシック" panose="020B0600070205080204" pitchFamily="50" charset="-128"/>
                <a:ea typeface="ＭＳ Ｐ明朝" panose="02020600040205080304"/>
              </a:rPr>
              <a:t>、及び、国内各地域の</a:t>
            </a:r>
            <a:r>
              <a:rPr lang="en-US" altLang="ja-JP" sz="1100" dirty="0" smtClean="0">
                <a:solidFill>
                  <a:schemeClr val="tx1"/>
                </a:solidFill>
                <a:latin typeface="ＭＳ Ｐゴシック" panose="020B0600070205080204" pitchFamily="50" charset="-128"/>
                <a:ea typeface="ＭＳ Ｐ明朝" panose="02020600040205080304"/>
              </a:rPr>
              <a:t>DG</a:t>
            </a:r>
            <a:r>
              <a:rPr lang="ja-JP" altLang="en-US" sz="1100" dirty="0" smtClean="0">
                <a:solidFill>
                  <a:schemeClr val="tx1"/>
                </a:solidFill>
                <a:latin typeface="ＭＳ Ｐゴシック" panose="020B0600070205080204" pitchFamily="50" charset="-128"/>
                <a:ea typeface="ＭＳ Ｐ明朝" panose="02020600040205080304"/>
              </a:rPr>
              <a:t>・</a:t>
            </a:r>
            <a:r>
              <a:rPr lang="en-US" altLang="ja-JP" sz="1100" dirty="0" smtClean="0">
                <a:solidFill>
                  <a:schemeClr val="tx1"/>
                </a:solidFill>
                <a:latin typeface="ＭＳ Ｐゴシック" panose="020B0600070205080204" pitchFamily="50" charset="-128"/>
                <a:ea typeface="ＭＳ Ｐ明朝" panose="02020600040205080304"/>
              </a:rPr>
              <a:t>GE</a:t>
            </a:r>
            <a:r>
              <a:rPr lang="ja-JP" altLang="en-US" sz="1100" dirty="0" smtClean="0">
                <a:solidFill>
                  <a:schemeClr val="tx1"/>
                </a:solidFill>
                <a:latin typeface="ＭＳ Ｐゴシック" panose="020B0600070205080204" pitchFamily="50" charset="-128"/>
                <a:ea typeface="ＭＳ Ｐ明朝" panose="02020600040205080304"/>
              </a:rPr>
              <a:t>・</a:t>
            </a:r>
            <a:r>
              <a:rPr lang="en-US" altLang="ja-JP" sz="1100" dirty="0" smtClean="0">
                <a:solidFill>
                  <a:schemeClr val="tx1"/>
                </a:solidFill>
                <a:latin typeface="ＭＳ Ｐゴシック" panose="020B0600070205080204" pitchFamily="50" charset="-128"/>
                <a:ea typeface="ＭＳ Ｐ明朝" panose="02020600040205080304"/>
              </a:rPr>
              <a:t>GN</a:t>
            </a:r>
            <a:r>
              <a:rPr lang="ja-JP" altLang="en-US" sz="1100" dirty="0" smtClean="0">
                <a:solidFill>
                  <a:schemeClr val="tx1"/>
                </a:solidFill>
                <a:latin typeface="ＭＳ Ｐゴシック" panose="020B0600070205080204" pitchFamily="50" charset="-128"/>
                <a:ea typeface="ＭＳ Ｐ明朝" panose="02020600040205080304"/>
              </a:rPr>
              <a:t>・公共イメージ向上を担当する各地区委員長など、総勢</a:t>
            </a:r>
            <a:r>
              <a:rPr lang="en-US" altLang="ja-JP" sz="1100" dirty="0" smtClean="0">
                <a:solidFill>
                  <a:schemeClr val="tx1"/>
                </a:solidFill>
                <a:latin typeface="ＭＳ Ｐゴシック" panose="020B0600070205080204" pitchFamily="50" charset="-128"/>
                <a:ea typeface="ＭＳ Ｐ明朝" panose="02020600040205080304"/>
              </a:rPr>
              <a:t>86</a:t>
            </a:r>
            <a:r>
              <a:rPr lang="ja-JP" altLang="en-US" sz="1100" dirty="0" smtClean="0">
                <a:solidFill>
                  <a:schemeClr val="tx1"/>
                </a:solidFill>
                <a:latin typeface="ＭＳ Ｐゴシック" panose="020B0600070205080204" pitchFamily="50" charset="-128"/>
                <a:ea typeface="ＭＳ Ｐ明朝" panose="02020600040205080304"/>
              </a:rPr>
              <a:t>名の参加を頂きました。</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冒</a:t>
            </a:r>
            <a:r>
              <a:rPr lang="ja-JP" altLang="en-US" sz="1100" dirty="0">
                <a:solidFill>
                  <a:schemeClr val="tx1"/>
                </a:solidFill>
                <a:latin typeface="ＭＳ Ｐゴシック" panose="020B0600070205080204" pitchFamily="50" charset="-128"/>
                <a:ea typeface="ＭＳ Ｐ明朝" panose="02020600040205080304"/>
              </a:rPr>
              <a:t>頭の辰野</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理事のご挨拶では、アフリカにおいてポリオが根絶された慶事が報告された一方で、そのマスコミ報道においてロータリーの果たした功績が触れられなかった事を指摘され、未だロータリーの公共イメージの向上が手法として不完全である事に対する反省の弁を述べられ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次いでセッション</a:t>
            </a:r>
            <a:r>
              <a:rPr lang="en-US" altLang="ja-JP" sz="1100" dirty="0" smtClean="0">
                <a:solidFill>
                  <a:schemeClr val="tx1"/>
                </a:solidFill>
                <a:latin typeface="ＭＳ Ｐゴシック" panose="020B0600070205080204" pitchFamily="50" charset="-128"/>
                <a:ea typeface="ＭＳ Ｐ明朝" panose="02020600040205080304"/>
              </a:rPr>
              <a:t>1</a:t>
            </a:r>
            <a:r>
              <a:rPr lang="ja-JP" altLang="en-US" sz="1100" dirty="0" smtClean="0">
                <a:solidFill>
                  <a:schemeClr val="tx1"/>
                </a:solidFill>
                <a:latin typeface="ＭＳ Ｐゴシック" panose="020B0600070205080204" pitchFamily="50" charset="-128"/>
                <a:ea typeface="ＭＳ Ｐ明朝" panose="02020600040205080304"/>
              </a:rPr>
              <a:t>では、</a:t>
            </a:r>
            <a:r>
              <a:rPr lang="en-US" altLang="ja-JP" sz="1100" dirty="0" smtClean="0">
                <a:solidFill>
                  <a:schemeClr val="tx1"/>
                </a:solidFill>
                <a:latin typeface="ＭＳ Ｐゴシック" panose="020B0600070205080204" pitchFamily="50" charset="-128"/>
                <a:ea typeface="ＭＳ Ｐ明朝" panose="02020600040205080304"/>
              </a:rPr>
              <a:t>R3</a:t>
            </a:r>
            <a:r>
              <a:rPr lang="ja-JP" altLang="en-US" sz="1100" dirty="0" smtClean="0">
                <a:solidFill>
                  <a:schemeClr val="tx1"/>
                </a:solidFill>
                <a:latin typeface="ＭＳ Ｐゴシック" panose="020B0600070205080204" pitchFamily="50" charset="-128"/>
                <a:ea typeface="ＭＳ Ｐ明朝" panose="02020600040205080304"/>
              </a:rPr>
              <a:t>山下皓三</a:t>
            </a:r>
            <a:r>
              <a:rPr lang="en-US" altLang="ja-JP" sz="1100" dirty="0" smtClean="0">
                <a:solidFill>
                  <a:schemeClr val="tx1"/>
                </a:solidFill>
                <a:latin typeface="ＭＳ Ｐゴシック" panose="020B0600070205080204" pitchFamily="50" charset="-128"/>
                <a:ea typeface="ＭＳ Ｐ明朝" panose="02020600040205080304"/>
              </a:rPr>
              <a:t>RPIC</a:t>
            </a:r>
            <a:r>
              <a:rPr lang="ja-JP" altLang="en-US" sz="1100" dirty="0" smtClean="0">
                <a:solidFill>
                  <a:schemeClr val="tx1"/>
                </a:solidFill>
                <a:latin typeface="ＭＳ Ｐゴシック" panose="020B0600070205080204" pitchFamily="50" charset="-128"/>
                <a:ea typeface="ＭＳ Ｐ明朝" panose="02020600040205080304"/>
              </a:rPr>
              <a:t>が「公共イメージの推進」と題し、公共イメージキャンペーンの実施・クラブの広報戦略・地域社会でのクラブのイメージの向上について問題提起をされました。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続くセッション</a:t>
            </a:r>
            <a:r>
              <a:rPr lang="en-US" altLang="ja-JP" sz="1100" dirty="0" smtClean="0">
                <a:solidFill>
                  <a:schemeClr val="tx1"/>
                </a:solidFill>
                <a:latin typeface="ＭＳ Ｐゴシック" panose="020B0600070205080204" pitchFamily="50" charset="-128"/>
                <a:ea typeface="ＭＳ Ｐ明朝" panose="02020600040205080304"/>
              </a:rPr>
              <a:t>2</a:t>
            </a:r>
            <a:r>
              <a:rPr lang="ja-JP" altLang="en-US" sz="1100" dirty="0" smtClean="0">
                <a:solidFill>
                  <a:schemeClr val="tx1"/>
                </a:solidFill>
                <a:latin typeface="ＭＳ Ｐゴシック" panose="020B0600070205080204" pitchFamily="50" charset="-128"/>
                <a:ea typeface="ＭＳ Ｐ明朝" panose="02020600040205080304"/>
              </a:rPr>
              <a:t>では、</a:t>
            </a:r>
            <a:r>
              <a:rPr lang="en-US" altLang="ja-JP" sz="1100" dirty="0" smtClean="0">
                <a:solidFill>
                  <a:schemeClr val="tx1"/>
                </a:solidFill>
                <a:latin typeface="ＭＳ Ｐゴシック" panose="020B0600070205080204" pitchFamily="50" charset="-128"/>
                <a:ea typeface="ＭＳ Ｐ明朝" panose="02020600040205080304"/>
              </a:rPr>
              <a:t>R1</a:t>
            </a:r>
            <a:r>
              <a:rPr lang="ja-JP" altLang="en-US" sz="1100" dirty="0" smtClean="0">
                <a:solidFill>
                  <a:schemeClr val="tx1"/>
                </a:solidFill>
                <a:latin typeface="ＭＳ Ｐゴシック" panose="020B0600070205080204" pitchFamily="50" charset="-128"/>
                <a:ea typeface="ＭＳ Ｐ明朝" panose="02020600040205080304"/>
              </a:rPr>
              <a:t>井原實</a:t>
            </a:r>
            <a:r>
              <a:rPr lang="en-US" altLang="ja-JP" sz="1100" dirty="0" smtClean="0">
                <a:solidFill>
                  <a:schemeClr val="tx1"/>
                </a:solidFill>
                <a:latin typeface="ＭＳ Ｐゴシック" panose="020B0600070205080204" pitchFamily="50" charset="-128"/>
                <a:ea typeface="ＭＳ Ｐ明朝" panose="02020600040205080304"/>
              </a:rPr>
              <a:t>RPIC</a:t>
            </a:r>
            <a:r>
              <a:rPr lang="ja-JP" altLang="en-US" sz="1100" dirty="0" smtClean="0">
                <a:solidFill>
                  <a:schemeClr val="tx1"/>
                </a:solidFill>
                <a:latin typeface="ＭＳ Ｐゴシック" panose="020B0600070205080204" pitchFamily="50" charset="-128"/>
                <a:ea typeface="ＭＳ Ｐ明朝" panose="02020600040205080304"/>
              </a:rPr>
              <a:t>が「ロータリーのブランド」と題し、ロータリーブランドの認知と一貫性の重要性、および、ロータリーブランドとクラブ活性化の相関について解説されました。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更にセッション</a:t>
            </a:r>
            <a:r>
              <a:rPr lang="en-US" altLang="ja-JP" sz="1100" dirty="0" smtClean="0">
                <a:solidFill>
                  <a:schemeClr val="tx1"/>
                </a:solidFill>
                <a:latin typeface="ＭＳ Ｐゴシック" panose="020B0600070205080204" pitchFamily="50" charset="-128"/>
                <a:ea typeface="ＭＳ Ｐ明朝" panose="02020600040205080304"/>
              </a:rPr>
              <a:t>3</a:t>
            </a:r>
            <a:r>
              <a:rPr lang="ja-JP" altLang="en-US" sz="1100" dirty="0" smtClean="0">
                <a:solidFill>
                  <a:schemeClr val="tx1"/>
                </a:solidFill>
                <a:latin typeface="ＭＳ Ｐゴシック" panose="020B0600070205080204" pitchFamily="50" charset="-128"/>
                <a:ea typeface="ＭＳ Ｐ明朝" panose="02020600040205080304"/>
              </a:rPr>
              <a:t>では、</a:t>
            </a:r>
            <a:r>
              <a:rPr lang="en-US" altLang="ja-JP" sz="1100" dirty="0" smtClean="0">
                <a:solidFill>
                  <a:schemeClr val="tx1"/>
                </a:solidFill>
                <a:latin typeface="ＭＳ Ｐゴシック" panose="020B0600070205080204" pitchFamily="50" charset="-128"/>
                <a:ea typeface="ＭＳ Ｐ明朝" panose="02020600040205080304"/>
              </a:rPr>
              <a:t>R2</a:t>
            </a:r>
            <a:r>
              <a:rPr lang="ja-JP" altLang="en-US" sz="1100" dirty="0" smtClean="0">
                <a:solidFill>
                  <a:schemeClr val="tx1"/>
                </a:solidFill>
                <a:latin typeface="ＭＳ Ｐゴシック" panose="020B0600070205080204" pitchFamily="50" charset="-128"/>
                <a:ea typeface="ＭＳ Ｐ明朝" panose="02020600040205080304"/>
              </a:rPr>
              <a:t>服部陽子</a:t>
            </a:r>
            <a:r>
              <a:rPr lang="en-US" altLang="ja-JP" sz="1100" dirty="0" smtClean="0">
                <a:solidFill>
                  <a:schemeClr val="tx1"/>
                </a:solidFill>
                <a:latin typeface="ＭＳ Ｐゴシック" panose="020B0600070205080204" pitchFamily="50" charset="-128"/>
                <a:ea typeface="ＭＳ Ｐ明朝" panose="02020600040205080304"/>
              </a:rPr>
              <a:t>RPIC</a:t>
            </a:r>
            <a:r>
              <a:rPr lang="ja-JP" altLang="en-US" sz="1100" dirty="0" smtClean="0">
                <a:solidFill>
                  <a:schemeClr val="tx1"/>
                </a:solidFill>
                <a:latin typeface="ＭＳ Ｐゴシック" panose="020B0600070205080204" pitchFamily="50" charset="-128"/>
                <a:ea typeface="ＭＳ Ｐ明朝" panose="02020600040205080304"/>
              </a:rPr>
              <a:t>が「ロータリーの公共イメージを築く」と題し、公共のロータリーへの理解を深める方法や、好ましいイメージを築く為の心得などについてレクチャーされました。</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これらを受けた質疑と事例発表においては、</a:t>
            </a:r>
            <a:r>
              <a:rPr lang="en-US" altLang="ja-JP" sz="1100" dirty="0" smtClean="0">
                <a:solidFill>
                  <a:schemeClr val="tx1"/>
                </a:solidFill>
                <a:latin typeface="ＭＳ Ｐゴシック" panose="020B0600070205080204" pitchFamily="50" charset="-128"/>
                <a:ea typeface="ＭＳ Ｐ明朝" panose="02020600040205080304"/>
              </a:rPr>
              <a:t>2720</a:t>
            </a:r>
            <a:r>
              <a:rPr lang="ja-JP" altLang="en-US" sz="1100" dirty="0" smtClean="0">
                <a:solidFill>
                  <a:schemeClr val="tx1"/>
                </a:solidFill>
                <a:latin typeface="ＭＳ Ｐゴシック" panose="020B0600070205080204" pitchFamily="50" charset="-128"/>
                <a:ea typeface="ＭＳ Ｐ明朝" panose="02020600040205080304"/>
              </a:rPr>
              <a:t>地区・早水琢也会員から災害時に出動するキッチンカーと支援物資の備蓄状況についてや、</a:t>
            </a:r>
            <a:r>
              <a:rPr lang="en-US" altLang="ja-JP" sz="1100" dirty="0" smtClean="0">
                <a:solidFill>
                  <a:schemeClr val="tx1"/>
                </a:solidFill>
                <a:latin typeface="ＭＳ Ｐゴシック" panose="020B0600070205080204" pitchFamily="50" charset="-128"/>
                <a:ea typeface="ＭＳ Ｐ明朝" panose="02020600040205080304"/>
              </a:rPr>
              <a:t>2530</a:t>
            </a:r>
            <a:r>
              <a:rPr lang="ja-JP" altLang="en-US" sz="1100" dirty="0" smtClean="0">
                <a:solidFill>
                  <a:schemeClr val="tx1"/>
                </a:solidFill>
                <a:latin typeface="ＭＳ Ｐゴシック" panose="020B0600070205080204" pitchFamily="50" charset="-128"/>
                <a:ea typeface="ＭＳ Ｐ明朝" panose="02020600040205080304"/>
              </a:rPr>
              <a:t>地区・相良元章会員から広く購読されるメディアにロータリー情報を提供する</a:t>
            </a:r>
            <a:r>
              <a:rPr lang="en-US" altLang="ja-JP" sz="1100" dirty="0" smtClean="0">
                <a:solidFill>
                  <a:schemeClr val="tx1"/>
                </a:solidFill>
                <a:latin typeface="ＭＳ Ｐゴシック" panose="020B0600070205080204" pitchFamily="50" charset="-128"/>
                <a:ea typeface="ＭＳ Ｐ明朝" panose="02020600040205080304"/>
              </a:rPr>
              <a:t>QR</a:t>
            </a:r>
            <a:r>
              <a:rPr lang="ja-JP" altLang="en-US" sz="1100" dirty="0" smtClean="0">
                <a:solidFill>
                  <a:schemeClr val="tx1"/>
                </a:solidFill>
                <a:latin typeface="ＭＳ Ｐゴシック" panose="020B0600070205080204" pitchFamily="50" charset="-128"/>
                <a:ea typeface="ＭＳ Ｐ明朝" panose="02020600040205080304"/>
              </a:rPr>
              <a:t>コードを掲載する事業の実施状況など、各地区やクラブにおいても大いに参考となる具体的な実例が報告され、参加者には極めて有益なセミナーとなったものと思われます。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endParaRPr lang="ja-JP" altLang="ja-JP" sz="1100" dirty="0" smtClean="0">
              <a:solidFill>
                <a:schemeClr val="tx1"/>
              </a:solidFill>
              <a:latin typeface="ＭＳ Ｐゴシック" panose="020B0600070205080204" pitchFamily="50" charset="-128"/>
              <a:ea typeface="ＭＳ Ｐ明朝" panose="02020600040205080304"/>
            </a:endParaRPr>
          </a:p>
          <a:p>
            <a:pPr algn="r"/>
            <a:r>
              <a:rPr lang="ja-JP" altLang="ja-JP" sz="1200" dirty="0" smtClean="0">
                <a:solidFill>
                  <a:schemeClr val="tx1"/>
                </a:solidFill>
                <a:latin typeface="+mn-ea"/>
                <a:ea typeface="+mn-ea"/>
              </a:rPr>
              <a:t>　　　　　</a:t>
            </a:r>
            <a:r>
              <a:rPr lang="ja-JP" altLang="en-US" sz="1200" dirty="0" smtClean="0">
                <a:solidFill>
                  <a:schemeClr val="tx1"/>
                </a:solidFill>
                <a:latin typeface="+mn-ea"/>
                <a:ea typeface="+mn-ea"/>
              </a:rPr>
              <a:t>　</a:t>
            </a:r>
            <a:r>
              <a:rPr lang="ja-JP" altLang="en-US" sz="1200" b="1" dirty="0" smtClean="0">
                <a:solidFill>
                  <a:srgbClr val="000000"/>
                </a:solidFill>
                <a:latin typeface="+mn-ea"/>
                <a:ea typeface="ＭＳ Ｐ明朝" panose="02020600040205080304"/>
              </a:rPr>
              <a:t>第１地</a:t>
            </a:r>
            <a:r>
              <a:rPr lang="ja-JP" altLang="en-US" sz="1200" b="1" dirty="0">
                <a:solidFill>
                  <a:srgbClr val="000000"/>
                </a:solidFill>
                <a:latin typeface="+mn-ea"/>
                <a:ea typeface="ＭＳ Ｐ明朝" panose="02020600040205080304"/>
              </a:rPr>
              <a:t>域ロータリー公共イメージコーディネーター補佐　</a:t>
            </a:r>
            <a:r>
              <a:rPr lang="ja-JP" altLang="en-US" sz="1200" b="1" dirty="0" smtClean="0">
                <a:solidFill>
                  <a:srgbClr val="000000"/>
                </a:solidFill>
                <a:latin typeface="+mn-ea"/>
                <a:ea typeface="ＭＳ Ｐ明朝" panose="02020600040205080304"/>
              </a:rPr>
              <a:t>寺嶋　哲生</a:t>
            </a:r>
            <a:r>
              <a:rPr lang="ja-JP" altLang="ja-JP" sz="1200" b="1" dirty="0" smtClean="0">
                <a:solidFill>
                  <a:srgbClr val="000000"/>
                </a:solidFill>
                <a:latin typeface="+mn-ea"/>
                <a:ea typeface="ＭＳ Ｐ明朝" panose="02020600040205080304"/>
              </a:rPr>
              <a:t>（</a:t>
            </a:r>
            <a:r>
              <a:rPr lang="ja-JP" altLang="en-US" sz="1200" b="1" dirty="0" smtClean="0">
                <a:solidFill>
                  <a:srgbClr val="000000"/>
                </a:solidFill>
                <a:latin typeface="+mn-ea"/>
                <a:ea typeface="ＭＳ Ｐ明朝" panose="02020600040205080304"/>
              </a:rPr>
              <a:t>柏</a:t>
            </a:r>
            <a:r>
              <a:rPr lang="en-US" altLang="ja-JP" sz="1200" b="1" dirty="0" smtClean="0">
                <a:solidFill>
                  <a:srgbClr val="000000"/>
                </a:solidFill>
                <a:latin typeface="+mn-ea"/>
                <a:ea typeface="ＭＳ Ｐ明朝" panose="02020600040205080304"/>
              </a:rPr>
              <a:t>RC</a:t>
            </a:r>
            <a:r>
              <a:rPr lang="ja-JP" altLang="ja-JP" sz="1200" b="1" dirty="0" smtClean="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404498" cy="218250"/>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10</a:t>
            </a:r>
            <a:r>
              <a:rPr lang="ja-JP" altLang="en-US" sz="1600" dirty="0" smtClean="0">
                <a:solidFill>
                  <a:schemeClr val="accent5">
                    <a:lumMod val="50000"/>
                  </a:schemeClr>
                </a:solidFill>
              </a:rPr>
              <a:t>月号   </a:t>
            </a:r>
            <a:r>
              <a:rPr lang="en-US" altLang="ja-JP" sz="1600" dirty="0" smtClean="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9160140"/>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緊急事態発生！　このままではロータリーがなくなっちゃう！！</a:t>
            </a:r>
            <a:endParaRPr lang="en-US" altLang="ja-JP" sz="1200" b="1" dirty="0" smtClean="0">
              <a:solidFill>
                <a:srgbClr val="000000"/>
              </a:solidFill>
              <a:latin typeface="+mj-ea"/>
              <a:ea typeface="ＭＳ Ｐ明朝" panose="02020600040205080304"/>
            </a:endParaRPr>
          </a:p>
          <a:p>
            <a:pPr algn="l"/>
            <a:r>
              <a:rPr lang="ja-JP" altLang="en-US" sz="1100" dirty="0" smtClean="0">
                <a:solidFill>
                  <a:schemeClr val="tx1"/>
                </a:solidFill>
                <a:latin typeface="+mn-ea"/>
                <a:ea typeface="ＭＳ Ｐ明朝"/>
              </a:rPr>
              <a:t>　</a:t>
            </a:r>
            <a:r>
              <a:rPr lang="ja-JP" altLang="en-US" sz="1100" dirty="0" smtClean="0">
                <a:solidFill>
                  <a:srgbClr val="000000"/>
                </a:solidFill>
                <a:latin typeface="+mn-ea"/>
                <a:ea typeface="ＭＳ Ｐ明朝" panose="02020600040205080304"/>
              </a:rPr>
              <a:t>こ</a:t>
            </a:r>
            <a:r>
              <a:rPr lang="ja-JP" altLang="en-US" sz="1100" dirty="0">
                <a:solidFill>
                  <a:srgbClr val="000000"/>
                </a:solidFill>
                <a:latin typeface="+mn-ea"/>
                <a:ea typeface="ＭＳ Ｐ明朝" panose="02020600040205080304"/>
              </a:rPr>
              <a:t>こ何年かに亘り、日本の</a:t>
            </a:r>
            <a:r>
              <a:rPr lang="en-US" altLang="ja-JP" sz="1100" dirty="0">
                <a:solidFill>
                  <a:srgbClr val="000000"/>
                </a:solidFill>
                <a:latin typeface="+mn-ea"/>
                <a:ea typeface="ＭＳ Ｐ明朝" panose="02020600040205080304"/>
              </a:rPr>
              <a:t>34</a:t>
            </a:r>
            <a:r>
              <a:rPr lang="ja-JP" altLang="en-US" sz="1100" dirty="0">
                <a:solidFill>
                  <a:srgbClr val="000000"/>
                </a:solidFill>
                <a:latin typeface="+mn-ea"/>
                <a:ea typeface="ＭＳ Ｐ明朝" panose="02020600040205080304"/>
              </a:rPr>
              <a:t>地区の会員数の増減を見てきました。その最たる特徴は、この</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年間の退潮ぶりが極めて顕著になってきたことです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en-US" altLang="ja-JP" sz="1100" dirty="0" smtClean="0">
                <a:solidFill>
                  <a:srgbClr val="000000"/>
                </a:solidFill>
                <a:latin typeface="+mn-ea"/>
                <a:ea typeface="ＭＳ Ｐ明朝" panose="02020600040205080304"/>
              </a:rPr>
              <a:t>Ⅰ</a:t>
            </a:r>
            <a:r>
              <a:rPr lang="ja-JP" altLang="en-US" sz="1100" dirty="0">
                <a:solidFill>
                  <a:srgbClr val="000000"/>
                </a:solidFill>
                <a:latin typeface="+mn-ea"/>
                <a:ea typeface="ＭＳ Ｐ明朝" panose="02020600040205080304"/>
              </a:rPr>
              <a:t>　まず、直近</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年前（</a:t>
            </a:r>
            <a:r>
              <a:rPr lang="en-US" altLang="ja-JP" sz="1100" dirty="0">
                <a:solidFill>
                  <a:srgbClr val="000000"/>
                </a:solidFill>
                <a:latin typeface="+mn-ea"/>
                <a:ea typeface="ＭＳ Ｐ明朝" panose="02020600040205080304"/>
              </a:rPr>
              <a:t>2017-2018</a:t>
            </a:r>
            <a:r>
              <a:rPr lang="ja-JP" altLang="en-US" sz="1100" dirty="0">
                <a:solidFill>
                  <a:srgbClr val="000000"/>
                </a:solidFill>
                <a:latin typeface="+mn-ea"/>
                <a:ea typeface="ＭＳ Ｐ明朝" panose="02020600040205080304"/>
              </a:rPr>
              <a:t>）の状況を見てみましょう</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endParaRPr lang="en-US" altLang="ja-JP" sz="1100"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　</a:t>
            </a:r>
            <a:endParaRPr lang="en-US" altLang="ja-JP" sz="1100" dirty="0">
              <a:solidFill>
                <a:srgbClr val="000000"/>
              </a:solidFill>
              <a:latin typeface="+mn-ea"/>
              <a:ea typeface="ＭＳ Ｐ明朝" panose="02020600040205080304"/>
            </a:endParaRPr>
          </a:p>
          <a:p>
            <a:pPr algn="l"/>
            <a:r>
              <a:rPr lang="en-US" altLang="ja-JP" sz="1100" dirty="0" smtClean="0">
                <a:solidFill>
                  <a:srgbClr val="000000"/>
                </a:solidFill>
                <a:latin typeface="+mn-ea"/>
                <a:ea typeface="ＭＳ Ｐ明朝" panose="02020600040205080304"/>
              </a:rPr>
              <a:t> </a:t>
            </a:r>
          </a:p>
          <a:p>
            <a:pPr algn="l"/>
            <a:r>
              <a:rPr lang="ja-JP" altLang="en-US" sz="1100" dirty="0" smtClean="0">
                <a:solidFill>
                  <a:srgbClr val="000000"/>
                </a:solidFill>
                <a:latin typeface="+mn-ea"/>
                <a:ea typeface="ＭＳ Ｐ明朝" panose="02020600040205080304"/>
              </a:rPr>
              <a:t>　</a:t>
            </a:r>
            <a:r>
              <a:rPr lang="en-US" altLang="ja-JP" sz="1100" dirty="0" smtClean="0">
                <a:solidFill>
                  <a:srgbClr val="000000"/>
                </a:solidFill>
                <a:latin typeface="+mn-ea"/>
                <a:ea typeface="ＭＳ Ｐ明朝" panose="02020600040205080304"/>
              </a:rPr>
              <a:t>2017-2018</a:t>
            </a:r>
            <a:r>
              <a:rPr lang="ja-JP" altLang="en-US" sz="1100" dirty="0">
                <a:solidFill>
                  <a:srgbClr val="000000"/>
                </a:solidFill>
                <a:latin typeface="+mn-ea"/>
                <a:ea typeface="ＭＳ Ｐ明朝" panose="02020600040205080304"/>
              </a:rPr>
              <a:t>の状況は、</a:t>
            </a:r>
            <a:r>
              <a:rPr lang="en-US" altLang="ja-JP" sz="1100" dirty="0">
                <a:solidFill>
                  <a:srgbClr val="000000"/>
                </a:solidFill>
                <a:latin typeface="+mn-ea"/>
                <a:ea typeface="ＭＳ Ｐ明朝" panose="02020600040205080304"/>
              </a:rPr>
              <a:t>34</a:t>
            </a:r>
            <a:r>
              <a:rPr lang="ja-JP" altLang="en-US" sz="1100" dirty="0">
                <a:solidFill>
                  <a:srgbClr val="000000"/>
                </a:solidFill>
                <a:latin typeface="+mn-ea"/>
                <a:ea typeface="ＭＳ Ｐ明朝" panose="02020600040205080304"/>
              </a:rPr>
              <a:t>地区のうち会員数が増加した地区が</a:t>
            </a:r>
            <a:r>
              <a:rPr lang="en-US" altLang="ja-JP" sz="1100" dirty="0">
                <a:solidFill>
                  <a:srgbClr val="000000"/>
                </a:solidFill>
                <a:latin typeface="+mn-ea"/>
                <a:ea typeface="ＭＳ Ｐ明朝" panose="02020600040205080304"/>
              </a:rPr>
              <a:t>19</a:t>
            </a:r>
            <a:r>
              <a:rPr lang="ja-JP" altLang="en-US" sz="1100" dirty="0">
                <a:solidFill>
                  <a:srgbClr val="000000"/>
                </a:solidFill>
                <a:latin typeface="+mn-ea"/>
                <a:ea typeface="ＭＳ Ｐ明朝" panose="02020600040205080304"/>
              </a:rPr>
              <a:t>地区で＋</a:t>
            </a:r>
            <a:r>
              <a:rPr lang="en-US" altLang="ja-JP" sz="1100" dirty="0">
                <a:solidFill>
                  <a:srgbClr val="000000"/>
                </a:solidFill>
                <a:latin typeface="+mn-ea"/>
                <a:ea typeface="ＭＳ Ｐ明朝" panose="02020600040205080304"/>
              </a:rPr>
              <a:t>518</a:t>
            </a:r>
            <a:r>
              <a:rPr lang="ja-JP" altLang="en-US" sz="1100" dirty="0">
                <a:solidFill>
                  <a:srgbClr val="000000"/>
                </a:solidFill>
                <a:latin typeface="+mn-ea"/>
                <a:ea typeface="ＭＳ Ｐ明朝" panose="02020600040205080304"/>
              </a:rPr>
              <a:t>人、減少した地区が</a:t>
            </a:r>
            <a:r>
              <a:rPr lang="en-US" altLang="ja-JP" sz="1100" dirty="0">
                <a:solidFill>
                  <a:srgbClr val="000000"/>
                </a:solidFill>
                <a:latin typeface="+mn-ea"/>
                <a:ea typeface="ＭＳ Ｐ明朝" panose="02020600040205080304"/>
              </a:rPr>
              <a:t>13</a:t>
            </a:r>
            <a:r>
              <a:rPr lang="ja-JP" altLang="en-US" sz="1100" dirty="0">
                <a:solidFill>
                  <a:srgbClr val="000000"/>
                </a:solidFill>
                <a:latin typeface="+mn-ea"/>
                <a:ea typeface="ＭＳ Ｐ明朝" panose="02020600040205080304"/>
              </a:rPr>
              <a:t>地区で－</a:t>
            </a:r>
            <a:r>
              <a:rPr lang="en-US" altLang="ja-JP" sz="1100" dirty="0">
                <a:solidFill>
                  <a:srgbClr val="000000"/>
                </a:solidFill>
                <a:latin typeface="+mn-ea"/>
                <a:ea typeface="ＭＳ Ｐ明朝" panose="02020600040205080304"/>
              </a:rPr>
              <a:t>367</a:t>
            </a:r>
            <a:r>
              <a:rPr lang="ja-JP" altLang="en-US" sz="1100" dirty="0">
                <a:solidFill>
                  <a:srgbClr val="000000"/>
                </a:solidFill>
                <a:latin typeface="+mn-ea"/>
                <a:ea typeface="ＭＳ Ｐ明朝" panose="02020600040205080304"/>
              </a:rPr>
              <a:t>人、増減</a:t>
            </a:r>
            <a:r>
              <a:rPr lang="en-US" altLang="ja-JP" sz="1100" dirty="0">
                <a:solidFill>
                  <a:srgbClr val="000000"/>
                </a:solidFill>
                <a:latin typeface="+mn-ea"/>
                <a:ea typeface="ＭＳ Ｐ明朝" panose="02020600040205080304"/>
              </a:rPr>
              <a:t>0</a:t>
            </a:r>
            <a:r>
              <a:rPr lang="ja-JP" altLang="en-US" sz="1100" dirty="0">
                <a:solidFill>
                  <a:srgbClr val="000000"/>
                </a:solidFill>
                <a:latin typeface="+mn-ea"/>
                <a:ea typeface="ＭＳ Ｐ明朝" panose="02020600040205080304"/>
              </a:rPr>
              <a:t>であった地区が</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地区でした。合計で</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年間で僅かに</a:t>
            </a:r>
            <a:r>
              <a:rPr lang="en-US" altLang="ja-JP" sz="1100" dirty="0">
                <a:solidFill>
                  <a:srgbClr val="000000"/>
                </a:solidFill>
                <a:latin typeface="+mn-ea"/>
                <a:ea typeface="ＭＳ Ｐ明朝" panose="02020600040205080304"/>
              </a:rPr>
              <a:t>151</a:t>
            </a:r>
            <a:r>
              <a:rPr lang="ja-JP" altLang="en-US" sz="1100" dirty="0">
                <a:solidFill>
                  <a:srgbClr val="000000"/>
                </a:solidFill>
                <a:latin typeface="+mn-ea"/>
                <a:ea typeface="ＭＳ Ｐ明朝" panose="02020600040205080304"/>
              </a:rPr>
              <a:t>人（</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地区平均</a:t>
            </a:r>
            <a:r>
              <a:rPr lang="en-US" altLang="ja-JP" sz="1100" dirty="0">
                <a:solidFill>
                  <a:srgbClr val="000000"/>
                </a:solidFill>
                <a:latin typeface="+mn-ea"/>
                <a:ea typeface="ＭＳ Ｐ明朝" panose="02020600040205080304"/>
              </a:rPr>
              <a:t>4.4</a:t>
            </a:r>
            <a:r>
              <a:rPr lang="ja-JP" altLang="en-US" sz="1100" dirty="0">
                <a:solidFill>
                  <a:srgbClr val="000000"/>
                </a:solidFill>
                <a:latin typeface="+mn-ea"/>
                <a:ea typeface="ＭＳ Ｐ明朝" panose="02020600040205080304"/>
              </a:rPr>
              <a:t>人）しか増加しませんでした。ご承知の通り、日本が目指している会員数はとりあえず</a:t>
            </a:r>
            <a:r>
              <a:rPr lang="en-US" altLang="ja-JP" sz="1100" dirty="0">
                <a:solidFill>
                  <a:srgbClr val="000000"/>
                </a:solidFill>
                <a:latin typeface="+mn-ea"/>
                <a:ea typeface="ＭＳ Ｐ明朝" panose="02020600040205080304"/>
              </a:rPr>
              <a:t>105,000</a:t>
            </a:r>
            <a:r>
              <a:rPr lang="ja-JP" altLang="en-US" sz="1100" dirty="0">
                <a:solidFill>
                  <a:srgbClr val="000000"/>
                </a:solidFill>
                <a:latin typeface="+mn-ea"/>
                <a:ea typeface="ＭＳ Ｐ明朝" panose="02020600040205080304"/>
              </a:rPr>
              <a:t>人（</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ゾーンに必要な会員数は</a:t>
            </a:r>
            <a:r>
              <a:rPr lang="en-US" altLang="ja-JP" sz="1100" dirty="0">
                <a:solidFill>
                  <a:srgbClr val="000000"/>
                </a:solidFill>
                <a:latin typeface="+mn-ea"/>
                <a:ea typeface="ＭＳ Ｐ明朝" panose="02020600040205080304"/>
              </a:rPr>
              <a:t>35,000</a:t>
            </a:r>
            <a:r>
              <a:rPr lang="ja-JP" altLang="en-US" sz="1100" dirty="0">
                <a:solidFill>
                  <a:srgbClr val="000000"/>
                </a:solidFill>
                <a:latin typeface="+mn-ea"/>
                <a:ea typeface="ＭＳ Ｐ明朝" panose="02020600040205080304"/>
              </a:rPr>
              <a:t>人ですので、これまでの</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ゾーンを維持するとすれば、その</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倍が必要とされています。）ですが、この年度末の会員数は</a:t>
            </a:r>
            <a:r>
              <a:rPr lang="en-US" altLang="ja-JP" sz="1100" dirty="0">
                <a:solidFill>
                  <a:srgbClr val="000000"/>
                </a:solidFill>
                <a:latin typeface="+mn-ea"/>
                <a:ea typeface="ＭＳ Ｐ明朝" panose="02020600040205080304"/>
              </a:rPr>
              <a:t>88,087</a:t>
            </a:r>
            <a:r>
              <a:rPr lang="ja-JP" altLang="en-US" sz="1100" dirty="0">
                <a:solidFill>
                  <a:srgbClr val="000000"/>
                </a:solidFill>
                <a:latin typeface="+mn-ea"/>
                <a:ea typeface="ＭＳ Ｐ明朝" panose="02020600040205080304"/>
              </a:rPr>
              <a:t>人、あと</a:t>
            </a:r>
            <a:r>
              <a:rPr lang="en-US" altLang="ja-JP" sz="1100" dirty="0">
                <a:solidFill>
                  <a:srgbClr val="000000"/>
                </a:solidFill>
                <a:latin typeface="+mn-ea"/>
                <a:ea typeface="ＭＳ Ｐ明朝" panose="02020600040205080304"/>
              </a:rPr>
              <a:t>16,913</a:t>
            </a:r>
            <a:r>
              <a:rPr lang="ja-JP" altLang="en-US" sz="1100" dirty="0">
                <a:solidFill>
                  <a:srgbClr val="000000"/>
                </a:solidFill>
                <a:latin typeface="+mn-ea"/>
                <a:ea typeface="ＭＳ Ｐ明朝" panose="02020600040205080304"/>
              </a:rPr>
              <a:t>人足りませんでした。このような中、毎年度僅かに</a:t>
            </a:r>
            <a:r>
              <a:rPr lang="en-US" altLang="ja-JP" sz="1100" dirty="0">
                <a:solidFill>
                  <a:srgbClr val="000000"/>
                </a:solidFill>
                <a:latin typeface="+mn-ea"/>
                <a:ea typeface="ＭＳ Ｐ明朝" panose="02020600040205080304"/>
              </a:rPr>
              <a:t>150</a:t>
            </a:r>
            <a:r>
              <a:rPr lang="ja-JP" altLang="en-US" sz="1100" dirty="0">
                <a:solidFill>
                  <a:srgbClr val="000000"/>
                </a:solidFill>
                <a:latin typeface="+mn-ea"/>
                <a:ea typeface="ＭＳ Ｐ明朝" panose="02020600040205080304"/>
              </a:rPr>
              <a:t>人程度の増加で満足しているとすれば、不足分の</a:t>
            </a:r>
            <a:r>
              <a:rPr lang="en-US" altLang="ja-JP" sz="1100" dirty="0">
                <a:solidFill>
                  <a:srgbClr val="000000"/>
                </a:solidFill>
                <a:latin typeface="+mn-ea"/>
                <a:ea typeface="ＭＳ Ｐ明朝" panose="02020600040205080304"/>
              </a:rPr>
              <a:t>17,000</a:t>
            </a:r>
            <a:r>
              <a:rPr lang="ja-JP" altLang="en-US" sz="1100" dirty="0">
                <a:solidFill>
                  <a:srgbClr val="000000"/>
                </a:solidFill>
                <a:latin typeface="+mn-ea"/>
                <a:ea typeface="ＭＳ Ｐ明朝" panose="02020600040205080304"/>
              </a:rPr>
              <a:t>人を達成するには</a:t>
            </a:r>
            <a:r>
              <a:rPr lang="en-US" altLang="ja-JP" sz="1100" dirty="0">
                <a:solidFill>
                  <a:srgbClr val="000000"/>
                </a:solidFill>
                <a:latin typeface="+mn-ea"/>
                <a:ea typeface="ＭＳ Ｐ明朝" panose="02020600040205080304"/>
              </a:rPr>
              <a:t>100</a:t>
            </a:r>
            <a:r>
              <a:rPr lang="ja-JP" altLang="en-US" sz="1100" dirty="0">
                <a:solidFill>
                  <a:srgbClr val="000000"/>
                </a:solidFill>
                <a:latin typeface="+mn-ea"/>
                <a:ea typeface="ＭＳ Ｐ明朝" panose="02020600040205080304"/>
              </a:rPr>
              <a:t>年以上掛かってしまう計算になります。</a:t>
            </a:r>
            <a:r>
              <a:rPr lang="en-US" altLang="ja-JP" sz="1100" dirty="0">
                <a:solidFill>
                  <a:srgbClr val="000000"/>
                </a:solidFill>
                <a:latin typeface="+mn-ea"/>
                <a:ea typeface="ＭＳ Ｐ明朝" panose="02020600040205080304"/>
              </a:rPr>
              <a:t>100</a:t>
            </a:r>
            <a:r>
              <a:rPr lang="ja-JP" altLang="en-US" sz="1100" dirty="0">
                <a:solidFill>
                  <a:srgbClr val="000000"/>
                </a:solidFill>
                <a:latin typeface="+mn-ea"/>
                <a:ea typeface="ＭＳ Ｐ明朝" panose="02020600040205080304"/>
              </a:rPr>
              <a:t>年は待てません</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endParaRPr lang="en-US" altLang="ja-JP" sz="1100" dirty="0" smtClean="0">
              <a:solidFill>
                <a:srgbClr val="000000"/>
              </a:solidFill>
              <a:latin typeface="+mn-ea"/>
              <a:ea typeface="ＭＳ Ｐ明朝" panose="02020600040205080304"/>
            </a:endParaRPr>
          </a:p>
          <a:p>
            <a:pPr algn="l"/>
            <a:r>
              <a:rPr lang="en-US" altLang="ja-JP" sz="1100" dirty="0" smtClean="0">
                <a:solidFill>
                  <a:srgbClr val="000000"/>
                </a:solidFill>
                <a:latin typeface="+mn-ea"/>
                <a:ea typeface="ＭＳ Ｐ明朝" panose="02020600040205080304"/>
              </a:rPr>
              <a:t>Ⅱ</a:t>
            </a:r>
            <a:r>
              <a:rPr lang="ja-JP" altLang="en-US" sz="1100" dirty="0">
                <a:solidFill>
                  <a:srgbClr val="000000"/>
                </a:solidFill>
                <a:latin typeface="+mn-ea"/>
                <a:ea typeface="ＭＳ Ｐ明朝" panose="02020600040205080304"/>
              </a:rPr>
              <a:t>　さて、「それでもこの年度は微かながらでも増えたんだから良しとしよう」というポジテイブな気持ちを持って次年度に期待していたのですが、次年度（</a:t>
            </a:r>
            <a:r>
              <a:rPr lang="en-US" altLang="ja-JP" sz="1100" dirty="0">
                <a:solidFill>
                  <a:srgbClr val="000000"/>
                </a:solidFill>
                <a:latin typeface="+mn-ea"/>
                <a:ea typeface="ＭＳ Ｐ明朝" panose="02020600040205080304"/>
              </a:rPr>
              <a:t>2018-2019</a:t>
            </a:r>
            <a:r>
              <a:rPr lang="ja-JP" altLang="en-US" sz="1100" dirty="0">
                <a:solidFill>
                  <a:srgbClr val="000000"/>
                </a:solidFill>
                <a:latin typeface="+mn-ea"/>
                <a:ea typeface="ＭＳ Ｐ明朝" panose="02020600040205080304"/>
              </a:rPr>
              <a:t>）の結果は、以下の通りとなってしまいました。</a:t>
            </a:r>
          </a:p>
          <a:p>
            <a:pPr algn="l"/>
            <a:r>
              <a:rPr lang="ja-JP" altLang="en-US" sz="1100" dirty="0">
                <a:solidFill>
                  <a:srgbClr val="000000"/>
                </a:solidFill>
                <a:latin typeface="+mn-ea"/>
                <a:ea typeface="ＭＳ Ｐ明朝" panose="02020600040205080304"/>
              </a:rPr>
              <a:t>　表からは、</a:t>
            </a:r>
            <a:r>
              <a:rPr lang="en-US" altLang="ja-JP" sz="1100" dirty="0">
                <a:solidFill>
                  <a:srgbClr val="000000"/>
                </a:solidFill>
                <a:latin typeface="+mn-ea"/>
                <a:ea typeface="ＭＳ Ｐ明朝" panose="02020600040205080304"/>
              </a:rPr>
              <a:t>2018-2019</a:t>
            </a:r>
            <a:r>
              <a:rPr lang="ja-JP" altLang="en-US" sz="1100" dirty="0">
                <a:solidFill>
                  <a:srgbClr val="000000"/>
                </a:solidFill>
                <a:latin typeface="+mn-ea"/>
                <a:ea typeface="ＭＳ Ｐ明朝" panose="02020600040205080304"/>
              </a:rPr>
              <a:t>年度はトータルで</a:t>
            </a:r>
            <a:r>
              <a:rPr lang="en-US" altLang="ja-JP" sz="1100" dirty="0">
                <a:solidFill>
                  <a:srgbClr val="000000"/>
                </a:solidFill>
                <a:latin typeface="+mn-ea"/>
                <a:ea typeface="ＭＳ Ｐ明朝" panose="02020600040205080304"/>
              </a:rPr>
              <a:t>257</a:t>
            </a:r>
            <a:r>
              <a:rPr lang="ja-JP" altLang="en-US" sz="1100" dirty="0">
                <a:solidFill>
                  <a:srgbClr val="000000"/>
                </a:solidFill>
                <a:latin typeface="+mn-ea"/>
                <a:ea typeface="ＭＳ Ｐ明朝" panose="02020600040205080304"/>
              </a:rPr>
              <a:t>人の減少を示しています。</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地区あたり平均で</a:t>
            </a:r>
            <a:r>
              <a:rPr lang="en-US" altLang="ja-JP" sz="1100" dirty="0">
                <a:solidFill>
                  <a:srgbClr val="000000"/>
                </a:solidFill>
                <a:latin typeface="+mn-ea"/>
                <a:ea typeface="ＭＳ Ｐ明朝" panose="02020600040205080304"/>
              </a:rPr>
              <a:t>7.5</a:t>
            </a:r>
            <a:r>
              <a:rPr lang="ja-JP" altLang="en-US" sz="1100" dirty="0">
                <a:solidFill>
                  <a:srgbClr val="000000"/>
                </a:solidFill>
                <a:latin typeface="+mn-ea"/>
                <a:ea typeface="ＭＳ Ｐ明朝" panose="02020600040205080304"/>
              </a:rPr>
              <a:t>人の減少です。一方でクラブ数も減りましたので、</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クラブあたりの会員数は</a:t>
            </a:r>
            <a:r>
              <a:rPr lang="en-US" altLang="ja-JP" sz="1100" dirty="0">
                <a:solidFill>
                  <a:srgbClr val="000000"/>
                </a:solidFill>
                <a:latin typeface="+mn-ea"/>
                <a:ea typeface="ＭＳ Ｐ明朝" panose="02020600040205080304"/>
              </a:rPr>
              <a:t>38.9</a:t>
            </a:r>
            <a:r>
              <a:rPr lang="ja-JP" altLang="en-US" sz="1100" dirty="0">
                <a:solidFill>
                  <a:srgbClr val="000000"/>
                </a:solidFill>
                <a:latin typeface="+mn-ea"/>
                <a:ea typeface="ＭＳ Ｐ明朝" panose="02020600040205080304"/>
              </a:rPr>
              <a:t>人と前年並みを維持しましたが、「これは大変なことになった」と感じたロータリアンも多かったことと思います。何が原因なのか？当時、日本の景気はそれなりに良かったはず。来年には東京オリンピック開催も控えていたし、インバウンド数も過去最高であったはずでした。でも、ロータリーは退潮してきている・・、改めて大いなる不安を感じたのでした</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l"/>
            <a:endParaRPr lang="en-US" altLang="ja-JP" sz="1100"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pic>
        <p:nvPicPr>
          <p:cNvPr id="19" name="図 1"/>
          <p:cNvPicPr/>
          <p:nvPr/>
        </p:nvPicPr>
        <p:blipFill>
          <a:blip r:embed="rId3"/>
          <a:stretch>
            <a:fillRect/>
          </a:stretch>
        </p:blipFill>
        <p:spPr>
          <a:xfrm>
            <a:off x="314479" y="2402570"/>
            <a:ext cx="4356758" cy="2389169"/>
          </a:xfrm>
          <a:prstGeom prst="rect">
            <a:avLst/>
          </a:prstGeom>
        </p:spPr>
      </p:pic>
      <p:pic>
        <p:nvPicPr>
          <p:cNvPr id="21" name="図 2"/>
          <p:cNvPicPr/>
          <p:nvPr/>
        </p:nvPicPr>
        <p:blipFill>
          <a:blip r:embed="rId4"/>
          <a:stretch>
            <a:fillRect/>
          </a:stretch>
        </p:blipFill>
        <p:spPr>
          <a:xfrm>
            <a:off x="314479" y="7804670"/>
            <a:ext cx="4415122" cy="2296260"/>
          </a:xfrm>
          <a:prstGeom prst="rect">
            <a:avLst/>
          </a:prstGeom>
        </p:spPr>
      </p:pic>
    </p:spTree>
    <p:extLst>
      <p:ext uri="{BB962C8B-B14F-4D97-AF65-F5344CB8AC3E}">
        <p14:creationId xmlns:p14="http://schemas.microsoft.com/office/powerpoint/2010/main" val="74223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sp>
        <p:nvSpPr>
          <p:cNvPr id="130" name="テキスト プレースホルダー 128"/>
          <p:cNvSpPr>
            <a:spLocks noGrp="1"/>
          </p:cNvSpPr>
          <p:nvPr>
            <p:ph type="body" sz="quarter" idx="49"/>
          </p:nvPr>
        </p:nvSpPr>
        <p:spPr>
          <a:xfrm>
            <a:off x="174446" y="137820"/>
            <a:ext cx="7269479" cy="7602682"/>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smtClean="0">
                <a:solidFill>
                  <a:schemeClr val="tx1"/>
                </a:solidFill>
                <a:latin typeface="+mn-ea"/>
                <a:ea typeface="ＭＳ Ｐ明朝"/>
              </a:rPr>
              <a:t>　</a:t>
            </a:r>
            <a:endParaRPr lang="en-US" altLang="ja-JP" sz="1100" dirty="0" smtClean="0">
              <a:solidFill>
                <a:schemeClr val="tx1"/>
              </a:solidFill>
              <a:latin typeface="+mn-ea"/>
              <a:ea typeface="ＭＳ Ｐ明朝"/>
            </a:endParaRPr>
          </a:p>
          <a:p>
            <a:pPr algn="l"/>
            <a:r>
              <a:rPr lang="en-US" altLang="ja-JP" sz="1100" dirty="0" smtClean="0">
                <a:solidFill>
                  <a:srgbClr val="000000"/>
                </a:solidFill>
                <a:latin typeface="+mn-ea"/>
                <a:ea typeface="ＭＳ Ｐ明朝" panose="02020600040205080304"/>
              </a:rPr>
              <a:t>Ⅲ</a:t>
            </a:r>
            <a:r>
              <a:rPr lang="ja-JP" altLang="en-US" sz="1100" dirty="0">
                <a:solidFill>
                  <a:srgbClr val="000000"/>
                </a:solidFill>
                <a:latin typeface="+mn-ea"/>
                <a:ea typeface="ＭＳ Ｐ明朝" panose="02020600040205080304"/>
              </a:rPr>
              <a:t>　そして、直近年度（</a:t>
            </a:r>
            <a:r>
              <a:rPr lang="en-US" altLang="ja-JP" sz="1100" dirty="0">
                <a:solidFill>
                  <a:srgbClr val="000000"/>
                </a:solidFill>
                <a:latin typeface="+mn-ea"/>
                <a:ea typeface="ＭＳ Ｐ明朝" panose="02020600040205080304"/>
              </a:rPr>
              <a:t>2019-2020</a:t>
            </a:r>
            <a:r>
              <a:rPr lang="ja-JP" altLang="en-US" sz="1100" dirty="0">
                <a:solidFill>
                  <a:srgbClr val="000000"/>
                </a:solidFill>
                <a:latin typeface="+mn-ea"/>
                <a:ea typeface="ＭＳ Ｐ明朝" panose="02020600040205080304"/>
              </a:rPr>
              <a:t>）の結果です。これを地区別に表した資料は、</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ロータリーの友</a:t>
            </a:r>
            <a:r>
              <a:rPr lang="en-US" altLang="ja-JP" sz="1100" dirty="0">
                <a:solidFill>
                  <a:srgbClr val="000000"/>
                </a:solidFill>
                <a:latin typeface="+mn-ea"/>
                <a:ea typeface="ＭＳ Ｐ明朝" panose="02020600040205080304"/>
              </a:rPr>
              <a:t>』9</a:t>
            </a:r>
            <a:r>
              <a:rPr lang="ja-JP" altLang="en-US" sz="1100" dirty="0">
                <a:solidFill>
                  <a:srgbClr val="000000"/>
                </a:solidFill>
                <a:latin typeface="+mn-ea"/>
                <a:ea typeface="ＭＳ Ｐ明朝" panose="02020600040205080304"/>
              </a:rPr>
              <a:t>月号に載っています。それを分析しますと、とんでもない結果になりました。</a:t>
            </a: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smtClean="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endParaRPr lang="en-US" altLang="ja-JP" sz="1100" b="1" dirty="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　</a:t>
            </a:r>
            <a:endParaRPr lang="en-US" altLang="ja-JP" sz="1100" dirty="0" smtClean="0">
              <a:solidFill>
                <a:srgbClr val="000000"/>
              </a:solidFill>
              <a:latin typeface="+mn-ea"/>
              <a:ea typeface="ＭＳ Ｐ明朝" panose="02020600040205080304"/>
            </a:endParaRPr>
          </a:p>
          <a:p>
            <a:pPr algn="l"/>
            <a:endParaRPr lang="en-US" altLang="ja-JP" sz="1100" dirty="0">
              <a:solidFill>
                <a:srgbClr val="000000"/>
              </a:solidFill>
              <a:latin typeface="+mn-ea"/>
              <a:ea typeface="ＭＳ Ｐ明朝" panose="02020600040205080304"/>
            </a:endParaRPr>
          </a:p>
          <a:p>
            <a:pPr algn="l"/>
            <a:endParaRPr lang="en-US" altLang="ja-JP" sz="1100" dirty="0" smtClean="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　た</a:t>
            </a:r>
            <a:r>
              <a:rPr lang="ja-JP" altLang="en-US" sz="1100" dirty="0">
                <a:solidFill>
                  <a:srgbClr val="000000"/>
                </a:solidFill>
                <a:latin typeface="+mn-ea"/>
                <a:ea typeface="ＭＳ Ｐ明朝" panose="02020600040205080304"/>
              </a:rPr>
              <a:t>った</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年間で、日本中からロータリアンが</a:t>
            </a:r>
            <a:r>
              <a:rPr lang="en-US" altLang="ja-JP" sz="1100" dirty="0">
                <a:solidFill>
                  <a:srgbClr val="000000"/>
                </a:solidFill>
                <a:latin typeface="+mn-ea"/>
                <a:ea typeface="ＭＳ Ｐ明朝" panose="02020600040205080304"/>
              </a:rPr>
              <a:t>2,289</a:t>
            </a:r>
            <a:r>
              <a:rPr lang="ja-JP" altLang="en-US" sz="1100" dirty="0">
                <a:solidFill>
                  <a:srgbClr val="000000"/>
                </a:solidFill>
                <a:latin typeface="+mn-ea"/>
                <a:ea typeface="ＭＳ Ｐ明朝" panose="02020600040205080304"/>
              </a:rPr>
              <a:t>人も消えてしまいました。</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地区平均では</a:t>
            </a:r>
            <a:r>
              <a:rPr lang="en-US" altLang="ja-JP" sz="1100" dirty="0">
                <a:solidFill>
                  <a:srgbClr val="000000"/>
                </a:solidFill>
                <a:latin typeface="+mn-ea"/>
                <a:ea typeface="ＭＳ Ｐ明朝" panose="02020600040205080304"/>
              </a:rPr>
              <a:t>67.3</a:t>
            </a:r>
            <a:r>
              <a:rPr lang="ja-JP" altLang="en-US" sz="1100" dirty="0">
                <a:solidFill>
                  <a:srgbClr val="000000"/>
                </a:solidFill>
                <a:latin typeface="+mn-ea"/>
                <a:ea typeface="ＭＳ Ｐ明朝" panose="02020600040205080304"/>
              </a:rPr>
              <a:t>人が喪失してしまったのです。増加した地区は僅かに</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つだけ・・。それも合わせて</a:t>
            </a:r>
            <a:r>
              <a:rPr lang="en-US" altLang="ja-JP" sz="1100" dirty="0">
                <a:solidFill>
                  <a:srgbClr val="000000"/>
                </a:solidFill>
                <a:latin typeface="+mn-ea"/>
                <a:ea typeface="ＭＳ Ｐ明朝" panose="02020600040205080304"/>
              </a:rPr>
              <a:t>43</a:t>
            </a:r>
            <a:r>
              <a:rPr lang="ja-JP" altLang="en-US" sz="1100" dirty="0">
                <a:solidFill>
                  <a:srgbClr val="000000"/>
                </a:solidFill>
                <a:latin typeface="+mn-ea"/>
                <a:ea typeface="ＭＳ Ｐ明朝" panose="02020600040205080304"/>
              </a:rPr>
              <a:t>人にすぎません。原因は新型コロナ禍でしょうか？きっとそうですよね。でも、ロータリーのスピリッツが各自に確立していれば、こんな結果にはならなかったかも知れません。改めて、会員増強のあとの新会員向けの啓蒙・啓発が必要であることを悟りました。各クラブは、年に数回、新会員向けの勉強会を開いてください。そこで先輩達は、ロータリーとは何なのか、自分の人生にどれだけ有益なものなのか、クラブに所属しているということにどのような意義があるのかなど、いろいろと基本的なことを説諭してください。</a:t>
            </a:r>
          </a:p>
          <a:p>
            <a:pPr algn="l"/>
            <a:r>
              <a:rPr lang="ja-JP" altLang="en-US" sz="1100" dirty="0">
                <a:solidFill>
                  <a:srgbClr val="000000"/>
                </a:solidFill>
                <a:latin typeface="+mn-ea"/>
                <a:ea typeface="ＭＳ Ｐ明朝" panose="02020600040205080304"/>
              </a:rPr>
              <a:t>私達はもう一度、ロータリーの素晴らしさを再認識しましょう。静かに落ち着いて考えてみてください。ロータリーの存在は、私達にどれほど大切な時間や思い出や仲間を与えてくれたのかを・・。</a:t>
            </a:r>
          </a:p>
          <a:p>
            <a:pPr algn="l"/>
            <a:r>
              <a:rPr lang="ja-JP" altLang="en-US" sz="1100" dirty="0">
                <a:solidFill>
                  <a:srgbClr val="000000"/>
                </a:solidFill>
                <a:latin typeface="+mn-ea"/>
                <a:ea typeface="ＭＳ Ｐ明朝" panose="02020600040205080304"/>
              </a:rPr>
              <a:t>最後に、新会員に対しある格言から作文しての一言を贈ります・・。</a:t>
            </a:r>
          </a:p>
          <a:p>
            <a:pPr algn="l"/>
            <a:r>
              <a:rPr lang="ja-JP" altLang="en-US" sz="1100" dirty="0">
                <a:solidFill>
                  <a:srgbClr val="000000"/>
                </a:solidFill>
                <a:latin typeface="+mn-ea"/>
                <a:ea typeface="ＭＳ Ｐ明朝" panose="02020600040205080304"/>
              </a:rPr>
              <a:t>ロータリアンには２種類がある。</a:t>
            </a:r>
          </a:p>
          <a:p>
            <a:pPr algn="l"/>
            <a:r>
              <a:rPr lang="ja-JP" altLang="en-US" sz="1100" dirty="0">
                <a:solidFill>
                  <a:srgbClr val="000000"/>
                </a:solidFill>
                <a:latin typeface="+mn-ea"/>
                <a:ea typeface="ＭＳ Ｐ明朝" panose="02020600040205080304"/>
              </a:rPr>
              <a:t>すなわち、「すでにロータリーが好きになってしまった人」と「これから好きになる人」だ。</a:t>
            </a:r>
          </a:p>
          <a:p>
            <a:pPr algn="l"/>
            <a:endParaRPr lang="en-US" altLang="ja-JP" sz="1100" b="1" dirty="0">
              <a:solidFill>
                <a:srgbClr val="000000"/>
              </a:solidFill>
              <a:latin typeface="+mn-ea"/>
              <a:ea typeface="ＭＳ Ｐ明朝" panose="02020600040205080304"/>
            </a:endParaRPr>
          </a:p>
          <a:p>
            <a:pPr algn="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１</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ロ</a:t>
            </a:r>
            <a:r>
              <a:rPr lang="ja-JP" altLang="en-US" sz="1200" b="1" dirty="0">
                <a:solidFill>
                  <a:srgbClr val="000000"/>
                </a:solidFill>
                <a:latin typeface="ＭＳ Ｐ明朝" panose="02020600040205080304"/>
                <a:ea typeface="ＭＳ Ｐ明朝" panose="02020600040205080304"/>
              </a:rPr>
              <a:t>ータリーコーディネーター補</a:t>
            </a:r>
            <a:r>
              <a:rPr lang="ja-JP" altLang="en-US" sz="1200" b="1" dirty="0" smtClean="0">
                <a:solidFill>
                  <a:srgbClr val="000000"/>
                </a:solidFill>
                <a:latin typeface="ＭＳ Ｐ明朝" panose="02020600040205080304"/>
                <a:ea typeface="ＭＳ Ｐ明朝" panose="02020600040205080304"/>
              </a:rPr>
              <a:t>佐　田中　久夫</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高崎</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pic>
        <p:nvPicPr>
          <p:cNvPr id="13" name="図 3"/>
          <p:cNvPicPr/>
          <p:nvPr/>
        </p:nvPicPr>
        <p:blipFill>
          <a:blip r:embed="rId2"/>
          <a:stretch>
            <a:fillRect/>
          </a:stretch>
        </p:blipFill>
        <p:spPr>
          <a:xfrm>
            <a:off x="315544" y="1013799"/>
            <a:ext cx="4419487" cy="2381532"/>
          </a:xfrm>
          <a:prstGeom prst="rect">
            <a:avLst/>
          </a:prstGeom>
        </p:spPr>
      </p:pic>
    </p:spTree>
    <p:extLst>
      <p:ext uri="{BB962C8B-B14F-4D97-AF65-F5344CB8AC3E}">
        <p14:creationId xmlns:p14="http://schemas.microsoft.com/office/powerpoint/2010/main" val="33508984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2405</TotalTime>
  <Words>960</Words>
  <Application>Microsoft Office PowerPoint</Application>
  <PresentationFormat>Custom</PresentationFormat>
  <Paragraphs>78</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126</cp:revision>
  <cp:lastPrinted>2019-05-08T00:40:03Z</cp:lastPrinted>
  <dcterms:created xsi:type="dcterms:W3CDTF">2016-02-04T06:10:18Z</dcterms:created>
  <dcterms:modified xsi:type="dcterms:W3CDTF">2020-09-24T02:15:05Z</dcterms:modified>
</cp:coreProperties>
</file>