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0"/>
  </p:notesMasterIdLst>
  <p:sldIdLst>
    <p:sldId id="257" r:id="rId2"/>
    <p:sldId id="397" r:id="rId3"/>
    <p:sldId id="396" r:id="rId4"/>
    <p:sldId id="260" r:id="rId5"/>
    <p:sldId id="707" r:id="rId6"/>
    <p:sldId id="259" r:id="rId7"/>
    <p:sldId id="1151" r:id="rId8"/>
    <p:sldId id="710" r:id="rId9"/>
    <p:sldId id="1129" r:id="rId10"/>
    <p:sldId id="261" r:id="rId11"/>
    <p:sldId id="1114" r:id="rId12"/>
    <p:sldId id="1100" r:id="rId13"/>
    <p:sldId id="1087" r:id="rId14"/>
    <p:sldId id="1118" r:id="rId15"/>
    <p:sldId id="1091" r:id="rId16"/>
    <p:sldId id="1089" r:id="rId17"/>
    <p:sldId id="1090" r:id="rId18"/>
    <p:sldId id="1133" r:id="rId19"/>
    <p:sldId id="1116" r:id="rId20"/>
    <p:sldId id="1112" r:id="rId21"/>
    <p:sldId id="1120" r:id="rId22"/>
    <p:sldId id="1115" r:id="rId23"/>
    <p:sldId id="1108" r:id="rId24"/>
    <p:sldId id="1110" r:id="rId25"/>
    <p:sldId id="1130" r:id="rId26"/>
    <p:sldId id="1152" r:id="rId27"/>
    <p:sldId id="522" r:id="rId28"/>
    <p:sldId id="503" r:id="rId29"/>
    <p:sldId id="517" r:id="rId30"/>
    <p:sldId id="518" r:id="rId31"/>
    <p:sldId id="1092" r:id="rId32"/>
    <p:sldId id="1076" r:id="rId33"/>
    <p:sldId id="1071" r:id="rId34"/>
    <p:sldId id="1131" r:id="rId35"/>
    <p:sldId id="1132" r:id="rId36"/>
    <p:sldId id="724" r:id="rId37"/>
    <p:sldId id="1125" r:id="rId38"/>
    <p:sldId id="687" r:id="rId39"/>
    <p:sldId id="1070" r:id="rId40"/>
    <p:sldId id="309" r:id="rId41"/>
    <p:sldId id="1066" r:id="rId42"/>
    <p:sldId id="1067" r:id="rId43"/>
    <p:sldId id="1068" r:id="rId44"/>
    <p:sldId id="978" r:id="rId45"/>
    <p:sldId id="1081" r:id="rId46"/>
    <p:sldId id="1080" r:id="rId47"/>
    <p:sldId id="1042" r:id="rId48"/>
    <p:sldId id="1044" r:id="rId49"/>
    <p:sldId id="1043" r:id="rId50"/>
    <p:sldId id="1093" r:id="rId51"/>
    <p:sldId id="1094" r:id="rId52"/>
    <p:sldId id="1059" r:id="rId53"/>
    <p:sldId id="1095" r:id="rId54"/>
    <p:sldId id="1073" r:id="rId55"/>
    <p:sldId id="1063" r:id="rId56"/>
    <p:sldId id="1064" r:id="rId57"/>
    <p:sldId id="1096" r:id="rId58"/>
    <p:sldId id="1074" r:id="rId59"/>
    <p:sldId id="1040" r:id="rId60"/>
    <p:sldId id="1041" r:id="rId61"/>
    <p:sldId id="348" r:id="rId62"/>
    <p:sldId id="916" r:id="rId63"/>
    <p:sldId id="350" r:id="rId64"/>
    <p:sldId id="353" r:id="rId65"/>
    <p:sldId id="351" r:id="rId66"/>
    <p:sldId id="354" r:id="rId67"/>
    <p:sldId id="352" r:id="rId68"/>
    <p:sldId id="349" r:id="rId69"/>
    <p:sldId id="926" r:id="rId70"/>
    <p:sldId id="1126" r:id="rId71"/>
    <p:sldId id="1103" r:id="rId72"/>
    <p:sldId id="1127" r:id="rId73"/>
    <p:sldId id="1124" r:id="rId74"/>
    <p:sldId id="1088" r:id="rId75"/>
    <p:sldId id="411" r:id="rId76"/>
    <p:sldId id="1105" r:id="rId77"/>
    <p:sldId id="1106" r:id="rId78"/>
    <p:sldId id="1102"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70" autoAdjust="0"/>
    <p:restoredTop sz="71068" autoAdjust="0"/>
  </p:normalViewPr>
  <p:slideViewPr>
    <p:cSldViewPr snapToGrid="0">
      <p:cViewPr varScale="1">
        <p:scale>
          <a:sx n="79" d="100"/>
          <a:sy n="79" d="100"/>
        </p:scale>
        <p:origin x="2460" y="90"/>
      </p:cViewPr>
      <p:guideLst/>
    </p:cSldViewPr>
  </p:slideViewPr>
  <p:notesTextViewPr>
    <p:cViewPr>
      <p:scale>
        <a:sx n="1" d="1"/>
        <a:sy n="1" d="1"/>
      </p:scale>
      <p:origin x="0" y="0"/>
    </p:cViewPr>
  </p:notesTextViewPr>
  <p:sorterViewPr>
    <p:cViewPr varScale="1">
      <p:scale>
        <a:sx n="100" d="100"/>
        <a:sy n="100" d="100"/>
      </p:scale>
      <p:origin x="0" y="-1331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EE1175-3BFF-4141-A3FB-EDBED4E613BA}"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C9311AA-CD5B-48D9-A182-6FE21EE0DA3C}">
      <dgm:prSet/>
      <dgm:spPr/>
      <dgm:t>
        <a:bodyPr/>
        <a:lstStyle/>
        <a:p>
          <a:r>
            <a:rPr lang="en-US" b="1" i="0"/>
            <a:t>“A happy person is not a person in a certain set of circumstances, </a:t>
          </a:r>
          <a:endParaRPr lang="en-US"/>
        </a:p>
      </dgm:t>
    </dgm:pt>
    <dgm:pt modelId="{30B1B8A7-3DFB-4D27-977D-48847378E0BA}" type="parTrans" cxnId="{9F8CD800-F163-484D-B80C-EED0F9A6C27F}">
      <dgm:prSet/>
      <dgm:spPr/>
      <dgm:t>
        <a:bodyPr/>
        <a:lstStyle/>
        <a:p>
          <a:endParaRPr lang="en-US"/>
        </a:p>
      </dgm:t>
    </dgm:pt>
    <dgm:pt modelId="{B86F1203-5DEC-4171-A3CB-582670D1CB11}" type="sibTrans" cxnId="{9F8CD800-F163-484D-B80C-EED0F9A6C27F}">
      <dgm:prSet/>
      <dgm:spPr/>
      <dgm:t>
        <a:bodyPr/>
        <a:lstStyle/>
        <a:p>
          <a:endParaRPr lang="en-US"/>
        </a:p>
      </dgm:t>
    </dgm:pt>
    <dgm:pt modelId="{F29F5FA0-AB73-4A07-A5BD-C2DD4D77F46F}">
      <dgm:prSet/>
      <dgm:spPr/>
      <dgm:t>
        <a:bodyPr/>
        <a:lstStyle/>
        <a:p>
          <a:r>
            <a:rPr lang="ja-JP" b="1" i="0" dirty="0"/>
            <a:t>ハッピーな人は、ある状況や環境にいる人のことではなく</a:t>
          </a:r>
          <a:endParaRPr lang="en-US" dirty="0"/>
        </a:p>
      </dgm:t>
    </dgm:pt>
    <dgm:pt modelId="{9F24E534-0294-47CB-AE97-62027E8979E2}" type="parTrans" cxnId="{18502F4A-A364-43ED-AC7E-0DEFA833D0F3}">
      <dgm:prSet/>
      <dgm:spPr/>
      <dgm:t>
        <a:bodyPr/>
        <a:lstStyle/>
        <a:p>
          <a:endParaRPr lang="en-US"/>
        </a:p>
      </dgm:t>
    </dgm:pt>
    <dgm:pt modelId="{93C16FE9-9134-4ED4-B3C5-E8E21C6EDEDC}" type="sibTrans" cxnId="{18502F4A-A364-43ED-AC7E-0DEFA833D0F3}">
      <dgm:prSet/>
      <dgm:spPr/>
      <dgm:t>
        <a:bodyPr/>
        <a:lstStyle/>
        <a:p>
          <a:endParaRPr lang="en-US"/>
        </a:p>
      </dgm:t>
    </dgm:pt>
    <dgm:pt modelId="{437258DD-26DD-4383-A70C-4C12FF2AC028}">
      <dgm:prSet/>
      <dgm:spPr/>
      <dgm:t>
        <a:bodyPr/>
        <a:lstStyle/>
        <a:p>
          <a:r>
            <a:rPr lang="en-US" b="1" i="0"/>
            <a:t>but rather a person with a certain set of attitudes.” </a:t>
          </a:r>
          <a:endParaRPr lang="en-US"/>
        </a:p>
      </dgm:t>
    </dgm:pt>
    <dgm:pt modelId="{6C1F3E65-F465-4549-978B-E91B2D9B9447}" type="parTrans" cxnId="{9CC9D1FD-D551-4E3C-9063-4BABFEBF783A}">
      <dgm:prSet/>
      <dgm:spPr/>
      <dgm:t>
        <a:bodyPr/>
        <a:lstStyle/>
        <a:p>
          <a:endParaRPr lang="en-US"/>
        </a:p>
      </dgm:t>
    </dgm:pt>
    <dgm:pt modelId="{F61CD6C9-D0F8-489D-B292-8B2E34186886}" type="sibTrans" cxnId="{9CC9D1FD-D551-4E3C-9063-4BABFEBF783A}">
      <dgm:prSet/>
      <dgm:spPr/>
      <dgm:t>
        <a:bodyPr/>
        <a:lstStyle/>
        <a:p>
          <a:endParaRPr lang="en-US"/>
        </a:p>
      </dgm:t>
    </dgm:pt>
    <dgm:pt modelId="{D06CA7EE-B0A8-437B-8E99-B0C36DFC1FED}">
      <dgm:prSet/>
      <dgm:spPr/>
      <dgm:t>
        <a:bodyPr/>
        <a:lstStyle/>
        <a:p>
          <a:r>
            <a:rPr lang="ja-JP" b="1" i="0"/>
            <a:t>むしろ、ある種の考え方や態度を持った人のことです。</a:t>
          </a:r>
          <a:endParaRPr lang="en-US"/>
        </a:p>
      </dgm:t>
    </dgm:pt>
    <dgm:pt modelId="{F837930F-67C2-4FF4-AA7F-629654390498}" type="parTrans" cxnId="{922E17A1-4544-4D11-B275-2126664591B5}">
      <dgm:prSet/>
      <dgm:spPr/>
      <dgm:t>
        <a:bodyPr/>
        <a:lstStyle/>
        <a:p>
          <a:endParaRPr lang="en-US"/>
        </a:p>
      </dgm:t>
    </dgm:pt>
    <dgm:pt modelId="{0749ACAE-E880-49C4-8E2C-EC1DF12B6A7C}" type="sibTrans" cxnId="{922E17A1-4544-4D11-B275-2126664591B5}">
      <dgm:prSet/>
      <dgm:spPr/>
      <dgm:t>
        <a:bodyPr/>
        <a:lstStyle/>
        <a:p>
          <a:endParaRPr lang="en-US"/>
        </a:p>
      </dgm:t>
    </dgm:pt>
    <dgm:pt modelId="{E07D20D8-72D7-4531-90CC-558AF1C3FB8D}">
      <dgm:prSet/>
      <dgm:spPr/>
      <dgm:t>
        <a:bodyPr/>
        <a:lstStyle/>
        <a:p>
          <a:r>
            <a:rPr lang="en-US" b="1" i="0" dirty="0">
              <a:solidFill>
                <a:schemeClr val="tx1"/>
              </a:solidFill>
            </a:rPr>
            <a:t>– Hugh Downs</a:t>
          </a:r>
          <a:r>
            <a:rPr lang="en-US" b="1" i="0" dirty="0"/>
            <a:t>: American TV producer</a:t>
          </a:r>
          <a:endParaRPr lang="en-US" dirty="0"/>
        </a:p>
      </dgm:t>
    </dgm:pt>
    <dgm:pt modelId="{97CCC98B-7984-43A9-AD82-E89CD5570D41}" type="parTrans" cxnId="{1217436C-6613-4E31-AE8B-B06C603145AC}">
      <dgm:prSet/>
      <dgm:spPr/>
      <dgm:t>
        <a:bodyPr/>
        <a:lstStyle/>
        <a:p>
          <a:endParaRPr lang="en-US"/>
        </a:p>
      </dgm:t>
    </dgm:pt>
    <dgm:pt modelId="{C1D65AFA-266F-4A18-A455-28D93F634860}" type="sibTrans" cxnId="{1217436C-6613-4E31-AE8B-B06C603145AC}">
      <dgm:prSet/>
      <dgm:spPr/>
      <dgm:t>
        <a:bodyPr/>
        <a:lstStyle/>
        <a:p>
          <a:endParaRPr lang="en-US"/>
        </a:p>
      </dgm:t>
    </dgm:pt>
    <dgm:pt modelId="{AC152577-CFC6-4FC1-AEB7-EB857EFF76B3}" type="pres">
      <dgm:prSet presAssocID="{9FEE1175-3BFF-4141-A3FB-EDBED4E613BA}" presName="linear" presStyleCnt="0">
        <dgm:presLayoutVars>
          <dgm:animLvl val="lvl"/>
          <dgm:resizeHandles val="exact"/>
        </dgm:presLayoutVars>
      </dgm:prSet>
      <dgm:spPr/>
    </dgm:pt>
    <dgm:pt modelId="{EF854C95-EE28-4AAB-BFF8-53136F033CF5}" type="pres">
      <dgm:prSet presAssocID="{CC9311AA-CD5B-48D9-A182-6FE21EE0DA3C}" presName="parentText" presStyleLbl="node1" presStyleIdx="0" presStyleCnt="5">
        <dgm:presLayoutVars>
          <dgm:chMax val="0"/>
          <dgm:bulletEnabled val="1"/>
        </dgm:presLayoutVars>
      </dgm:prSet>
      <dgm:spPr/>
    </dgm:pt>
    <dgm:pt modelId="{668080CD-7D5B-4E1B-B4DE-0F4DAB50D24F}" type="pres">
      <dgm:prSet presAssocID="{B86F1203-5DEC-4171-A3CB-582670D1CB11}" presName="spacer" presStyleCnt="0"/>
      <dgm:spPr/>
    </dgm:pt>
    <dgm:pt modelId="{08262811-0B71-4252-A4E0-40FDDC92FADE}" type="pres">
      <dgm:prSet presAssocID="{F29F5FA0-AB73-4A07-A5BD-C2DD4D77F46F}" presName="parentText" presStyleLbl="node1" presStyleIdx="1" presStyleCnt="5">
        <dgm:presLayoutVars>
          <dgm:chMax val="0"/>
          <dgm:bulletEnabled val="1"/>
        </dgm:presLayoutVars>
      </dgm:prSet>
      <dgm:spPr/>
    </dgm:pt>
    <dgm:pt modelId="{0AE2CD9E-48EC-4BDC-8D28-6641FF42EEF2}" type="pres">
      <dgm:prSet presAssocID="{93C16FE9-9134-4ED4-B3C5-E8E21C6EDEDC}" presName="spacer" presStyleCnt="0"/>
      <dgm:spPr/>
    </dgm:pt>
    <dgm:pt modelId="{27C5D033-9C88-4751-B957-BC23CD618E3B}" type="pres">
      <dgm:prSet presAssocID="{437258DD-26DD-4383-A70C-4C12FF2AC028}" presName="parentText" presStyleLbl="node1" presStyleIdx="2" presStyleCnt="5">
        <dgm:presLayoutVars>
          <dgm:chMax val="0"/>
          <dgm:bulletEnabled val="1"/>
        </dgm:presLayoutVars>
      </dgm:prSet>
      <dgm:spPr/>
    </dgm:pt>
    <dgm:pt modelId="{7379C438-F5C0-41C7-83E7-86C6197E8EFA}" type="pres">
      <dgm:prSet presAssocID="{F61CD6C9-D0F8-489D-B292-8B2E34186886}" presName="spacer" presStyleCnt="0"/>
      <dgm:spPr/>
    </dgm:pt>
    <dgm:pt modelId="{201C392F-7AAF-4118-91AE-B959413BC6A6}" type="pres">
      <dgm:prSet presAssocID="{D06CA7EE-B0A8-437B-8E99-B0C36DFC1FED}" presName="parentText" presStyleLbl="node1" presStyleIdx="3" presStyleCnt="5">
        <dgm:presLayoutVars>
          <dgm:chMax val="0"/>
          <dgm:bulletEnabled val="1"/>
        </dgm:presLayoutVars>
      </dgm:prSet>
      <dgm:spPr/>
    </dgm:pt>
    <dgm:pt modelId="{5BFC0BAE-03AF-499B-AA46-DBBD52D5E56D}" type="pres">
      <dgm:prSet presAssocID="{0749ACAE-E880-49C4-8E2C-EC1DF12B6A7C}" presName="spacer" presStyleCnt="0"/>
      <dgm:spPr/>
    </dgm:pt>
    <dgm:pt modelId="{B2C73B1E-B44E-4DAB-A5C6-3196829A08E9}" type="pres">
      <dgm:prSet presAssocID="{E07D20D8-72D7-4531-90CC-558AF1C3FB8D}" presName="parentText" presStyleLbl="node1" presStyleIdx="4" presStyleCnt="5">
        <dgm:presLayoutVars>
          <dgm:chMax val="0"/>
          <dgm:bulletEnabled val="1"/>
        </dgm:presLayoutVars>
      </dgm:prSet>
      <dgm:spPr/>
    </dgm:pt>
  </dgm:ptLst>
  <dgm:cxnLst>
    <dgm:cxn modelId="{9F8CD800-F163-484D-B80C-EED0F9A6C27F}" srcId="{9FEE1175-3BFF-4141-A3FB-EDBED4E613BA}" destId="{CC9311AA-CD5B-48D9-A182-6FE21EE0DA3C}" srcOrd="0" destOrd="0" parTransId="{30B1B8A7-3DFB-4D27-977D-48847378E0BA}" sibTransId="{B86F1203-5DEC-4171-A3CB-582670D1CB11}"/>
    <dgm:cxn modelId="{3B47AC18-B957-4614-9ABC-8CB1F91E6A67}" type="presOf" srcId="{E07D20D8-72D7-4531-90CC-558AF1C3FB8D}" destId="{B2C73B1E-B44E-4DAB-A5C6-3196829A08E9}" srcOrd="0" destOrd="0" presId="urn:microsoft.com/office/officeart/2005/8/layout/vList2"/>
    <dgm:cxn modelId="{18502F4A-A364-43ED-AC7E-0DEFA833D0F3}" srcId="{9FEE1175-3BFF-4141-A3FB-EDBED4E613BA}" destId="{F29F5FA0-AB73-4A07-A5BD-C2DD4D77F46F}" srcOrd="1" destOrd="0" parTransId="{9F24E534-0294-47CB-AE97-62027E8979E2}" sibTransId="{93C16FE9-9134-4ED4-B3C5-E8E21C6EDEDC}"/>
    <dgm:cxn modelId="{1217436C-6613-4E31-AE8B-B06C603145AC}" srcId="{9FEE1175-3BFF-4141-A3FB-EDBED4E613BA}" destId="{E07D20D8-72D7-4531-90CC-558AF1C3FB8D}" srcOrd="4" destOrd="0" parTransId="{97CCC98B-7984-43A9-AD82-E89CD5570D41}" sibTransId="{C1D65AFA-266F-4A18-A455-28D93F634860}"/>
    <dgm:cxn modelId="{8B8D9251-38D9-4817-9FB1-03FD14E5D9AB}" type="presOf" srcId="{D06CA7EE-B0A8-437B-8E99-B0C36DFC1FED}" destId="{201C392F-7AAF-4118-91AE-B959413BC6A6}" srcOrd="0" destOrd="0" presId="urn:microsoft.com/office/officeart/2005/8/layout/vList2"/>
    <dgm:cxn modelId="{8B161580-3F0A-4B87-9A2A-FB382904208C}" type="presOf" srcId="{437258DD-26DD-4383-A70C-4C12FF2AC028}" destId="{27C5D033-9C88-4751-B957-BC23CD618E3B}" srcOrd="0" destOrd="0" presId="urn:microsoft.com/office/officeart/2005/8/layout/vList2"/>
    <dgm:cxn modelId="{E9706B83-F0C9-4A80-A6E9-5A4D3D941BCD}" type="presOf" srcId="{CC9311AA-CD5B-48D9-A182-6FE21EE0DA3C}" destId="{EF854C95-EE28-4AAB-BFF8-53136F033CF5}" srcOrd="0" destOrd="0" presId="urn:microsoft.com/office/officeart/2005/8/layout/vList2"/>
    <dgm:cxn modelId="{922E17A1-4544-4D11-B275-2126664591B5}" srcId="{9FEE1175-3BFF-4141-A3FB-EDBED4E613BA}" destId="{D06CA7EE-B0A8-437B-8E99-B0C36DFC1FED}" srcOrd="3" destOrd="0" parTransId="{F837930F-67C2-4FF4-AA7F-629654390498}" sibTransId="{0749ACAE-E880-49C4-8E2C-EC1DF12B6A7C}"/>
    <dgm:cxn modelId="{1370B5C1-0980-4F95-BB35-5B6F4ECF3155}" type="presOf" srcId="{F29F5FA0-AB73-4A07-A5BD-C2DD4D77F46F}" destId="{08262811-0B71-4252-A4E0-40FDDC92FADE}" srcOrd="0" destOrd="0" presId="urn:microsoft.com/office/officeart/2005/8/layout/vList2"/>
    <dgm:cxn modelId="{C28E5DC6-9863-4A6B-BE8E-EF37644E3B7A}" type="presOf" srcId="{9FEE1175-3BFF-4141-A3FB-EDBED4E613BA}" destId="{AC152577-CFC6-4FC1-AEB7-EB857EFF76B3}" srcOrd="0" destOrd="0" presId="urn:microsoft.com/office/officeart/2005/8/layout/vList2"/>
    <dgm:cxn modelId="{9CC9D1FD-D551-4E3C-9063-4BABFEBF783A}" srcId="{9FEE1175-3BFF-4141-A3FB-EDBED4E613BA}" destId="{437258DD-26DD-4383-A70C-4C12FF2AC028}" srcOrd="2" destOrd="0" parTransId="{6C1F3E65-F465-4549-978B-E91B2D9B9447}" sibTransId="{F61CD6C9-D0F8-489D-B292-8B2E34186886}"/>
    <dgm:cxn modelId="{79CD3945-7514-45B6-AC47-F5F6F0DFB090}" type="presParOf" srcId="{AC152577-CFC6-4FC1-AEB7-EB857EFF76B3}" destId="{EF854C95-EE28-4AAB-BFF8-53136F033CF5}" srcOrd="0" destOrd="0" presId="urn:microsoft.com/office/officeart/2005/8/layout/vList2"/>
    <dgm:cxn modelId="{5DE5EE59-DB72-4186-A3ED-FE1F422B4C2B}" type="presParOf" srcId="{AC152577-CFC6-4FC1-AEB7-EB857EFF76B3}" destId="{668080CD-7D5B-4E1B-B4DE-0F4DAB50D24F}" srcOrd="1" destOrd="0" presId="urn:microsoft.com/office/officeart/2005/8/layout/vList2"/>
    <dgm:cxn modelId="{BA4E000A-2C10-48A9-93E7-866174A7F867}" type="presParOf" srcId="{AC152577-CFC6-4FC1-AEB7-EB857EFF76B3}" destId="{08262811-0B71-4252-A4E0-40FDDC92FADE}" srcOrd="2" destOrd="0" presId="urn:microsoft.com/office/officeart/2005/8/layout/vList2"/>
    <dgm:cxn modelId="{213C30F7-536B-411F-8CAC-80F4252DDA6F}" type="presParOf" srcId="{AC152577-CFC6-4FC1-AEB7-EB857EFF76B3}" destId="{0AE2CD9E-48EC-4BDC-8D28-6641FF42EEF2}" srcOrd="3" destOrd="0" presId="urn:microsoft.com/office/officeart/2005/8/layout/vList2"/>
    <dgm:cxn modelId="{B93DBE1F-361D-4B81-A8D4-86F4AA4131CD}" type="presParOf" srcId="{AC152577-CFC6-4FC1-AEB7-EB857EFF76B3}" destId="{27C5D033-9C88-4751-B957-BC23CD618E3B}" srcOrd="4" destOrd="0" presId="urn:microsoft.com/office/officeart/2005/8/layout/vList2"/>
    <dgm:cxn modelId="{6E78D493-0985-4D54-BF13-3B4468765329}" type="presParOf" srcId="{AC152577-CFC6-4FC1-AEB7-EB857EFF76B3}" destId="{7379C438-F5C0-41C7-83E7-86C6197E8EFA}" srcOrd="5" destOrd="0" presId="urn:microsoft.com/office/officeart/2005/8/layout/vList2"/>
    <dgm:cxn modelId="{106B750D-F357-46BF-A67B-A54279937702}" type="presParOf" srcId="{AC152577-CFC6-4FC1-AEB7-EB857EFF76B3}" destId="{201C392F-7AAF-4118-91AE-B959413BC6A6}" srcOrd="6" destOrd="0" presId="urn:microsoft.com/office/officeart/2005/8/layout/vList2"/>
    <dgm:cxn modelId="{8B4D60DE-C59B-4656-918E-0AB46DBB03D8}" type="presParOf" srcId="{AC152577-CFC6-4FC1-AEB7-EB857EFF76B3}" destId="{5BFC0BAE-03AF-499B-AA46-DBBD52D5E56D}" srcOrd="7" destOrd="0" presId="urn:microsoft.com/office/officeart/2005/8/layout/vList2"/>
    <dgm:cxn modelId="{7546B1E5-D0C9-4A00-84AA-7C318C586FE0}" type="presParOf" srcId="{AC152577-CFC6-4FC1-AEB7-EB857EFF76B3}" destId="{B2C73B1E-B44E-4DAB-A5C6-3196829A08E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854C95-EE28-4AAB-BFF8-53136F033CF5}">
      <dsp:nvSpPr>
        <dsp:cNvPr id="0" name=""/>
        <dsp:cNvSpPr/>
      </dsp:nvSpPr>
      <dsp:spPr>
        <a:xfrm>
          <a:off x="0" y="42307"/>
          <a:ext cx="5175384" cy="10442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a:t>“A happy person is not a person in a certain set of circumstances, </a:t>
          </a:r>
          <a:endParaRPr lang="en-US" sz="2000" kern="1200"/>
        </a:p>
      </dsp:txBody>
      <dsp:txXfrm>
        <a:off x="50975" y="93282"/>
        <a:ext cx="5073434" cy="942275"/>
      </dsp:txXfrm>
    </dsp:sp>
    <dsp:sp modelId="{08262811-0B71-4252-A4E0-40FDDC92FADE}">
      <dsp:nvSpPr>
        <dsp:cNvPr id="0" name=""/>
        <dsp:cNvSpPr/>
      </dsp:nvSpPr>
      <dsp:spPr>
        <a:xfrm>
          <a:off x="0" y="1144133"/>
          <a:ext cx="5175384" cy="1044225"/>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ja-JP" sz="2000" b="1" i="0" kern="1200" dirty="0"/>
            <a:t>ハッピーな人は、ある状況や環境にいる人のことではなく</a:t>
          </a:r>
          <a:endParaRPr lang="en-US" sz="2000" kern="1200" dirty="0"/>
        </a:p>
      </dsp:txBody>
      <dsp:txXfrm>
        <a:off x="50975" y="1195108"/>
        <a:ext cx="5073434" cy="942275"/>
      </dsp:txXfrm>
    </dsp:sp>
    <dsp:sp modelId="{27C5D033-9C88-4751-B957-BC23CD618E3B}">
      <dsp:nvSpPr>
        <dsp:cNvPr id="0" name=""/>
        <dsp:cNvSpPr/>
      </dsp:nvSpPr>
      <dsp:spPr>
        <a:xfrm>
          <a:off x="0" y="2245958"/>
          <a:ext cx="5175384" cy="1044225"/>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a:t>but rather a person with a certain set of attitudes.” </a:t>
          </a:r>
          <a:endParaRPr lang="en-US" sz="2000" kern="1200"/>
        </a:p>
      </dsp:txBody>
      <dsp:txXfrm>
        <a:off x="50975" y="2296933"/>
        <a:ext cx="5073434" cy="942275"/>
      </dsp:txXfrm>
    </dsp:sp>
    <dsp:sp modelId="{201C392F-7AAF-4118-91AE-B959413BC6A6}">
      <dsp:nvSpPr>
        <dsp:cNvPr id="0" name=""/>
        <dsp:cNvSpPr/>
      </dsp:nvSpPr>
      <dsp:spPr>
        <a:xfrm>
          <a:off x="0" y="3347783"/>
          <a:ext cx="5175384" cy="1044225"/>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ja-JP" sz="2000" b="1" i="0" kern="1200"/>
            <a:t>むしろ、ある種の考え方や態度を持った人のことです。</a:t>
          </a:r>
          <a:endParaRPr lang="en-US" sz="2000" kern="1200"/>
        </a:p>
      </dsp:txBody>
      <dsp:txXfrm>
        <a:off x="50975" y="3398758"/>
        <a:ext cx="5073434" cy="942275"/>
      </dsp:txXfrm>
    </dsp:sp>
    <dsp:sp modelId="{B2C73B1E-B44E-4DAB-A5C6-3196829A08E9}">
      <dsp:nvSpPr>
        <dsp:cNvPr id="0" name=""/>
        <dsp:cNvSpPr/>
      </dsp:nvSpPr>
      <dsp:spPr>
        <a:xfrm>
          <a:off x="0" y="4449608"/>
          <a:ext cx="5175384" cy="104422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dirty="0">
              <a:solidFill>
                <a:schemeClr val="tx1"/>
              </a:solidFill>
            </a:rPr>
            <a:t>– Hugh Downs</a:t>
          </a:r>
          <a:r>
            <a:rPr lang="en-US" sz="2000" b="1" i="0" kern="1200" dirty="0"/>
            <a:t>: American TV producer</a:t>
          </a:r>
          <a:endParaRPr lang="en-US" sz="2000" kern="1200" dirty="0"/>
        </a:p>
      </dsp:txBody>
      <dsp:txXfrm>
        <a:off x="50975" y="4500583"/>
        <a:ext cx="5073434" cy="94227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13B4CD-902B-430B-AF76-6E50AF261E96}" type="datetimeFigureOut">
              <a:rPr kumimoji="1" lang="ja-JP" altLang="en-US" smtClean="0"/>
              <a:t>2023/10/15</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2215F-ED16-4B32-B45F-A8D193A02133}" type="slidenum">
              <a:rPr kumimoji="1" lang="ja-JP" altLang="en-US" smtClean="0"/>
              <a:t>‹#›</a:t>
            </a:fld>
            <a:endParaRPr kumimoji="1" lang="ja-JP" altLang="en-US"/>
          </a:p>
        </p:txBody>
      </p:sp>
    </p:spTree>
    <p:extLst>
      <p:ext uri="{BB962C8B-B14F-4D97-AF65-F5344CB8AC3E}">
        <p14:creationId xmlns:p14="http://schemas.microsoft.com/office/powerpoint/2010/main" val="10719494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ja.wikipedia.org/wiki/%E7%AC%AC%E4%B8%89%E3%81%AE%E6%B3%A2_(%E3%83%88%E3%83%95%E3%83%A9%E3%83%BC)"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ja.wikipedia.org/wiki/%E3%82%A4%E3%83%8E%E3%83%99%E3%83%BC%E3%82%B7%E3%83%A7%E3%83%B3" TargetMode="External"/><Relationship Id="rId5" Type="http://schemas.openxmlformats.org/officeDocument/2006/relationships/hyperlink" Target="https://ja.wikipedia.org/wiki/%E6%AD%B4%E5%8F%B2" TargetMode="External"/><Relationship Id="rId4" Type="http://schemas.openxmlformats.org/officeDocument/2006/relationships/hyperlink" Target="https://ja.wikipedia.org/wiki/%E4%BA%BA%E9%A1%9E"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Ｒ</a:t>
            </a:r>
            <a:r>
              <a:rPr kumimoji="1" lang="en-US" altLang="ja-JP" dirty="0"/>
              <a:t>I</a:t>
            </a:r>
            <a:r>
              <a:rPr kumimoji="1" lang="ja-JP" altLang="en-US" dirty="0"/>
              <a:t>２７９０地区の皆様、こんにちは</a:t>
            </a:r>
            <a:endParaRPr kumimoji="1" lang="en-US" altLang="ja-JP" dirty="0"/>
          </a:p>
          <a:p>
            <a:endParaRPr kumimoji="1" lang="en-US" altLang="ja-JP" dirty="0"/>
          </a:p>
          <a:p>
            <a:r>
              <a:rPr kumimoji="1" lang="ja-JP" altLang="en-US" dirty="0"/>
              <a:t>私は</a:t>
            </a:r>
            <a:r>
              <a:rPr kumimoji="1" lang="en-US" altLang="ja-JP" dirty="0"/>
              <a:t>RI</a:t>
            </a:r>
            <a:r>
              <a:rPr kumimoji="1" lang="ja-JP" altLang="en-US" dirty="0"/>
              <a:t>２５００地区北海道東部釧路北ロータリークラブパストガバナーの足立功一と申します</a:t>
            </a:r>
            <a:endParaRPr kumimoji="1" lang="en-US" altLang="ja-JP" dirty="0"/>
          </a:p>
          <a:p>
            <a:r>
              <a:rPr kumimoji="1" lang="ja-JP" altLang="en-US" dirty="0"/>
              <a:t>２００８年度</a:t>
            </a:r>
            <a:r>
              <a:rPr kumimoji="1" lang="en-US" altLang="ja-JP" dirty="0"/>
              <a:t>~</a:t>
            </a:r>
            <a:r>
              <a:rPr kumimoji="1" lang="ja-JP" altLang="en-US" dirty="0"/>
              <a:t>０９年度ガバナーで、その時の会長は韓国の</a:t>
            </a:r>
            <a:r>
              <a:rPr kumimoji="1" lang="en-US" altLang="ja-JP" dirty="0"/>
              <a:t>DK</a:t>
            </a:r>
            <a:r>
              <a:rPr kumimoji="1" lang="ja-JP" altLang="en-US" dirty="0"/>
              <a:t>リー様でした</a:t>
            </a:r>
            <a:endParaRPr kumimoji="1" lang="en-US" altLang="ja-JP" dirty="0"/>
          </a:p>
          <a:p>
            <a:r>
              <a:rPr kumimoji="1" lang="ja-JP" altLang="en-US" dirty="0"/>
              <a:t>今日は、鵜沢ガバナーの御指名により、この指導者育成セミナーで</a:t>
            </a:r>
            <a:r>
              <a:rPr kumimoji="1" lang="en-US" altLang="ja-JP" dirty="0"/>
              <a:t>DK</a:t>
            </a:r>
            <a:r>
              <a:rPr kumimoji="1" lang="ja-JP" altLang="en-US" dirty="0"/>
              <a:t>様の前座を務めさせていただきます。</a:t>
            </a:r>
            <a:endParaRPr kumimoji="1" lang="en-US" altLang="ja-JP" dirty="0"/>
          </a:p>
          <a:p>
            <a:r>
              <a:rPr kumimoji="1" lang="ja-JP" altLang="en-US" dirty="0"/>
              <a:t>どうかよろしくお願いします</a:t>
            </a:r>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1</a:t>
            </a:fld>
            <a:endParaRPr kumimoji="1" lang="ja-JP" altLang="en-US"/>
          </a:p>
        </p:txBody>
      </p:sp>
    </p:spTree>
    <p:extLst>
      <p:ext uri="{BB962C8B-B14F-4D97-AF65-F5344CB8AC3E}">
        <p14:creationId xmlns:p14="http://schemas.microsoft.com/office/powerpoint/2010/main" val="25213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b="1" i="0" dirty="0">
                <a:solidFill>
                  <a:srgbClr val="39424A"/>
                </a:solidFill>
                <a:effectLst/>
                <a:highlight>
                  <a:srgbClr val="FFFF00"/>
                </a:highlight>
                <a:latin typeface="HGP創英角ｺﾞｼｯｸUB" panose="020B0900000000000000" pitchFamily="50" charset="-128"/>
                <a:ea typeface="HGP創英角ｺﾞｼｯｸUB" panose="020B0900000000000000" pitchFamily="50" charset="-128"/>
              </a:rPr>
              <a:t>そして、マッキナリー会長が考えるロータリーを活性化する最善の方法とは</a:t>
            </a:r>
            <a:endParaRPr lang="en-US" altLang="ja-JP" sz="1200" b="1" i="0" dirty="0">
              <a:solidFill>
                <a:srgbClr val="39424A"/>
              </a:solidFill>
              <a:effectLst/>
              <a:highlight>
                <a:srgbClr val="FFFF00"/>
              </a:highlight>
              <a:latin typeface="HGP創英角ｺﾞｼｯｸUB" panose="020B0900000000000000" pitchFamily="50" charset="-128"/>
              <a:ea typeface="HGP創英角ｺﾞｼｯｸUB" panose="020B0900000000000000" pitchFamily="50" charset="-128"/>
            </a:endParaRPr>
          </a:p>
          <a:p>
            <a:endParaRPr lang="en-US" altLang="ja-JP" sz="1200" b="1" i="0" dirty="0">
              <a:solidFill>
                <a:srgbClr val="39424A"/>
              </a:solidFill>
              <a:effectLst/>
              <a:latin typeface="HGP創英角ｺﾞｼｯｸUB" panose="020B0900000000000000" pitchFamily="50" charset="-128"/>
              <a:ea typeface="HGP創英角ｺﾞｼｯｸUB" panose="020B0900000000000000" pitchFamily="50" charset="-128"/>
            </a:endParaRPr>
          </a:p>
          <a:p>
            <a:r>
              <a:rPr lang="ja-JP" altLang="en-US" sz="12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rPr>
              <a:t>①</a:t>
            </a:r>
            <a:r>
              <a:rPr lang="ja-JP" altLang="en-US" sz="1200" b="1" i="0" dirty="0">
                <a:solidFill>
                  <a:srgbClr val="FF0000"/>
                </a:solidFill>
                <a:effectLst/>
                <a:highlight>
                  <a:srgbClr val="FFFF00"/>
                </a:highlight>
                <a:latin typeface="HGP創英角ｺﾞｼｯｸUB" panose="020B0900000000000000" pitchFamily="50" charset="-128"/>
                <a:ea typeface="HGP創英角ｺﾞｼｯｸUB" panose="020B0900000000000000" pitchFamily="50" charset="-128"/>
              </a:rPr>
              <a:t>会員増強　</a:t>
            </a:r>
            <a:r>
              <a:rPr lang="ja-JP" altLang="en-US" sz="1200" b="1" i="0" dirty="0">
                <a:solidFill>
                  <a:srgbClr val="7030A0"/>
                </a:solidFill>
                <a:effectLst/>
                <a:highlight>
                  <a:srgbClr val="00FF00"/>
                </a:highlight>
                <a:latin typeface="HGP創英角ｺﾞｼｯｸUB" panose="020B0900000000000000" pitchFamily="50" charset="-128"/>
                <a:ea typeface="HGP創英角ｺﾞｼｯｸUB" panose="020B0900000000000000" pitchFamily="50" charset="-128"/>
              </a:rPr>
              <a:t>（その最善の方法）として</a:t>
            </a:r>
            <a:endParaRPr lang="en-US" altLang="ja-JP" sz="1200" b="1" i="0" dirty="0">
              <a:solidFill>
                <a:srgbClr val="7030A0"/>
              </a:solidFill>
              <a:effectLst/>
              <a:highlight>
                <a:srgbClr val="00FF00"/>
              </a:highlight>
              <a:latin typeface="HGP創英角ｺﾞｼｯｸUB" panose="020B0900000000000000" pitchFamily="50" charset="-128"/>
              <a:ea typeface="HGP創英角ｺﾞｼｯｸUB" panose="020B0900000000000000" pitchFamily="50" charset="-128"/>
            </a:endParaRPr>
          </a:p>
          <a:p>
            <a:r>
              <a:rPr lang="ja-JP" altLang="en-US" sz="1200" b="1" dirty="0">
                <a:solidFill>
                  <a:srgbClr val="7030A0"/>
                </a:solidFill>
                <a:highlight>
                  <a:srgbClr val="00FF00"/>
                </a:highlight>
                <a:latin typeface="HGP創英角ｺﾞｼｯｸUB" panose="020B0900000000000000" pitchFamily="50" charset="-128"/>
                <a:ea typeface="HGP創英角ｺﾞｼｯｸUB" panose="020B0900000000000000" pitchFamily="50" charset="-128"/>
              </a:rPr>
              <a:t>　　　　　　</a:t>
            </a:r>
            <a:r>
              <a:rPr lang="ja-JP" altLang="en-US" sz="1200" b="1" i="0" dirty="0">
                <a:solidFill>
                  <a:srgbClr val="7030A0"/>
                </a:solidFill>
                <a:effectLst/>
                <a:highlight>
                  <a:srgbClr val="00FF00"/>
                </a:highlight>
                <a:latin typeface="HGP創英角ｺﾞｼｯｸUB" panose="020B0900000000000000" pitchFamily="50" charset="-128"/>
                <a:ea typeface="HGP創英角ｺﾞｼｯｸUB" panose="020B0900000000000000" pitchFamily="50" charset="-128"/>
              </a:rPr>
              <a:t>「エンゲージメント（参加／関わり）を育む」</a:t>
            </a:r>
            <a:endParaRPr lang="en-US" altLang="ja-JP" sz="1200" b="1" i="0" dirty="0">
              <a:solidFill>
                <a:srgbClr val="7030A0"/>
              </a:solidFill>
              <a:effectLst/>
              <a:highlight>
                <a:srgbClr val="00FF00"/>
              </a:highlight>
              <a:latin typeface="HGP創英角ｺﾞｼｯｸUB" panose="020B0900000000000000" pitchFamily="50" charset="-128"/>
              <a:ea typeface="HGP創英角ｺﾞｼｯｸUB" panose="020B0900000000000000" pitchFamily="50" charset="-128"/>
            </a:endParaRPr>
          </a:p>
          <a:p>
            <a:endParaRPr lang="en-US" altLang="ja-JP" sz="1200" b="1" dirty="0">
              <a:solidFill>
                <a:srgbClr val="7030A0"/>
              </a:solidFill>
              <a:latin typeface="HGP創英角ｺﾞｼｯｸUB" panose="020B0900000000000000" pitchFamily="50" charset="-128"/>
              <a:ea typeface="HGP創英角ｺﾞｼｯｸUB" panose="020B0900000000000000" pitchFamily="50" charset="-128"/>
            </a:endParaRPr>
          </a:p>
          <a:p>
            <a:r>
              <a:rPr lang="ja-JP" altLang="en-US" sz="1200" b="1" i="0" dirty="0">
                <a:solidFill>
                  <a:srgbClr val="7030A0"/>
                </a:solidFill>
                <a:effectLst/>
                <a:highlight>
                  <a:srgbClr val="00FF00"/>
                </a:highlight>
                <a:latin typeface="HGP創英角ｺﾞｼｯｸUB" panose="020B0900000000000000" pitchFamily="50" charset="-128"/>
                <a:ea typeface="HGP創英角ｺﾞｼｯｸUB" panose="020B0900000000000000" pitchFamily="50" charset="-128"/>
              </a:rPr>
              <a:t>②地域のリーダーであるロータリアンが</a:t>
            </a:r>
            <a:r>
              <a:rPr lang="ja-JP" altLang="en-US" sz="1200" b="1" i="0" dirty="0">
                <a:solidFill>
                  <a:srgbClr val="FF0000"/>
                </a:solidFill>
                <a:effectLst/>
                <a:highlight>
                  <a:srgbClr val="FFFF00"/>
                </a:highlight>
                <a:latin typeface="HGP創英角ｺﾞｼｯｸUB" panose="020B0900000000000000" pitchFamily="50" charset="-128"/>
                <a:ea typeface="HGP創英角ｺﾞｼｯｸUB" panose="020B0900000000000000" pitchFamily="50" charset="-128"/>
              </a:rPr>
              <a:t>リーダーシップをとるの２点であります</a:t>
            </a:r>
            <a:endParaRPr lang="en-US" altLang="ja-JP" sz="1200" b="1" i="0" dirty="0">
              <a:solidFill>
                <a:srgbClr val="FF0000"/>
              </a:solidFill>
              <a:effectLst/>
              <a:highlight>
                <a:srgbClr val="FFFF00"/>
              </a:highlight>
              <a:latin typeface="HGP創英角ｺﾞｼｯｸUB" panose="020B0900000000000000" pitchFamily="50" charset="-128"/>
              <a:ea typeface="HGP創英角ｺﾞｼｯｸUB" panose="020B0900000000000000" pitchFamily="50" charset="-128"/>
            </a:endParaRPr>
          </a:p>
          <a:p>
            <a:endParaRPr lang="en-US" altLang="ja-JP" sz="1200" b="1" dirty="0">
              <a:solidFill>
                <a:srgbClr val="39424A"/>
              </a:solidFill>
              <a:latin typeface="HGP創英角ｺﾞｼｯｸUB" panose="020B0900000000000000" pitchFamily="50" charset="-128"/>
              <a:ea typeface="HGP創英角ｺﾞｼｯｸUB" panose="020B0900000000000000" pitchFamily="50" charset="-128"/>
            </a:endParaRPr>
          </a:p>
          <a:p>
            <a:r>
              <a:rPr lang="en-US" altLang="ja-JP" sz="1200" b="1" i="0" dirty="0">
                <a:solidFill>
                  <a:srgbClr val="39424A"/>
                </a:solidFill>
                <a:effectLst/>
                <a:latin typeface="HGP創英角ｺﾞｼｯｸUB" panose="020B0900000000000000" pitchFamily="50" charset="-128"/>
                <a:ea typeface="HGP創英角ｺﾞｼｯｸUB" panose="020B0900000000000000" pitchFamily="50" charset="-128"/>
              </a:rPr>
              <a:t>※</a:t>
            </a:r>
            <a:r>
              <a:rPr lang="ja-JP" altLang="en-US" sz="1200" b="1" i="0" dirty="0">
                <a:solidFill>
                  <a:srgbClr val="39424A"/>
                </a:solidFill>
                <a:effectLst/>
                <a:latin typeface="HGP創英角ｺﾞｼｯｸUB" panose="020B0900000000000000" pitchFamily="50" charset="-128"/>
                <a:ea typeface="HGP創英角ｺﾞｼｯｸUB" panose="020B0900000000000000" pitchFamily="50" charset="-128"/>
              </a:rPr>
              <a:t>　クラブをより良くサポートするには、国際ロータリー、地域</a:t>
            </a:r>
            <a:endParaRPr lang="en-US" altLang="ja-JP" sz="1200" b="1" i="0" dirty="0">
              <a:solidFill>
                <a:srgbClr val="39424A"/>
              </a:solidFill>
              <a:effectLst/>
              <a:latin typeface="HGP創英角ｺﾞｼｯｸUB" panose="020B0900000000000000" pitchFamily="50" charset="-128"/>
              <a:ea typeface="HGP創英角ｺﾞｼｯｸUB" panose="020B0900000000000000" pitchFamily="50" charset="-128"/>
            </a:endParaRPr>
          </a:p>
          <a:p>
            <a:r>
              <a:rPr lang="ja-JP" altLang="en-US" sz="1200" b="1" dirty="0">
                <a:solidFill>
                  <a:srgbClr val="39424A"/>
                </a:solidFill>
                <a:latin typeface="HGP創英角ｺﾞｼｯｸUB" panose="020B0900000000000000" pitchFamily="50" charset="-128"/>
                <a:ea typeface="HGP創英角ｺﾞｼｯｸUB" panose="020B0900000000000000" pitchFamily="50" charset="-128"/>
              </a:rPr>
              <a:t>　</a:t>
            </a:r>
            <a:r>
              <a:rPr lang="ja-JP" altLang="en-US" sz="1200" b="1" i="0" dirty="0">
                <a:solidFill>
                  <a:srgbClr val="39424A"/>
                </a:solidFill>
                <a:effectLst/>
                <a:latin typeface="HGP創英角ｺﾞｼｯｸUB" panose="020B0900000000000000" pitchFamily="50" charset="-128"/>
                <a:ea typeface="HGP創英角ｺﾞｼｯｸUB" panose="020B0900000000000000" pitchFamily="50" charset="-128"/>
              </a:rPr>
              <a:t>リーダー、地区チームの</a:t>
            </a:r>
            <a:r>
              <a:rPr lang="ja-JP" altLang="en-US" sz="1200" b="1" i="0" dirty="0">
                <a:solidFill>
                  <a:schemeClr val="accent2"/>
                </a:solidFill>
                <a:effectLst/>
                <a:latin typeface="HGP創英角ｺﾞｼｯｸUB" panose="020B0900000000000000" pitchFamily="50" charset="-128"/>
                <a:ea typeface="HGP創英角ｺﾞｼｯｸUB" panose="020B0900000000000000" pitchFamily="50" charset="-128"/>
              </a:rPr>
              <a:t>すべてがクラブと関わりあう必要がある</a:t>
            </a:r>
            <a:endParaRPr lang="en-US" altLang="ja-JP" sz="1200" b="1" i="0" dirty="0">
              <a:solidFill>
                <a:schemeClr val="accent2"/>
              </a:solidFill>
              <a:effectLst/>
              <a:latin typeface="HGP創英角ｺﾞｼｯｸUB" panose="020B0900000000000000" pitchFamily="50" charset="-128"/>
              <a:ea typeface="HGP創英角ｺﾞｼｯｸUB" panose="020B0900000000000000" pitchFamily="50" charset="-128"/>
            </a:endParaRPr>
          </a:p>
          <a:p>
            <a:endParaRPr lang="en-US" altLang="ja-JP" sz="1200" b="1" dirty="0">
              <a:solidFill>
                <a:srgbClr val="39424A"/>
              </a:solidFill>
              <a:latin typeface="HGP創英角ｺﾞｼｯｸUB" panose="020B0900000000000000" pitchFamily="50" charset="-128"/>
              <a:ea typeface="HGP創英角ｺﾞｼｯｸUB" panose="020B0900000000000000" pitchFamily="50" charset="-128"/>
            </a:endParaRPr>
          </a:p>
          <a:p>
            <a:r>
              <a:rPr lang="en-US" altLang="ja-JP" sz="1200" b="1" i="0" dirty="0">
                <a:solidFill>
                  <a:srgbClr val="39424A"/>
                </a:solidFill>
                <a:effectLst/>
                <a:latin typeface="HGP創英角ｺﾞｼｯｸUB" panose="020B0900000000000000" pitchFamily="50" charset="-128"/>
                <a:ea typeface="HGP創英角ｺﾞｼｯｸUB" panose="020B0900000000000000" pitchFamily="50" charset="-128"/>
              </a:rPr>
              <a:t>※</a:t>
            </a:r>
            <a:r>
              <a:rPr lang="ja-JP" altLang="en-US" sz="1200" b="1" i="0" dirty="0">
                <a:solidFill>
                  <a:srgbClr val="39424A"/>
                </a:solidFill>
                <a:effectLst/>
                <a:latin typeface="HGP創英角ｺﾞｼｯｸUB" panose="020B0900000000000000" pitchFamily="50" charset="-128"/>
                <a:ea typeface="HGP創英角ｺﾞｼｯｸUB" panose="020B0900000000000000" pitchFamily="50" charset="-128"/>
              </a:rPr>
              <a:t>　ソーシャルメディアを通じた</a:t>
            </a:r>
            <a:r>
              <a:rPr lang="ja-JP" altLang="en-US" sz="1200" b="1" i="0" dirty="0">
                <a:solidFill>
                  <a:schemeClr val="accent2"/>
                </a:solidFill>
                <a:effectLst/>
                <a:latin typeface="HGP創英角ｺﾞｼｯｸUB" panose="020B0900000000000000" pitchFamily="50" charset="-128"/>
                <a:ea typeface="HGP創英角ｺﾞｼｯｸUB" panose="020B0900000000000000" pitchFamily="50" charset="-128"/>
              </a:rPr>
              <a:t>エンゲージメント</a:t>
            </a:r>
            <a:r>
              <a:rPr lang="ja-JP" altLang="en-US" sz="1200" b="1" i="0" dirty="0">
                <a:solidFill>
                  <a:srgbClr val="39424A"/>
                </a:solidFill>
                <a:effectLst/>
                <a:latin typeface="HGP創英角ｺﾞｼｯｸUB" panose="020B0900000000000000" pitchFamily="50" charset="-128"/>
                <a:ea typeface="HGP創英角ｺﾞｼｯｸUB" panose="020B0900000000000000" pitchFamily="50" charset="-128"/>
              </a:rPr>
              <a:t>によって、　</a:t>
            </a:r>
            <a:endParaRPr lang="en-US" altLang="ja-JP" sz="1200" b="1" i="0" dirty="0">
              <a:solidFill>
                <a:srgbClr val="39424A"/>
              </a:solidFill>
              <a:effectLst/>
              <a:latin typeface="HGP創英角ｺﾞｼｯｸUB" panose="020B0900000000000000" pitchFamily="50" charset="-128"/>
              <a:ea typeface="HGP創英角ｺﾞｼｯｸUB" panose="020B0900000000000000" pitchFamily="50" charset="-128"/>
            </a:endParaRPr>
          </a:p>
          <a:p>
            <a:r>
              <a:rPr lang="ja-JP" altLang="en-US" sz="1200" b="1" dirty="0">
                <a:solidFill>
                  <a:srgbClr val="39424A"/>
                </a:solidFill>
                <a:latin typeface="HGP創英角ｺﾞｼｯｸUB" panose="020B0900000000000000" pitchFamily="50" charset="-128"/>
                <a:ea typeface="HGP創英角ｺﾞｼｯｸUB" panose="020B0900000000000000" pitchFamily="50" charset="-128"/>
              </a:rPr>
              <a:t>　</a:t>
            </a:r>
            <a:r>
              <a:rPr lang="ja-JP" altLang="en-US" sz="1200" b="1" i="0" dirty="0">
                <a:solidFill>
                  <a:srgbClr val="39424A"/>
                </a:solidFill>
                <a:effectLst/>
                <a:latin typeface="HGP創英角ｺﾞｼｯｸUB" panose="020B0900000000000000" pitchFamily="50" charset="-128"/>
                <a:ea typeface="HGP創英角ｺﾞｼｯｸUB" panose="020B0900000000000000" pitchFamily="50" charset="-128"/>
              </a:rPr>
              <a:t>ロータリーのブランドをより強くする</a:t>
            </a:r>
            <a:endParaRPr lang="en-US" altLang="ja-JP" sz="1200" b="1" i="0" dirty="0">
              <a:solidFill>
                <a:srgbClr val="39424A"/>
              </a:solidFill>
              <a:effectLst/>
              <a:latin typeface="HGP創英角ｺﾞｼｯｸUB" panose="020B0900000000000000" pitchFamily="50" charset="-128"/>
              <a:ea typeface="HGP創英角ｺﾞｼｯｸUB" panose="020B0900000000000000" pitchFamily="50" charset="-128"/>
            </a:endParaRPr>
          </a:p>
          <a:p>
            <a:endParaRPr lang="en-US" altLang="ja-JP" sz="1200" b="1" i="0" dirty="0">
              <a:solidFill>
                <a:srgbClr val="39424A"/>
              </a:solidFill>
              <a:effectLst/>
              <a:latin typeface="HGP創英角ｺﾞｼｯｸUB" panose="020B0900000000000000" pitchFamily="50" charset="-128"/>
              <a:ea typeface="HGP創英角ｺﾞｼｯｸUB" panose="020B0900000000000000" pitchFamily="50" charset="-128"/>
            </a:endParaRPr>
          </a:p>
          <a:p>
            <a:r>
              <a:rPr lang="en-US" altLang="ja-JP" sz="1200" b="1" i="0" dirty="0">
                <a:solidFill>
                  <a:srgbClr val="39424A"/>
                </a:solidFill>
                <a:effectLst/>
                <a:latin typeface="HGP創英角ｺﾞｼｯｸUB" panose="020B0900000000000000" pitchFamily="50" charset="-128"/>
                <a:ea typeface="HGP創英角ｺﾞｼｯｸUB" panose="020B0900000000000000" pitchFamily="50" charset="-128"/>
              </a:rPr>
              <a:t>※</a:t>
            </a:r>
            <a:r>
              <a:rPr lang="ja-JP" altLang="en-US" sz="1200" b="1" i="0" dirty="0">
                <a:solidFill>
                  <a:srgbClr val="39424A"/>
                </a:solidFill>
                <a:effectLst/>
                <a:latin typeface="HGP創英角ｺﾞｼｯｸUB" panose="020B0900000000000000" pitchFamily="50" charset="-128"/>
                <a:ea typeface="HGP創英角ｺﾞｼｯｸUB" panose="020B0900000000000000" pitchFamily="50" charset="-128"/>
              </a:rPr>
              <a:t>　ロータリーがもたらす機会を多くの人に知ってもらう</a:t>
            </a:r>
            <a:endParaRPr lang="en-US" altLang="ja-JP" sz="1200" b="1" i="0" dirty="0">
              <a:solidFill>
                <a:srgbClr val="39424A"/>
              </a:solidFill>
              <a:effectLst/>
              <a:latin typeface="HGP創英角ｺﾞｼｯｸUB" panose="020B0900000000000000" pitchFamily="50" charset="-128"/>
              <a:ea typeface="HGP創英角ｺﾞｼｯｸUB" panose="020B0900000000000000" pitchFamily="50" charset="-128"/>
            </a:endParaRPr>
          </a:p>
          <a:p>
            <a:endParaRPr lang="en-US" altLang="ja-JP" sz="1200" b="1" dirty="0">
              <a:solidFill>
                <a:srgbClr val="39424A"/>
              </a:solidFill>
              <a:latin typeface="HGP創英角ｺﾞｼｯｸUB" panose="020B0900000000000000" pitchFamily="50" charset="-128"/>
              <a:ea typeface="HGP創英角ｺﾞｼｯｸUB" panose="020B0900000000000000" pitchFamily="50" charset="-128"/>
            </a:endParaRPr>
          </a:p>
          <a:p>
            <a:r>
              <a:rPr lang="en-US" altLang="ja-JP" sz="1200" b="1" i="0" dirty="0">
                <a:solidFill>
                  <a:srgbClr val="39424A"/>
                </a:solidFill>
                <a:effectLst/>
                <a:latin typeface="HGP創英角ｺﾞｼｯｸUB" panose="020B0900000000000000" pitchFamily="50" charset="-128"/>
                <a:ea typeface="HGP創英角ｺﾞｼｯｸUB" panose="020B0900000000000000" pitchFamily="50" charset="-128"/>
              </a:rPr>
              <a:t>※</a:t>
            </a:r>
            <a:r>
              <a:rPr lang="ja-JP" altLang="en-US" sz="1200" b="1" i="0" dirty="0">
                <a:solidFill>
                  <a:srgbClr val="39424A"/>
                </a:solidFill>
                <a:effectLst/>
                <a:latin typeface="HGP創英角ｺﾞｼｯｸUB" panose="020B0900000000000000" pitchFamily="50" charset="-128"/>
                <a:ea typeface="HGP創英角ｺﾞｼｯｸUB" panose="020B0900000000000000" pitchFamily="50" charset="-128"/>
              </a:rPr>
              <a:t>　政府・企業・その他の団体のエンゲージメントがあることで</a:t>
            </a:r>
            <a:endParaRPr lang="en-US" altLang="ja-JP" sz="1200" b="1" i="0" dirty="0">
              <a:solidFill>
                <a:srgbClr val="39424A"/>
              </a:solidFill>
              <a:effectLst/>
              <a:latin typeface="HGP創英角ｺﾞｼｯｸUB" panose="020B0900000000000000" pitchFamily="50" charset="-128"/>
              <a:ea typeface="HGP創英角ｺﾞｼｯｸUB" panose="020B0900000000000000" pitchFamily="50" charset="-128"/>
            </a:endParaRPr>
          </a:p>
          <a:p>
            <a:r>
              <a:rPr lang="ja-JP" altLang="en-US" sz="1200" b="1" dirty="0">
                <a:solidFill>
                  <a:srgbClr val="39424A"/>
                </a:solidFill>
                <a:latin typeface="HGP創英角ｺﾞｼｯｸUB" panose="020B0900000000000000" pitchFamily="50" charset="-128"/>
                <a:ea typeface="HGP創英角ｺﾞｼｯｸUB" panose="020B0900000000000000" pitchFamily="50" charset="-128"/>
              </a:rPr>
              <a:t>　　</a:t>
            </a:r>
            <a:r>
              <a:rPr lang="ja-JP" altLang="en-US" sz="1200" b="1" i="0" dirty="0">
                <a:solidFill>
                  <a:schemeClr val="accent2"/>
                </a:solidFill>
                <a:effectLst/>
                <a:latin typeface="HGP創英角ｺﾞｼｯｸUB" panose="020B0900000000000000" pitchFamily="50" charset="-128"/>
                <a:ea typeface="HGP創英角ｺﾞｼｯｸUB" panose="020B0900000000000000" pitchFamily="50" charset="-128"/>
              </a:rPr>
              <a:t>有意義なパートナーシップを築く</a:t>
            </a:r>
            <a:endParaRPr lang="en-US" altLang="ja-JP" sz="1200" b="1" i="0" dirty="0">
              <a:solidFill>
                <a:schemeClr val="accent2"/>
              </a:solidFill>
              <a:effectLst/>
              <a:latin typeface="HGP創英角ｺﾞｼｯｸUB" panose="020B0900000000000000" pitchFamily="50" charset="-128"/>
              <a:ea typeface="HGP創英角ｺﾞｼｯｸUB" panose="020B0900000000000000" pitchFamily="50" charset="-128"/>
            </a:endParaRPr>
          </a:p>
          <a:p>
            <a:r>
              <a:rPr lang="ja-JP" altLang="en-US" sz="1200" b="1" i="0" dirty="0">
                <a:solidFill>
                  <a:schemeClr val="accent2"/>
                </a:solidFill>
                <a:effectLst/>
                <a:latin typeface="HGP創英角ｺﾞｼｯｸUB" panose="020B0900000000000000" pitchFamily="50" charset="-128"/>
                <a:ea typeface="HGP創英角ｺﾞｼｯｸUB" panose="020B0900000000000000" pitchFamily="50" charset="-128"/>
              </a:rPr>
              <a:t>とお話されました</a:t>
            </a:r>
            <a:endParaRPr lang="ja-JP" altLang="en-US" sz="1200" b="1" dirty="0">
              <a:solidFill>
                <a:schemeClr val="accent2"/>
              </a:solidFill>
              <a:latin typeface="HGP創英角ｺﾞｼｯｸUB" panose="020B0900000000000000" pitchFamily="50" charset="-128"/>
              <a:ea typeface="HGP創英角ｺﾞｼｯｸUB" panose="020B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10</a:t>
            </a:fld>
            <a:endParaRPr kumimoji="1" lang="ja-JP" altLang="en-US"/>
          </a:p>
        </p:txBody>
      </p:sp>
    </p:spTree>
    <p:extLst>
      <p:ext uri="{BB962C8B-B14F-4D97-AF65-F5344CB8AC3E}">
        <p14:creationId xmlns:p14="http://schemas.microsoft.com/office/powerpoint/2010/main" val="3608008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u="sng" strike="noStrike" kern="1200" cap="none" spc="0" normalizeH="0" baseline="0" noProof="0" dirty="0">
                <a:ln>
                  <a:noFill/>
                </a:ln>
                <a:solidFill>
                  <a:srgbClr val="002060"/>
                </a:solidFill>
                <a:effectLst/>
                <a:highlight>
                  <a:srgbClr val="FFFF00"/>
                </a:highlight>
                <a:uLnTx/>
                <a:uFillTx/>
                <a:latin typeface="HGP創英角ｺﾞｼｯｸUB" panose="020B0900000000000000" pitchFamily="50" charset="-128"/>
                <a:ea typeface="HGP創英角ｺﾞｼｯｸUB" panose="020B0900000000000000" pitchFamily="50" charset="-128"/>
                <a:cs typeface="+mn-cs"/>
              </a:rPr>
              <a:t>◆会員がエンゲージメントを育むためには</a:t>
            </a:r>
            <a:br>
              <a:rPr kumimoji="1" lang="en-US" altLang="ja-JP" sz="1600" b="1"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br>
            <a:br>
              <a:rPr kumimoji="1" lang="en-US" altLang="ja-JP" sz="1050" b="1"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br>
            <a:r>
              <a:rPr kumimoji="1" lang="ja-JP" altLang="en-US" sz="1200" b="1"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①基盤となる</a:t>
            </a:r>
            <a:r>
              <a:rPr kumimoji="1" lang="ja-JP" altLang="en-US" sz="1200" b="1" i="0" u="sng" strike="noStrike" kern="1200" cap="none" spc="0" normalizeH="0" baseline="0" noProof="0" dirty="0">
                <a:ln>
                  <a:noFill/>
                </a:ln>
                <a:solidFill>
                  <a:schemeClr val="accent2"/>
                </a:solidFill>
                <a:effectLst/>
                <a:uLnTx/>
                <a:uFillTx/>
                <a:latin typeface="HGP創英角ｺﾞｼｯｸUB" panose="020B0900000000000000" pitchFamily="50" charset="-128"/>
                <a:ea typeface="HGP創英角ｺﾞｼｯｸUB" panose="020B0900000000000000" pitchFamily="50" charset="-128"/>
                <a:cs typeface="+mn-cs"/>
              </a:rPr>
              <a:t>会員増強</a:t>
            </a:r>
            <a:r>
              <a:rPr kumimoji="1" lang="ja-JP" altLang="en-US" sz="1200" b="1"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が必要である</a:t>
            </a:r>
            <a:endParaRPr kumimoji="1" lang="en-US" altLang="ja-JP" sz="1200" b="1"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a:p>
            <a:endParaRPr kumimoji="1" lang="en-US" altLang="ja-JP" sz="1200" b="1" dirty="0">
              <a:solidFill>
                <a:prstClr val="black"/>
              </a:solidFill>
              <a:latin typeface="HGP創英角ｺﾞｼｯｸUB" panose="020B0900000000000000" pitchFamily="50" charset="-128"/>
              <a:ea typeface="HGP創英角ｺﾞｼｯｸUB" panose="020B0900000000000000" pitchFamily="50" charset="-128"/>
            </a:endParaRPr>
          </a:p>
          <a:p>
            <a:r>
              <a:rPr kumimoji="1" lang="ja-JP" altLang="en-US" sz="1200" b="1" dirty="0">
                <a:solidFill>
                  <a:prstClr val="black"/>
                </a:solidFill>
                <a:latin typeface="HGP創英角ｺﾞｼｯｸUB" panose="020B0900000000000000" pitchFamily="50" charset="-128"/>
                <a:ea typeface="HGP創英角ｺﾞｼｯｸUB" panose="020B0900000000000000" pitchFamily="50" charset="-128"/>
              </a:rPr>
              <a:t>②</a:t>
            </a:r>
            <a:r>
              <a:rPr kumimoji="1" lang="ja-JP" altLang="en-US" sz="1200" b="1"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クラブに</a:t>
            </a:r>
            <a:r>
              <a:rPr kumimoji="1" lang="ja-JP" altLang="en-US" sz="1200" b="1" i="0" u="sng" strike="noStrike" kern="1200" cap="none" spc="0" normalizeH="0" baseline="0" noProof="0" dirty="0">
                <a:ln>
                  <a:noFill/>
                </a:ln>
                <a:solidFill>
                  <a:schemeClr val="accent2"/>
                </a:solidFill>
                <a:effectLst/>
                <a:uLnTx/>
                <a:uFillTx/>
                <a:latin typeface="HGP創英角ｺﾞｼｯｸUB" panose="020B0900000000000000" pitchFamily="50" charset="-128"/>
                <a:ea typeface="HGP創英角ｺﾞｼｯｸUB" panose="020B0900000000000000" pitchFamily="50" charset="-128"/>
                <a:cs typeface="+mn-cs"/>
              </a:rPr>
              <a:t>多様な価値観</a:t>
            </a:r>
            <a:r>
              <a:rPr kumimoji="1" lang="ja-JP" altLang="en-US" sz="1200" b="1"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を受け入れる教育がひつよう</a:t>
            </a:r>
            <a:endParaRPr kumimoji="1" lang="en-US" altLang="ja-JP" sz="1200" b="1"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a:p>
            <a:r>
              <a:rPr kumimoji="1" lang="ja-JP" altLang="en-US" sz="1200" b="1" dirty="0">
                <a:solidFill>
                  <a:prstClr val="black"/>
                </a:solidFill>
                <a:latin typeface="HGP創英角ｺﾞｼｯｸUB" panose="020B0900000000000000" pitchFamily="50" charset="-128"/>
                <a:ea typeface="HGP創英角ｺﾞｼｯｸUB" panose="020B0900000000000000" pitchFamily="50" charset="-128"/>
              </a:rPr>
              <a:t>　：</a:t>
            </a:r>
            <a:r>
              <a:rPr kumimoji="1" lang="ja-JP" altLang="en-US" sz="1200" b="1"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人種、性別、年齢、職業、学歴、社会的地位、国籍等</a:t>
            </a:r>
            <a:endParaRPr kumimoji="1" lang="en-US" altLang="ja-JP" sz="1200" b="1"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a:p>
            <a:endParaRPr kumimoji="1" lang="en-US" altLang="ja-JP" sz="1200" b="1" dirty="0">
              <a:solidFill>
                <a:prstClr val="black"/>
              </a:solidFill>
              <a:latin typeface="HGP創英角ｺﾞｼｯｸUB" panose="020B0900000000000000" pitchFamily="50" charset="-128"/>
              <a:ea typeface="HGP創英角ｺﾞｼｯｸUB" panose="020B0900000000000000" pitchFamily="50" charset="-128"/>
            </a:endParaRPr>
          </a:p>
          <a:p>
            <a:r>
              <a:rPr kumimoji="1" lang="ja-JP" altLang="en-US" sz="1200" b="1" dirty="0">
                <a:solidFill>
                  <a:prstClr val="black"/>
                </a:solidFill>
                <a:latin typeface="HGP創英角ｺﾞｼｯｸUB" panose="020B0900000000000000" pitchFamily="50" charset="-128"/>
                <a:ea typeface="HGP創英角ｺﾞｼｯｸUB" panose="020B0900000000000000" pitchFamily="50" charset="-128"/>
              </a:rPr>
              <a:t>③</a:t>
            </a:r>
            <a:r>
              <a:rPr kumimoji="1" lang="ja-JP" altLang="en-US" sz="1200" b="1" u="sng" dirty="0">
                <a:solidFill>
                  <a:schemeClr val="accent2"/>
                </a:solidFill>
                <a:latin typeface="HGP創英角ｺﾞｼｯｸUB" panose="020B0900000000000000" pitchFamily="50" charset="-128"/>
                <a:ea typeface="HGP創英角ｺﾞｼｯｸUB" panose="020B0900000000000000" pitchFamily="50" charset="-128"/>
              </a:rPr>
              <a:t>公平</a:t>
            </a:r>
            <a:r>
              <a:rPr kumimoji="1" lang="ja-JP" altLang="en-US" sz="1200" b="1" dirty="0">
                <a:solidFill>
                  <a:schemeClr val="accent2"/>
                </a:solidFill>
                <a:latin typeface="HGP創英角ｺﾞｼｯｸUB" panose="020B0900000000000000" pitchFamily="50" charset="-128"/>
                <a:ea typeface="HGP創英角ｺﾞｼｯｸUB" panose="020B0900000000000000" pitchFamily="50" charset="-128"/>
              </a:rPr>
              <a:t>　でなければならない</a:t>
            </a:r>
            <a:endParaRPr kumimoji="1" lang="en-US" altLang="ja-JP" sz="1200" b="1" dirty="0">
              <a:solidFill>
                <a:schemeClr val="accent2"/>
              </a:solidFill>
              <a:latin typeface="HGP創英角ｺﾞｼｯｸUB" panose="020B0900000000000000" pitchFamily="50" charset="-128"/>
              <a:ea typeface="HGP創英角ｺﾞｼｯｸUB" panose="020B0900000000000000" pitchFamily="50" charset="-128"/>
            </a:endParaRPr>
          </a:p>
          <a:p>
            <a:r>
              <a:rPr kumimoji="1" lang="ja-JP" altLang="en-US" sz="1200" b="1" dirty="0">
                <a:solidFill>
                  <a:prstClr val="black"/>
                </a:solidFill>
                <a:latin typeface="HGP創英角ｺﾞｼｯｸUB" panose="020B0900000000000000" pitchFamily="50" charset="-128"/>
                <a:ea typeface="HGP創英角ｺﾞｼｯｸUB" panose="020B0900000000000000" pitchFamily="50" charset="-128"/>
              </a:rPr>
              <a:t>　：会費、人事、例会に関する諸規定の順守</a:t>
            </a:r>
            <a:endParaRPr kumimoji="1" lang="en-US" altLang="ja-JP" sz="1200" b="1" dirty="0">
              <a:solidFill>
                <a:prstClr val="black"/>
              </a:solidFill>
              <a:latin typeface="HGP創英角ｺﾞｼｯｸUB" panose="020B0900000000000000" pitchFamily="50" charset="-128"/>
              <a:ea typeface="HGP創英角ｺﾞｼｯｸUB" panose="020B0900000000000000" pitchFamily="50" charset="-128"/>
            </a:endParaRPr>
          </a:p>
          <a:p>
            <a:r>
              <a:rPr kumimoji="1" lang="ja-JP" altLang="en-US" sz="1200" b="1" dirty="0">
                <a:solidFill>
                  <a:prstClr val="black"/>
                </a:solidFill>
                <a:latin typeface="HGP創英角ｺﾞｼｯｸUB" panose="020B0900000000000000" pitchFamily="50" charset="-128"/>
                <a:ea typeface="HGP創英角ｺﾞｼｯｸUB" panose="020B0900000000000000" pitchFamily="50" charset="-128"/>
              </a:rPr>
              <a:t>　　ローターアクト、インターアクト、衛星クラブ、</a:t>
            </a:r>
            <a:r>
              <a:rPr kumimoji="1" lang="en-US" altLang="ja-JP" sz="1200" b="1" dirty="0">
                <a:solidFill>
                  <a:prstClr val="black"/>
                </a:solidFill>
                <a:latin typeface="HGP創英角ｺﾞｼｯｸUB" panose="020B0900000000000000" pitchFamily="50" charset="-128"/>
                <a:ea typeface="HGP創英角ｺﾞｼｯｸUB" panose="020B0900000000000000" pitchFamily="50" charset="-128"/>
              </a:rPr>
              <a:t>E</a:t>
            </a:r>
            <a:r>
              <a:rPr kumimoji="1" lang="ja-JP" altLang="en-US" sz="1200" b="1" dirty="0">
                <a:solidFill>
                  <a:prstClr val="black"/>
                </a:solidFill>
                <a:latin typeface="HGP創英角ｺﾞｼｯｸUB" panose="020B0900000000000000" pitchFamily="50" charset="-128"/>
                <a:ea typeface="HGP創英角ｺﾞｼｯｸUB" panose="020B0900000000000000" pitchFamily="50" charset="-128"/>
              </a:rPr>
              <a:t>クラブ、法人</a:t>
            </a:r>
            <a:endParaRPr kumimoji="1" lang="en-US" altLang="ja-JP" sz="1200" b="1" dirty="0">
              <a:solidFill>
                <a:prstClr val="black"/>
              </a:solidFill>
              <a:latin typeface="HGP創英角ｺﾞｼｯｸUB" panose="020B0900000000000000" pitchFamily="50" charset="-128"/>
              <a:ea typeface="HGP創英角ｺﾞｼｯｸUB" panose="020B0900000000000000" pitchFamily="50" charset="-128"/>
            </a:endParaRPr>
          </a:p>
          <a:p>
            <a:r>
              <a:rPr kumimoji="1" lang="ja-JP" altLang="en-US" sz="1200" b="1" dirty="0">
                <a:solidFill>
                  <a:prstClr val="black"/>
                </a:solidFill>
                <a:latin typeface="HGP創英角ｺﾞｼｯｸUB" panose="020B0900000000000000" pitchFamily="50" charset="-128"/>
                <a:ea typeface="HGP創英角ｺﾞｼｯｸUB" panose="020B0900000000000000" pitchFamily="50" charset="-128"/>
              </a:rPr>
              <a:t>　　クラブ等様々なクラブの在り方を認める</a:t>
            </a:r>
            <a:endParaRPr kumimoji="1" lang="en-US" altLang="ja-JP" sz="1200" b="1" dirty="0">
              <a:solidFill>
                <a:prstClr val="black"/>
              </a:solidFill>
              <a:latin typeface="HGP創英角ｺﾞｼｯｸUB" panose="020B0900000000000000" pitchFamily="50" charset="-128"/>
              <a:ea typeface="HGP創英角ｺﾞｼｯｸUB" panose="020B0900000000000000" pitchFamily="50" charset="-128"/>
            </a:endParaRPr>
          </a:p>
          <a:p>
            <a:endParaRPr kumimoji="1" lang="en-US" altLang="ja-JP" sz="1200" b="1"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a:p>
            <a:r>
              <a:rPr kumimoji="1" lang="ja-JP" altLang="en-US" sz="1200" b="1" dirty="0">
                <a:solidFill>
                  <a:prstClr val="black"/>
                </a:solidFill>
                <a:latin typeface="HGP創英角ｺﾞｼｯｸUB" panose="020B0900000000000000" pitchFamily="50" charset="-128"/>
                <a:ea typeface="HGP創英角ｺﾞｼｯｸUB" panose="020B0900000000000000" pitchFamily="50" charset="-128"/>
              </a:rPr>
              <a:t>④</a:t>
            </a:r>
            <a:r>
              <a:rPr kumimoji="1" lang="ja-JP" altLang="en-US" sz="1200" b="1" i="0" u="sng" strike="noStrike" kern="1200" cap="none" spc="0" normalizeH="0" baseline="0" noProof="0" dirty="0">
                <a:ln>
                  <a:noFill/>
                </a:ln>
                <a:solidFill>
                  <a:schemeClr val="accent2"/>
                </a:solidFill>
                <a:effectLst/>
                <a:uLnTx/>
                <a:uFillTx/>
                <a:latin typeface="HGP創英角ｺﾞｼｯｸUB" panose="020B0900000000000000" pitchFamily="50" charset="-128"/>
                <a:ea typeface="HGP創英角ｺﾞｼｯｸUB" panose="020B0900000000000000" pitchFamily="50" charset="-128"/>
                <a:cs typeface="+mn-cs"/>
              </a:rPr>
              <a:t>インクルージョンな文化を容認する</a:t>
            </a:r>
            <a:endParaRPr kumimoji="1" lang="en-US" altLang="ja-JP" sz="1200" b="1" i="0" u="sng" strike="noStrike" kern="1200" cap="none" spc="0" normalizeH="0" baseline="0" noProof="0" dirty="0">
              <a:ln>
                <a:noFill/>
              </a:ln>
              <a:solidFill>
                <a:schemeClr val="accent2"/>
              </a:solidFill>
              <a:effectLst/>
              <a:uLnTx/>
              <a:uFillTx/>
              <a:latin typeface="HGP創英角ｺﾞｼｯｸUB" panose="020B0900000000000000" pitchFamily="50" charset="-128"/>
              <a:ea typeface="HGP創英角ｺﾞｼｯｸUB" panose="020B0900000000000000" pitchFamily="50" charset="-128"/>
              <a:cs typeface="+mn-cs"/>
            </a:endParaRPr>
          </a:p>
          <a:p>
            <a:r>
              <a:rPr kumimoji="1" lang="ja-JP" altLang="en-US" sz="1200" b="1" dirty="0">
                <a:solidFill>
                  <a:prstClr val="black"/>
                </a:solidFill>
                <a:latin typeface="HGP創英角ｺﾞｼｯｸUB" panose="020B0900000000000000" pitchFamily="50" charset="-128"/>
                <a:ea typeface="HGP創英角ｺﾞｼｯｸUB" panose="020B0900000000000000" pitchFamily="50" charset="-128"/>
              </a:rPr>
              <a:t>　：</a:t>
            </a:r>
            <a:r>
              <a:rPr kumimoji="1" lang="ja-JP" altLang="en-US" sz="1200" b="1"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クラブ内の会員がそれぞれの個性や能力、考え方を認め合</a:t>
            </a:r>
            <a:endParaRPr kumimoji="1" lang="en-US" altLang="ja-JP" sz="1200" b="1"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a:p>
            <a:r>
              <a:rPr kumimoji="1" lang="ja-JP" altLang="en-US" sz="1200" b="1" dirty="0">
                <a:solidFill>
                  <a:prstClr val="black"/>
                </a:solidFill>
                <a:latin typeface="HGP創英角ｺﾞｼｯｸUB" panose="020B0900000000000000" pitchFamily="50" charset="-128"/>
                <a:ea typeface="HGP創英角ｺﾞｼｯｸUB" panose="020B0900000000000000" pitchFamily="50" charset="-128"/>
              </a:rPr>
              <a:t>　　</a:t>
            </a:r>
            <a:r>
              <a:rPr kumimoji="1" lang="ja-JP" altLang="en-US" sz="1200" b="1"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いながら一人一人が自分たちの考えで活動する</a:t>
            </a:r>
            <a:endParaRPr kumimoji="1" lang="en-US" altLang="ja-JP" sz="1200" b="1"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a:p>
            <a:r>
              <a:rPr kumimoji="1" lang="ja-JP" altLang="en-US" sz="1200" b="1"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この４つであります</a:t>
            </a:r>
            <a:br>
              <a:rPr kumimoji="1" lang="en-US" altLang="ja-JP" sz="1200" b="1"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br>
            <a:endParaRPr kumimoji="1" lang="ja-JP" altLang="en-US" sz="1200" dirty="0"/>
          </a:p>
          <a:p>
            <a:endParaRPr kumimoji="1" lang="ja-JP" altLang="en-US"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11</a:t>
            </a:fld>
            <a:endParaRPr kumimoji="1" lang="ja-JP" altLang="en-US"/>
          </a:p>
        </p:txBody>
      </p:sp>
    </p:spTree>
    <p:extLst>
      <p:ext uri="{BB962C8B-B14F-4D97-AF65-F5344CB8AC3E}">
        <p14:creationId xmlns:p14="http://schemas.microsoft.com/office/powerpoint/2010/main" val="1761171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latin typeface="HGP創英角ｺﾞｼｯｸUB" panose="020B0900000000000000" pitchFamily="50" charset="-128"/>
                <a:ea typeface="HGP創英角ｺﾞｼｯｸUB" panose="020B0900000000000000" pitchFamily="50" charset="-128"/>
              </a:rPr>
              <a:t>このような基盤を構築した中で、つまり、クラブの改革を行った後、将来クラブに入会してくる未来のロータリアンはどのような人間でしょうか？</a:t>
            </a:r>
          </a:p>
          <a:p>
            <a:endParaRPr kumimoji="1" lang="ja-JP" altLang="en-US"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12</a:t>
            </a:fld>
            <a:endParaRPr kumimoji="1" lang="ja-JP" altLang="en-US"/>
          </a:p>
        </p:txBody>
      </p:sp>
    </p:spTree>
    <p:extLst>
      <p:ext uri="{BB962C8B-B14F-4D97-AF65-F5344CB8AC3E}">
        <p14:creationId xmlns:p14="http://schemas.microsoft.com/office/powerpoint/2010/main" val="1630355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写真家のロバート・キャパは、初めて</a:t>
            </a:r>
            <a:r>
              <a:rPr kumimoji="1" lang="en-US" altLang="ja-JP" dirty="0"/>
              <a:t>GENERATION </a:t>
            </a:r>
            <a:r>
              <a:rPr kumimoji="1" lang="ja-JP" altLang="en-US" dirty="0"/>
              <a:t>　</a:t>
            </a:r>
            <a:r>
              <a:rPr kumimoji="1" lang="en-US" altLang="ja-JP" dirty="0"/>
              <a:t>X</a:t>
            </a:r>
            <a:r>
              <a:rPr kumimoji="1" lang="ja-JP" altLang="en-US" dirty="0"/>
              <a:t>と言う言葉を使いました</a:t>
            </a:r>
            <a:endParaRPr kumimoji="1" lang="en-US" altLang="ja-JP" dirty="0"/>
          </a:p>
          <a:p>
            <a:r>
              <a:rPr kumimoji="1" lang="ja-JP" altLang="en-US" dirty="0"/>
              <a:t>その後、各世代がまとめられ、このように呼ばれるようになりました</a:t>
            </a:r>
            <a:endParaRPr kumimoji="1" lang="en-US" altLang="ja-JP" dirty="0"/>
          </a:p>
          <a:p>
            <a:endParaRPr kumimoji="1" lang="en-US" altLang="ja-JP" dirty="0"/>
          </a:p>
          <a:p>
            <a:r>
              <a:rPr kumimoji="1" lang="ja-JP" altLang="en-US" dirty="0"/>
              <a:t>日本では、バブル世代、氷河期世代、切れる１７歳世代、さとり世代、コロナ世代</a:t>
            </a:r>
            <a:endParaRPr kumimoji="1" lang="en-US" altLang="ja-JP" dirty="0"/>
          </a:p>
          <a:p>
            <a:r>
              <a:rPr kumimoji="1" lang="ja-JP" altLang="en-US" dirty="0"/>
              <a:t>アメリカでは、Ｘ世代、ミレニアル世代、Ｚ世代、</a:t>
            </a:r>
            <a:r>
              <a:rPr kumimoji="1" lang="en-US" altLang="ja-JP" dirty="0"/>
              <a:t>α</a:t>
            </a:r>
            <a:r>
              <a:rPr kumimoji="1" lang="ja-JP" altLang="en-US" dirty="0"/>
              <a:t>世代と呼んでいます</a:t>
            </a:r>
            <a:endParaRPr kumimoji="1" lang="en-US" altLang="ja-JP"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13</a:t>
            </a:fld>
            <a:endParaRPr kumimoji="1" lang="ja-JP" altLang="en-US"/>
          </a:p>
        </p:txBody>
      </p:sp>
    </p:spTree>
    <p:extLst>
      <p:ext uri="{BB962C8B-B14F-4D97-AF65-F5344CB8AC3E}">
        <p14:creationId xmlns:p14="http://schemas.microsoft.com/office/powerpoint/2010/main" val="2747972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各世代間の違いは、</a:t>
            </a:r>
            <a:r>
              <a:rPr kumimoji="1" lang="en-US" altLang="ja-JP" dirty="0"/>
              <a:t>X</a:t>
            </a:r>
            <a:r>
              <a:rPr kumimoji="1" lang="ja-JP" altLang="en-US" dirty="0"/>
              <a:t>世代は１９６５年から１９８０年代に生まれた人で、だいたい５８歳から４３歳の人の事を言います</a:t>
            </a:r>
            <a:endParaRPr kumimoji="1" lang="en-US" altLang="ja-JP" dirty="0"/>
          </a:p>
          <a:p>
            <a:r>
              <a:rPr kumimoji="1" lang="ja-JP" altLang="en-US" dirty="0"/>
              <a:t>ミレニアル世代は、１９８１年から１９９６年に生まれた人で、４２歳から２７歳の年代です</a:t>
            </a:r>
            <a:endParaRPr kumimoji="1" lang="en-US" altLang="ja-JP" dirty="0"/>
          </a:p>
          <a:p>
            <a:r>
              <a:rPr kumimoji="1" lang="ja-JP" altLang="en-US" dirty="0"/>
              <a:t>Ｚ世代は、１９９０年後半から２０１０年に生まれた方で、３３歳から１３歳の年代です</a:t>
            </a:r>
            <a:endParaRPr kumimoji="1" lang="en-US" altLang="ja-JP" dirty="0"/>
          </a:p>
          <a:p>
            <a:r>
              <a:rPr kumimoji="1" lang="el-GR" altLang="ja-JP" dirty="0"/>
              <a:t>Α</a:t>
            </a:r>
            <a:r>
              <a:rPr kumimoji="1" lang="ja-JP" altLang="en-US" dirty="0"/>
              <a:t>世代は２０１０年から２０２５年に生まれた方で、０歳からｓ１２歳までの方を指します</a:t>
            </a:r>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14</a:t>
            </a:fld>
            <a:endParaRPr kumimoji="1" lang="ja-JP" altLang="en-US"/>
          </a:p>
        </p:txBody>
      </p:sp>
    </p:spTree>
    <p:extLst>
      <p:ext uri="{BB962C8B-B14F-4D97-AF65-F5344CB8AC3E}">
        <p14:creationId xmlns:p14="http://schemas.microsoft.com/office/powerpoint/2010/main" val="3748505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b="1" i="0" dirty="0">
                <a:solidFill>
                  <a:srgbClr val="111111"/>
                </a:solidFill>
                <a:effectLst/>
                <a:highlight>
                  <a:srgbClr val="00FFFF"/>
                </a:highlight>
                <a:latin typeface="HGP創英角ｺﾞｼｯｸUB" panose="020B0900000000000000" pitchFamily="50" charset="-128"/>
                <a:ea typeface="HGP創英角ｺﾞｼｯｸUB" panose="020B0900000000000000" pitchFamily="50" charset="-128"/>
              </a:rPr>
              <a:t>各年代の特徴を簡単に説明しますが</a:t>
            </a:r>
            <a:endParaRPr lang="en-US" altLang="ja-JP" sz="1200" b="1" i="0" dirty="0">
              <a:solidFill>
                <a:srgbClr val="111111"/>
              </a:solidFill>
              <a:effectLst/>
              <a:highlight>
                <a:srgbClr val="00FFFF"/>
              </a:highlight>
              <a:latin typeface="HGP創英角ｺﾞｼｯｸUB" panose="020B0900000000000000" pitchFamily="50" charset="-128"/>
              <a:ea typeface="HGP創英角ｺﾞｼｯｸUB" panose="020B0900000000000000" pitchFamily="50" charset="-128"/>
            </a:endParaRPr>
          </a:p>
          <a:p>
            <a:r>
              <a:rPr lang="ja-JP" altLang="en-US" sz="1200" b="1" i="0" dirty="0">
                <a:solidFill>
                  <a:srgbClr val="111111"/>
                </a:solidFill>
                <a:effectLst/>
                <a:highlight>
                  <a:srgbClr val="00FFFF"/>
                </a:highlight>
                <a:latin typeface="HGP創英角ｺﾞｼｯｸUB" panose="020B0900000000000000" pitchFamily="50" charset="-128"/>
                <a:ea typeface="HGP創英角ｺﾞｼｯｸUB" panose="020B0900000000000000" pitchFamily="50" charset="-128"/>
              </a:rPr>
              <a:t>◆　</a:t>
            </a:r>
            <a:r>
              <a:rPr lang="en-US" altLang="ja-JP" sz="1200" b="1" i="0" dirty="0">
                <a:solidFill>
                  <a:srgbClr val="111111"/>
                </a:solidFill>
                <a:effectLst/>
                <a:highlight>
                  <a:srgbClr val="00FFFF"/>
                </a:highlight>
                <a:latin typeface="HGP創英角ｺﾞｼｯｸUB" panose="020B0900000000000000" pitchFamily="50" charset="-128"/>
                <a:ea typeface="HGP創英角ｺﾞｼｯｸUB" panose="020B0900000000000000" pitchFamily="50" charset="-128"/>
              </a:rPr>
              <a:t>X</a:t>
            </a:r>
            <a:r>
              <a:rPr lang="ja-JP" altLang="en-US" sz="1200" b="1" i="0" dirty="0">
                <a:solidFill>
                  <a:srgbClr val="111111"/>
                </a:solidFill>
                <a:effectLst/>
                <a:highlight>
                  <a:srgbClr val="00FFFF"/>
                </a:highlight>
                <a:latin typeface="HGP創英角ｺﾞｼｯｸUB" panose="020B0900000000000000" pitchFamily="50" charset="-128"/>
                <a:ea typeface="HGP創英角ｺﾞｼｯｸUB" panose="020B0900000000000000" pitchFamily="50" charset="-128"/>
              </a:rPr>
              <a:t>世代の定義は</a:t>
            </a:r>
            <a:endParaRPr lang="en-US" altLang="ja-JP" sz="1200" b="1" dirty="0">
              <a:solidFill>
                <a:srgbClr val="111111"/>
              </a:solidFill>
              <a:highlight>
                <a:srgbClr val="00FFFF"/>
              </a:highlight>
              <a:latin typeface="HGP創英角ｺﾞｼｯｸUB" panose="020B0900000000000000" pitchFamily="50" charset="-128"/>
              <a:ea typeface="HGP創英角ｺﾞｼｯｸUB" panose="020B0900000000000000" pitchFamily="50" charset="-128"/>
            </a:endParaRPr>
          </a:p>
          <a:p>
            <a:r>
              <a:rPr lang="ja-JP" altLang="en-US" sz="1200" b="1" i="0" dirty="0">
                <a:solidFill>
                  <a:srgbClr val="111111"/>
                </a:solidFill>
                <a:effectLst/>
                <a:latin typeface="HGP創英角ｺﾞｼｯｸUB" panose="020B0900000000000000" pitchFamily="50" charset="-128"/>
                <a:ea typeface="HGP創英角ｺﾞｼｯｸUB" panose="020B0900000000000000" pitchFamily="50" charset="-128"/>
              </a:rPr>
              <a:t>　　　</a:t>
            </a:r>
            <a:r>
              <a:rPr lang="en-US" altLang="ja-JP" sz="1200" b="1" i="0" dirty="0">
                <a:solidFill>
                  <a:srgbClr val="111111"/>
                </a:solidFill>
                <a:effectLst/>
                <a:latin typeface="HGP創英角ｺﾞｼｯｸUB" panose="020B0900000000000000" pitchFamily="50" charset="-128"/>
                <a:ea typeface="HGP創英角ｺﾞｼｯｸUB" panose="020B0900000000000000" pitchFamily="50" charset="-128"/>
              </a:rPr>
              <a:t>1965</a:t>
            </a:r>
            <a:r>
              <a:rPr lang="ja-JP" altLang="en-US" sz="1200" b="1" i="0" dirty="0">
                <a:solidFill>
                  <a:srgbClr val="111111"/>
                </a:solidFill>
                <a:effectLst/>
                <a:latin typeface="HGP創英角ｺﾞｼｯｸUB" panose="020B0900000000000000" pitchFamily="50" charset="-128"/>
                <a:ea typeface="HGP創英角ｺﾞｼｯｸUB" panose="020B0900000000000000" pitchFamily="50" charset="-128"/>
              </a:rPr>
              <a:t>年から</a:t>
            </a:r>
            <a:r>
              <a:rPr lang="en-US" altLang="ja-JP" sz="1200" b="1" i="0" dirty="0">
                <a:solidFill>
                  <a:srgbClr val="111111"/>
                </a:solidFill>
                <a:effectLst/>
                <a:latin typeface="HGP創英角ｺﾞｼｯｸUB" panose="020B0900000000000000" pitchFamily="50" charset="-128"/>
                <a:ea typeface="HGP創英角ｺﾞｼｯｸUB" panose="020B0900000000000000" pitchFamily="50" charset="-128"/>
              </a:rPr>
              <a:t>1980</a:t>
            </a:r>
            <a:r>
              <a:rPr lang="ja-JP" altLang="en-US" sz="1200" b="1" i="0" dirty="0">
                <a:solidFill>
                  <a:srgbClr val="111111"/>
                </a:solidFill>
                <a:effectLst/>
                <a:latin typeface="HGP創英角ｺﾞｼｯｸUB" panose="020B0900000000000000" pitchFamily="50" charset="-128"/>
                <a:ea typeface="HGP創英角ｺﾞｼｯｸUB" panose="020B0900000000000000" pitchFamily="50" charset="-128"/>
              </a:rPr>
              <a:t>年代前半にかけて生ま　</a:t>
            </a:r>
            <a:endParaRPr lang="en-US" altLang="ja-JP" sz="1200" b="1" i="0" dirty="0">
              <a:solidFill>
                <a:srgbClr val="111111"/>
              </a:solidFill>
              <a:effectLst/>
              <a:latin typeface="HGP創英角ｺﾞｼｯｸUB" panose="020B0900000000000000" pitchFamily="50" charset="-128"/>
              <a:ea typeface="HGP創英角ｺﾞｼｯｸUB" panose="020B0900000000000000" pitchFamily="50" charset="-128"/>
            </a:endParaRPr>
          </a:p>
          <a:p>
            <a:r>
              <a:rPr lang="ja-JP" altLang="en-US" sz="1200" b="1" dirty="0">
                <a:solidFill>
                  <a:srgbClr val="111111"/>
                </a:solidFill>
                <a:latin typeface="HGP創英角ｺﾞｼｯｸUB" panose="020B0900000000000000" pitchFamily="50" charset="-128"/>
                <a:ea typeface="HGP創英角ｺﾞｼｯｸUB" panose="020B0900000000000000" pitchFamily="50" charset="-128"/>
              </a:rPr>
              <a:t>　　　</a:t>
            </a:r>
            <a:r>
              <a:rPr lang="ja-JP" altLang="en-US" sz="1200" b="1" i="0" dirty="0">
                <a:solidFill>
                  <a:srgbClr val="111111"/>
                </a:solidFill>
                <a:effectLst/>
                <a:latin typeface="HGP創英角ｺﾞｼｯｸUB" panose="020B0900000000000000" pitchFamily="50" charset="-128"/>
                <a:ea typeface="HGP創英角ｺﾞｼｯｸUB" panose="020B0900000000000000" pitchFamily="50" charset="-128"/>
              </a:rPr>
              <a:t>れた人々（現在</a:t>
            </a:r>
            <a:r>
              <a:rPr lang="en-US" altLang="ja-JP" sz="1200" b="1" i="0" dirty="0">
                <a:solidFill>
                  <a:srgbClr val="111111"/>
                </a:solidFill>
                <a:effectLst/>
                <a:latin typeface="HGP創英角ｺﾞｼｯｸUB" panose="020B0900000000000000" pitchFamily="50" charset="-128"/>
                <a:ea typeface="HGP創英角ｺﾞｼｯｸUB" panose="020B0900000000000000" pitchFamily="50" charset="-128"/>
              </a:rPr>
              <a:t>40-60</a:t>
            </a:r>
            <a:r>
              <a:rPr lang="ja-JP" altLang="en-US" sz="1200" b="1" i="0" dirty="0">
                <a:solidFill>
                  <a:srgbClr val="111111"/>
                </a:solidFill>
                <a:effectLst/>
                <a:latin typeface="HGP創英角ｺﾞｼｯｸUB" panose="020B0900000000000000" pitchFamily="50" charset="-128"/>
                <a:ea typeface="HGP創英角ｺﾞｼｯｸUB" panose="020B0900000000000000" pitchFamily="50" charset="-128"/>
              </a:rPr>
              <a:t>才）</a:t>
            </a:r>
            <a:r>
              <a:rPr lang="ja-JP" altLang="en-US" sz="1200" b="1" dirty="0">
                <a:solidFill>
                  <a:srgbClr val="111111"/>
                </a:solidFill>
                <a:latin typeface="HGP創英角ｺﾞｼｯｸUB" panose="020B0900000000000000" pitchFamily="50" charset="-128"/>
                <a:ea typeface="HGP創英角ｺﾞｼｯｸUB" panose="020B0900000000000000" pitchFamily="50" charset="-128"/>
              </a:rPr>
              <a:t>　</a:t>
            </a:r>
            <a:r>
              <a:rPr lang="ja-JP" altLang="en-US" sz="1200" b="1" i="0" dirty="0">
                <a:solidFill>
                  <a:srgbClr val="111111"/>
                </a:solidFill>
                <a:effectLst/>
                <a:latin typeface="HGP創英角ｺﾞｼｯｸUB" panose="020B0900000000000000" pitchFamily="50" charset="-128"/>
                <a:ea typeface="HGP創英角ｺﾞｼｯｸUB" panose="020B0900000000000000" pitchFamily="50" charset="-128"/>
              </a:rPr>
              <a:t>日本の団塊ジュニアを含む</a:t>
            </a:r>
            <a:br>
              <a:rPr lang="ja-JP" altLang="en-US" sz="1200" b="1" dirty="0">
                <a:latin typeface="HGP創英角ｺﾞｼｯｸUB" panose="020B0900000000000000" pitchFamily="50" charset="-128"/>
                <a:ea typeface="HGP創英角ｺﾞｼｯｸUB" panose="020B0900000000000000" pitchFamily="50" charset="-128"/>
              </a:rPr>
            </a:br>
            <a:br>
              <a:rPr lang="ja-JP" altLang="en-US" sz="1200" b="1" dirty="0">
                <a:latin typeface="HGP創英角ｺﾞｼｯｸUB" panose="020B0900000000000000" pitchFamily="50" charset="-128"/>
                <a:ea typeface="HGP創英角ｺﾞｼｯｸUB" panose="020B0900000000000000" pitchFamily="50" charset="-128"/>
              </a:rPr>
            </a:br>
            <a:r>
              <a:rPr lang="ja-JP" altLang="en-US" sz="1200" b="1" dirty="0">
                <a:latin typeface="HGP創英角ｺﾞｼｯｸUB" panose="020B0900000000000000" pitchFamily="50" charset="-128"/>
                <a:ea typeface="HGP創英角ｺﾞｼｯｸUB" panose="020B0900000000000000" pitchFamily="50" charset="-128"/>
              </a:rPr>
              <a:t>・　</a:t>
            </a:r>
            <a:r>
              <a:rPr lang="en-US" altLang="ja-JP" sz="1200" b="1" i="0" dirty="0">
                <a:solidFill>
                  <a:srgbClr val="111111"/>
                </a:solidFill>
                <a:effectLst/>
                <a:highlight>
                  <a:srgbClr val="FFFF00"/>
                </a:highlight>
                <a:latin typeface="HGP創英角ｺﾞｼｯｸUB" panose="020B0900000000000000" pitchFamily="50" charset="-128"/>
                <a:ea typeface="HGP創英角ｺﾞｼｯｸUB" panose="020B0900000000000000" pitchFamily="50" charset="-128"/>
              </a:rPr>
              <a:t>X</a:t>
            </a:r>
            <a:r>
              <a:rPr lang="ja-JP" altLang="en-US" sz="1200" b="1" i="0" dirty="0">
                <a:solidFill>
                  <a:srgbClr val="111111"/>
                </a:solidFill>
                <a:effectLst/>
                <a:highlight>
                  <a:srgbClr val="FFFF00"/>
                </a:highlight>
                <a:latin typeface="HGP創英角ｺﾞｼｯｸUB" panose="020B0900000000000000" pitchFamily="50" charset="-128"/>
                <a:ea typeface="HGP創英角ｺﾞｼｯｸUB" panose="020B0900000000000000" pitchFamily="50" charset="-128"/>
              </a:rPr>
              <a:t>世代は、一般的に自己主張や個人の自由、多様性、グロー</a:t>
            </a:r>
            <a:endParaRPr lang="en-US" altLang="ja-JP" sz="1200" b="1" i="0" dirty="0">
              <a:solidFill>
                <a:srgbClr val="111111"/>
              </a:solidFill>
              <a:effectLst/>
              <a:highlight>
                <a:srgbClr val="FFFF00"/>
              </a:highlight>
              <a:latin typeface="HGP創英角ｺﾞｼｯｸUB" panose="020B0900000000000000" pitchFamily="50" charset="-128"/>
              <a:ea typeface="HGP創英角ｺﾞｼｯｸUB" panose="020B0900000000000000" pitchFamily="50" charset="-128"/>
            </a:endParaRPr>
          </a:p>
          <a:p>
            <a:r>
              <a:rPr lang="ja-JP" altLang="en-US" sz="1200" b="1" dirty="0">
                <a:solidFill>
                  <a:srgbClr val="111111"/>
                </a:solidFill>
                <a:latin typeface="HGP創英角ｺﾞｼｯｸUB" panose="020B0900000000000000" pitchFamily="50" charset="-128"/>
                <a:ea typeface="HGP創英角ｺﾞｼｯｸUB" panose="020B0900000000000000" pitchFamily="50" charset="-128"/>
              </a:rPr>
              <a:t>　　</a:t>
            </a:r>
            <a:r>
              <a:rPr lang="ja-JP" altLang="en-US" sz="1200" b="1" i="0" dirty="0">
                <a:solidFill>
                  <a:srgbClr val="111111"/>
                </a:solidFill>
                <a:effectLst/>
                <a:highlight>
                  <a:srgbClr val="FFFF00"/>
                </a:highlight>
                <a:latin typeface="HGP創英角ｺﾞｼｯｸUB" panose="020B0900000000000000" pitchFamily="50" charset="-128"/>
                <a:ea typeface="HGP創英角ｺﾞｼｯｸUB" panose="020B0900000000000000" pitchFamily="50" charset="-128"/>
              </a:rPr>
              <a:t>バルな視野を重視する傾向があるほか、長時間労働、終身</a:t>
            </a:r>
            <a:endParaRPr lang="en-US" altLang="ja-JP" sz="1200" b="1" i="0" dirty="0">
              <a:solidFill>
                <a:srgbClr val="111111"/>
              </a:solidFill>
              <a:effectLst/>
              <a:highlight>
                <a:srgbClr val="FFFF00"/>
              </a:highlight>
              <a:latin typeface="HGP創英角ｺﾞｼｯｸUB" panose="020B0900000000000000" pitchFamily="50" charset="-128"/>
              <a:ea typeface="HGP創英角ｺﾞｼｯｸUB" panose="020B0900000000000000" pitchFamily="50" charset="-128"/>
            </a:endParaRPr>
          </a:p>
          <a:p>
            <a:r>
              <a:rPr lang="ja-JP" altLang="en-US" sz="1200" b="1" dirty="0">
                <a:solidFill>
                  <a:srgbClr val="111111"/>
                </a:solidFill>
                <a:latin typeface="HGP創英角ｺﾞｼｯｸUB" panose="020B0900000000000000" pitchFamily="50" charset="-128"/>
                <a:ea typeface="HGP創英角ｺﾞｼｯｸUB" panose="020B0900000000000000" pitchFamily="50" charset="-128"/>
              </a:rPr>
              <a:t>　　</a:t>
            </a:r>
            <a:r>
              <a:rPr lang="ja-JP" altLang="en-US" sz="1200" b="1" i="0" dirty="0">
                <a:solidFill>
                  <a:srgbClr val="111111"/>
                </a:solidFill>
                <a:effectLst/>
                <a:highlight>
                  <a:srgbClr val="FFFF00"/>
                </a:highlight>
                <a:latin typeface="HGP創英角ｺﾞｼｯｸUB" panose="020B0900000000000000" pitchFamily="50" charset="-128"/>
                <a:ea typeface="HGP創英角ｺﾞｼｯｸUB" panose="020B0900000000000000" pitchFamily="50" charset="-128"/>
              </a:rPr>
              <a:t>雇用にこだわらず、ワークライフバランスを重視する</a:t>
            </a:r>
            <a:endParaRPr lang="en-US" altLang="ja-JP" sz="1200" b="1" i="0" dirty="0">
              <a:solidFill>
                <a:srgbClr val="111111"/>
              </a:solidFill>
              <a:effectLst/>
              <a:highlight>
                <a:srgbClr val="FFFF00"/>
              </a:highlight>
              <a:latin typeface="HGP創英角ｺﾞｼｯｸUB" panose="020B0900000000000000" pitchFamily="50" charset="-128"/>
              <a:ea typeface="HGP創英角ｺﾞｼｯｸUB" panose="020B0900000000000000" pitchFamily="50" charset="-128"/>
            </a:endParaRPr>
          </a:p>
          <a:p>
            <a:endParaRPr lang="en-US" altLang="ja-JP" sz="1200" b="1" dirty="0">
              <a:solidFill>
                <a:srgbClr val="111111"/>
              </a:solidFill>
              <a:latin typeface="HGP創英角ｺﾞｼｯｸUB" panose="020B0900000000000000" pitchFamily="50" charset="-128"/>
              <a:ea typeface="HGP創英角ｺﾞｼｯｸUB" panose="020B0900000000000000" pitchFamily="50" charset="-128"/>
            </a:endParaRPr>
          </a:p>
          <a:p>
            <a:pPr algn="l"/>
            <a:r>
              <a:rPr lang="ja-JP" altLang="en-US" sz="1200" b="1" i="0" dirty="0">
                <a:solidFill>
                  <a:srgbClr val="333333"/>
                </a:solidFill>
                <a:effectLst/>
                <a:highlight>
                  <a:srgbClr val="00FFFF"/>
                </a:highlight>
                <a:latin typeface="HGP創英角ｺﾞｼｯｸUB" panose="020B0900000000000000" pitchFamily="50" charset="-128"/>
                <a:ea typeface="HGP創英角ｺﾞｼｯｸUB" panose="020B0900000000000000" pitchFamily="50" charset="-128"/>
              </a:rPr>
              <a:t>◆　</a:t>
            </a:r>
            <a:r>
              <a:rPr lang="en-US" altLang="ja-JP" sz="1200" b="1" i="0" dirty="0">
                <a:solidFill>
                  <a:srgbClr val="333333"/>
                </a:solidFill>
                <a:effectLst/>
                <a:highlight>
                  <a:srgbClr val="00FFFF"/>
                </a:highlight>
                <a:latin typeface="HGP創英角ｺﾞｼｯｸUB" panose="020B0900000000000000" pitchFamily="50" charset="-128"/>
                <a:ea typeface="HGP創英角ｺﾞｼｯｸUB" panose="020B0900000000000000" pitchFamily="50" charset="-128"/>
              </a:rPr>
              <a:t>Y</a:t>
            </a:r>
            <a:r>
              <a:rPr lang="ja-JP" altLang="en-US" sz="1200" b="1" i="0" dirty="0">
                <a:solidFill>
                  <a:srgbClr val="333333"/>
                </a:solidFill>
                <a:effectLst/>
                <a:highlight>
                  <a:srgbClr val="00FFFF"/>
                </a:highlight>
                <a:latin typeface="HGP創英角ｺﾞｼｯｸUB" panose="020B0900000000000000" pitchFamily="50" charset="-128"/>
                <a:ea typeface="HGP創英角ｺﾞｼｯｸUB" panose="020B0900000000000000" pitchFamily="50" charset="-128"/>
              </a:rPr>
              <a:t>ミレニアル世代の特徴（１９８１年から１９９６年）</a:t>
            </a:r>
          </a:p>
          <a:p>
            <a:pPr algn="l"/>
            <a:r>
              <a:rPr lang="ja-JP" altLang="en-US" sz="1200" b="1" dirty="0">
                <a:solidFill>
                  <a:srgbClr val="111111"/>
                </a:solidFill>
                <a:latin typeface="HGP創英角ｺﾞｼｯｸUB" panose="020B0900000000000000" pitchFamily="50" charset="-128"/>
                <a:ea typeface="HGP創英角ｺﾞｼｯｸUB" panose="020B0900000000000000" pitchFamily="50" charset="-128"/>
              </a:rPr>
              <a:t>・　</a:t>
            </a:r>
            <a:r>
              <a:rPr lang="en-US" altLang="ja-JP" sz="1200" b="1" i="0" dirty="0">
                <a:solidFill>
                  <a:srgbClr val="111111"/>
                </a:solidFill>
                <a:effectLst/>
                <a:latin typeface="HGP創英角ｺﾞｼｯｸUB" panose="020B0900000000000000" pitchFamily="50" charset="-128"/>
                <a:ea typeface="HGP創英角ｺﾞｼｯｸUB" panose="020B0900000000000000" pitchFamily="50" charset="-128"/>
              </a:rPr>
              <a:t>Y</a:t>
            </a:r>
            <a:r>
              <a:rPr lang="ja-JP" altLang="en-US" sz="1200" b="1" i="0" dirty="0">
                <a:solidFill>
                  <a:srgbClr val="111111"/>
                </a:solidFill>
                <a:effectLst/>
                <a:latin typeface="HGP創英角ｺﾞｼｯｸUB" panose="020B0900000000000000" pitchFamily="50" charset="-128"/>
                <a:ea typeface="HGP創英角ｺﾞｼｯｸUB" panose="020B0900000000000000" pitchFamily="50" charset="-128"/>
              </a:rPr>
              <a:t>世代の特徴は、デジタルテクノロジーの進化とともに育って</a:t>
            </a:r>
            <a:endParaRPr lang="en-US" altLang="ja-JP" sz="1200" b="1" i="0" dirty="0">
              <a:solidFill>
                <a:srgbClr val="111111"/>
              </a:solidFill>
              <a:effectLst/>
              <a:latin typeface="HGP創英角ｺﾞｼｯｸUB" panose="020B0900000000000000" pitchFamily="50" charset="-128"/>
              <a:ea typeface="HGP創英角ｺﾞｼｯｸUB" panose="020B0900000000000000" pitchFamily="50" charset="-128"/>
            </a:endParaRPr>
          </a:p>
          <a:p>
            <a:pPr algn="l"/>
            <a:r>
              <a:rPr lang="ja-JP" altLang="en-US" sz="1200" b="1" dirty="0">
                <a:solidFill>
                  <a:srgbClr val="111111"/>
                </a:solidFill>
                <a:latin typeface="HGP創英角ｺﾞｼｯｸUB" panose="020B0900000000000000" pitchFamily="50" charset="-128"/>
                <a:ea typeface="HGP創英角ｺﾞｼｯｸUB" panose="020B0900000000000000" pitchFamily="50" charset="-128"/>
              </a:rPr>
              <a:t>　　</a:t>
            </a:r>
            <a:r>
              <a:rPr lang="ja-JP" altLang="en-US" sz="1200" b="1" i="0" dirty="0">
                <a:solidFill>
                  <a:srgbClr val="111111"/>
                </a:solidFill>
                <a:effectLst/>
                <a:latin typeface="HGP創英角ｺﾞｼｯｸUB" panose="020B0900000000000000" pitchFamily="50" charset="-128"/>
                <a:ea typeface="HGP創英角ｺﾞｼｯｸUB" panose="020B0900000000000000" pitchFamily="50" charset="-128"/>
              </a:rPr>
              <a:t>いることから、</a:t>
            </a:r>
            <a:r>
              <a:rPr lang="en-US" altLang="ja-JP" sz="1200" b="1" i="0" dirty="0">
                <a:solidFill>
                  <a:srgbClr val="111111"/>
                </a:solidFill>
                <a:effectLst/>
                <a:highlight>
                  <a:srgbClr val="FFFF00"/>
                </a:highlight>
                <a:latin typeface="HGP創英角ｺﾞｼｯｸUB" panose="020B0900000000000000" pitchFamily="50" charset="-128"/>
                <a:ea typeface="HGP創英角ｺﾞｼｯｸUB" panose="020B0900000000000000" pitchFamily="50" charset="-128"/>
              </a:rPr>
              <a:t>SNS</a:t>
            </a:r>
            <a:r>
              <a:rPr lang="ja-JP" altLang="en-US" sz="1200" b="1" i="0" dirty="0">
                <a:solidFill>
                  <a:srgbClr val="111111"/>
                </a:solidFill>
                <a:effectLst/>
                <a:highlight>
                  <a:srgbClr val="FFFF00"/>
                </a:highlight>
                <a:latin typeface="HGP創英角ｺﾞｼｯｸUB" panose="020B0900000000000000" pitchFamily="50" charset="-128"/>
                <a:ea typeface="HGP創英角ｺﾞｼｯｸUB" panose="020B0900000000000000" pitchFamily="50" charset="-128"/>
              </a:rPr>
              <a:t>などのオンラインのコミュニケーションツー</a:t>
            </a:r>
            <a:endParaRPr lang="en-US" altLang="ja-JP" sz="1200" b="1" i="0" dirty="0">
              <a:solidFill>
                <a:srgbClr val="111111"/>
              </a:solidFill>
              <a:effectLst/>
              <a:highlight>
                <a:srgbClr val="FFFF00"/>
              </a:highlight>
              <a:latin typeface="HGP創英角ｺﾞｼｯｸUB" panose="020B0900000000000000" pitchFamily="50" charset="-128"/>
              <a:ea typeface="HGP創英角ｺﾞｼｯｸUB" panose="020B0900000000000000" pitchFamily="50" charset="-128"/>
            </a:endParaRPr>
          </a:p>
          <a:p>
            <a:pPr algn="l"/>
            <a:r>
              <a:rPr lang="ja-JP" altLang="en-US" sz="1200" b="1" dirty="0">
                <a:solidFill>
                  <a:srgbClr val="111111"/>
                </a:solidFill>
                <a:highlight>
                  <a:srgbClr val="FFFF00"/>
                </a:highlight>
                <a:latin typeface="HGP創英角ｺﾞｼｯｸUB" panose="020B0900000000000000" pitchFamily="50" charset="-128"/>
                <a:ea typeface="HGP創英角ｺﾞｼｯｸUB" panose="020B0900000000000000" pitchFamily="50" charset="-128"/>
              </a:rPr>
              <a:t>　　</a:t>
            </a:r>
            <a:r>
              <a:rPr lang="ja-JP" altLang="en-US" sz="1200" b="1" i="0" dirty="0">
                <a:solidFill>
                  <a:srgbClr val="111111"/>
                </a:solidFill>
                <a:effectLst/>
                <a:highlight>
                  <a:srgbClr val="FFFF00"/>
                </a:highlight>
                <a:latin typeface="HGP創英角ｺﾞｼｯｸUB" panose="020B0900000000000000" pitchFamily="50" charset="-128"/>
                <a:ea typeface="HGP創英角ｺﾞｼｯｸUB" panose="020B0900000000000000" pitchFamily="50" charset="-128"/>
              </a:rPr>
              <a:t>ルを積極的に利用する</a:t>
            </a:r>
            <a:r>
              <a:rPr lang="ja-JP" altLang="en-US" sz="1200" b="1" i="0" dirty="0">
                <a:solidFill>
                  <a:srgbClr val="111111"/>
                </a:solidFill>
                <a:effectLst/>
                <a:latin typeface="HGP創英角ｺﾞｼｯｸUB" panose="020B0900000000000000" pitchFamily="50" charset="-128"/>
                <a:ea typeface="HGP創英角ｺﾞｼｯｸUB" panose="020B0900000000000000" pitchFamily="50" charset="-128"/>
              </a:rPr>
              <a:t>。</a:t>
            </a:r>
            <a:r>
              <a:rPr lang="ja-JP" altLang="en-US" sz="1200" b="1" i="0" dirty="0">
                <a:solidFill>
                  <a:srgbClr val="111111"/>
                </a:solidFill>
                <a:effectLst/>
                <a:highlight>
                  <a:srgbClr val="FFFF00"/>
                </a:highlight>
                <a:latin typeface="HGP創英角ｺﾞｼｯｸUB" panose="020B0900000000000000" pitchFamily="50" charset="-128"/>
                <a:ea typeface="HGP創英角ｺﾞｼｯｸUB" panose="020B0900000000000000" pitchFamily="50" charset="-128"/>
              </a:rPr>
              <a:t>組織や企業に対しての忠誠心よりも、</a:t>
            </a:r>
            <a:endParaRPr lang="en-US" altLang="ja-JP" sz="1200" b="1" i="0" dirty="0">
              <a:solidFill>
                <a:srgbClr val="111111"/>
              </a:solidFill>
              <a:effectLst/>
              <a:highlight>
                <a:srgbClr val="FFFF00"/>
              </a:highlight>
              <a:latin typeface="HGP創英角ｺﾞｼｯｸUB" panose="020B0900000000000000" pitchFamily="50" charset="-128"/>
              <a:ea typeface="HGP創英角ｺﾞｼｯｸUB" panose="020B0900000000000000" pitchFamily="50" charset="-128"/>
            </a:endParaRPr>
          </a:p>
          <a:p>
            <a:pPr algn="l"/>
            <a:r>
              <a:rPr lang="ja-JP" altLang="en-US" sz="1200" b="1" dirty="0">
                <a:solidFill>
                  <a:srgbClr val="111111"/>
                </a:solidFill>
                <a:highlight>
                  <a:srgbClr val="FFFF00"/>
                </a:highlight>
                <a:latin typeface="HGP創英角ｺﾞｼｯｸUB" panose="020B0900000000000000" pitchFamily="50" charset="-128"/>
                <a:ea typeface="HGP創英角ｺﾞｼｯｸUB" panose="020B0900000000000000" pitchFamily="50" charset="-128"/>
              </a:rPr>
              <a:t>　　</a:t>
            </a:r>
            <a:r>
              <a:rPr lang="ja-JP" altLang="en-US" sz="1200" b="1" i="0" dirty="0">
                <a:solidFill>
                  <a:srgbClr val="111111"/>
                </a:solidFill>
                <a:effectLst/>
                <a:highlight>
                  <a:srgbClr val="FFFF00"/>
                </a:highlight>
                <a:latin typeface="HGP創英角ｺﾞｼｯｸUB" panose="020B0900000000000000" pitchFamily="50" charset="-128"/>
                <a:ea typeface="HGP創英角ｺﾞｼｯｸUB" panose="020B0900000000000000" pitchFamily="50" charset="-128"/>
              </a:rPr>
              <a:t>自分自身の成長やキャリアアップを優先する個人主義的な一</a:t>
            </a:r>
            <a:endParaRPr lang="en-US" altLang="ja-JP" sz="1200" b="1" i="0" dirty="0">
              <a:solidFill>
                <a:srgbClr val="111111"/>
              </a:solidFill>
              <a:effectLst/>
              <a:highlight>
                <a:srgbClr val="FFFF00"/>
              </a:highlight>
              <a:latin typeface="HGP創英角ｺﾞｼｯｸUB" panose="020B0900000000000000" pitchFamily="50" charset="-128"/>
              <a:ea typeface="HGP創英角ｺﾞｼｯｸUB" panose="020B0900000000000000" pitchFamily="50" charset="-128"/>
            </a:endParaRPr>
          </a:p>
          <a:p>
            <a:pPr algn="l"/>
            <a:r>
              <a:rPr lang="ja-JP" altLang="en-US" sz="1200" b="1" dirty="0">
                <a:solidFill>
                  <a:srgbClr val="111111"/>
                </a:solidFill>
                <a:highlight>
                  <a:srgbClr val="FFFF00"/>
                </a:highlight>
                <a:latin typeface="HGP創英角ｺﾞｼｯｸUB" panose="020B0900000000000000" pitchFamily="50" charset="-128"/>
                <a:ea typeface="HGP創英角ｺﾞｼｯｸUB" panose="020B0900000000000000" pitchFamily="50" charset="-128"/>
              </a:rPr>
              <a:t>　　</a:t>
            </a:r>
            <a:r>
              <a:rPr lang="ja-JP" altLang="en-US" sz="1200" b="1" i="0" dirty="0">
                <a:solidFill>
                  <a:srgbClr val="111111"/>
                </a:solidFill>
                <a:effectLst/>
                <a:highlight>
                  <a:srgbClr val="FFFF00"/>
                </a:highlight>
                <a:latin typeface="HGP創英角ｺﾞｼｯｸUB" panose="020B0900000000000000" pitchFamily="50" charset="-128"/>
                <a:ea typeface="HGP創英角ｺﾞｼｯｸUB" panose="020B0900000000000000" pitchFamily="50" charset="-128"/>
              </a:rPr>
              <a:t>面がある</a:t>
            </a:r>
            <a:br>
              <a:rPr lang="ja-JP" altLang="en-US" sz="1200" b="1" i="0" dirty="0">
                <a:solidFill>
                  <a:srgbClr val="111111"/>
                </a:solidFill>
                <a:effectLst/>
                <a:highlight>
                  <a:srgbClr val="FFFF00"/>
                </a:highlight>
                <a:latin typeface="HGP創英角ｺﾞｼｯｸUB" panose="020B0900000000000000" pitchFamily="50" charset="-128"/>
                <a:ea typeface="HGP創英角ｺﾞｼｯｸUB" panose="020B0900000000000000" pitchFamily="50" charset="-128"/>
              </a:rPr>
            </a:br>
            <a:r>
              <a:rPr lang="ja-JP" altLang="en-US" sz="1200" b="1" i="0" dirty="0">
                <a:solidFill>
                  <a:srgbClr val="111111"/>
                </a:solidFill>
                <a:effectLst/>
                <a:highlight>
                  <a:srgbClr val="FFFF00"/>
                </a:highlight>
                <a:latin typeface="HGP創英角ｺﾞｼｯｸUB" panose="020B0900000000000000" pitchFamily="50" charset="-128"/>
                <a:ea typeface="HGP創英角ｺﾞｼｯｸUB" panose="020B0900000000000000" pitchFamily="50" charset="-128"/>
              </a:rPr>
              <a:t>　　</a:t>
            </a:r>
            <a:r>
              <a:rPr lang="ja-JP" altLang="en-US" sz="1200" b="1" i="0" dirty="0">
                <a:solidFill>
                  <a:srgbClr val="111111"/>
                </a:solidFill>
                <a:effectLst/>
                <a:latin typeface="HGP創英角ｺﾞｼｯｸUB" panose="020B0900000000000000" pitchFamily="50" charset="-128"/>
                <a:ea typeface="HGP創英角ｺﾞｼｯｸUB" panose="020B0900000000000000" pitchFamily="50" charset="-128"/>
              </a:rPr>
              <a:t>その反面、環境や社会的な責任に関心を持ち、持続可能な　</a:t>
            </a:r>
            <a:endParaRPr lang="en-US" altLang="ja-JP" sz="1200" b="1" i="0" dirty="0">
              <a:solidFill>
                <a:srgbClr val="111111"/>
              </a:solidFill>
              <a:effectLst/>
              <a:latin typeface="HGP創英角ｺﾞｼｯｸUB" panose="020B0900000000000000" pitchFamily="50" charset="-128"/>
              <a:ea typeface="HGP創英角ｺﾞｼｯｸUB" panose="020B0900000000000000" pitchFamily="50" charset="-128"/>
            </a:endParaRPr>
          </a:p>
          <a:p>
            <a:pPr algn="l"/>
            <a:r>
              <a:rPr lang="ja-JP" altLang="en-US" sz="1200" b="1" dirty="0">
                <a:solidFill>
                  <a:srgbClr val="111111"/>
                </a:solidFill>
                <a:latin typeface="HGP創英角ｺﾞｼｯｸUB" panose="020B0900000000000000" pitchFamily="50" charset="-128"/>
                <a:ea typeface="HGP創英角ｺﾞｼｯｸUB" panose="020B0900000000000000" pitchFamily="50" charset="-128"/>
              </a:rPr>
              <a:t>　　</a:t>
            </a:r>
            <a:r>
              <a:rPr lang="ja-JP" altLang="en-US" sz="1200" b="1" i="0" dirty="0">
                <a:solidFill>
                  <a:srgbClr val="111111"/>
                </a:solidFill>
                <a:effectLst/>
                <a:latin typeface="HGP創英角ｺﾞｼｯｸUB" panose="020B0900000000000000" pitchFamily="50" charset="-128"/>
                <a:ea typeface="HGP創英角ｺﾞｼｯｸUB" panose="020B0900000000000000" pitchFamily="50" charset="-128"/>
              </a:rPr>
              <a:t>社会を求めるといった保守的な一面も持ち合わせる</a:t>
            </a:r>
          </a:p>
          <a:p>
            <a:endParaRPr kumimoji="1" lang="ja-JP" altLang="en-US"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15</a:t>
            </a:fld>
            <a:endParaRPr kumimoji="1" lang="ja-JP" altLang="en-US"/>
          </a:p>
        </p:txBody>
      </p:sp>
    </p:spTree>
    <p:extLst>
      <p:ext uri="{BB962C8B-B14F-4D97-AF65-F5344CB8AC3E}">
        <p14:creationId xmlns:p14="http://schemas.microsoft.com/office/powerpoint/2010/main" val="711251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16</a:t>
            </a:fld>
            <a:endParaRPr kumimoji="1" lang="ja-JP" altLang="en-US"/>
          </a:p>
        </p:txBody>
      </p:sp>
    </p:spTree>
    <p:extLst>
      <p:ext uri="{BB962C8B-B14F-4D97-AF65-F5344CB8AC3E}">
        <p14:creationId xmlns:p14="http://schemas.microsoft.com/office/powerpoint/2010/main" val="2434774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b="1" dirty="0">
                <a:solidFill>
                  <a:srgbClr val="000000"/>
                </a:solidFill>
                <a:highlight>
                  <a:srgbClr val="00FFFF"/>
                </a:highlight>
                <a:latin typeface="HGP創英角ｺﾞｼｯｸUB" panose="020B0900000000000000" pitchFamily="50" charset="-128"/>
                <a:ea typeface="HGP創英角ｺﾞｼｯｸUB" panose="020B0900000000000000" pitchFamily="50" charset="-128"/>
              </a:rPr>
              <a:t>◆</a:t>
            </a:r>
            <a:r>
              <a:rPr lang="ja-JP" altLang="en-US" sz="1200" b="1" i="0" dirty="0">
                <a:solidFill>
                  <a:srgbClr val="000000"/>
                </a:solidFill>
                <a:effectLst/>
                <a:highlight>
                  <a:srgbClr val="00FFFF"/>
                </a:highlight>
                <a:latin typeface="HGP創英角ｺﾞｼｯｸUB" panose="020B0900000000000000" pitchFamily="50" charset="-128"/>
                <a:ea typeface="HGP創英角ｺﾞｼｯｸUB" panose="020B0900000000000000" pitchFamily="50" charset="-128"/>
              </a:rPr>
              <a:t>　Ｚ世代（１９９０年から２０１０年までに生まれた世代）は</a:t>
            </a:r>
            <a:endParaRPr lang="en-US" altLang="ja-JP" sz="1200" b="1" i="0" dirty="0">
              <a:solidFill>
                <a:srgbClr val="000000"/>
              </a:solidFill>
              <a:effectLst/>
              <a:highlight>
                <a:srgbClr val="00FFFF"/>
              </a:highlight>
              <a:latin typeface="HGP創英角ｺﾞｼｯｸUB" panose="020B0900000000000000" pitchFamily="50" charset="-128"/>
              <a:ea typeface="HGP創英角ｺﾞｼｯｸUB" panose="020B0900000000000000" pitchFamily="50" charset="-128"/>
            </a:endParaRPr>
          </a:p>
          <a:p>
            <a:r>
              <a:rPr lang="ja-JP" altLang="en-US" sz="1200" b="1" dirty="0">
                <a:solidFill>
                  <a:srgbClr val="000000"/>
                </a:solidFill>
                <a:highlight>
                  <a:srgbClr val="00FFFF"/>
                </a:highlight>
                <a:latin typeface="HGP創英角ｺﾞｼｯｸUB" panose="020B0900000000000000" pitchFamily="50" charset="-128"/>
                <a:ea typeface="HGP創英角ｺﾞｼｯｸUB" panose="020B0900000000000000" pitchFamily="50" charset="-128"/>
              </a:rPr>
              <a:t>　　</a:t>
            </a:r>
            <a:endParaRPr lang="en-US" altLang="ja-JP" sz="1200" b="1" i="0" dirty="0">
              <a:solidFill>
                <a:srgbClr val="000000"/>
              </a:solidFill>
              <a:effectLst/>
              <a:highlight>
                <a:srgbClr val="00FFFF"/>
              </a:highlight>
              <a:latin typeface="HGP創英角ｺﾞｼｯｸUB" panose="020B0900000000000000" pitchFamily="50" charset="-128"/>
              <a:ea typeface="HGP創英角ｺﾞｼｯｸUB" panose="020B0900000000000000" pitchFamily="50" charset="-128"/>
            </a:endParaRPr>
          </a:p>
          <a:p>
            <a:r>
              <a:rPr lang="ja-JP" altLang="en-US" sz="1200" b="1" i="0" dirty="0">
                <a:solidFill>
                  <a:srgbClr val="000000"/>
                </a:solidFill>
                <a:effectLst/>
                <a:latin typeface="HGP創英角ｺﾞｼｯｸUB" panose="020B0900000000000000" pitchFamily="50" charset="-128"/>
                <a:ea typeface="HGP創英角ｺﾞｼｯｸUB" panose="020B0900000000000000" pitchFamily="50" charset="-128"/>
              </a:rPr>
              <a:t>　</a:t>
            </a:r>
            <a:endParaRPr lang="en-US" altLang="ja-JP" sz="1200" b="1" i="0" dirty="0">
              <a:solidFill>
                <a:srgbClr val="000000"/>
              </a:solidFill>
              <a:effectLst/>
              <a:latin typeface="HGP創英角ｺﾞｼｯｸUB" panose="020B0900000000000000" pitchFamily="50" charset="-128"/>
              <a:ea typeface="HGP創英角ｺﾞｼｯｸUB" panose="020B0900000000000000" pitchFamily="50" charset="-128"/>
            </a:endParaRPr>
          </a:p>
          <a:p>
            <a:r>
              <a:rPr lang="ja-JP" altLang="en-US" sz="1200" b="1" dirty="0">
                <a:solidFill>
                  <a:srgbClr val="000000"/>
                </a:solidFill>
                <a:latin typeface="HGP創英角ｺﾞｼｯｸUB" panose="020B0900000000000000" pitchFamily="50" charset="-128"/>
                <a:ea typeface="HGP創英角ｺﾞｼｯｸUB" panose="020B0900000000000000" pitchFamily="50" charset="-128"/>
              </a:rPr>
              <a:t>　</a:t>
            </a:r>
            <a:r>
              <a:rPr lang="ja-JP" altLang="en-US" sz="1200" b="1" i="0" dirty="0">
                <a:solidFill>
                  <a:srgbClr val="000000"/>
                </a:solidFill>
                <a:effectLst/>
                <a:latin typeface="HGP創英角ｺﾞｼｯｸUB" panose="020B0900000000000000" pitchFamily="50" charset="-128"/>
                <a:ea typeface="HGP創英角ｺﾞｼｯｸUB" panose="020B0900000000000000" pitchFamily="50" charset="-128"/>
              </a:rPr>
              <a:t>・</a:t>
            </a:r>
            <a:r>
              <a:rPr kumimoji="1" lang="ja-JP" altLang="en-US" sz="1200" b="1" dirty="0">
                <a:solidFill>
                  <a:schemeClr val="accent2"/>
                </a:solidFill>
                <a:latin typeface="HGP創英角ｺﾞｼｯｸUB" panose="020B0900000000000000" pitchFamily="50" charset="-128"/>
                <a:ea typeface="HGP創英角ｺﾞｼｯｸUB" panose="020B0900000000000000" pitchFamily="50" charset="-128"/>
              </a:rPr>
              <a:t>インターネットが普及した後に誕生し</a:t>
            </a:r>
            <a:endParaRPr kumimoji="1" lang="en-US" altLang="ja-JP" sz="1200" b="1" dirty="0">
              <a:solidFill>
                <a:schemeClr val="accent2"/>
              </a:solidFill>
              <a:latin typeface="HGP創英角ｺﾞｼｯｸUB" panose="020B0900000000000000" pitchFamily="50" charset="-128"/>
              <a:ea typeface="HGP創英角ｺﾞｼｯｸUB" panose="020B0900000000000000" pitchFamily="50" charset="-128"/>
            </a:endParaRPr>
          </a:p>
          <a:p>
            <a:r>
              <a:rPr kumimoji="1" lang="ja-JP" altLang="en-US" sz="1200" b="1" dirty="0">
                <a:solidFill>
                  <a:schemeClr val="accent2"/>
                </a:solidFill>
                <a:latin typeface="HGP創英角ｺﾞｼｯｸUB" panose="020B0900000000000000" pitchFamily="50" charset="-128"/>
                <a:ea typeface="HGP創英角ｺﾞｼｯｸUB" panose="020B0900000000000000" pitchFamily="50" charset="-128"/>
              </a:rPr>
              <a:t>　　</a:t>
            </a:r>
            <a:r>
              <a:rPr kumimoji="1" lang="en-US" altLang="ja-JP" sz="1200" b="1" dirty="0">
                <a:solidFill>
                  <a:srgbClr val="000000"/>
                </a:solidFill>
                <a:latin typeface="HGP創英角ｺﾞｼｯｸUB" panose="020B0900000000000000" pitchFamily="50" charset="-128"/>
                <a:ea typeface="HGP創英角ｺﾞｼｯｸUB" panose="020B0900000000000000" pitchFamily="50" charset="-128"/>
              </a:rPr>
              <a:t>SNS</a:t>
            </a:r>
            <a:r>
              <a:rPr kumimoji="1" lang="ja-JP" altLang="en-US" sz="1200" b="1" dirty="0">
                <a:solidFill>
                  <a:srgbClr val="000000"/>
                </a:solidFill>
                <a:latin typeface="HGP創英角ｺﾞｼｯｸUB" panose="020B0900000000000000" pitchFamily="50" charset="-128"/>
                <a:ea typeface="HGP創英角ｺﾞｼｯｸUB" panose="020B0900000000000000" pitchFamily="50" charset="-128"/>
              </a:rPr>
              <a:t>は日常生活に深く浸透し、</a:t>
            </a:r>
            <a:r>
              <a:rPr kumimoji="1" lang="en-US" altLang="ja-JP" sz="1200" b="1" dirty="0">
                <a:solidFill>
                  <a:srgbClr val="000000"/>
                </a:solidFill>
                <a:latin typeface="HGP創英角ｺﾞｼｯｸUB" panose="020B0900000000000000" pitchFamily="50" charset="-128"/>
                <a:ea typeface="HGP創英角ｺﾞｼｯｸUB" panose="020B0900000000000000" pitchFamily="50" charset="-128"/>
              </a:rPr>
              <a:t>SNS</a:t>
            </a:r>
            <a:r>
              <a:rPr kumimoji="1" lang="ja-JP" altLang="en-US" sz="1200" b="1" dirty="0">
                <a:solidFill>
                  <a:srgbClr val="000000"/>
                </a:solidFill>
                <a:latin typeface="HGP創英角ｺﾞｼｯｸUB" panose="020B0900000000000000" pitchFamily="50" charset="-128"/>
                <a:ea typeface="HGP創英角ｺﾞｼｯｸUB" panose="020B0900000000000000" pitchFamily="50" charset="-128"/>
              </a:rPr>
              <a:t>を通じて、国内外・年齢・性別・職種を</a:t>
            </a:r>
            <a:endParaRPr kumimoji="1" lang="en-US" altLang="ja-JP" sz="1200" b="1" dirty="0">
              <a:solidFill>
                <a:srgbClr val="000000"/>
              </a:solidFill>
              <a:latin typeface="HGP創英角ｺﾞｼｯｸUB" panose="020B0900000000000000" pitchFamily="50" charset="-128"/>
              <a:ea typeface="HGP創英角ｺﾞｼｯｸUB" panose="020B0900000000000000" pitchFamily="50" charset="-128"/>
            </a:endParaRPr>
          </a:p>
          <a:p>
            <a:r>
              <a:rPr kumimoji="1" lang="ja-JP" altLang="en-US" sz="1200" b="1" dirty="0">
                <a:solidFill>
                  <a:srgbClr val="000000"/>
                </a:solidFill>
                <a:latin typeface="HGP創英角ｺﾞｼｯｸUB" panose="020B0900000000000000" pitchFamily="50" charset="-128"/>
                <a:ea typeface="HGP創英角ｺﾞｼｯｸUB" panose="020B0900000000000000" pitchFamily="50" charset="-128"/>
              </a:rPr>
              <a:t>　　問わず、さまざまな人とのつながりを持つ傾向がある。</a:t>
            </a:r>
            <a:r>
              <a:rPr kumimoji="1" lang="ja-JP" altLang="en-US" sz="1200" b="1" dirty="0">
                <a:solidFill>
                  <a:srgbClr val="000000"/>
                </a:solidFill>
                <a:highlight>
                  <a:srgbClr val="FFFF00"/>
                </a:highlight>
                <a:latin typeface="HGP創英角ｺﾞｼｯｸUB" panose="020B0900000000000000" pitchFamily="50" charset="-128"/>
                <a:ea typeface="HGP創英角ｺﾞｼｯｸUB" panose="020B0900000000000000" pitchFamily="50" charset="-128"/>
              </a:rPr>
              <a:t>同じ考えを持つ人とコ</a:t>
            </a:r>
            <a:endParaRPr kumimoji="1" lang="en-US" altLang="ja-JP" sz="1200" b="1" dirty="0">
              <a:solidFill>
                <a:srgbClr val="000000"/>
              </a:solidFill>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1200" b="1" dirty="0">
                <a:solidFill>
                  <a:srgbClr val="000000"/>
                </a:solidFill>
                <a:highlight>
                  <a:srgbClr val="FFFF00"/>
                </a:highlight>
                <a:latin typeface="HGP創英角ｺﾞｼｯｸUB" panose="020B0900000000000000" pitchFamily="50" charset="-128"/>
                <a:ea typeface="HGP創英角ｺﾞｼｯｸUB" panose="020B0900000000000000" pitchFamily="50" charset="-128"/>
              </a:rPr>
              <a:t>　　ミュニティーをつくったり、自分の考えを積極的に発信したりする人も多い</a:t>
            </a:r>
            <a:endParaRPr kumimoji="1" lang="en-US" altLang="ja-JP" sz="1200" b="1" dirty="0">
              <a:solidFill>
                <a:srgbClr val="000000"/>
              </a:solidFill>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1200" b="1" dirty="0">
                <a:solidFill>
                  <a:srgbClr val="000000"/>
                </a:solidFill>
                <a:latin typeface="HGP創英角ｺﾞｼｯｸUB" panose="020B0900000000000000" pitchFamily="50" charset="-128"/>
                <a:ea typeface="HGP創英角ｺﾞｼｯｸUB" panose="020B0900000000000000" pitchFamily="50" charset="-128"/>
              </a:rPr>
              <a:t>　　　</a:t>
            </a:r>
            <a:endParaRPr kumimoji="1" lang="en-US" altLang="ja-JP" sz="1200" b="1" dirty="0">
              <a:solidFill>
                <a:srgbClr val="000000"/>
              </a:solidFill>
              <a:latin typeface="HGP創英角ｺﾞｼｯｸUB" panose="020B0900000000000000" pitchFamily="50" charset="-128"/>
              <a:ea typeface="HGP創英角ｺﾞｼｯｸUB" panose="020B0900000000000000" pitchFamily="50" charset="-128"/>
            </a:endParaRPr>
          </a:p>
          <a:p>
            <a:r>
              <a:rPr kumimoji="1" lang="ja-JP" altLang="en-US" sz="1200" b="1" dirty="0">
                <a:solidFill>
                  <a:srgbClr val="000000"/>
                </a:solidFill>
                <a:latin typeface="HGP創英角ｺﾞｼｯｸUB" panose="020B0900000000000000" pitchFamily="50" charset="-128"/>
                <a:ea typeface="HGP創英角ｺﾞｼｯｸUB" panose="020B0900000000000000" pitchFamily="50" charset="-128"/>
              </a:rPr>
              <a:t>　　　職場においても、オープンでフラットなコミュニケーション環境を求める傾向</a:t>
            </a:r>
            <a:endParaRPr kumimoji="1" lang="en-US" altLang="ja-JP" sz="1200" b="1" dirty="0">
              <a:solidFill>
                <a:srgbClr val="000000"/>
              </a:solidFill>
              <a:latin typeface="HGP創英角ｺﾞｼｯｸUB" panose="020B0900000000000000" pitchFamily="50" charset="-128"/>
              <a:ea typeface="HGP創英角ｺﾞｼｯｸUB" panose="020B0900000000000000" pitchFamily="50" charset="-128"/>
            </a:endParaRPr>
          </a:p>
          <a:p>
            <a:r>
              <a:rPr kumimoji="1" lang="ja-JP" altLang="en-US" sz="1200" b="1" dirty="0">
                <a:solidFill>
                  <a:srgbClr val="000000"/>
                </a:solidFill>
                <a:latin typeface="HGP創英角ｺﾞｼｯｸUB" panose="020B0900000000000000" pitchFamily="50" charset="-128"/>
                <a:ea typeface="HGP創英角ｺﾞｼｯｸUB" panose="020B0900000000000000" pitchFamily="50" charset="-128"/>
              </a:rPr>
              <a:t>　　が強く、</a:t>
            </a:r>
            <a:r>
              <a:rPr lang="ja-JP" altLang="en-US" sz="1200" b="1" i="0" dirty="0">
                <a:solidFill>
                  <a:srgbClr val="000000"/>
                </a:solidFill>
                <a:effectLst/>
                <a:highlight>
                  <a:srgbClr val="FFFF00"/>
                </a:highlight>
                <a:latin typeface="HGP創英角ｺﾞｼｯｸUB" panose="020B0900000000000000" pitchFamily="50" charset="-128"/>
                <a:ea typeface="HGP創英角ｺﾞｼｯｸUB" panose="020B0900000000000000" pitchFamily="50" charset="-128"/>
              </a:rPr>
              <a:t>多様性を当たり前のこととして受け入れる</a:t>
            </a:r>
            <a:r>
              <a:rPr lang="ja-JP" altLang="en-US" sz="1200" b="1" i="0" dirty="0">
                <a:solidFill>
                  <a:srgbClr val="000000"/>
                </a:solidFill>
                <a:effectLst/>
                <a:latin typeface="HGP創英角ｺﾞｼｯｸUB" panose="020B0900000000000000" pitchFamily="50" charset="-128"/>
                <a:ea typeface="HGP創英角ｺﾞｼｯｸUB" panose="020B0900000000000000" pitchFamily="50" charset="-128"/>
              </a:rPr>
              <a:t>。「周囲と同じ」ではなく</a:t>
            </a:r>
            <a:endParaRPr lang="en-US" altLang="ja-JP" sz="1200" b="1" i="0" dirty="0">
              <a:solidFill>
                <a:srgbClr val="000000"/>
              </a:solidFill>
              <a:effectLst/>
              <a:latin typeface="HGP創英角ｺﾞｼｯｸUB" panose="020B0900000000000000" pitchFamily="50" charset="-128"/>
              <a:ea typeface="HGP創英角ｺﾞｼｯｸUB" panose="020B0900000000000000" pitchFamily="50" charset="-128"/>
            </a:endParaRPr>
          </a:p>
          <a:p>
            <a:r>
              <a:rPr lang="ja-JP" altLang="en-US" sz="1200" b="1" dirty="0">
                <a:solidFill>
                  <a:srgbClr val="000000"/>
                </a:solidFill>
                <a:latin typeface="HGP創英角ｺﾞｼｯｸUB" panose="020B0900000000000000" pitchFamily="50" charset="-128"/>
                <a:ea typeface="HGP創英角ｺﾞｼｯｸUB" panose="020B0900000000000000" pitchFamily="50" charset="-128"/>
              </a:rPr>
              <a:t>　　</a:t>
            </a:r>
            <a:r>
              <a:rPr lang="ja-JP" altLang="en-US" sz="1200" b="1" i="0" dirty="0">
                <a:solidFill>
                  <a:srgbClr val="000000"/>
                </a:solidFill>
                <a:effectLst/>
                <a:highlight>
                  <a:srgbClr val="FFFF00"/>
                </a:highlight>
                <a:latin typeface="HGP創英角ｺﾞｼｯｸUB" panose="020B0900000000000000" pitchFamily="50" charset="-128"/>
                <a:ea typeface="HGP創英角ｺﾞｼｯｸUB" panose="020B0900000000000000" pitchFamily="50" charset="-128"/>
              </a:rPr>
              <a:t>「自分らしさ」を大切にする傾向が強い</a:t>
            </a:r>
            <a:r>
              <a:rPr lang="ja-JP" altLang="en-US" sz="1200" b="1" i="0" dirty="0">
                <a:solidFill>
                  <a:srgbClr val="000000"/>
                </a:solidFill>
                <a:effectLst/>
                <a:latin typeface="HGP創英角ｺﾞｼｯｸUB" panose="020B0900000000000000" pitchFamily="50" charset="-128"/>
                <a:ea typeface="HGP創英角ｺﾞｼｯｸUB" panose="020B0900000000000000" pitchFamily="50" charset="-128"/>
              </a:rPr>
              <a:t>。学校教育やインターネットの情報を</a:t>
            </a:r>
            <a:endParaRPr lang="en-US" altLang="ja-JP" sz="1200" b="1" i="0" dirty="0">
              <a:solidFill>
                <a:srgbClr val="000000"/>
              </a:solidFill>
              <a:effectLst/>
              <a:latin typeface="HGP創英角ｺﾞｼｯｸUB" panose="020B0900000000000000" pitchFamily="50" charset="-128"/>
              <a:ea typeface="HGP創英角ｺﾞｼｯｸUB" panose="020B0900000000000000" pitchFamily="50" charset="-128"/>
            </a:endParaRPr>
          </a:p>
          <a:p>
            <a:r>
              <a:rPr lang="ja-JP" altLang="en-US" sz="1200" b="1" dirty="0">
                <a:solidFill>
                  <a:srgbClr val="000000"/>
                </a:solidFill>
                <a:latin typeface="HGP創英角ｺﾞｼｯｸUB" panose="020B0900000000000000" pitchFamily="50" charset="-128"/>
                <a:ea typeface="HGP創英角ｺﾞｼｯｸUB" panose="020B0900000000000000" pitchFamily="50" charset="-128"/>
              </a:rPr>
              <a:t>　　</a:t>
            </a:r>
            <a:r>
              <a:rPr lang="ja-JP" altLang="en-US" sz="1200" b="1" i="0" dirty="0">
                <a:solidFill>
                  <a:srgbClr val="000000"/>
                </a:solidFill>
                <a:effectLst/>
                <a:latin typeface="HGP創英角ｺﾞｼｯｸUB" panose="020B0900000000000000" pitchFamily="50" charset="-128"/>
                <a:ea typeface="HGP創英角ｺﾞｼｯｸUB" panose="020B0900000000000000" pitchFamily="50" charset="-128"/>
              </a:rPr>
              <a:t>通して</a:t>
            </a:r>
            <a:r>
              <a:rPr lang="ja-JP" altLang="en-US" sz="1200" b="1" i="0" dirty="0">
                <a:solidFill>
                  <a:schemeClr val="accent2"/>
                </a:solidFill>
                <a:effectLst/>
                <a:latin typeface="HGP創英角ｺﾞｼｯｸUB" panose="020B0900000000000000" pitchFamily="50" charset="-128"/>
                <a:ea typeface="HGP創英角ｺﾞｼｯｸUB" panose="020B0900000000000000" pitchFamily="50" charset="-128"/>
              </a:rPr>
              <a:t>「多様性（ダイバーシティー）」「ジェンダーレス」「</a:t>
            </a:r>
            <a:r>
              <a:rPr lang="en-US" altLang="ja-JP" sz="1200" b="1" i="0" dirty="0">
                <a:solidFill>
                  <a:schemeClr val="accent2"/>
                </a:solidFill>
                <a:effectLst/>
                <a:latin typeface="HGP創英角ｺﾞｼｯｸUB" panose="020B0900000000000000" pitchFamily="50" charset="-128"/>
                <a:ea typeface="HGP創英角ｺﾞｼｯｸUB" panose="020B0900000000000000" pitchFamily="50" charset="-128"/>
              </a:rPr>
              <a:t>LGBTQ</a:t>
            </a:r>
            <a:r>
              <a:rPr lang="ja-JP" altLang="en-US" sz="1200" b="1" i="0" dirty="0">
                <a:solidFill>
                  <a:srgbClr val="000000"/>
                </a:solidFill>
                <a:effectLst/>
                <a:latin typeface="HGP創英角ｺﾞｼｯｸUB" panose="020B0900000000000000" pitchFamily="50" charset="-128"/>
                <a:ea typeface="HGP創英角ｺﾞｼｯｸUB" panose="020B0900000000000000" pitchFamily="50" charset="-128"/>
              </a:rPr>
              <a:t>」などの知識・</a:t>
            </a:r>
            <a:endParaRPr lang="en-US" altLang="ja-JP" sz="1200" b="1" i="0" dirty="0">
              <a:solidFill>
                <a:srgbClr val="000000"/>
              </a:solidFill>
              <a:effectLst/>
              <a:latin typeface="HGP創英角ｺﾞｼｯｸUB" panose="020B0900000000000000" pitchFamily="50" charset="-128"/>
              <a:ea typeface="HGP創英角ｺﾞｼｯｸUB" panose="020B0900000000000000" pitchFamily="50" charset="-128"/>
            </a:endParaRPr>
          </a:p>
          <a:p>
            <a:r>
              <a:rPr lang="ja-JP" altLang="en-US" sz="1200" b="1" dirty="0">
                <a:solidFill>
                  <a:srgbClr val="000000"/>
                </a:solidFill>
                <a:latin typeface="HGP創英角ｺﾞｼｯｸUB" panose="020B0900000000000000" pitchFamily="50" charset="-128"/>
                <a:ea typeface="HGP創英角ｺﾞｼｯｸUB" panose="020B0900000000000000" pitchFamily="50" charset="-128"/>
              </a:rPr>
              <a:t>　　</a:t>
            </a:r>
            <a:r>
              <a:rPr lang="ja-JP" altLang="en-US" sz="1200" b="1" i="0" dirty="0">
                <a:solidFill>
                  <a:srgbClr val="000000"/>
                </a:solidFill>
                <a:effectLst/>
                <a:latin typeface="HGP創英角ｺﾞｼｯｸUB" panose="020B0900000000000000" pitchFamily="50" charset="-128"/>
                <a:ea typeface="HGP創英角ｺﾞｼｯｸUB" panose="020B0900000000000000" pitchFamily="50" charset="-128"/>
              </a:rPr>
              <a:t>考え方・感覚が身に付いているため、他者に対しても、年齢や性別などの属</a:t>
            </a:r>
            <a:endParaRPr lang="en-US" altLang="ja-JP" sz="1200" b="1" i="0" dirty="0">
              <a:solidFill>
                <a:srgbClr val="000000"/>
              </a:solidFill>
              <a:effectLst/>
              <a:latin typeface="HGP創英角ｺﾞｼｯｸUB" panose="020B0900000000000000" pitchFamily="50" charset="-128"/>
              <a:ea typeface="HGP創英角ｺﾞｼｯｸUB" panose="020B0900000000000000" pitchFamily="50" charset="-128"/>
            </a:endParaRPr>
          </a:p>
          <a:p>
            <a:r>
              <a:rPr lang="ja-JP" altLang="en-US" sz="1200" b="1" dirty="0">
                <a:solidFill>
                  <a:srgbClr val="000000"/>
                </a:solidFill>
                <a:latin typeface="HGP創英角ｺﾞｼｯｸUB" panose="020B0900000000000000" pitchFamily="50" charset="-128"/>
                <a:ea typeface="HGP創英角ｺﾞｼｯｸUB" panose="020B0900000000000000" pitchFamily="50" charset="-128"/>
              </a:rPr>
              <a:t>　　</a:t>
            </a:r>
            <a:r>
              <a:rPr lang="ja-JP" altLang="en-US" sz="1200" b="1" i="0" dirty="0">
                <a:solidFill>
                  <a:srgbClr val="000000"/>
                </a:solidFill>
                <a:effectLst/>
                <a:latin typeface="HGP創英角ｺﾞｼｯｸUB" panose="020B0900000000000000" pitchFamily="50" charset="-128"/>
                <a:ea typeface="HGP創英角ｺﾞｼｯｸUB" panose="020B0900000000000000" pitchFamily="50" charset="-128"/>
              </a:rPr>
              <a:t>性にとらわれず、「一個人」として接する</a:t>
            </a:r>
            <a:endParaRPr lang="en-US" altLang="ja-JP" sz="1200" b="1" i="0" dirty="0">
              <a:solidFill>
                <a:srgbClr val="000000"/>
              </a:solidFill>
              <a:effectLst/>
              <a:latin typeface="HGP創英角ｺﾞｼｯｸUB" panose="020B0900000000000000" pitchFamily="50" charset="-128"/>
              <a:ea typeface="HGP創英角ｺﾞｼｯｸUB" panose="020B0900000000000000" pitchFamily="50" charset="-128"/>
            </a:endParaRPr>
          </a:p>
          <a:p>
            <a:r>
              <a:rPr kumimoji="1" lang="ja-JP" altLang="en-US" sz="1200" b="1" dirty="0">
                <a:solidFill>
                  <a:srgbClr val="000000"/>
                </a:solidFill>
                <a:latin typeface="HGP創英角ｺﾞｼｯｸUB" panose="020B0900000000000000" pitchFamily="50" charset="-128"/>
                <a:ea typeface="HGP創英角ｺﾞｼｯｸUB" panose="020B0900000000000000" pitchFamily="50" charset="-128"/>
              </a:rPr>
              <a:t>　</a:t>
            </a:r>
            <a:endParaRPr kumimoji="1" lang="en-US" altLang="ja-JP" sz="1200" b="1" dirty="0">
              <a:solidFill>
                <a:srgbClr val="000000"/>
              </a:solidFill>
              <a:latin typeface="HGP創英角ｺﾞｼｯｸUB" panose="020B0900000000000000" pitchFamily="50" charset="-128"/>
              <a:ea typeface="HGP創英角ｺﾞｼｯｸUB" panose="020B0900000000000000" pitchFamily="50" charset="-128"/>
            </a:endParaRPr>
          </a:p>
          <a:p>
            <a:r>
              <a:rPr kumimoji="1" lang="ja-JP" altLang="en-US" sz="1200" b="1" dirty="0">
                <a:solidFill>
                  <a:srgbClr val="000000"/>
                </a:solidFill>
                <a:latin typeface="HGP創英角ｺﾞｼｯｸUB" panose="020B0900000000000000" pitchFamily="50" charset="-128"/>
                <a:ea typeface="HGP創英角ｺﾞｼｯｸUB" panose="020B0900000000000000" pitchFamily="50" charset="-128"/>
              </a:rPr>
              <a:t>　・</a:t>
            </a:r>
            <a:r>
              <a:rPr kumimoji="1" lang="ja-JP" altLang="en-US" sz="1200" b="1" dirty="0">
                <a:solidFill>
                  <a:srgbClr val="000000"/>
                </a:solidFill>
                <a:highlight>
                  <a:srgbClr val="FFFF00"/>
                </a:highlight>
                <a:latin typeface="HGP創英角ｺﾞｼｯｸUB" panose="020B0900000000000000" pitchFamily="50" charset="-128"/>
                <a:ea typeface="HGP創英角ｺﾞｼｯｸUB" panose="020B0900000000000000" pitchFamily="50" charset="-128"/>
              </a:rPr>
              <a:t>自分らしさを大切にする一方で、他者からの評価に敏感で承認欲求が強　</a:t>
            </a:r>
            <a:endParaRPr kumimoji="1" lang="en-US" altLang="ja-JP" sz="1200" b="1" dirty="0">
              <a:solidFill>
                <a:srgbClr val="000000"/>
              </a:solidFill>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1200" b="1" dirty="0">
                <a:solidFill>
                  <a:srgbClr val="000000"/>
                </a:solidFill>
                <a:highlight>
                  <a:srgbClr val="FFFF00"/>
                </a:highlight>
                <a:latin typeface="HGP創英角ｺﾞｼｯｸUB" panose="020B0900000000000000" pitchFamily="50" charset="-128"/>
                <a:ea typeface="HGP創英角ｺﾞｼｯｸUB" panose="020B0900000000000000" pitchFamily="50" charset="-128"/>
              </a:rPr>
              <a:t>　　い。</a:t>
            </a:r>
            <a:r>
              <a:rPr kumimoji="1" lang="ja-JP" altLang="en-US" sz="1200" b="1" dirty="0">
                <a:solidFill>
                  <a:srgbClr val="000000"/>
                </a:solidFill>
                <a:latin typeface="HGP創英角ｺﾞｼｯｸUB" panose="020B0900000000000000" pitchFamily="50" charset="-128"/>
                <a:ea typeface="HGP創英角ｺﾞｼｯｸUB" panose="020B0900000000000000" pitchFamily="50" charset="-128"/>
              </a:rPr>
              <a:t>　　</a:t>
            </a:r>
            <a:r>
              <a:rPr kumimoji="1" lang="en-US" altLang="ja-JP" sz="1200" b="1" dirty="0">
                <a:solidFill>
                  <a:srgbClr val="000000"/>
                </a:solidFill>
                <a:latin typeface="HGP創英角ｺﾞｼｯｸUB" panose="020B0900000000000000" pitchFamily="50" charset="-128"/>
                <a:ea typeface="HGP創英角ｺﾞｼｯｸUB" panose="020B0900000000000000" pitchFamily="50" charset="-128"/>
              </a:rPr>
              <a:t>SNS</a:t>
            </a:r>
            <a:r>
              <a:rPr kumimoji="1" lang="ja-JP" altLang="en-US" sz="1200" b="1" dirty="0">
                <a:solidFill>
                  <a:srgbClr val="000000"/>
                </a:solidFill>
                <a:latin typeface="HGP創英角ｺﾞｼｯｸUB" panose="020B0900000000000000" pitchFamily="50" charset="-128"/>
                <a:ea typeface="HGP創英角ｺﾞｼｯｸUB" panose="020B0900000000000000" pitchFamily="50" charset="-128"/>
              </a:rPr>
              <a:t>が当たり前のコミュニケーションツールになっているため、「面白</a:t>
            </a:r>
            <a:endParaRPr kumimoji="1" lang="en-US" altLang="ja-JP" sz="1200" b="1" dirty="0">
              <a:solidFill>
                <a:srgbClr val="000000"/>
              </a:solidFill>
              <a:latin typeface="HGP創英角ｺﾞｼｯｸUB" panose="020B0900000000000000" pitchFamily="50" charset="-128"/>
              <a:ea typeface="HGP創英角ｺﾞｼｯｸUB" panose="020B0900000000000000" pitchFamily="50" charset="-128"/>
            </a:endParaRPr>
          </a:p>
          <a:p>
            <a:r>
              <a:rPr kumimoji="1" lang="ja-JP" altLang="en-US" sz="1200" b="1" dirty="0">
                <a:solidFill>
                  <a:srgbClr val="000000"/>
                </a:solidFill>
                <a:latin typeface="HGP創英角ｺﾞｼｯｸUB" panose="020B0900000000000000" pitchFamily="50" charset="-128"/>
                <a:ea typeface="HGP創英角ｺﾞｼｯｸUB" panose="020B0900000000000000" pitchFamily="50" charset="-128"/>
              </a:rPr>
              <a:t>　　いと思ったことや感動したことを共有したい」「自分の考えや行動を受け入れ</a:t>
            </a:r>
            <a:endParaRPr kumimoji="1" lang="en-US" altLang="ja-JP" sz="1200" b="1" dirty="0">
              <a:solidFill>
                <a:srgbClr val="000000"/>
              </a:solidFill>
              <a:latin typeface="HGP創英角ｺﾞｼｯｸUB" panose="020B0900000000000000" pitchFamily="50" charset="-128"/>
              <a:ea typeface="HGP創英角ｺﾞｼｯｸUB" panose="020B0900000000000000" pitchFamily="50" charset="-128"/>
            </a:endParaRPr>
          </a:p>
          <a:p>
            <a:r>
              <a:rPr kumimoji="1" lang="ja-JP" altLang="en-US" sz="1200" b="1" dirty="0">
                <a:solidFill>
                  <a:srgbClr val="000000"/>
                </a:solidFill>
                <a:latin typeface="HGP創英角ｺﾞｼｯｸUB" panose="020B0900000000000000" pitchFamily="50" charset="-128"/>
                <a:ea typeface="HGP創英角ｺﾞｼｯｸUB" panose="020B0900000000000000" pitchFamily="50" charset="-128"/>
              </a:rPr>
              <a:t>　　られたい」と考えることが多い</a:t>
            </a:r>
            <a:endParaRPr kumimoji="1" lang="en-US" altLang="ja-JP" sz="1200" b="1" dirty="0">
              <a:solidFill>
                <a:srgbClr val="000000"/>
              </a:solidFill>
              <a:latin typeface="HGP創英角ｺﾞｼｯｸUB" panose="020B0900000000000000" pitchFamily="50" charset="-128"/>
              <a:ea typeface="HGP創英角ｺﾞｼｯｸUB" panose="020B0900000000000000" pitchFamily="50" charset="-128"/>
            </a:endParaRPr>
          </a:p>
          <a:p>
            <a:r>
              <a:rPr kumimoji="1" lang="ja-JP" altLang="en-US" sz="1200" b="1" u="sng" dirty="0">
                <a:solidFill>
                  <a:srgbClr val="000000"/>
                </a:solidFill>
                <a:latin typeface="HGP創英角ｺﾞｼｯｸUB" panose="020B0900000000000000" pitchFamily="50" charset="-128"/>
                <a:ea typeface="HGP創英角ｺﾞｼｯｸUB" panose="020B0900000000000000" pitchFamily="50" charset="-128"/>
              </a:rPr>
              <a:t>　</a:t>
            </a:r>
            <a:endParaRPr kumimoji="1" lang="ja-JP" altLang="en-US"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17</a:t>
            </a:fld>
            <a:endParaRPr kumimoji="1" lang="ja-JP" altLang="en-US"/>
          </a:p>
        </p:txBody>
      </p:sp>
    </p:spTree>
    <p:extLst>
      <p:ext uri="{BB962C8B-B14F-4D97-AF65-F5344CB8AC3E}">
        <p14:creationId xmlns:p14="http://schemas.microsoft.com/office/powerpoint/2010/main" val="1566744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600" b="1" u="sng" dirty="0">
                <a:highlight>
                  <a:srgbClr val="00FF00"/>
                </a:highlight>
                <a:latin typeface="HGP創英角ｺﾞｼｯｸUB" panose="020B0900000000000000" pitchFamily="50" charset="-128"/>
                <a:ea typeface="HGP創英角ｺﾞｼｯｸUB" panose="020B0900000000000000" pitchFamily="50" charset="-128"/>
              </a:rPr>
              <a:t>これは私のクリニックに研修に来た医師と接した印象や、北大の研修医の状況を医局長に聞いた話ですが</a:t>
            </a:r>
            <a:endParaRPr kumimoji="1" lang="en-US" altLang="ja-JP" sz="1600" b="1" u="sng" dirty="0">
              <a:highlight>
                <a:srgbClr val="00FF00"/>
              </a:highlight>
              <a:latin typeface="HGP創英角ｺﾞｼｯｸUB" panose="020B0900000000000000" pitchFamily="50" charset="-128"/>
              <a:ea typeface="HGP創英角ｺﾞｼｯｸUB" panose="020B0900000000000000" pitchFamily="50" charset="-128"/>
            </a:endParaRPr>
          </a:p>
          <a:p>
            <a:r>
              <a:rPr kumimoji="1" lang="ja-JP" altLang="en-US" sz="1600" b="1" u="sng" dirty="0">
                <a:highlight>
                  <a:srgbClr val="00FF00"/>
                </a:highlight>
                <a:latin typeface="HGP創英角ｺﾞｼｯｸUB" panose="020B0900000000000000" pitchFamily="50" charset="-128"/>
                <a:ea typeface="HGP創英角ｺﾞｼｯｸUB" panose="020B0900000000000000" pitchFamily="50" charset="-128"/>
              </a:rPr>
              <a:t>◆</a:t>
            </a:r>
            <a:r>
              <a:rPr kumimoji="1" lang="en-US" altLang="ja-JP" sz="1600" b="1" u="sng" dirty="0">
                <a:highlight>
                  <a:srgbClr val="00FF00"/>
                </a:highlight>
                <a:latin typeface="HGP創英角ｺﾞｼｯｸUB" panose="020B0900000000000000" pitchFamily="50" charset="-128"/>
                <a:ea typeface="HGP創英角ｺﾞｼｯｸUB" panose="020B0900000000000000" pitchFamily="50" charset="-128"/>
              </a:rPr>
              <a:t>Z</a:t>
            </a:r>
            <a:r>
              <a:rPr kumimoji="1" lang="ja-JP" altLang="en-US" sz="1600" b="1" u="sng" dirty="0">
                <a:highlight>
                  <a:srgbClr val="00FF00"/>
                </a:highlight>
                <a:latin typeface="HGP創英角ｺﾞｼｯｸUB" panose="020B0900000000000000" pitchFamily="50" charset="-128"/>
                <a:ea typeface="HGP創英角ｺﾞｼｯｸUB" panose="020B0900000000000000" pitchFamily="50" charset="-128"/>
              </a:rPr>
              <a:t>世代の人たちとの付き合い方</a:t>
            </a:r>
            <a:endParaRPr kumimoji="1" lang="en-US" altLang="ja-JP" sz="1600" b="1" u="sng" dirty="0">
              <a:highlight>
                <a:srgbClr val="00FF00"/>
              </a:highlight>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①私の時代はこうだったという経験談は通じない</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②周りの雰囲気よりも個人の考えが優先する時間外の勉強会など</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は成立しない。</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③年齢や性別、地位などとは関係なく一個人として接してくる</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④自分の価値観を認めて欲しがる</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⑤自分の感動を他者と共有したがる</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400" b="1" dirty="0">
                <a:highlight>
                  <a:srgbClr val="FFFF00"/>
                </a:highlight>
                <a:latin typeface="HGP創英角ｺﾞｼｯｸUB" panose="020B0900000000000000" pitchFamily="50" charset="-128"/>
                <a:ea typeface="HGP創英角ｺﾞｼｯｸUB" panose="020B0900000000000000" pitchFamily="50" charset="-128"/>
              </a:rPr>
              <a:t>・ハードスキル（仕事に関連したスキル、専門知識ヤ技能）の訓練をもっと受けたいと考えている</a:t>
            </a:r>
            <a:endParaRPr kumimoji="1" lang="en-US" altLang="ja-JP" sz="14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1400" b="1" dirty="0">
                <a:highlight>
                  <a:srgbClr val="FFFF00"/>
                </a:highlight>
                <a:latin typeface="HGP創英角ｺﾞｼｯｸUB" panose="020B0900000000000000" pitchFamily="50" charset="-128"/>
                <a:ea typeface="HGP創英角ｺﾞｼｯｸUB" panose="020B0900000000000000" pitchFamily="50" charset="-128"/>
              </a:rPr>
              <a:t>・ソフトスキル（コミュニケーション）を磨きたいとは考えていない</a:t>
            </a:r>
            <a:endParaRPr kumimoji="1" lang="en-US" altLang="ja-JP" sz="14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1400" b="1" dirty="0">
                <a:highlight>
                  <a:srgbClr val="FFFF00"/>
                </a:highlight>
                <a:latin typeface="HGP創英角ｺﾞｼｯｸUB" panose="020B0900000000000000" pitchFamily="50" charset="-128"/>
                <a:ea typeface="HGP創英角ｺﾞｼｯｸUB" panose="020B0900000000000000" pitchFamily="50" charset="-128"/>
              </a:rPr>
              <a:t>・</a:t>
            </a:r>
            <a:r>
              <a:rPr kumimoji="1" lang="en-US" altLang="ja-JP" sz="1400" b="1" dirty="0">
                <a:highlight>
                  <a:srgbClr val="FFFF00"/>
                </a:highlight>
                <a:latin typeface="HGP創英角ｺﾞｼｯｸUB" panose="020B0900000000000000" pitchFamily="50" charset="-128"/>
                <a:ea typeface="HGP創英角ｺﾞｼｯｸUB" panose="020B0900000000000000" pitchFamily="50" charset="-128"/>
              </a:rPr>
              <a:t>Z</a:t>
            </a:r>
            <a:r>
              <a:rPr kumimoji="1" lang="ja-JP" altLang="en-US" sz="1400" b="1" dirty="0">
                <a:highlight>
                  <a:srgbClr val="FFFF00"/>
                </a:highlight>
                <a:latin typeface="HGP創英角ｺﾞｼｯｸUB" panose="020B0900000000000000" pitchFamily="50" charset="-128"/>
                <a:ea typeface="HGP創英角ｺﾞｼｯｸUB" panose="020B0900000000000000" pitchFamily="50" charset="-128"/>
              </a:rPr>
              <a:t>世代の職場でのエチケットの欠如を懸念</a:t>
            </a:r>
            <a:endParaRPr kumimoji="1" lang="en-US" altLang="ja-JP" sz="14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以前は必要なかった基本的な社会人スキルや実務スキルに関する訓練を雇用主が提供する必要が高まる（</a:t>
            </a:r>
            <a:r>
              <a:rPr kumimoji="1" lang="en-US" altLang="ja-JP" sz="1200" b="1" dirty="0">
                <a:latin typeface="HGP創英角ｺﾞｼｯｸUB" panose="020B0900000000000000" pitchFamily="50" charset="-128"/>
                <a:ea typeface="HGP創英角ｺﾞｼｯｸUB" panose="020B0900000000000000" pitchFamily="50" charset="-128"/>
              </a:rPr>
              <a:t>E</a:t>
            </a:r>
            <a:r>
              <a:rPr kumimoji="1" lang="ja-JP" altLang="en-US" sz="1200" b="1" dirty="0">
                <a:latin typeface="HGP創英角ｺﾞｼｯｸUB" panose="020B0900000000000000" pitchFamily="50" charset="-128"/>
                <a:ea typeface="HGP創英角ｺﾞｼｯｸUB" panose="020B0900000000000000" pitchFamily="50" charset="-128"/>
              </a:rPr>
              <a:t>メールの送り方、服装、コミュニケーション等）</a:t>
            </a:r>
            <a:endParaRPr kumimoji="1" lang="en-US" altLang="ja-JP" sz="1200" b="1" dirty="0">
              <a:latin typeface="HGP創英角ｺﾞｼｯｸUB" panose="020B0900000000000000" pitchFamily="50" charset="-128"/>
              <a:ea typeface="HGP創英角ｺﾞｼｯｸUB" panose="020B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18</a:t>
            </a:fld>
            <a:endParaRPr kumimoji="1" lang="ja-JP" altLang="en-US"/>
          </a:p>
        </p:txBody>
      </p:sp>
    </p:spTree>
    <p:extLst>
      <p:ext uri="{BB962C8B-B14F-4D97-AF65-F5344CB8AC3E}">
        <p14:creationId xmlns:p14="http://schemas.microsoft.com/office/powerpoint/2010/main" val="2214422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今後、このような若者たちがロータリーに入会してきます。皆さんはこのような新入会員とうまく付き合っていけるでしょうか</a:t>
            </a:r>
            <a:endParaRPr kumimoji="1" lang="en-US" altLang="ja-JP" sz="1200" b="1" dirty="0">
              <a:latin typeface="HGP創英角ｺﾞｼｯｸUB" panose="020B0900000000000000" pitchFamily="50" charset="-128"/>
              <a:ea typeface="HGP創英角ｺﾞｼｯｸUB" panose="020B0900000000000000" pitchFamily="50" charset="-128"/>
            </a:endParaRPr>
          </a:p>
          <a:p>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そして、彼らが入会してくる時代の日本は、日本ではどのような状況になっているでしょうか？</a:t>
            </a:r>
          </a:p>
          <a:p>
            <a:endParaRPr kumimoji="1" lang="ja-JP" altLang="en-US"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19</a:t>
            </a:fld>
            <a:endParaRPr kumimoji="1" lang="ja-JP" altLang="en-US"/>
          </a:p>
        </p:txBody>
      </p:sp>
    </p:spTree>
    <p:extLst>
      <p:ext uri="{BB962C8B-B14F-4D97-AF65-F5344CB8AC3E}">
        <p14:creationId xmlns:p14="http://schemas.microsoft.com/office/powerpoint/2010/main" val="2492237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私の同期は崎山</a:t>
            </a:r>
            <a:r>
              <a:rPr kumimoji="1" lang="en-US" altLang="ja-JP" dirty="0"/>
              <a:t>PDG</a:t>
            </a:r>
            <a:r>
              <a:rPr kumimoji="1" lang="ja-JP" altLang="en-US" dirty="0"/>
              <a:t>でございます。</a:t>
            </a:r>
            <a:endParaRPr kumimoji="1" lang="en-US" altLang="ja-JP" dirty="0"/>
          </a:p>
          <a:p>
            <a:r>
              <a:rPr kumimoji="1" lang="ja-JP" altLang="en-US" dirty="0"/>
              <a:t>ノーベル賞学者の大村先生の愛弟子であります</a:t>
            </a:r>
            <a:endParaRPr kumimoji="1" lang="en-US" altLang="ja-JP" dirty="0"/>
          </a:p>
          <a:p>
            <a:r>
              <a:rPr kumimoji="1" lang="ja-JP" altLang="en-US" dirty="0"/>
              <a:t>崎山様には、常日頃ロータリーの様々な問題について兄貴分としていろいろご指導いただいております。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2</a:t>
            </a:fld>
            <a:endParaRPr kumimoji="1" lang="ja-JP" altLang="en-US"/>
          </a:p>
        </p:txBody>
      </p:sp>
    </p:spTree>
    <p:extLst>
      <p:ext uri="{BB962C8B-B14F-4D97-AF65-F5344CB8AC3E}">
        <p14:creationId xmlns:p14="http://schemas.microsoft.com/office/powerpoint/2010/main" val="999951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u="sng" dirty="0">
                <a:highlight>
                  <a:srgbClr val="00FF00"/>
                </a:highlight>
                <a:latin typeface="HGP創英角ｺﾞｼｯｸUB" panose="020B0900000000000000" pitchFamily="50" charset="-128"/>
                <a:ea typeface="HGP創英角ｺﾞｼｯｸUB" panose="020B0900000000000000" pitchFamily="50" charset="-128"/>
              </a:rPr>
              <a:t>現在の日本は</a:t>
            </a:r>
            <a:endParaRPr kumimoji="1" lang="en-US" altLang="ja-JP" b="1" dirty="0">
              <a:highlight>
                <a:srgbClr val="00FF00"/>
              </a:highlight>
              <a:latin typeface="HGP創英角ｺﾞｼｯｸUB" panose="020B0900000000000000" pitchFamily="50" charset="-128"/>
              <a:ea typeface="HGP創英角ｺﾞｼｯｸUB" panose="020B0900000000000000" pitchFamily="50" charset="-128"/>
            </a:endParaRPr>
          </a:p>
          <a:p>
            <a:r>
              <a:rPr kumimoji="1" lang="ja-JP" altLang="en-US" b="1" dirty="0">
                <a:latin typeface="HGP創英角ｺﾞｼｯｸUB" panose="020B0900000000000000" pitchFamily="50" charset="-128"/>
                <a:ea typeface="HGP創英角ｺﾞｼｯｸUB" panose="020B0900000000000000" pitchFamily="50" charset="-128"/>
              </a:rPr>
              <a:t>　</a:t>
            </a:r>
            <a:r>
              <a:rPr kumimoji="1" lang="ja-JP" altLang="en-US" sz="1200" b="1" dirty="0">
                <a:latin typeface="HGP創英角ｺﾞｼｯｸUB" panose="020B0900000000000000" pitchFamily="50" charset="-128"/>
                <a:ea typeface="HGP創英角ｺﾞｼｯｸUB" panose="020B0900000000000000" pitchFamily="50" charset="-128"/>
              </a:rPr>
              <a:t>国勢調査において、</a:t>
            </a:r>
            <a:r>
              <a:rPr kumimoji="1" lang="ja-JP" altLang="en-US" sz="1200" b="1" dirty="0">
                <a:highlight>
                  <a:srgbClr val="FFFF00"/>
                </a:highlight>
                <a:latin typeface="HGP創英角ｺﾞｼｯｸUB" panose="020B0900000000000000" pitchFamily="50" charset="-128"/>
                <a:ea typeface="HGP創英角ｺﾞｼｯｸUB" panose="020B0900000000000000" pitchFamily="50" charset="-128"/>
              </a:rPr>
              <a:t>生産年齢人口のピークが</a:t>
            </a:r>
            <a:endParaRPr kumimoji="1" lang="en-US" altLang="ja-JP" sz="12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a:t>
            </a:r>
            <a:r>
              <a:rPr kumimoji="1" lang="en-US" altLang="ja-JP" sz="1200" b="1" dirty="0">
                <a:latin typeface="HGP創英角ｺﾞｼｯｸUB" panose="020B0900000000000000" pitchFamily="50" charset="-128"/>
                <a:ea typeface="HGP創英角ｺﾞｼｯｸUB" panose="020B0900000000000000" pitchFamily="50" charset="-128"/>
              </a:rPr>
              <a:t>1995</a:t>
            </a:r>
            <a:r>
              <a:rPr kumimoji="1" lang="ja-JP" altLang="en-US" sz="1200" b="1" dirty="0">
                <a:latin typeface="HGP創英角ｺﾞｼｯｸUB" panose="020B0900000000000000" pitchFamily="50" charset="-128"/>
                <a:ea typeface="HGP創英角ｺﾞｼｯｸUB" panose="020B0900000000000000" pitchFamily="50" charset="-128"/>
              </a:rPr>
              <a:t>年の約</a:t>
            </a:r>
            <a:r>
              <a:rPr kumimoji="1" lang="en-US" altLang="ja-JP" sz="1200" b="1" dirty="0">
                <a:latin typeface="HGP創英角ｺﾞｼｯｸUB" panose="020B0900000000000000" pitchFamily="50" charset="-128"/>
                <a:ea typeface="HGP創英角ｺﾞｼｯｸUB" panose="020B0900000000000000" pitchFamily="50" charset="-128"/>
              </a:rPr>
              <a:t>8,716</a:t>
            </a:r>
            <a:r>
              <a:rPr kumimoji="1" lang="ja-JP" altLang="en-US" sz="1200" b="1" dirty="0">
                <a:latin typeface="HGP創英角ｺﾞｼｯｸUB" panose="020B0900000000000000" pitchFamily="50" charset="-128"/>
                <a:ea typeface="HGP創英角ｺﾞｼｯｸUB" panose="020B0900000000000000" pitchFamily="50" charset="-128"/>
              </a:rPr>
              <a:t>万人いましたが、</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a:t>
            </a:r>
            <a:r>
              <a:rPr kumimoji="1" lang="en-US" altLang="ja-JP" sz="1200" b="1" dirty="0">
                <a:latin typeface="HGP創英角ｺﾞｼｯｸUB" panose="020B0900000000000000" pitchFamily="50" charset="-128"/>
                <a:ea typeface="HGP創英角ｺﾞｼｯｸUB" panose="020B0900000000000000" pitchFamily="50" charset="-128"/>
              </a:rPr>
              <a:t>2020</a:t>
            </a:r>
            <a:r>
              <a:rPr kumimoji="1" lang="ja-JP" altLang="en-US" sz="1200" b="1" dirty="0">
                <a:latin typeface="HGP創英角ｺﾞｼｯｸUB" panose="020B0900000000000000" pitchFamily="50" charset="-128"/>
                <a:ea typeface="HGP創英角ｺﾞｼｯｸUB" panose="020B0900000000000000" pitchFamily="50" charset="-128"/>
              </a:rPr>
              <a:t>年で約</a:t>
            </a:r>
            <a:r>
              <a:rPr kumimoji="1" lang="en-US" altLang="ja-JP" sz="1200" b="1" dirty="0">
                <a:latin typeface="HGP創英角ｺﾞｼｯｸUB" panose="020B0900000000000000" pitchFamily="50" charset="-128"/>
                <a:ea typeface="HGP創英角ｺﾞｼｯｸUB" panose="020B0900000000000000" pitchFamily="50" charset="-128"/>
              </a:rPr>
              <a:t>7,508</a:t>
            </a:r>
            <a:r>
              <a:rPr kumimoji="1" lang="ja-JP" altLang="en-US" sz="1200" b="1" dirty="0">
                <a:latin typeface="HGP創英角ｺﾞｼｯｸUB" panose="020B0900000000000000" pitchFamily="50" charset="-128"/>
                <a:ea typeface="HGP創英角ｺﾞｼｯｸUB" panose="020B0900000000000000" pitchFamily="50" charset="-128"/>
              </a:rPr>
              <a:t>万人にまで減少し</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a:t>
            </a:r>
            <a:r>
              <a:rPr kumimoji="1" lang="en-US" altLang="ja-JP" sz="1200" b="1" dirty="0">
                <a:solidFill>
                  <a:srgbClr val="FF0000"/>
                </a:solidFill>
                <a:latin typeface="HGP創英角ｺﾞｼｯｸUB" panose="020B0900000000000000" pitchFamily="50" charset="-128"/>
                <a:ea typeface="HGP創英角ｺﾞｼｯｸUB" panose="020B0900000000000000" pitchFamily="50" charset="-128"/>
              </a:rPr>
              <a:t>25</a:t>
            </a:r>
            <a:r>
              <a:rPr kumimoji="1" lang="ja-JP" altLang="en-US" sz="1200" b="1" dirty="0">
                <a:solidFill>
                  <a:srgbClr val="FF0000"/>
                </a:solidFill>
                <a:latin typeface="HGP創英角ｺﾞｼｯｸUB" panose="020B0900000000000000" pitchFamily="50" charset="-128"/>
                <a:ea typeface="HGP創英角ｺﾞｼｯｸUB" panose="020B0900000000000000" pitchFamily="50" charset="-128"/>
              </a:rPr>
              <a:t>年間において、</a:t>
            </a:r>
            <a:r>
              <a:rPr kumimoji="1" lang="ja-JP" altLang="en-US" sz="1200" b="1" dirty="0">
                <a:latin typeface="HGP創英角ｺﾞｼｯｸUB" panose="020B0900000000000000" pitchFamily="50" charset="-128"/>
                <a:ea typeface="HGP創英角ｺﾞｼｯｸUB" panose="020B0900000000000000" pitchFamily="50" charset="-128"/>
              </a:rPr>
              <a:t>生産活動を主に担う生産年齢人口が</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a:t>
            </a:r>
            <a:r>
              <a:rPr kumimoji="1" lang="ja-JP" altLang="en-US" sz="1200" b="1" u="sng" dirty="0">
                <a:solidFill>
                  <a:srgbClr val="FF0000"/>
                </a:solidFill>
                <a:latin typeface="HGP創英角ｺﾞｼｯｸUB" panose="020B0900000000000000" pitchFamily="50" charset="-128"/>
                <a:ea typeface="HGP創英角ｺﾞｼｯｸUB" panose="020B0900000000000000" pitchFamily="50" charset="-128"/>
              </a:rPr>
              <a:t>約</a:t>
            </a:r>
            <a:r>
              <a:rPr kumimoji="1" lang="en-US" altLang="ja-JP" sz="1200" b="1" u="sng" dirty="0">
                <a:solidFill>
                  <a:srgbClr val="FF0000"/>
                </a:solidFill>
                <a:latin typeface="HGP創英角ｺﾞｼｯｸUB" panose="020B0900000000000000" pitchFamily="50" charset="-128"/>
                <a:ea typeface="HGP創英角ｺﾞｼｯｸUB" panose="020B0900000000000000" pitchFamily="50" charset="-128"/>
              </a:rPr>
              <a:t>1,200</a:t>
            </a:r>
            <a:r>
              <a:rPr kumimoji="1" lang="ja-JP" altLang="en-US" sz="1200" b="1" u="sng" dirty="0">
                <a:solidFill>
                  <a:srgbClr val="FF0000"/>
                </a:solidFill>
                <a:latin typeface="HGP創英角ｺﾞｼｯｸUB" panose="020B0900000000000000" pitchFamily="50" charset="-128"/>
                <a:ea typeface="HGP創英角ｺﾞｼｯｸUB" panose="020B0900000000000000" pitchFamily="50" charset="-128"/>
              </a:rPr>
              <a:t>万人も減少しました</a:t>
            </a:r>
          </a:p>
          <a:p>
            <a:endParaRPr kumimoji="1" lang="ja-JP" altLang="en-US"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　しかしながら、これは</a:t>
            </a:r>
            <a:r>
              <a:rPr kumimoji="1" lang="en-US" altLang="ja-JP" sz="1200" b="1" dirty="0">
                <a:latin typeface="HGP創英角ｺﾞｼｯｸUB" panose="020B0900000000000000" pitchFamily="50" charset="-128"/>
                <a:ea typeface="HGP創英角ｺﾞｼｯｸUB" panose="020B0900000000000000" pitchFamily="50" charset="-128"/>
              </a:rPr>
              <a:t>2040</a:t>
            </a:r>
            <a:r>
              <a:rPr kumimoji="1" lang="ja-JP" altLang="en-US" sz="1200" b="1" dirty="0">
                <a:latin typeface="HGP創英角ｺﾞｼｯｸUB" panose="020B0900000000000000" pitchFamily="50" charset="-128"/>
                <a:ea typeface="HGP創英角ｺﾞｼｯｸUB" panose="020B0900000000000000" pitchFamily="50" charset="-128"/>
              </a:rPr>
              <a:t>年問題の序章に過ぎないわけで</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人口問題でこれから日本経済は</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a:t>
            </a:r>
            <a:r>
              <a:rPr kumimoji="1" lang="en-US" altLang="ja-JP" sz="1200" b="1" dirty="0">
                <a:latin typeface="HGP創英角ｺﾞｼｯｸUB" panose="020B0900000000000000" pitchFamily="50" charset="-128"/>
                <a:ea typeface="HGP創英角ｺﾞｼｯｸUB" panose="020B0900000000000000" pitchFamily="50" charset="-128"/>
              </a:rPr>
              <a:t>2025</a:t>
            </a:r>
            <a:r>
              <a:rPr kumimoji="1" lang="ja-JP" altLang="en-US" sz="1200" b="1" dirty="0">
                <a:latin typeface="HGP創英角ｺﾞｼｯｸUB" panose="020B0900000000000000" pitchFamily="50" charset="-128"/>
                <a:ea typeface="HGP創英角ｺﾞｼｯｸUB" panose="020B0900000000000000" pitchFamily="50" charset="-128"/>
              </a:rPr>
              <a:t>年問題」</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a:t>
            </a:r>
            <a:r>
              <a:rPr kumimoji="1" lang="ja-JP" altLang="en-US" sz="1200" b="1" dirty="0">
                <a:highlight>
                  <a:srgbClr val="FFFF00"/>
                </a:highlight>
                <a:latin typeface="HGP創英角ｺﾞｼｯｸUB" panose="020B0900000000000000" pitchFamily="50" charset="-128"/>
                <a:ea typeface="HGP創英角ｺﾞｼｯｸUB" panose="020B0900000000000000" pitchFamily="50" charset="-128"/>
              </a:rPr>
              <a:t>「</a:t>
            </a:r>
            <a:r>
              <a:rPr kumimoji="1" lang="en-US" altLang="ja-JP" sz="1200" b="1" dirty="0">
                <a:highlight>
                  <a:srgbClr val="FFFF00"/>
                </a:highlight>
                <a:latin typeface="HGP創英角ｺﾞｼｯｸUB" panose="020B0900000000000000" pitchFamily="50" charset="-128"/>
                <a:ea typeface="HGP創英角ｺﾞｼｯｸUB" panose="020B0900000000000000" pitchFamily="50" charset="-128"/>
              </a:rPr>
              <a:t>2040</a:t>
            </a:r>
            <a:r>
              <a:rPr kumimoji="1" lang="ja-JP" altLang="en-US" sz="1200" b="1" dirty="0">
                <a:highlight>
                  <a:srgbClr val="FFFF00"/>
                </a:highlight>
                <a:latin typeface="HGP創英角ｺﾞｼｯｸUB" panose="020B0900000000000000" pitchFamily="50" charset="-128"/>
                <a:ea typeface="HGP創英角ｺﾞｼｯｸUB" panose="020B0900000000000000" pitchFamily="50" charset="-128"/>
              </a:rPr>
              <a:t>年問題」　</a:t>
            </a:r>
            <a:endParaRPr kumimoji="1" lang="en-US" altLang="ja-JP" sz="12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a:t>
            </a:r>
            <a:r>
              <a:rPr kumimoji="1" lang="en-US" altLang="ja-JP" sz="1200" b="1" dirty="0">
                <a:latin typeface="HGP創英角ｺﾞｼｯｸUB" panose="020B0900000000000000" pitchFamily="50" charset="-128"/>
                <a:ea typeface="HGP創英角ｺﾞｼｯｸUB" panose="020B0900000000000000" pitchFamily="50" charset="-128"/>
              </a:rPr>
              <a:t>2054</a:t>
            </a:r>
            <a:r>
              <a:rPr kumimoji="1" lang="ja-JP" altLang="en-US" sz="1200" b="1" dirty="0">
                <a:latin typeface="HGP創英角ｺﾞｼｯｸUB" panose="020B0900000000000000" pitchFamily="50" charset="-128"/>
                <a:ea typeface="HGP創英角ｺﾞｼｯｸUB" panose="020B0900000000000000" pitchFamily="50" charset="-128"/>
              </a:rPr>
              <a:t>年問題」</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に直面してくるのです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20</a:t>
            </a:fld>
            <a:endParaRPr kumimoji="1" lang="ja-JP" altLang="en-US"/>
          </a:p>
        </p:txBody>
      </p:sp>
    </p:spTree>
    <p:extLst>
      <p:ext uri="{BB962C8B-B14F-4D97-AF65-F5344CB8AC3E}">
        <p14:creationId xmlns:p14="http://schemas.microsoft.com/office/powerpoint/2010/main" val="2985016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sz="1200" b="1" i="0" u="sng" dirty="0">
                <a:effectLst/>
                <a:highlight>
                  <a:srgbClr val="FFFF00"/>
                </a:highlight>
                <a:latin typeface="HGP創英角ｺﾞｼｯｸUB" panose="020B0900000000000000" pitchFamily="50" charset="-128"/>
                <a:ea typeface="HGP創英角ｺﾞｼｯｸUB" panose="020B0900000000000000" pitchFamily="50" charset="-128"/>
              </a:rPr>
              <a:t>◆　「</a:t>
            </a:r>
            <a:r>
              <a:rPr lang="en-US" altLang="ja-JP" sz="1200" b="1" i="0" u="sng" dirty="0">
                <a:effectLst/>
                <a:highlight>
                  <a:srgbClr val="FFFF00"/>
                </a:highlight>
                <a:latin typeface="HGP創英角ｺﾞｼｯｸUB" panose="020B0900000000000000" pitchFamily="50" charset="-128"/>
                <a:ea typeface="HGP創英角ｺﾞｼｯｸUB" panose="020B0900000000000000" pitchFamily="50" charset="-128"/>
              </a:rPr>
              <a:t>2025</a:t>
            </a:r>
            <a:r>
              <a:rPr lang="ja-JP" altLang="en-US" sz="1200" b="1" i="0" u="sng" dirty="0">
                <a:effectLst/>
                <a:highlight>
                  <a:srgbClr val="FFFF00"/>
                </a:highlight>
                <a:latin typeface="HGP創英角ｺﾞｼｯｸUB" panose="020B0900000000000000" pitchFamily="50" charset="-128"/>
                <a:ea typeface="HGP創英角ｺﾞｼｯｸUB" panose="020B0900000000000000" pitchFamily="50" charset="-128"/>
              </a:rPr>
              <a:t>年問題」とは</a:t>
            </a:r>
            <a:endParaRPr lang="en-US" altLang="ja-JP" sz="1200" b="1" i="0" u="sng" dirty="0">
              <a:effectLst/>
              <a:highlight>
                <a:srgbClr val="FFFF00"/>
              </a:highlight>
              <a:latin typeface="HGP創英角ｺﾞｼｯｸUB" panose="020B0900000000000000" pitchFamily="50" charset="-128"/>
              <a:ea typeface="HGP創英角ｺﾞｼｯｸUB" panose="020B0900000000000000" pitchFamily="50" charset="-128"/>
            </a:endParaRPr>
          </a:p>
          <a:p>
            <a:pPr algn="l"/>
            <a:endParaRPr lang="en-US" altLang="ja-JP" sz="1200" b="1" dirty="0">
              <a:solidFill>
                <a:srgbClr val="222222"/>
              </a:solidFill>
              <a:latin typeface="HGP創英角ｺﾞｼｯｸUB" panose="020B0900000000000000" pitchFamily="50" charset="-128"/>
              <a:ea typeface="HGP創英角ｺﾞｼｯｸUB" panose="020B0900000000000000" pitchFamily="50" charset="-128"/>
            </a:endParaRPr>
          </a:p>
          <a:p>
            <a:pPr algn="l"/>
            <a:r>
              <a:rPr lang="ja-JP" altLang="en-US" sz="1200" b="1" dirty="0">
                <a:solidFill>
                  <a:srgbClr val="222222"/>
                </a:solidFill>
                <a:latin typeface="HGP創英角ｺﾞｼｯｸUB" panose="020B0900000000000000" pitchFamily="50" charset="-128"/>
                <a:ea typeface="HGP創英角ｺﾞｼｯｸUB" panose="020B0900000000000000" pitchFamily="50" charset="-128"/>
              </a:rPr>
              <a:t>・　</a:t>
            </a:r>
            <a:r>
              <a:rPr lang="ja-JP" altLang="en-US" sz="1200" b="1" i="0" dirty="0">
                <a:solidFill>
                  <a:schemeClr val="accent2"/>
                </a:solidFill>
                <a:effectLst/>
                <a:latin typeface="HGP創英角ｺﾞｼｯｸUB" panose="020B0900000000000000" pitchFamily="50" charset="-128"/>
                <a:ea typeface="HGP創英角ｺﾞｼｯｸUB" panose="020B0900000000000000" pitchFamily="50" charset="-128"/>
              </a:rPr>
              <a:t>団塊の世代が全て</a:t>
            </a:r>
            <a:r>
              <a:rPr lang="en-US" altLang="ja-JP" sz="1200" b="1" i="0" dirty="0">
                <a:solidFill>
                  <a:schemeClr val="accent2"/>
                </a:solidFill>
                <a:effectLst/>
                <a:latin typeface="HGP創英角ｺﾞｼｯｸUB" panose="020B0900000000000000" pitchFamily="50" charset="-128"/>
                <a:ea typeface="HGP創英角ｺﾞｼｯｸUB" panose="020B0900000000000000" pitchFamily="50" charset="-128"/>
              </a:rPr>
              <a:t>75</a:t>
            </a:r>
            <a:r>
              <a:rPr lang="ja-JP" altLang="en-US" sz="1200" b="1" i="0" dirty="0">
                <a:solidFill>
                  <a:schemeClr val="accent2"/>
                </a:solidFill>
                <a:effectLst/>
                <a:latin typeface="HGP創英角ｺﾞｼｯｸUB" panose="020B0900000000000000" pitchFamily="50" charset="-128"/>
                <a:ea typeface="HGP創英角ｺﾞｼｯｸUB" panose="020B0900000000000000" pitchFamily="50" charset="-128"/>
              </a:rPr>
              <a:t>歳以上になる時代で</a:t>
            </a:r>
            <a:endParaRPr lang="en-US" altLang="ja-JP" sz="1200" b="1" i="0" dirty="0">
              <a:solidFill>
                <a:schemeClr val="accent2"/>
              </a:solidFill>
              <a:effectLst/>
              <a:latin typeface="HGP創英角ｺﾞｼｯｸUB" panose="020B0900000000000000" pitchFamily="50" charset="-128"/>
              <a:ea typeface="HGP創英角ｺﾞｼｯｸUB" panose="020B0900000000000000" pitchFamily="50" charset="-128"/>
            </a:endParaRPr>
          </a:p>
          <a:p>
            <a:pPr algn="l"/>
            <a:r>
              <a:rPr lang="ja-JP" altLang="en-US" sz="1200" b="1" dirty="0">
                <a:solidFill>
                  <a:srgbClr val="222222"/>
                </a:solidFill>
                <a:latin typeface="HGP創英角ｺﾞｼｯｸUB" panose="020B0900000000000000" pitchFamily="50" charset="-128"/>
                <a:ea typeface="HGP創英角ｺﾞｼｯｸUB" panose="020B0900000000000000" pitchFamily="50" charset="-128"/>
              </a:rPr>
              <a:t>　</a:t>
            </a:r>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それ以降、医療費・介護費の膨張圧力が一層増す分岐点の年です。</a:t>
            </a:r>
            <a:r>
              <a:rPr lang="ja-JP" altLang="en-US" sz="1200" b="1" dirty="0">
                <a:solidFill>
                  <a:srgbClr val="222222"/>
                </a:solidFill>
                <a:latin typeface="HGP創英角ｺﾞｼｯｸUB" panose="020B0900000000000000" pitchFamily="50" charset="-128"/>
                <a:ea typeface="HGP創英角ｺﾞｼｯｸUB" panose="020B0900000000000000" pitchFamily="50" charset="-128"/>
              </a:rPr>
              <a:t>　</a:t>
            </a:r>
            <a:endParaRPr lang="en-US" altLang="ja-JP" sz="1200" b="1" dirty="0">
              <a:solidFill>
                <a:srgbClr val="222222"/>
              </a:solidFill>
              <a:latin typeface="HGP創英角ｺﾞｼｯｸUB" panose="020B0900000000000000" pitchFamily="50" charset="-128"/>
              <a:ea typeface="HGP創英角ｺﾞｼｯｸUB" panose="020B0900000000000000" pitchFamily="50" charset="-128"/>
            </a:endParaRPr>
          </a:p>
          <a:p>
            <a:pPr algn="l"/>
            <a:endParaRPr lang="en-US" altLang="ja-JP" sz="1200" b="1" i="0" dirty="0">
              <a:solidFill>
                <a:srgbClr val="222222"/>
              </a:solidFill>
              <a:effectLst/>
              <a:latin typeface="HGP創英角ｺﾞｼｯｸUB" panose="020B0900000000000000" pitchFamily="50" charset="-128"/>
              <a:ea typeface="HGP創英角ｺﾞｼｯｸUB" panose="020B0900000000000000" pitchFamily="50" charset="-128"/>
            </a:endParaRPr>
          </a:p>
          <a:p>
            <a:pPr algn="l"/>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　</a:t>
            </a:r>
            <a:r>
              <a:rPr lang="en-US" altLang="ja-JP" sz="1200" b="1" i="0" dirty="0">
                <a:solidFill>
                  <a:srgbClr val="222222"/>
                </a:solidFill>
                <a:effectLst/>
                <a:latin typeface="HGP創英角ｺﾞｼｯｸUB" panose="020B0900000000000000" pitchFamily="50" charset="-128"/>
                <a:ea typeface="HGP創英角ｺﾞｼｯｸUB" panose="020B0900000000000000" pitchFamily="50" charset="-128"/>
              </a:rPr>
              <a:t>2025</a:t>
            </a:r>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年に</a:t>
            </a:r>
            <a:r>
              <a:rPr lang="en-US" altLang="ja-JP" sz="1200" b="1" i="0" dirty="0">
                <a:solidFill>
                  <a:srgbClr val="222222"/>
                </a:solidFill>
                <a:effectLst/>
                <a:latin typeface="HGP創英角ｺﾞｼｯｸUB" panose="020B0900000000000000" pitchFamily="50" charset="-128"/>
                <a:ea typeface="HGP創英角ｺﾞｼｯｸUB" panose="020B0900000000000000" pitchFamily="50" charset="-128"/>
              </a:rPr>
              <a:t>75</a:t>
            </a:r>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歳以上の人口は</a:t>
            </a:r>
            <a:r>
              <a:rPr lang="en-US" altLang="ja-JP" sz="1200" b="1" i="0" u="sng" dirty="0">
                <a:solidFill>
                  <a:schemeClr val="accent2"/>
                </a:solidFill>
                <a:effectLst/>
                <a:latin typeface="HGP創英角ｺﾞｼｯｸUB" panose="020B0900000000000000" pitchFamily="50" charset="-128"/>
                <a:ea typeface="HGP創英角ｺﾞｼｯｸUB" panose="020B0900000000000000" pitchFamily="50" charset="-128"/>
              </a:rPr>
              <a:t>2,180</a:t>
            </a:r>
            <a:r>
              <a:rPr lang="ja-JP" altLang="en-US" sz="1200" b="1" i="0" u="sng" dirty="0">
                <a:solidFill>
                  <a:schemeClr val="accent2"/>
                </a:solidFill>
                <a:effectLst/>
                <a:latin typeface="HGP創英角ｺﾞｼｯｸUB" panose="020B0900000000000000" pitchFamily="50" charset="-128"/>
                <a:ea typeface="HGP創英角ｺﾞｼｯｸUB" panose="020B0900000000000000" pitchFamily="50" charset="-128"/>
              </a:rPr>
              <a:t>万人</a:t>
            </a:r>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になり</a:t>
            </a:r>
            <a:endParaRPr lang="en-US" altLang="ja-JP" sz="1200" b="1" i="0" dirty="0">
              <a:solidFill>
                <a:srgbClr val="222222"/>
              </a:solidFill>
              <a:effectLst/>
              <a:latin typeface="HGP創英角ｺﾞｼｯｸUB" panose="020B0900000000000000" pitchFamily="50" charset="-128"/>
              <a:ea typeface="HGP創英角ｺﾞｼｯｸUB" panose="020B0900000000000000" pitchFamily="50" charset="-128"/>
            </a:endParaRPr>
          </a:p>
          <a:p>
            <a:pPr algn="l"/>
            <a:r>
              <a:rPr lang="ja-JP" altLang="en-US" sz="1200" b="1" dirty="0">
                <a:solidFill>
                  <a:srgbClr val="222222"/>
                </a:solidFill>
                <a:latin typeface="HGP創英角ｺﾞｼｯｸUB" panose="020B0900000000000000" pitchFamily="50" charset="-128"/>
                <a:ea typeface="HGP創英角ｺﾞｼｯｸUB" panose="020B0900000000000000" pitchFamily="50" charset="-128"/>
              </a:rPr>
              <a:t>　</a:t>
            </a:r>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そのときの全人口の予測が</a:t>
            </a:r>
            <a:r>
              <a:rPr lang="en-US" altLang="ja-JP" sz="1200" b="1" i="0" u="sng" dirty="0">
                <a:solidFill>
                  <a:schemeClr val="accent2"/>
                </a:solidFill>
                <a:effectLst/>
                <a:latin typeface="HGP創英角ｺﾞｼｯｸUB" panose="020B0900000000000000" pitchFamily="50" charset="-128"/>
                <a:ea typeface="HGP創英角ｺﾞｼｯｸUB" panose="020B0900000000000000" pitchFamily="50" charset="-128"/>
              </a:rPr>
              <a:t>1</a:t>
            </a:r>
            <a:r>
              <a:rPr lang="ja-JP" altLang="en-US" sz="1200" b="1" i="0" u="sng" dirty="0">
                <a:solidFill>
                  <a:schemeClr val="accent2"/>
                </a:solidFill>
                <a:effectLst/>
                <a:latin typeface="HGP創英角ｺﾞｼｯｸUB" panose="020B0900000000000000" pitchFamily="50" charset="-128"/>
                <a:ea typeface="HGP創英角ｺﾞｼｯｸUB" panose="020B0900000000000000" pitchFamily="50" charset="-128"/>
              </a:rPr>
              <a:t>億</a:t>
            </a:r>
            <a:r>
              <a:rPr lang="en-US" altLang="ja-JP" sz="1200" b="1" i="0" u="sng" dirty="0">
                <a:solidFill>
                  <a:schemeClr val="accent2"/>
                </a:solidFill>
                <a:effectLst/>
                <a:latin typeface="HGP創英角ｺﾞｼｯｸUB" panose="020B0900000000000000" pitchFamily="50" charset="-128"/>
                <a:ea typeface="HGP創英角ｺﾞｼｯｸUB" panose="020B0900000000000000" pitchFamily="50" charset="-128"/>
              </a:rPr>
              <a:t>2254</a:t>
            </a:r>
            <a:r>
              <a:rPr lang="ja-JP" altLang="en-US" sz="1200" b="1" i="0" u="sng" dirty="0">
                <a:solidFill>
                  <a:schemeClr val="accent2"/>
                </a:solidFill>
                <a:effectLst/>
                <a:latin typeface="HGP創英角ｺﾞｼｯｸUB" panose="020B0900000000000000" pitchFamily="50" charset="-128"/>
                <a:ea typeface="HGP創英角ｺﾞｼｯｸUB" panose="020B0900000000000000" pitchFamily="50" charset="-128"/>
              </a:rPr>
              <a:t>万人</a:t>
            </a:r>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のため、全人口の</a:t>
            </a:r>
            <a:endParaRPr lang="en-US" altLang="ja-JP" sz="1200" b="1" i="0" dirty="0">
              <a:solidFill>
                <a:srgbClr val="222222"/>
              </a:solidFill>
              <a:effectLst/>
              <a:latin typeface="HGP創英角ｺﾞｼｯｸUB" panose="020B0900000000000000" pitchFamily="50" charset="-128"/>
              <a:ea typeface="HGP創英角ｺﾞｼｯｸUB" panose="020B0900000000000000" pitchFamily="50" charset="-128"/>
            </a:endParaRPr>
          </a:p>
          <a:p>
            <a:pPr algn="l"/>
            <a:r>
              <a:rPr lang="ja-JP" altLang="en-US" sz="1200" b="1" dirty="0">
                <a:solidFill>
                  <a:srgbClr val="222222"/>
                </a:solidFill>
                <a:latin typeface="HGP創英角ｺﾞｼｯｸUB" panose="020B0900000000000000" pitchFamily="50" charset="-128"/>
                <a:ea typeface="HGP創英角ｺﾞｼｯｸUB" panose="020B0900000000000000" pitchFamily="50" charset="-128"/>
              </a:rPr>
              <a:t>　</a:t>
            </a:r>
            <a:r>
              <a:rPr lang="en-US" altLang="ja-JP" sz="1200" b="1" i="0" u="sng" dirty="0">
                <a:solidFill>
                  <a:schemeClr val="accent2"/>
                </a:solidFill>
                <a:effectLst/>
                <a:latin typeface="HGP創英角ｺﾞｼｯｸUB" panose="020B0900000000000000" pitchFamily="50" charset="-128"/>
                <a:ea typeface="HGP創英角ｺﾞｼｯｸUB" panose="020B0900000000000000" pitchFamily="50" charset="-128"/>
              </a:rPr>
              <a:t>17.8%</a:t>
            </a:r>
            <a:r>
              <a:rPr lang="ja-JP" altLang="en-US" sz="1200" b="1" i="0" u="sng" dirty="0">
                <a:solidFill>
                  <a:schemeClr val="accent2"/>
                </a:solidFill>
                <a:effectLst/>
                <a:latin typeface="HGP創英角ｺﾞｼｯｸUB" panose="020B0900000000000000" pitchFamily="50" charset="-128"/>
                <a:ea typeface="HGP創英角ｺﾞｼｯｸUB" panose="020B0900000000000000" pitchFamily="50" charset="-128"/>
              </a:rPr>
              <a:t>が</a:t>
            </a:r>
            <a:r>
              <a:rPr lang="en-US" altLang="ja-JP" sz="1200" b="1" i="0" dirty="0">
                <a:solidFill>
                  <a:srgbClr val="222222"/>
                </a:solidFill>
                <a:effectLst/>
                <a:latin typeface="HGP創英角ｺﾞｼｯｸUB" panose="020B0900000000000000" pitchFamily="50" charset="-128"/>
                <a:ea typeface="HGP創英角ｺﾞｼｯｸUB" panose="020B0900000000000000" pitchFamily="50" charset="-128"/>
              </a:rPr>
              <a:t>75</a:t>
            </a:r>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歳以上となるという試算です</a:t>
            </a:r>
            <a:endParaRPr lang="en-US" altLang="ja-JP" sz="1200" b="1" i="0" dirty="0">
              <a:solidFill>
                <a:srgbClr val="222222"/>
              </a:solidFill>
              <a:effectLst/>
              <a:latin typeface="HGP創英角ｺﾞｼｯｸUB" panose="020B0900000000000000" pitchFamily="50" charset="-128"/>
              <a:ea typeface="HGP創英角ｺﾞｼｯｸUB" panose="020B0900000000000000" pitchFamily="50" charset="-128"/>
            </a:endParaRPr>
          </a:p>
          <a:p>
            <a:pPr algn="l"/>
            <a:r>
              <a:rPr lang="ja-JP" altLang="en-US" sz="1200" b="1" dirty="0">
                <a:solidFill>
                  <a:srgbClr val="222222"/>
                </a:solidFill>
                <a:latin typeface="HGP創英角ｺﾞｼｯｸUB" panose="020B0900000000000000" pitchFamily="50" charset="-128"/>
                <a:ea typeface="HGP創英角ｺﾞｼｯｸUB" panose="020B0900000000000000" pitchFamily="50" charset="-128"/>
              </a:rPr>
              <a:t>　</a:t>
            </a:r>
            <a:endParaRPr lang="en-US" altLang="ja-JP" sz="1200" b="1" dirty="0">
              <a:solidFill>
                <a:srgbClr val="222222"/>
              </a:solidFill>
              <a:latin typeface="HGP創英角ｺﾞｼｯｸUB" panose="020B0900000000000000" pitchFamily="50" charset="-128"/>
              <a:ea typeface="HGP創英角ｺﾞｼｯｸUB" panose="020B0900000000000000" pitchFamily="50" charset="-128"/>
            </a:endParaRPr>
          </a:p>
          <a:p>
            <a:pPr algn="l"/>
            <a:r>
              <a:rPr lang="ja-JP" altLang="en-US" sz="1200" b="1" dirty="0">
                <a:solidFill>
                  <a:srgbClr val="222222"/>
                </a:solidFill>
                <a:latin typeface="HGP創英角ｺﾞｼｯｸUB" panose="020B0900000000000000" pitchFamily="50" charset="-128"/>
                <a:ea typeface="HGP創英角ｺﾞｼｯｸUB" panose="020B0900000000000000" pitchFamily="50" charset="-128"/>
              </a:rPr>
              <a:t>・　（</a:t>
            </a:r>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年間平均の減少スピードは</a:t>
            </a:r>
            <a:r>
              <a:rPr lang="ja-JP" altLang="en-US" sz="1200" b="1" i="0" u="sng" dirty="0">
                <a:solidFill>
                  <a:schemeClr val="accent2"/>
                </a:solidFill>
                <a:effectLst/>
                <a:latin typeface="HGP創英角ｺﾞｼｯｸUB" panose="020B0900000000000000" pitchFamily="50" charset="-128"/>
                <a:ea typeface="HGP創英角ｺﾞｼｯｸUB" panose="020B0900000000000000" pitchFamily="50" charset="-128"/>
              </a:rPr>
              <a:t>約</a:t>
            </a:r>
            <a:r>
              <a:rPr lang="en-US" altLang="ja-JP" sz="1200" b="1" i="0" u="sng" dirty="0">
                <a:solidFill>
                  <a:schemeClr val="accent2"/>
                </a:solidFill>
                <a:effectLst/>
                <a:latin typeface="HGP創英角ｺﾞｼｯｸUB" panose="020B0900000000000000" pitchFamily="50" charset="-128"/>
                <a:ea typeface="HGP創英角ｺﾞｼｯｸUB" panose="020B0900000000000000" pitchFamily="50" charset="-128"/>
              </a:rPr>
              <a:t>73</a:t>
            </a:r>
            <a:r>
              <a:rPr lang="ja-JP" altLang="en-US" sz="1200" b="1" i="0" u="sng" dirty="0">
                <a:solidFill>
                  <a:schemeClr val="accent2"/>
                </a:solidFill>
                <a:effectLst/>
                <a:latin typeface="HGP創英角ｺﾞｼｯｸUB" panose="020B0900000000000000" pitchFamily="50" charset="-128"/>
                <a:ea typeface="HGP創英角ｺﾞｼｯｸUB" panose="020B0900000000000000" pitchFamily="50" charset="-128"/>
              </a:rPr>
              <a:t>万人</a:t>
            </a:r>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、これは</a:t>
            </a:r>
            <a:r>
              <a:rPr lang="en-US" altLang="ja-JP" sz="1200" b="1" i="0" dirty="0">
                <a:solidFill>
                  <a:srgbClr val="222222"/>
                </a:solidFill>
                <a:effectLst/>
                <a:latin typeface="HGP創英角ｺﾞｼｯｸUB" panose="020B0900000000000000" pitchFamily="50" charset="-128"/>
                <a:ea typeface="HGP創英角ｺﾞｼｯｸUB" panose="020B0900000000000000" pitchFamily="50" charset="-128"/>
              </a:rPr>
              <a:t>1995</a:t>
            </a:r>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年から</a:t>
            </a:r>
            <a:endParaRPr lang="en-US" altLang="ja-JP" sz="1200" b="1" i="0" dirty="0">
              <a:solidFill>
                <a:srgbClr val="222222"/>
              </a:solidFill>
              <a:effectLst/>
              <a:latin typeface="HGP創英角ｺﾞｼｯｸUB" panose="020B0900000000000000" pitchFamily="50" charset="-128"/>
              <a:ea typeface="HGP創英角ｺﾞｼｯｸUB" panose="020B0900000000000000" pitchFamily="50" charset="-128"/>
            </a:endParaRPr>
          </a:p>
          <a:p>
            <a:pPr algn="l"/>
            <a:r>
              <a:rPr lang="ja-JP" altLang="en-US" sz="1200" b="1" dirty="0">
                <a:solidFill>
                  <a:srgbClr val="222222"/>
                </a:solidFill>
                <a:latin typeface="HGP創英角ｺﾞｼｯｸUB" panose="020B0900000000000000" pitchFamily="50" charset="-128"/>
                <a:ea typeface="HGP創英角ｺﾞｼｯｸUB" panose="020B0900000000000000" pitchFamily="50" charset="-128"/>
              </a:rPr>
              <a:t>　</a:t>
            </a:r>
            <a:r>
              <a:rPr lang="en-US" altLang="ja-JP" sz="1200" b="1" i="0" dirty="0">
                <a:solidFill>
                  <a:srgbClr val="222222"/>
                </a:solidFill>
                <a:effectLst/>
                <a:latin typeface="HGP創英角ｺﾞｼｯｸUB" panose="020B0900000000000000" pitchFamily="50" charset="-128"/>
                <a:ea typeface="HGP創英角ｺﾞｼｯｸUB" panose="020B0900000000000000" pitchFamily="50" charset="-128"/>
              </a:rPr>
              <a:t>2020</a:t>
            </a:r>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年における生産年齢人口の減少スピード（年間平均</a:t>
            </a:r>
            <a:r>
              <a:rPr lang="en-US" altLang="ja-JP" sz="1200" b="1" i="0" dirty="0">
                <a:solidFill>
                  <a:srgbClr val="222222"/>
                </a:solidFill>
                <a:effectLst/>
                <a:latin typeface="HGP創英角ｺﾞｼｯｸUB" panose="020B0900000000000000" pitchFamily="50" charset="-128"/>
                <a:ea typeface="HGP創英角ｺﾞｼｯｸUB" panose="020B0900000000000000" pitchFamily="50" charset="-128"/>
              </a:rPr>
              <a:t>48</a:t>
            </a:r>
          </a:p>
          <a:p>
            <a:pPr algn="l"/>
            <a:r>
              <a:rPr lang="ja-JP" altLang="en-US" sz="1200" b="1" dirty="0">
                <a:solidFill>
                  <a:srgbClr val="222222"/>
                </a:solidFill>
                <a:latin typeface="HGP創英角ｺﾞｼｯｸUB" panose="020B0900000000000000" pitchFamily="50" charset="-128"/>
                <a:ea typeface="HGP創英角ｺﾞｼｯｸUB" panose="020B0900000000000000" pitchFamily="50" charset="-128"/>
              </a:rPr>
              <a:t>　</a:t>
            </a:r>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万人）よりも大きいのです</a:t>
            </a:r>
            <a:endParaRPr lang="en-US" altLang="ja-JP" sz="1200" b="1" i="0" dirty="0">
              <a:solidFill>
                <a:srgbClr val="222222"/>
              </a:solidFill>
              <a:effectLst/>
              <a:latin typeface="HGP創英角ｺﾞｼｯｸUB" panose="020B0900000000000000" pitchFamily="50" charset="-128"/>
              <a:ea typeface="HGP創英角ｺﾞｼｯｸUB" panose="020B0900000000000000" pitchFamily="50" charset="-128"/>
            </a:endParaRPr>
          </a:p>
          <a:p>
            <a:pPr algn="l"/>
            <a:r>
              <a:rPr lang="ja-JP" altLang="en-US" sz="1200" b="1" dirty="0">
                <a:solidFill>
                  <a:srgbClr val="222222"/>
                </a:solidFill>
                <a:latin typeface="HGP創英角ｺﾞｼｯｸUB" panose="020B0900000000000000" pitchFamily="50" charset="-128"/>
                <a:ea typeface="HGP創英角ｺﾞｼｯｸUB" panose="020B0900000000000000" pitchFamily="50" charset="-128"/>
              </a:rPr>
              <a:t>　　</a:t>
            </a:r>
            <a:endParaRPr lang="en-US" altLang="ja-JP" sz="1200" b="1" dirty="0">
              <a:solidFill>
                <a:srgbClr val="222222"/>
              </a:solidFill>
              <a:latin typeface="HGP創英角ｺﾞｼｯｸUB" panose="020B0900000000000000" pitchFamily="50" charset="-128"/>
              <a:ea typeface="HGP創英角ｺﾞｼｯｸUB" panose="020B0900000000000000" pitchFamily="50" charset="-128"/>
            </a:endParaRPr>
          </a:p>
          <a:p>
            <a:pPr algn="l"/>
            <a:r>
              <a:rPr lang="ja-JP" altLang="en-US" sz="1200" b="1" dirty="0">
                <a:solidFill>
                  <a:srgbClr val="222222"/>
                </a:solidFill>
                <a:latin typeface="HGP創英角ｺﾞｼｯｸUB" panose="020B0900000000000000" pitchFamily="50" charset="-128"/>
                <a:ea typeface="HGP創英角ｺﾞｼｯｸUB" panose="020B0900000000000000" pitchFamily="50" charset="-128"/>
              </a:rPr>
              <a:t>・　</a:t>
            </a:r>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この事実は、</a:t>
            </a:r>
            <a:r>
              <a:rPr lang="ja-JP" altLang="en-US" sz="1200" b="1" i="0" dirty="0">
                <a:effectLst/>
                <a:latin typeface="HGP創英角ｺﾞｼｯｸUB" panose="020B0900000000000000" pitchFamily="50" charset="-128"/>
                <a:ea typeface="HGP創英角ｺﾞｼｯｸUB" panose="020B0900000000000000" pitchFamily="50" charset="-128"/>
              </a:rPr>
              <a:t>積極的な移民の受け入れでもしない</a:t>
            </a:r>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限り、日本</a:t>
            </a:r>
            <a:endParaRPr lang="en-US" altLang="ja-JP" sz="1200" b="1" i="0" dirty="0">
              <a:solidFill>
                <a:srgbClr val="222222"/>
              </a:solidFill>
              <a:effectLst/>
              <a:latin typeface="HGP創英角ｺﾞｼｯｸUB" panose="020B0900000000000000" pitchFamily="50" charset="-128"/>
              <a:ea typeface="HGP創英角ｺﾞｼｯｸUB" panose="020B0900000000000000" pitchFamily="50" charset="-128"/>
            </a:endParaRPr>
          </a:p>
          <a:p>
            <a:pPr algn="l"/>
            <a:r>
              <a:rPr lang="ja-JP" altLang="en-US" sz="1200" b="1" dirty="0">
                <a:solidFill>
                  <a:srgbClr val="222222"/>
                </a:solidFill>
                <a:latin typeface="HGP創英角ｺﾞｼｯｸUB" panose="020B0900000000000000" pitchFamily="50" charset="-128"/>
                <a:ea typeface="HGP創英角ｺﾞｼｯｸUB" panose="020B0900000000000000" pitchFamily="50" charset="-128"/>
              </a:rPr>
              <a:t>　</a:t>
            </a:r>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経済は深刻な</a:t>
            </a:r>
            <a:r>
              <a:rPr lang="ja-JP" altLang="en-US" sz="1200" b="1" i="0" dirty="0">
                <a:solidFill>
                  <a:srgbClr val="222222"/>
                </a:solidFill>
                <a:effectLst/>
                <a:highlight>
                  <a:srgbClr val="FFFF00"/>
                </a:highlight>
                <a:latin typeface="HGP創英角ｺﾞｼｯｸUB" panose="020B0900000000000000" pitchFamily="50" charset="-128"/>
                <a:ea typeface="HGP創英角ｺﾞｼｯｸUB" panose="020B0900000000000000" pitchFamily="50" charset="-128"/>
              </a:rPr>
              <a:t>労働力不足</a:t>
            </a:r>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に直面する可能性を示唆しています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21</a:t>
            </a:fld>
            <a:endParaRPr kumimoji="1" lang="ja-JP" altLang="en-US"/>
          </a:p>
        </p:txBody>
      </p:sp>
    </p:spTree>
    <p:extLst>
      <p:ext uri="{BB962C8B-B14F-4D97-AF65-F5344CB8AC3E}">
        <p14:creationId xmlns:p14="http://schemas.microsoft.com/office/powerpoint/2010/main" val="1176534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　しかも事態が深刻なのは、生産年齢人口が急速</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に減少するにもかかわらず、　</a:t>
            </a:r>
          </a:p>
          <a:p>
            <a:r>
              <a:rPr kumimoji="1" lang="ja-JP" altLang="en-US" sz="1200" b="1" dirty="0">
                <a:latin typeface="HGP創英角ｺﾞｼｯｸUB" panose="020B0900000000000000" pitchFamily="50" charset="-128"/>
                <a:ea typeface="HGP創英角ｺﾞｼｯｸUB" panose="020B0900000000000000" pitchFamily="50" charset="-128"/>
              </a:rPr>
              <a:t>　　</a:t>
            </a:r>
            <a:r>
              <a:rPr kumimoji="1" lang="en-US" altLang="ja-JP" sz="1200" b="1" dirty="0">
                <a:latin typeface="HGP創英角ｺﾞｼｯｸUB" panose="020B0900000000000000" pitchFamily="50" charset="-128"/>
                <a:ea typeface="HGP創英角ｺﾞｼｯｸUB" panose="020B0900000000000000" pitchFamily="50" charset="-128"/>
              </a:rPr>
              <a:t>75</a:t>
            </a:r>
            <a:r>
              <a:rPr kumimoji="1" lang="ja-JP" altLang="en-US" sz="1200" b="1" dirty="0">
                <a:latin typeface="HGP創英角ｺﾞｼｯｸUB" panose="020B0900000000000000" pitchFamily="50" charset="-128"/>
                <a:ea typeface="HGP創英角ｺﾞｼｯｸUB" panose="020B0900000000000000" pitchFamily="50" charset="-128"/>
              </a:rPr>
              <a:t>歳以上人口は（</a:t>
            </a:r>
            <a:r>
              <a:rPr kumimoji="1" lang="en-US" altLang="ja-JP" sz="1200" b="1" dirty="0">
                <a:latin typeface="HGP創英角ｺﾞｼｯｸUB" panose="020B0900000000000000" pitchFamily="50" charset="-128"/>
                <a:ea typeface="HGP創英角ｺﾞｼｯｸUB" panose="020B0900000000000000" pitchFamily="50" charset="-128"/>
              </a:rPr>
              <a:t>2030</a:t>
            </a:r>
            <a:r>
              <a:rPr kumimoji="1" lang="ja-JP" altLang="en-US" sz="1200" b="1" dirty="0">
                <a:latin typeface="HGP創英角ｺﾞｼｯｸUB" panose="020B0900000000000000" pitchFamily="50" charset="-128"/>
                <a:ea typeface="HGP創英角ｺﾞｼｯｸUB" panose="020B0900000000000000" pitchFamily="50" charset="-128"/>
              </a:rPr>
              <a:t>年代に増加が一時落ち</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着くものの）</a:t>
            </a:r>
            <a:r>
              <a:rPr kumimoji="1" lang="en-US" altLang="ja-JP" sz="1200" b="1" u="sng" dirty="0">
                <a:solidFill>
                  <a:schemeClr val="accent2"/>
                </a:solidFill>
                <a:latin typeface="HGP創英角ｺﾞｼｯｸUB" panose="020B0900000000000000" pitchFamily="50" charset="-128"/>
                <a:ea typeface="HGP創英角ｺﾞｼｯｸUB" panose="020B0900000000000000" pitchFamily="50" charset="-128"/>
              </a:rPr>
              <a:t>2054</a:t>
            </a:r>
            <a:r>
              <a:rPr kumimoji="1" lang="ja-JP" altLang="en-US" sz="1200" b="1" u="sng" dirty="0">
                <a:solidFill>
                  <a:schemeClr val="accent2"/>
                </a:solidFill>
                <a:latin typeface="HGP創英角ｺﾞｼｯｸUB" panose="020B0900000000000000" pitchFamily="50" charset="-128"/>
                <a:ea typeface="HGP創英角ｺﾞｼｯｸUB" panose="020B0900000000000000" pitchFamily="50" charset="-128"/>
              </a:rPr>
              <a:t>年まで増加を続けます　</a:t>
            </a:r>
            <a:endParaRPr kumimoji="1" lang="en-US" altLang="ja-JP" sz="1200" b="1" u="sng" dirty="0">
              <a:solidFill>
                <a:schemeClr val="accent2"/>
              </a:solidFill>
              <a:latin typeface="HGP創英角ｺﾞｼｯｸUB" panose="020B0900000000000000" pitchFamily="50" charset="-128"/>
              <a:ea typeface="HGP創英角ｺﾞｼｯｸUB" panose="020B0900000000000000" pitchFamily="50" charset="-128"/>
            </a:endParaRPr>
          </a:p>
          <a:p>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a:t>
            </a:r>
            <a:r>
              <a:rPr kumimoji="1" lang="en-US" altLang="ja-JP" sz="1200" b="1" dirty="0">
                <a:latin typeface="HGP創英角ｺﾞｼｯｸUB" panose="020B0900000000000000" pitchFamily="50" charset="-128"/>
                <a:ea typeface="HGP創英角ｺﾞｼｯｸUB" panose="020B0900000000000000" pitchFamily="50" charset="-128"/>
              </a:rPr>
              <a:t>75</a:t>
            </a:r>
            <a:r>
              <a:rPr kumimoji="1" lang="ja-JP" altLang="en-US" sz="1200" b="1" dirty="0">
                <a:latin typeface="HGP創英角ｺﾞｼｯｸUB" panose="020B0900000000000000" pitchFamily="50" charset="-128"/>
                <a:ea typeface="HGP創英角ｺﾞｼｯｸUB" panose="020B0900000000000000" pitchFamily="50" charset="-128"/>
              </a:rPr>
              <a:t>歳以上の人口は</a:t>
            </a:r>
            <a:r>
              <a:rPr kumimoji="1" lang="en-US" altLang="ja-JP" sz="1200" b="1" dirty="0">
                <a:latin typeface="HGP創英角ｺﾞｼｯｸUB" panose="020B0900000000000000" pitchFamily="50" charset="-128"/>
                <a:ea typeface="HGP創英角ｺﾞｼｯｸUB" panose="020B0900000000000000" pitchFamily="50" charset="-128"/>
              </a:rPr>
              <a:t>2054</a:t>
            </a:r>
            <a:r>
              <a:rPr kumimoji="1" lang="ja-JP" altLang="en-US" sz="1200" b="1" dirty="0">
                <a:latin typeface="HGP創英角ｺﾞｼｯｸUB" panose="020B0900000000000000" pitchFamily="50" charset="-128"/>
                <a:ea typeface="HGP創英角ｺﾞｼｯｸUB" panose="020B0900000000000000" pitchFamily="50" charset="-128"/>
              </a:rPr>
              <a:t>年に</a:t>
            </a:r>
            <a:r>
              <a:rPr kumimoji="1" lang="en-US" altLang="ja-JP" sz="1200" b="1" dirty="0">
                <a:latin typeface="HGP創英角ｺﾞｼｯｸUB" panose="020B0900000000000000" pitchFamily="50" charset="-128"/>
                <a:ea typeface="HGP創英角ｺﾞｼｯｸUB" panose="020B0900000000000000" pitchFamily="50" charset="-128"/>
              </a:rPr>
              <a:t>2,449</a:t>
            </a:r>
            <a:r>
              <a:rPr kumimoji="1" lang="ja-JP" altLang="en-US" sz="1200" b="1" dirty="0">
                <a:latin typeface="HGP創英角ｺﾞｼｯｸUB" panose="020B0900000000000000" pitchFamily="50" charset="-128"/>
                <a:ea typeface="HGP創英角ｺﾞｼｯｸUB" panose="020B0900000000000000" pitchFamily="50" charset="-128"/>
              </a:rPr>
              <a:t>万人となり、</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全人口に占める</a:t>
            </a:r>
            <a:r>
              <a:rPr kumimoji="1" lang="en-US" altLang="ja-JP" sz="1200" b="1" dirty="0">
                <a:latin typeface="HGP創英角ｺﾞｼｯｸUB" panose="020B0900000000000000" pitchFamily="50" charset="-128"/>
                <a:ea typeface="HGP創英角ｺﾞｼｯｸUB" panose="020B0900000000000000" pitchFamily="50" charset="-128"/>
              </a:rPr>
              <a:t>75</a:t>
            </a:r>
            <a:r>
              <a:rPr kumimoji="1" lang="ja-JP" altLang="en-US" sz="1200" b="1" dirty="0">
                <a:latin typeface="HGP創英角ｺﾞｼｯｸUB" panose="020B0900000000000000" pitchFamily="50" charset="-128"/>
                <a:ea typeface="HGP創英角ｺﾞｼｯｸUB" panose="020B0900000000000000" pitchFamily="50" charset="-128"/>
              </a:rPr>
              <a:t>歳以上の割合は</a:t>
            </a:r>
            <a:r>
              <a:rPr kumimoji="1" lang="ja-JP" altLang="en-US" sz="1200" b="1" u="sng" dirty="0">
                <a:solidFill>
                  <a:schemeClr val="accent2"/>
                </a:solidFill>
                <a:latin typeface="HGP創英角ｺﾞｼｯｸUB" panose="020B0900000000000000" pitchFamily="50" charset="-128"/>
                <a:ea typeface="HGP創英角ｺﾞｼｯｸUB" panose="020B0900000000000000" pitchFamily="50" charset="-128"/>
              </a:rPr>
              <a:t>約</a:t>
            </a:r>
            <a:r>
              <a:rPr kumimoji="1" lang="en-US" altLang="ja-JP" sz="1200" b="1" u="sng" dirty="0">
                <a:solidFill>
                  <a:schemeClr val="accent2"/>
                </a:solidFill>
                <a:latin typeface="HGP創英角ｺﾞｼｯｸUB" panose="020B0900000000000000" pitchFamily="50" charset="-128"/>
                <a:ea typeface="HGP創英角ｺﾞｼｯｸUB" panose="020B0900000000000000" pitchFamily="50" charset="-128"/>
              </a:rPr>
              <a:t>25%</a:t>
            </a:r>
            <a:r>
              <a:rPr kumimoji="1" lang="ja-JP" altLang="en-US" sz="1200" b="1" dirty="0">
                <a:latin typeface="HGP創英角ｺﾞｼｯｸUB" panose="020B0900000000000000" pitchFamily="50" charset="-128"/>
                <a:ea typeface="HGP創英角ｺﾞｼｯｸUB" panose="020B0900000000000000" pitchFamily="50" charset="-128"/>
              </a:rPr>
              <a:t>に達</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する。</a:t>
            </a:r>
          </a:p>
          <a:p>
            <a:r>
              <a:rPr kumimoji="1" lang="ja-JP" altLang="en-US" sz="1200" b="1" dirty="0">
                <a:latin typeface="HGP創英角ｺﾞｼｯｸUB" panose="020B0900000000000000" pitchFamily="50" charset="-128"/>
                <a:ea typeface="HGP創英角ｺﾞｼｯｸUB" panose="020B0900000000000000" pitchFamily="50" charset="-128"/>
              </a:rPr>
              <a:t>　　（国民</a:t>
            </a:r>
            <a:r>
              <a:rPr kumimoji="1" lang="en-US" altLang="ja-JP" sz="1200" b="1" dirty="0">
                <a:latin typeface="HGP創英角ｺﾞｼｯｸUB" panose="020B0900000000000000" pitchFamily="50" charset="-128"/>
                <a:ea typeface="HGP創英角ｺﾞｼｯｸUB" panose="020B0900000000000000" pitchFamily="50" charset="-128"/>
              </a:rPr>
              <a:t>4</a:t>
            </a:r>
            <a:r>
              <a:rPr kumimoji="1" lang="ja-JP" altLang="en-US" sz="1200" b="1" dirty="0">
                <a:latin typeface="HGP創英角ｺﾞｼｯｸUB" panose="020B0900000000000000" pitchFamily="50" charset="-128"/>
                <a:ea typeface="HGP創英角ｺﾞｼｯｸUB" panose="020B0900000000000000" pitchFamily="50" charset="-128"/>
              </a:rPr>
              <a:t>人のうち</a:t>
            </a:r>
            <a:r>
              <a:rPr kumimoji="1" lang="en-US" altLang="ja-JP" sz="1200" b="1" dirty="0">
                <a:latin typeface="HGP創英角ｺﾞｼｯｸUB" panose="020B0900000000000000" pitchFamily="50" charset="-128"/>
                <a:ea typeface="HGP創英角ｺﾞｼｯｸUB" panose="020B0900000000000000" pitchFamily="50" charset="-128"/>
              </a:rPr>
              <a:t>1</a:t>
            </a:r>
            <a:r>
              <a:rPr kumimoji="1" lang="ja-JP" altLang="en-US" sz="1200" b="1" dirty="0">
                <a:latin typeface="HGP創英角ｺﾞｼｯｸUB" panose="020B0900000000000000" pitchFamily="50" charset="-128"/>
                <a:ea typeface="HGP創英角ｺﾞｼｯｸUB" panose="020B0900000000000000" pitchFamily="50" charset="-128"/>
              </a:rPr>
              <a:t>人が</a:t>
            </a:r>
            <a:r>
              <a:rPr kumimoji="1" lang="en-US" altLang="ja-JP" sz="1200" b="1" dirty="0">
                <a:latin typeface="HGP創英角ｺﾞｼｯｸUB" panose="020B0900000000000000" pitchFamily="50" charset="-128"/>
                <a:ea typeface="HGP創英角ｺﾞｼｯｸUB" panose="020B0900000000000000" pitchFamily="50" charset="-128"/>
              </a:rPr>
              <a:t>75</a:t>
            </a:r>
            <a:r>
              <a:rPr kumimoji="1" lang="ja-JP" altLang="en-US" sz="1200" b="1" dirty="0">
                <a:latin typeface="HGP創英角ｺﾞｼｯｸUB" panose="020B0900000000000000" pitchFamily="50" charset="-128"/>
                <a:ea typeface="HGP創英角ｺﾞｼｯｸUB" panose="020B0900000000000000" pitchFamily="50" charset="-128"/>
              </a:rPr>
              <a:t>歳以上の高齢者になり、</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人類の歴史上、日本は</a:t>
            </a:r>
            <a:r>
              <a:rPr kumimoji="1" lang="ja-JP" altLang="en-US" sz="1200" b="1" dirty="0">
                <a:highlight>
                  <a:srgbClr val="00FF00"/>
                </a:highlight>
                <a:latin typeface="HGP創英角ｺﾞｼｯｸUB" panose="020B0900000000000000" pitchFamily="50" charset="-128"/>
                <a:ea typeface="HGP創英角ｺﾞｼｯｸUB" panose="020B0900000000000000" pitchFamily="50" charset="-128"/>
              </a:rPr>
              <a:t>「超々高齢化社会</a:t>
            </a:r>
            <a:r>
              <a:rPr kumimoji="1" lang="ja-JP" altLang="en-US" sz="1200" b="1" dirty="0">
                <a:latin typeface="HGP創英角ｺﾞｼｯｸUB" panose="020B0900000000000000" pitchFamily="50" charset="-128"/>
                <a:ea typeface="HGP創英角ｺﾞｼｯｸUB" panose="020B0900000000000000" pitchFamily="50" charset="-128"/>
              </a:rPr>
              <a:t>」という</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未知の領域に突入すしていくのです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22</a:t>
            </a:fld>
            <a:endParaRPr kumimoji="1" lang="ja-JP" altLang="en-US"/>
          </a:p>
        </p:txBody>
      </p:sp>
    </p:spTree>
    <p:extLst>
      <p:ext uri="{BB962C8B-B14F-4D97-AF65-F5344CB8AC3E}">
        <p14:creationId xmlns:p14="http://schemas.microsoft.com/office/powerpoint/2010/main" val="40437814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７５歳以上の人口と現役人口の予測です</a:t>
            </a:r>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23</a:t>
            </a:fld>
            <a:endParaRPr kumimoji="1" lang="ja-JP" altLang="en-US"/>
          </a:p>
        </p:txBody>
      </p:sp>
    </p:spTree>
    <p:extLst>
      <p:ext uri="{BB962C8B-B14F-4D97-AF65-F5344CB8AC3E}">
        <p14:creationId xmlns:p14="http://schemas.microsoft.com/office/powerpoint/2010/main" val="961810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sz="1050" b="1" i="0" u="sng" dirty="0">
                <a:effectLst/>
                <a:highlight>
                  <a:srgbClr val="00FF00"/>
                </a:highlight>
                <a:latin typeface="HGP創英角ｺﾞｼｯｸUB" panose="020B0900000000000000" pitchFamily="50" charset="-128"/>
                <a:ea typeface="HGP創英角ｺﾞｼｯｸUB" panose="020B0900000000000000" pitchFamily="50" charset="-128"/>
              </a:rPr>
              <a:t>そして　「</a:t>
            </a:r>
            <a:r>
              <a:rPr lang="en-US" altLang="ja-JP" sz="1050" b="1" i="0" u="sng" dirty="0">
                <a:effectLst/>
                <a:highlight>
                  <a:srgbClr val="00FF00"/>
                </a:highlight>
                <a:latin typeface="HGP創英角ｺﾞｼｯｸUB" panose="020B0900000000000000" pitchFamily="50" charset="-128"/>
                <a:ea typeface="HGP創英角ｺﾞｼｯｸUB" panose="020B0900000000000000" pitchFamily="50" charset="-128"/>
              </a:rPr>
              <a:t>2040</a:t>
            </a:r>
            <a:r>
              <a:rPr lang="ja-JP" altLang="en-US" sz="1050" b="1" i="0" u="sng" dirty="0">
                <a:effectLst/>
                <a:highlight>
                  <a:srgbClr val="00FF00"/>
                </a:highlight>
                <a:latin typeface="HGP創英角ｺﾞｼｯｸUB" panose="020B0900000000000000" pitchFamily="50" charset="-128"/>
                <a:ea typeface="HGP創英角ｺﾞｼｯｸUB" panose="020B0900000000000000" pitchFamily="50" charset="-128"/>
              </a:rPr>
              <a:t>年問題」に突入します</a:t>
            </a:r>
            <a:endParaRPr lang="en-US" altLang="ja-JP" sz="1050" b="1" i="0" u="sng" dirty="0">
              <a:effectLst/>
              <a:highlight>
                <a:srgbClr val="00FF00"/>
              </a:highlight>
              <a:latin typeface="HGP創英角ｺﾞｼｯｸUB" panose="020B0900000000000000" pitchFamily="50" charset="-128"/>
              <a:ea typeface="HGP創英角ｺﾞｼｯｸUB" panose="020B0900000000000000" pitchFamily="50" charset="-128"/>
            </a:endParaRPr>
          </a:p>
          <a:p>
            <a:pPr algn="l"/>
            <a:endParaRPr lang="en-US" altLang="ja-JP" b="1" dirty="0">
              <a:solidFill>
                <a:srgbClr val="222222"/>
              </a:solidFill>
              <a:highlight>
                <a:srgbClr val="00FF00"/>
              </a:highlight>
              <a:latin typeface="HGP創英角ｺﾞｼｯｸUB" panose="020B0900000000000000" pitchFamily="50" charset="-128"/>
              <a:ea typeface="HGP創英角ｺﾞｼｯｸUB" panose="020B0900000000000000" pitchFamily="50" charset="-128"/>
            </a:endParaRPr>
          </a:p>
          <a:p>
            <a:pPr algn="l"/>
            <a:r>
              <a:rPr lang="ja-JP" altLang="en-US" b="1" dirty="0">
                <a:solidFill>
                  <a:srgbClr val="222222"/>
                </a:solidFill>
                <a:latin typeface="HGP創英角ｺﾞｼｯｸUB" panose="020B0900000000000000" pitchFamily="50" charset="-128"/>
                <a:ea typeface="HGP創英角ｺﾞｼｯｸUB" panose="020B0900000000000000" pitchFamily="50" charset="-128"/>
              </a:rPr>
              <a:t>　</a:t>
            </a:r>
            <a:r>
              <a:rPr lang="en-US" altLang="ja-JP" sz="1200" b="1" i="0" dirty="0">
                <a:solidFill>
                  <a:srgbClr val="222222"/>
                </a:solidFill>
                <a:effectLst/>
                <a:highlight>
                  <a:srgbClr val="FFFF00"/>
                </a:highlight>
                <a:latin typeface="HGP創英角ｺﾞｼｯｸUB" panose="020B0900000000000000" pitchFamily="50" charset="-128"/>
                <a:ea typeface="HGP創英角ｺﾞｼｯｸUB" panose="020B0900000000000000" pitchFamily="50" charset="-128"/>
              </a:rPr>
              <a:t>2025</a:t>
            </a:r>
            <a:r>
              <a:rPr lang="ja-JP" altLang="en-US" sz="1200" b="1" i="0" dirty="0">
                <a:solidFill>
                  <a:srgbClr val="222222"/>
                </a:solidFill>
                <a:effectLst/>
                <a:highlight>
                  <a:srgbClr val="FFFF00"/>
                </a:highlight>
                <a:latin typeface="HGP創英角ｺﾞｼｯｸUB" panose="020B0900000000000000" pitchFamily="50" charset="-128"/>
                <a:ea typeface="HGP創英角ｺﾞｼｯｸUB" panose="020B0900000000000000" pitchFamily="50" charset="-128"/>
              </a:rPr>
              <a:t>年から</a:t>
            </a:r>
            <a:r>
              <a:rPr lang="en-US" altLang="ja-JP" sz="1200" b="1" i="0" dirty="0">
                <a:solidFill>
                  <a:srgbClr val="222222"/>
                </a:solidFill>
                <a:effectLst/>
                <a:highlight>
                  <a:srgbClr val="FFFF00"/>
                </a:highlight>
                <a:latin typeface="HGP創英角ｺﾞｼｯｸUB" panose="020B0900000000000000" pitchFamily="50" charset="-128"/>
                <a:ea typeface="HGP創英角ｺﾞｼｯｸUB" panose="020B0900000000000000" pitchFamily="50" charset="-128"/>
              </a:rPr>
              <a:t>2040</a:t>
            </a:r>
            <a:r>
              <a:rPr lang="ja-JP" altLang="en-US" sz="1200" b="1" i="0" dirty="0">
                <a:solidFill>
                  <a:srgbClr val="222222"/>
                </a:solidFill>
                <a:effectLst/>
                <a:highlight>
                  <a:srgbClr val="FFFF00"/>
                </a:highlight>
                <a:latin typeface="HGP創英角ｺﾞｼｯｸUB" panose="020B0900000000000000" pitchFamily="50" charset="-128"/>
                <a:ea typeface="HGP創英角ｺﾞｼｯｸUB" panose="020B0900000000000000" pitchFamily="50" charset="-128"/>
              </a:rPr>
              <a:t>年という僅か</a:t>
            </a:r>
            <a:r>
              <a:rPr lang="en-US" altLang="ja-JP" sz="1200" b="1" i="0" dirty="0">
                <a:solidFill>
                  <a:srgbClr val="222222"/>
                </a:solidFill>
                <a:effectLst/>
                <a:highlight>
                  <a:srgbClr val="FFFF00"/>
                </a:highlight>
                <a:latin typeface="HGP創英角ｺﾞｼｯｸUB" panose="020B0900000000000000" pitchFamily="50" charset="-128"/>
                <a:ea typeface="HGP創英角ｺﾞｼｯｸUB" panose="020B0900000000000000" pitchFamily="50" charset="-128"/>
              </a:rPr>
              <a:t>15</a:t>
            </a:r>
            <a:r>
              <a:rPr lang="ja-JP" altLang="en-US" sz="1200" b="1" i="0" dirty="0">
                <a:solidFill>
                  <a:srgbClr val="222222"/>
                </a:solidFill>
                <a:effectLst/>
                <a:highlight>
                  <a:srgbClr val="FFFF00"/>
                </a:highlight>
                <a:latin typeface="HGP創英角ｺﾞｼｯｸUB" panose="020B0900000000000000" pitchFamily="50" charset="-128"/>
                <a:ea typeface="HGP創英角ｺﾞｼｯｸUB" panose="020B0900000000000000" pitchFamily="50" charset="-128"/>
              </a:rPr>
              <a:t>年間　</a:t>
            </a:r>
            <a:endParaRPr lang="en-US" altLang="ja-JP" sz="1200" b="1" i="0" dirty="0">
              <a:solidFill>
                <a:srgbClr val="222222"/>
              </a:solidFill>
              <a:effectLst/>
              <a:highlight>
                <a:srgbClr val="FFFF00"/>
              </a:highlight>
              <a:latin typeface="HGP創英角ｺﾞｼｯｸUB" panose="020B0900000000000000" pitchFamily="50" charset="-128"/>
              <a:ea typeface="HGP創英角ｺﾞｼｯｸUB" panose="020B0900000000000000" pitchFamily="50" charset="-128"/>
            </a:endParaRPr>
          </a:p>
          <a:p>
            <a:pPr algn="l"/>
            <a:r>
              <a:rPr lang="ja-JP" altLang="en-US" sz="1200" b="1" dirty="0">
                <a:solidFill>
                  <a:srgbClr val="222222"/>
                </a:solidFill>
                <a:highlight>
                  <a:srgbClr val="FFFF00"/>
                </a:highlight>
                <a:latin typeface="HGP創英角ｺﾞｼｯｸUB" panose="020B0900000000000000" pitchFamily="50" charset="-128"/>
                <a:ea typeface="HGP創英角ｺﾞｼｯｸUB" panose="020B0900000000000000" pitchFamily="50" charset="-128"/>
              </a:rPr>
              <a:t>　</a:t>
            </a:r>
            <a:r>
              <a:rPr lang="ja-JP" altLang="en-US" sz="1200" b="1" i="0" dirty="0">
                <a:solidFill>
                  <a:srgbClr val="222222"/>
                </a:solidFill>
                <a:effectLst/>
                <a:highlight>
                  <a:srgbClr val="FFFF00"/>
                </a:highlight>
                <a:latin typeface="HGP創英角ｺﾞｼｯｸUB" panose="020B0900000000000000" pitchFamily="50" charset="-128"/>
                <a:ea typeface="HGP創英角ｺﾞｼｯｸUB" panose="020B0900000000000000" pitchFamily="50" charset="-128"/>
              </a:rPr>
              <a:t>において、　　</a:t>
            </a:r>
            <a:endParaRPr lang="en-US" altLang="ja-JP" sz="1200" b="1" i="0" dirty="0">
              <a:solidFill>
                <a:srgbClr val="222222"/>
              </a:solidFill>
              <a:effectLst/>
              <a:highlight>
                <a:srgbClr val="FFFF00"/>
              </a:highlight>
              <a:latin typeface="HGP創英角ｺﾞｼｯｸUB" panose="020B0900000000000000" pitchFamily="50" charset="-128"/>
              <a:ea typeface="HGP創英角ｺﾞｼｯｸUB" panose="020B0900000000000000" pitchFamily="50" charset="-128"/>
            </a:endParaRPr>
          </a:p>
          <a:p>
            <a:pPr algn="l"/>
            <a:r>
              <a:rPr lang="ja-JP" altLang="en-US" sz="1200" b="1" dirty="0">
                <a:solidFill>
                  <a:srgbClr val="222222"/>
                </a:solidFill>
                <a:highlight>
                  <a:srgbClr val="FFFF00"/>
                </a:highlight>
                <a:latin typeface="HGP創英角ｺﾞｼｯｸUB" panose="020B0900000000000000" pitchFamily="50" charset="-128"/>
                <a:ea typeface="HGP創英角ｺﾞｼｯｸUB" panose="020B0900000000000000" pitchFamily="50" charset="-128"/>
              </a:rPr>
              <a:t>　</a:t>
            </a:r>
            <a:r>
              <a:rPr lang="ja-JP" altLang="en-US" sz="1200" b="1" i="0" dirty="0">
                <a:solidFill>
                  <a:srgbClr val="222222"/>
                </a:solidFill>
                <a:effectLst/>
                <a:highlight>
                  <a:srgbClr val="FFFF00"/>
                </a:highlight>
                <a:latin typeface="HGP創英角ｺﾞｼｯｸUB" panose="020B0900000000000000" pitchFamily="50" charset="-128"/>
                <a:ea typeface="HGP創英角ｺﾞｼｯｸUB" panose="020B0900000000000000" pitchFamily="50" charset="-128"/>
              </a:rPr>
              <a:t>現役人口（</a:t>
            </a:r>
            <a:r>
              <a:rPr lang="en-US" altLang="ja-JP" sz="1200" b="1" i="0" dirty="0">
                <a:solidFill>
                  <a:srgbClr val="222222"/>
                </a:solidFill>
                <a:effectLst/>
                <a:highlight>
                  <a:srgbClr val="FFFF00"/>
                </a:highlight>
                <a:latin typeface="HGP創英角ｺﾞｼｯｸUB" panose="020B0900000000000000" pitchFamily="50" charset="-128"/>
                <a:ea typeface="HGP創英角ｺﾞｼｯｸUB" panose="020B0900000000000000" pitchFamily="50" charset="-128"/>
              </a:rPr>
              <a:t>20</a:t>
            </a:r>
            <a:r>
              <a:rPr lang="ja-JP" altLang="en-US" sz="1200" b="1" i="0" dirty="0">
                <a:solidFill>
                  <a:srgbClr val="222222"/>
                </a:solidFill>
                <a:effectLst/>
                <a:highlight>
                  <a:srgbClr val="FFFF00"/>
                </a:highlight>
                <a:latin typeface="HGP創英角ｺﾞｼｯｸUB" panose="020B0900000000000000" pitchFamily="50" charset="-128"/>
                <a:ea typeface="HGP創英角ｺﾞｼｯｸUB" panose="020B0900000000000000" pitchFamily="50" charset="-128"/>
              </a:rPr>
              <a:t>歳ー</a:t>
            </a:r>
            <a:r>
              <a:rPr lang="en-US" altLang="ja-JP" sz="1200" b="1" i="0" dirty="0">
                <a:solidFill>
                  <a:srgbClr val="222222"/>
                </a:solidFill>
                <a:effectLst/>
                <a:highlight>
                  <a:srgbClr val="FFFF00"/>
                </a:highlight>
                <a:latin typeface="HGP創英角ｺﾞｼｯｸUB" panose="020B0900000000000000" pitchFamily="50" charset="-128"/>
                <a:ea typeface="HGP創英角ｺﾞｼｯｸUB" panose="020B0900000000000000" pitchFamily="50" charset="-128"/>
              </a:rPr>
              <a:t>64</a:t>
            </a:r>
            <a:r>
              <a:rPr lang="ja-JP" altLang="en-US" sz="1200" b="1" i="0" dirty="0">
                <a:solidFill>
                  <a:srgbClr val="222222"/>
                </a:solidFill>
                <a:effectLst/>
                <a:highlight>
                  <a:srgbClr val="FFFF00"/>
                </a:highlight>
                <a:latin typeface="HGP創英角ｺﾞｼｯｸUB" panose="020B0900000000000000" pitchFamily="50" charset="-128"/>
                <a:ea typeface="HGP創英角ｺﾞｼｯｸUB" panose="020B0900000000000000" pitchFamily="50" charset="-128"/>
              </a:rPr>
              <a:t>歳）が　</a:t>
            </a:r>
            <a:endParaRPr lang="en-US" altLang="ja-JP" sz="1200" b="1" i="0" dirty="0">
              <a:solidFill>
                <a:srgbClr val="222222"/>
              </a:solidFill>
              <a:effectLst/>
              <a:highlight>
                <a:srgbClr val="FFFF00"/>
              </a:highlight>
              <a:latin typeface="HGP創英角ｺﾞｼｯｸUB" panose="020B0900000000000000" pitchFamily="50" charset="-128"/>
              <a:ea typeface="HGP創英角ｺﾞｼｯｸUB" panose="020B0900000000000000" pitchFamily="50" charset="-128"/>
            </a:endParaRPr>
          </a:p>
          <a:p>
            <a:pPr algn="l"/>
            <a:r>
              <a:rPr lang="ja-JP" altLang="en-US" sz="1200" b="1" dirty="0">
                <a:solidFill>
                  <a:srgbClr val="222222"/>
                </a:solidFill>
                <a:highlight>
                  <a:srgbClr val="FFFF00"/>
                </a:highlight>
                <a:latin typeface="HGP創英角ｺﾞｼｯｸUB" panose="020B0900000000000000" pitchFamily="50" charset="-128"/>
                <a:ea typeface="HGP創英角ｺﾞｼｯｸUB" panose="020B0900000000000000" pitchFamily="50" charset="-128"/>
              </a:rPr>
              <a:t>　</a:t>
            </a:r>
            <a:r>
              <a:rPr lang="ja-JP" altLang="en-US" sz="1200" b="1" i="0" dirty="0">
                <a:solidFill>
                  <a:srgbClr val="FF0000"/>
                </a:solidFill>
                <a:effectLst/>
                <a:highlight>
                  <a:srgbClr val="FFFF00"/>
                </a:highlight>
                <a:latin typeface="HGP創英角ｺﾞｼｯｸUB" panose="020B0900000000000000" pitchFamily="50" charset="-128"/>
                <a:ea typeface="HGP創英角ｺﾞｼｯｸUB" panose="020B0900000000000000" pitchFamily="50" charset="-128"/>
              </a:rPr>
              <a:t>約</a:t>
            </a:r>
            <a:r>
              <a:rPr lang="en-US" altLang="ja-JP" sz="1200" b="1" i="0" dirty="0">
                <a:solidFill>
                  <a:srgbClr val="FF0000"/>
                </a:solidFill>
                <a:effectLst/>
                <a:highlight>
                  <a:srgbClr val="FFFF00"/>
                </a:highlight>
                <a:latin typeface="HGP創英角ｺﾞｼｯｸUB" panose="020B0900000000000000" pitchFamily="50" charset="-128"/>
                <a:ea typeface="HGP創英角ｺﾞｼｯｸUB" panose="020B0900000000000000" pitchFamily="50" charset="-128"/>
              </a:rPr>
              <a:t>1,000</a:t>
            </a:r>
            <a:r>
              <a:rPr lang="ja-JP" altLang="en-US" sz="1200" b="1" i="0" dirty="0">
                <a:solidFill>
                  <a:srgbClr val="FF0000"/>
                </a:solidFill>
                <a:effectLst/>
                <a:highlight>
                  <a:srgbClr val="FFFF00"/>
                </a:highlight>
                <a:latin typeface="HGP創英角ｺﾞｼｯｸUB" panose="020B0900000000000000" pitchFamily="50" charset="-128"/>
                <a:ea typeface="HGP創英角ｺﾞｼｯｸUB" panose="020B0900000000000000" pitchFamily="50" charset="-128"/>
              </a:rPr>
              <a:t>万人も減少</a:t>
            </a:r>
            <a:r>
              <a:rPr lang="ja-JP" altLang="en-US" sz="1200" b="1" i="0" dirty="0">
                <a:solidFill>
                  <a:srgbClr val="222222"/>
                </a:solidFill>
                <a:effectLst/>
                <a:highlight>
                  <a:srgbClr val="FFFF00"/>
                </a:highlight>
                <a:latin typeface="HGP創英角ｺﾞｼｯｸUB" panose="020B0900000000000000" pitchFamily="50" charset="-128"/>
                <a:ea typeface="HGP創英角ｺﾞｼｯｸUB" panose="020B0900000000000000" pitchFamily="50" charset="-128"/>
              </a:rPr>
              <a:t>するという問題が発生します</a:t>
            </a:r>
            <a:endParaRPr lang="en-US" altLang="ja-JP" sz="1200" b="1" i="0" dirty="0">
              <a:solidFill>
                <a:srgbClr val="222222"/>
              </a:solidFill>
              <a:effectLst/>
              <a:highlight>
                <a:srgbClr val="FFFF00"/>
              </a:highlight>
              <a:latin typeface="HGP創英角ｺﾞｼｯｸUB" panose="020B0900000000000000" pitchFamily="50" charset="-128"/>
              <a:ea typeface="HGP創英角ｺﾞｼｯｸUB" panose="020B0900000000000000" pitchFamily="50" charset="-128"/>
            </a:endParaRPr>
          </a:p>
          <a:p>
            <a:pPr algn="l"/>
            <a:endParaRPr lang="en-US" altLang="ja-JP" sz="1200" b="1" dirty="0">
              <a:solidFill>
                <a:srgbClr val="222222"/>
              </a:solidFill>
              <a:latin typeface="HGP創英角ｺﾞｼｯｸUB" panose="020B0900000000000000" pitchFamily="50" charset="-128"/>
              <a:ea typeface="HGP創英角ｺﾞｼｯｸUB" panose="020B0900000000000000" pitchFamily="50" charset="-128"/>
            </a:endParaRPr>
          </a:p>
          <a:p>
            <a:pPr algn="l"/>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　</a:t>
            </a:r>
            <a:r>
              <a:rPr lang="en-US" altLang="ja-JP" sz="1200" b="1" i="0" dirty="0">
                <a:solidFill>
                  <a:srgbClr val="222222"/>
                </a:solidFill>
                <a:effectLst/>
                <a:latin typeface="HGP創英角ｺﾞｼｯｸUB" panose="020B0900000000000000" pitchFamily="50" charset="-128"/>
                <a:ea typeface="HGP創英角ｺﾞｼｯｸUB" panose="020B0900000000000000" pitchFamily="50" charset="-128"/>
              </a:rPr>
              <a:t>2025</a:t>
            </a:r>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年に</a:t>
            </a:r>
            <a:r>
              <a:rPr lang="en-US" altLang="ja-JP" sz="1200" b="1" i="0" u="sng" dirty="0">
                <a:solidFill>
                  <a:schemeClr val="accent2"/>
                </a:solidFill>
                <a:effectLst/>
                <a:latin typeface="HGP創英角ｺﾞｼｯｸUB" panose="020B0900000000000000" pitchFamily="50" charset="-128"/>
                <a:ea typeface="HGP創英角ｺﾞｼｯｸUB" panose="020B0900000000000000" pitchFamily="50" charset="-128"/>
              </a:rPr>
              <a:t>6,634</a:t>
            </a:r>
            <a:r>
              <a:rPr lang="ja-JP" altLang="en-US" sz="1200" b="1" i="0" u="sng" dirty="0">
                <a:solidFill>
                  <a:schemeClr val="accent2"/>
                </a:solidFill>
                <a:effectLst/>
                <a:latin typeface="HGP創英角ｺﾞｼｯｸUB" panose="020B0900000000000000" pitchFamily="50" charset="-128"/>
                <a:ea typeface="HGP創英角ｺﾞｼｯｸUB" panose="020B0900000000000000" pitchFamily="50" charset="-128"/>
              </a:rPr>
              <a:t>万</a:t>
            </a:r>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人となる現役人口　</a:t>
            </a:r>
            <a:endParaRPr lang="en-US" altLang="ja-JP" sz="1200" b="1" i="0" dirty="0">
              <a:solidFill>
                <a:srgbClr val="222222"/>
              </a:solidFill>
              <a:effectLst/>
              <a:latin typeface="HGP創英角ｺﾞｼｯｸUB" panose="020B0900000000000000" pitchFamily="50" charset="-128"/>
              <a:ea typeface="HGP創英角ｺﾞｼｯｸUB" panose="020B0900000000000000" pitchFamily="50" charset="-128"/>
            </a:endParaRPr>
          </a:p>
          <a:p>
            <a:pPr algn="l"/>
            <a:r>
              <a:rPr lang="ja-JP" altLang="en-US" sz="1200" b="1" dirty="0">
                <a:solidFill>
                  <a:srgbClr val="222222"/>
                </a:solidFill>
                <a:latin typeface="HGP創英角ｺﾞｼｯｸUB" panose="020B0900000000000000" pitchFamily="50" charset="-128"/>
                <a:ea typeface="HGP創英角ｺﾞｼｯｸUB" panose="020B0900000000000000" pitchFamily="50" charset="-128"/>
              </a:rPr>
              <a:t>　</a:t>
            </a:r>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a:t>
            </a:r>
            <a:r>
              <a:rPr lang="en-US" altLang="ja-JP" sz="1200" b="1" i="0" dirty="0">
                <a:solidFill>
                  <a:srgbClr val="222222"/>
                </a:solidFill>
                <a:effectLst/>
                <a:latin typeface="HGP創英角ｺﾞｼｯｸUB" panose="020B0900000000000000" pitchFamily="50" charset="-128"/>
                <a:ea typeface="HGP創英角ｺﾞｼｯｸUB" panose="020B0900000000000000" pitchFamily="50" charset="-128"/>
              </a:rPr>
              <a:t>20</a:t>
            </a:r>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歳ー</a:t>
            </a:r>
            <a:r>
              <a:rPr lang="en-US" altLang="ja-JP" sz="1200" b="1" i="0" dirty="0">
                <a:solidFill>
                  <a:srgbClr val="222222"/>
                </a:solidFill>
                <a:effectLst/>
                <a:latin typeface="HGP創英角ｺﾞｼｯｸUB" panose="020B0900000000000000" pitchFamily="50" charset="-128"/>
                <a:ea typeface="HGP創英角ｺﾞｼｯｸUB" panose="020B0900000000000000" pitchFamily="50" charset="-128"/>
              </a:rPr>
              <a:t>64</a:t>
            </a:r>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歳）</a:t>
            </a:r>
            <a:endParaRPr lang="en-US" altLang="ja-JP" sz="1200" b="1" dirty="0">
              <a:solidFill>
                <a:srgbClr val="222222"/>
              </a:solidFill>
              <a:latin typeface="HGP創英角ｺﾞｼｯｸUB" panose="020B0900000000000000" pitchFamily="50" charset="-128"/>
              <a:ea typeface="HGP創英角ｺﾞｼｯｸUB" panose="020B0900000000000000" pitchFamily="50" charset="-128"/>
            </a:endParaRPr>
          </a:p>
          <a:p>
            <a:pPr algn="l"/>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　</a:t>
            </a:r>
            <a:r>
              <a:rPr lang="en-US" altLang="ja-JP" sz="1200" b="1" i="0" dirty="0">
                <a:solidFill>
                  <a:srgbClr val="222222"/>
                </a:solidFill>
                <a:effectLst/>
                <a:latin typeface="HGP創英角ｺﾞｼｯｸUB" panose="020B0900000000000000" pitchFamily="50" charset="-128"/>
                <a:ea typeface="HGP創英角ｺﾞｼｯｸUB" panose="020B0900000000000000" pitchFamily="50" charset="-128"/>
              </a:rPr>
              <a:t>2040</a:t>
            </a:r>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年には</a:t>
            </a:r>
            <a:r>
              <a:rPr lang="en-US" altLang="ja-JP" sz="1200" b="1" i="0" u="sng" dirty="0">
                <a:solidFill>
                  <a:schemeClr val="accent2"/>
                </a:solidFill>
                <a:effectLst/>
                <a:latin typeface="HGP創英角ｺﾞｼｯｸUB" panose="020B0900000000000000" pitchFamily="50" charset="-128"/>
                <a:ea typeface="HGP創英角ｺﾞｼｯｸUB" panose="020B0900000000000000" pitchFamily="50" charset="-128"/>
              </a:rPr>
              <a:t>5,542</a:t>
            </a:r>
            <a:r>
              <a:rPr lang="ja-JP" altLang="en-US" sz="1200" b="1" i="0" u="sng" dirty="0">
                <a:solidFill>
                  <a:schemeClr val="accent2"/>
                </a:solidFill>
                <a:effectLst/>
                <a:latin typeface="HGP創英角ｺﾞｼｯｸUB" panose="020B0900000000000000" pitchFamily="50" charset="-128"/>
                <a:ea typeface="HGP創英角ｺﾞｼｯｸUB" panose="020B0900000000000000" pitchFamily="50" charset="-128"/>
              </a:rPr>
              <a:t>万人</a:t>
            </a:r>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にまで減少する。</a:t>
            </a:r>
            <a:endParaRPr lang="en-US" altLang="ja-JP" sz="1200" b="1" i="0" dirty="0">
              <a:solidFill>
                <a:srgbClr val="222222"/>
              </a:solidFill>
              <a:effectLst/>
              <a:latin typeface="HGP創英角ｺﾞｼｯｸUB" panose="020B0900000000000000" pitchFamily="50" charset="-128"/>
              <a:ea typeface="HGP創英角ｺﾞｼｯｸUB" panose="020B0900000000000000" pitchFamily="50" charset="-128"/>
            </a:endParaRPr>
          </a:p>
          <a:p>
            <a:pPr algn="l"/>
            <a:r>
              <a:rPr lang="ja-JP" altLang="en-US" sz="1200" b="1" dirty="0">
                <a:solidFill>
                  <a:srgbClr val="222222"/>
                </a:solidFill>
                <a:latin typeface="HGP創英角ｺﾞｼｯｸUB" panose="020B0900000000000000" pitchFamily="50" charset="-128"/>
                <a:ea typeface="HGP創英角ｺﾞｼｯｸUB" panose="020B0900000000000000" pitchFamily="50" charset="-128"/>
              </a:rPr>
              <a:t>　</a:t>
            </a:r>
            <a:endParaRPr lang="en-US" altLang="ja-JP" sz="1200" b="1" dirty="0">
              <a:solidFill>
                <a:srgbClr val="222222"/>
              </a:solidFill>
              <a:latin typeface="HGP創英角ｺﾞｼｯｸUB" panose="020B0900000000000000" pitchFamily="50" charset="-128"/>
              <a:ea typeface="HGP創英角ｺﾞｼｯｸUB" panose="020B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24</a:t>
            </a:fld>
            <a:endParaRPr kumimoji="1" lang="ja-JP" altLang="en-US"/>
          </a:p>
        </p:txBody>
      </p:sp>
    </p:spTree>
    <p:extLst>
      <p:ext uri="{BB962C8B-B14F-4D97-AF65-F5344CB8AC3E}">
        <p14:creationId xmlns:p14="http://schemas.microsoft.com/office/powerpoint/2010/main" val="669022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900" b="1" dirty="0">
                <a:highlight>
                  <a:srgbClr val="FFFF00"/>
                </a:highlight>
                <a:latin typeface="HGP創英角ｺﾞｼｯｸUB" panose="020B0900000000000000" pitchFamily="50" charset="-128"/>
                <a:ea typeface="HGP創英角ｺﾞｼｯｸUB" panose="020B0900000000000000" pitchFamily="50" charset="-128"/>
              </a:rPr>
              <a:t>◆少子高齢化の到来による働き手がいなくなる対応策としては、</a:t>
            </a:r>
            <a:endParaRPr kumimoji="1" lang="en-US" altLang="ja-JP" sz="9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①働き手がいなくなる　ことに関しては　　　</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機械化して自動化（</a:t>
            </a:r>
            <a:r>
              <a:rPr kumimoji="1" lang="en-US" altLang="ja-JP" sz="1200" b="1" dirty="0">
                <a:latin typeface="HGP創英角ｺﾞｼｯｸUB" panose="020B0900000000000000" pitchFamily="50" charset="-128"/>
                <a:ea typeface="HGP創英角ｺﾞｼｯｸUB" panose="020B0900000000000000" pitchFamily="50" charset="-128"/>
              </a:rPr>
              <a:t>AI</a:t>
            </a:r>
            <a:r>
              <a:rPr kumimoji="1" lang="ja-JP" altLang="en-US" sz="1200" b="1" dirty="0">
                <a:latin typeface="HGP創英角ｺﾞｼｯｸUB" panose="020B0900000000000000" pitchFamily="50" charset="-128"/>
                <a:ea typeface="HGP創英角ｺﾞｼｯｸUB" panose="020B0900000000000000" pitchFamily="50" charset="-128"/>
              </a:rPr>
              <a:t>）</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②外国から働き手の導入</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③退職者の活用</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④職種にとらわれない分野で</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の女子の登用</a:t>
            </a:r>
            <a:endParaRPr kumimoji="1" lang="en-US" altLang="ja-JP" sz="1200" b="1" dirty="0">
              <a:latin typeface="HGP創英角ｺﾞｼｯｸUB" panose="020B0900000000000000" pitchFamily="50" charset="-128"/>
              <a:ea typeface="HGP創英角ｺﾞｼｯｸUB" panose="020B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25</a:t>
            </a:fld>
            <a:endParaRPr kumimoji="1" lang="ja-JP" altLang="en-US"/>
          </a:p>
        </p:txBody>
      </p:sp>
    </p:spTree>
    <p:extLst>
      <p:ext uri="{BB962C8B-B14F-4D97-AF65-F5344CB8AC3E}">
        <p14:creationId xmlns:p14="http://schemas.microsoft.com/office/powerpoint/2010/main" val="484785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その時の時代背景を考えてみます</a:t>
            </a:r>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26</a:t>
            </a:fld>
            <a:endParaRPr kumimoji="1" lang="ja-JP" altLang="en-US"/>
          </a:p>
        </p:txBody>
      </p:sp>
    </p:spTree>
    <p:extLst>
      <p:ext uri="{BB962C8B-B14F-4D97-AF65-F5344CB8AC3E}">
        <p14:creationId xmlns:p14="http://schemas.microsoft.com/office/powerpoint/2010/main" val="12901609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dirty="0">
                <a:highlight>
                  <a:srgbClr val="00FFFF"/>
                </a:highlight>
                <a:latin typeface="HGP創英角ｺﾞｼｯｸUB" panose="020B0900000000000000" pitchFamily="50" charset="-128"/>
                <a:ea typeface="HGP創英角ｺﾞｼｯｸUB" panose="020B0900000000000000" pitchFamily="50" charset="-128"/>
              </a:rPr>
              <a:t>ポール・マイケル・ケネディ：英国の歴史学者で。</a:t>
            </a:r>
            <a:r>
              <a:rPr lang="ja-JP" altLang="en-US" sz="1200" b="1" dirty="0">
                <a:latin typeface="HGP創英角ｺﾞｼｯｸUB" panose="020B0900000000000000" pitchFamily="50" charset="-128"/>
                <a:ea typeface="HGP創英角ｺﾞｼｯｸUB" panose="020B0900000000000000" pitchFamily="50" charset="-128"/>
              </a:rPr>
              <a:t>イェール大学歴史学部教授・同大学国際安全保障研究所所長。専門は軍事史、外交史。 イングランドのタイン・アンド・ウィアに生まれる。ニューカッスル大学卒業後、</a:t>
            </a:r>
            <a:r>
              <a:rPr lang="en-US" altLang="ja-JP" sz="1200" b="1" dirty="0">
                <a:latin typeface="HGP創英角ｺﾞｼｯｸUB" panose="020B0900000000000000" pitchFamily="50" charset="-128"/>
                <a:ea typeface="HGP創英角ｺﾞｼｯｸUB" panose="020B0900000000000000" pitchFamily="50" charset="-128"/>
              </a:rPr>
              <a:t>1970</a:t>
            </a:r>
            <a:r>
              <a:rPr lang="ja-JP" altLang="en-US" sz="1200" b="1" dirty="0">
                <a:latin typeface="HGP創英角ｺﾞｼｯｸUB" panose="020B0900000000000000" pitchFamily="50" charset="-128"/>
                <a:ea typeface="HGP創英角ｺﾞｼｯｸUB" panose="020B0900000000000000" pitchFamily="50" charset="-128"/>
              </a:rPr>
              <a:t>年にオックスフォード大学で博士号を取得する。</a:t>
            </a:r>
            <a:endParaRPr kumimoji="1" lang="ja-JP" altLang="en-US" sz="1200" b="1" dirty="0">
              <a:latin typeface="HGP創英角ｺﾞｼｯｸUB" panose="020B0900000000000000" pitchFamily="50" charset="-128"/>
              <a:ea typeface="HGP創英角ｺﾞｼｯｸUB" panose="020B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27</a:t>
            </a:fld>
            <a:endParaRPr kumimoji="1" lang="ja-JP" altLang="en-US"/>
          </a:p>
        </p:txBody>
      </p:sp>
    </p:spTree>
    <p:extLst>
      <p:ext uri="{BB962C8B-B14F-4D97-AF65-F5344CB8AC3E}">
        <p14:creationId xmlns:p14="http://schemas.microsoft.com/office/powerpoint/2010/main" val="2148159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en-US" altLang="ja-JP" sz="1200" b="1" dirty="0">
                <a:latin typeface="HGP創英角ｺﾞｼｯｸUB" panose="020B0900000000000000" pitchFamily="50" charset="-128"/>
                <a:ea typeface="HGP創英角ｺﾞｼｯｸUB" panose="020B0900000000000000" pitchFamily="50" charset="-128"/>
              </a:rPr>
              <a:t>21</a:t>
            </a:r>
            <a:r>
              <a:rPr lang="ja-JP" altLang="en-US" sz="1200" b="1" dirty="0">
                <a:latin typeface="HGP創英角ｺﾞｼｯｸUB" panose="020B0900000000000000" pitchFamily="50" charset="-128"/>
                <a:ea typeface="HGP創英角ｺﾞｼｯｸUB" panose="020B0900000000000000" pitchFamily="50" charset="-128"/>
              </a:rPr>
              <a:t>世紀</a:t>
            </a:r>
            <a:r>
              <a:rPr kumimoji="1" lang="ja-JP" altLang="en-US" sz="1200" b="1" dirty="0">
                <a:latin typeface="HGP創英角ｺﾞｼｯｸUB" panose="020B0900000000000000" pitchFamily="50" charset="-128"/>
                <a:ea typeface="HGP創英角ｺﾞｼｯｸUB" panose="020B0900000000000000" pitchFamily="50" charset="-128"/>
              </a:rPr>
              <a:t>社会の</a:t>
            </a:r>
            <a:r>
              <a:rPr kumimoji="1" lang="ja-JP" altLang="en-US" sz="1200" dirty="0">
                <a:latin typeface="HGP創英角ｺﾞｼｯｸUB" panose="020B0900000000000000" pitchFamily="50" charset="-128"/>
                <a:ea typeface="HGP創英角ｺﾞｼｯｸUB" panose="020B0900000000000000" pitchFamily="50" charset="-128"/>
              </a:rPr>
              <a:t>最大</a:t>
            </a:r>
            <a:r>
              <a:rPr kumimoji="1" lang="ja-JP" altLang="en-US" sz="1200" b="1" dirty="0">
                <a:latin typeface="HGP創英角ｺﾞｼｯｸUB" panose="020B0900000000000000" pitchFamily="50" charset="-128"/>
                <a:ea typeface="HGP創英角ｺﾞｼｯｸUB" panose="020B0900000000000000" pitchFamily="50" charset="-128"/>
              </a:rPr>
              <a:t>の問題点は</a:t>
            </a:r>
            <a:r>
              <a:rPr lang="ja-JP" altLang="en-US" dirty="0">
                <a:highlight>
                  <a:srgbClr val="00FFFF"/>
                </a:highlight>
                <a:latin typeface="HGP創英角ｺﾞｼｯｸUB" panose="020B0900000000000000" pitchFamily="50" charset="-128"/>
                <a:ea typeface="HGP創英角ｺﾞｼｯｸUB" panose="020B0900000000000000" pitchFamily="50" charset="-128"/>
              </a:rPr>
              <a:t>①</a:t>
            </a:r>
            <a:r>
              <a:rPr kumimoji="1" lang="ja-JP" altLang="en-US" dirty="0">
                <a:highlight>
                  <a:srgbClr val="00FFFF"/>
                </a:highlight>
                <a:latin typeface="HGP創英角ｺﾞｼｯｸUB" panose="020B0900000000000000" pitchFamily="50" charset="-128"/>
                <a:ea typeface="HGP創英角ｺﾞｼｯｸUB" panose="020B0900000000000000" pitchFamily="50" charset="-128"/>
              </a:rPr>
              <a:t>技術革新と情報の迅速化に対する対応</a:t>
            </a:r>
            <a:endParaRPr kumimoji="1" lang="en-US" altLang="ja-JP" dirty="0">
              <a:highlight>
                <a:srgbClr val="00FFFF"/>
              </a:highlight>
              <a:latin typeface="HGP創英角ｺﾞｼｯｸUB" panose="020B0900000000000000" pitchFamily="50" charset="-128"/>
              <a:ea typeface="HGP創英角ｺﾞｼｯｸUB" panose="020B0900000000000000" pitchFamily="50" charset="-128"/>
            </a:endParaRPr>
          </a:p>
          <a:p>
            <a:pPr marL="0" indent="0">
              <a:buNone/>
            </a:pPr>
            <a:r>
              <a:rPr lang="ja-JP" altLang="en-US" dirty="0">
                <a:latin typeface="HGP創英角ｺﾞｼｯｸUB" panose="020B0900000000000000" pitchFamily="50" charset="-128"/>
                <a:ea typeface="HGP創英角ｺﾞｼｯｸUB" panose="020B0900000000000000" pitchFamily="50" charset="-128"/>
              </a:rPr>
              <a:t>　　</a:t>
            </a:r>
            <a:r>
              <a:rPr lang="ja-JP" altLang="en-US" dirty="0">
                <a:highlight>
                  <a:srgbClr val="00FFFF"/>
                </a:highlight>
                <a:latin typeface="HGP創英角ｺﾞｼｯｸUB" panose="020B0900000000000000" pitchFamily="50" charset="-128"/>
                <a:ea typeface="HGP創英角ｺﾞｼｯｸUB" panose="020B0900000000000000" pitchFamily="50" charset="-128"/>
              </a:rPr>
              <a:t>②国際化、グローバル化への対応</a:t>
            </a:r>
            <a:endParaRPr lang="en-US" altLang="ja-JP" dirty="0">
              <a:highlight>
                <a:srgbClr val="00FFFF"/>
              </a:highlight>
              <a:latin typeface="HGP創英角ｺﾞｼｯｸUB" panose="020B0900000000000000" pitchFamily="50" charset="-128"/>
              <a:ea typeface="HGP創英角ｺﾞｼｯｸUB" panose="020B0900000000000000" pitchFamily="50" charset="-128"/>
            </a:endParaRPr>
          </a:p>
          <a:p>
            <a:pPr marL="0" indent="0">
              <a:buNone/>
            </a:pPr>
            <a:r>
              <a:rPr kumimoji="1" lang="ja-JP" altLang="en-US" dirty="0">
                <a:latin typeface="HGP創英角ｺﾞｼｯｸUB" panose="020B0900000000000000" pitchFamily="50" charset="-128"/>
                <a:ea typeface="HGP創英角ｺﾞｼｯｸUB" panose="020B0900000000000000" pitchFamily="50" charset="-128"/>
              </a:rPr>
              <a:t>　　</a:t>
            </a:r>
            <a:r>
              <a:rPr kumimoji="1" lang="ja-JP" altLang="en-US" dirty="0">
                <a:highlight>
                  <a:srgbClr val="00FFFF"/>
                </a:highlight>
                <a:latin typeface="HGP創英角ｺﾞｼｯｸUB" panose="020B0900000000000000" pitchFamily="50" charset="-128"/>
                <a:ea typeface="HGP創英角ｺﾞｼｯｸUB" panose="020B0900000000000000" pitchFamily="50" charset="-128"/>
              </a:rPr>
              <a:t>③発展途上国、新興国での人口爆発の３つであると話します</a:t>
            </a:r>
            <a:endParaRPr kumimoji="1" lang="en-US" altLang="ja-JP" dirty="0">
              <a:highlight>
                <a:srgbClr val="00FFFF"/>
              </a:highlight>
              <a:latin typeface="HGP創英角ｺﾞｼｯｸUB" panose="020B0900000000000000" pitchFamily="50" charset="-128"/>
              <a:ea typeface="HGP創英角ｺﾞｼｯｸUB" panose="020B0900000000000000" pitchFamily="50" charset="-128"/>
            </a:endParaRPr>
          </a:p>
          <a:p>
            <a:pPr marL="0" indent="0">
              <a:buNone/>
            </a:pPr>
            <a:endParaRPr kumimoji="1" lang="en-US" altLang="ja-JP" dirty="0">
              <a:highlight>
                <a:srgbClr val="00FFFF"/>
              </a:highlight>
              <a:latin typeface="HGP創英角ｺﾞｼｯｸUB" panose="020B0900000000000000" pitchFamily="50" charset="-128"/>
              <a:ea typeface="HGP創英角ｺﾞｼｯｸUB" panose="020B0900000000000000" pitchFamily="50" charset="-128"/>
            </a:endParaRPr>
          </a:p>
          <a:p>
            <a:r>
              <a:rPr lang="ja-JP" altLang="en-US" dirty="0">
                <a:latin typeface="HGP創英角ｺﾞｼｯｸUB" panose="020B0900000000000000" pitchFamily="50" charset="-128"/>
                <a:ea typeface="HGP創英角ｺﾞｼｯｸUB" panose="020B0900000000000000" pitchFamily="50" charset="-128"/>
              </a:rPr>
              <a:t>貧困国での人口増加、富裕国での技術革新（富の偏在）が起こり</a:t>
            </a:r>
            <a:endParaRPr lang="en-US" altLang="ja-JP" dirty="0">
              <a:latin typeface="HGP創英角ｺﾞｼｯｸUB" panose="020B0900000000000000" pitchFamily="50" charset="-128"/>
              <a:ea typeface="HGP創英角ｺﾞｼｯｸUB" panose="020B0900000000000000" pitchFamily="50" charset="-128"/>
            </a:endParaRPr>
          </a:p>
          <a:p>
            <a:r>
              <a:rPr kumimoji="1" lang="en-US" altLang="ja-JP" dirty="0">
                <a:latin typeface="HGP創英角ｺﾞｼｯｸUB" panose="020B0900000000000000" pitchFamily="50" charset="-128"/>
                <a:ea typeface="HGP創英角ｺﾞｼｯｸUB" panose="020B0900000000000000" pitchFamily="50" charset="-128"/>
              </a:rPr>
              <a:t>1950</a:t>
            </a:r>
            <a:r>
              <a:rPr kumimoji="1" lang="ja-JP" altLang="en-US" dirty="0">
                <a:latin typeface="HGP創英角ｺﾞｼｯｸUB" panose="020B0900000000000000" pitchFamily="50" charset="-128"/>
                <a:ea typeface="HGP創英角ｺﾞｼｯｸUB" panose="020B0900000000000000" pitchFamily="50" charset="-128"/>
              </a:rPr>
              <a:t>年代：世界人口の２２％が西側先進工業国</a:t>
            </a:r>
            <a:endParaRPr kumimoji="1" lang="en-US" altLang="ja-JP" dirty="0">
              <a:latin typeface="HGP創英角ｺﾞｼｯｸUB" panose="020B0900000000000000" pitchFamily="50" charset="-128"/>
              <a:ea typeface="HGP創英角ｺﾞｼｯｸUB" panose="020B0900000000000000" pitchFamily="50" charset="-128"/>
            </a:endParaRPr>
          </a:p>
          <a:p>
            <a:r>
              <a:rPr kumimoji="1" lang="ja-JP" altLang="en-US" dirty="0">
                <a:latin typeface="HGP創英角ｺﾞｼｯｸUB" panose="020B0900000000000000" pitchFamily="50" charset="-128"/>
                <a:ea typeface="HGP創英角ｺﾞｼｯｸUB" panose="020B0900000000000000" pitchFamily="50" charset="-128"/>
              </a:rPr>
              <a:t>現在の世界の総人口　２０２３年（国連）</a:t>
            </a:r>
            <a:r>
              <a:rPr lang="ja-JP" altLang="en-US" dirty="0">
                <a:latin typeface="HGP創英角ｺﾞｼｯｸUB" panose="020B0900000000000000" pitchFamily="50" charset="-128"/>
                <a:ea typeface="HGP創英角ｺﾞｼｯｸUB" panose="020B0900000000000000" pitchFamily="50" charset="-128"/>
              </a:rPr>
              <a:t>８０</a:t>
            </a:r>
            <a:r>
              <a:rPr kumimoji="1" lang="ja-JP" altLang="en-US" dirty="0">
                <a:latin typeface="HGP創英角ｺﾞｼｯｸUB" panose="020B0900000000000000" pitchFamily="50" charset="-128"/>
                <a:ea typeface="HGP創英角ｺﾞｼｯｸUB" panose="020B0900000000000000" pitchFamily="50" charset="-128"/>
              </a:rPr>
              <a:t>、４５億人と人口爆発を起こします</a:t>
            </a:r>
            <a:endParaRPr kumimoji="1" lang="en-US" altLang="ja-JP" dirty="0">
              <a:latin typeface="HGP創英角ｺﾞｼｯｸUB" panose="020B0900000000000000" pitchFamily="50" charset="-128"/>
              <a:ea typeface="HGP創英角ｺﾞｼｯｸUB" panose="020B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28</a:t>
            </a:fld>
            <a:endParaRPr kumimoji="1" lang="ja-JP" altLang="en-US"/>
          </a:p>
        </p:txBody>
      </p:sp>
    </p:spTree>
    <p:extLst>
      <p:ext uri="{BB962C8B-B14F-4D97-AF65-F5344CB8AC3E}">
        <p14:creationId xmlns:p14="http://schemas.microsoft.com/office/powerpoint/2010/main" val="4398303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lvl="0" indent="0">
              <a:buNone/>
            </a:pPr>
            <a:r>
              <a:rPr lang="ja-JP" altLang="en-US" sz="1800" b="1" dirty="0">
                <a:solidFill>
                  <a:srgbClr val="6A6A6A"/>
                </a:solidFill>
                <a:highlight>
                  <a:srgbClr val="FFFF00"/>
                </a:highlight>
                <a:latin typeface="HGP創英角ｺﾞｼｯｸUB" panose="020B0900000000000000" pitchFamily="50" charset="-128"/>
                <a:ea typeface="HGP創英角ｺﾞｼｯｸUB" panose="020B0900000000000000" pitchFamily="50" charset="-128"/>
              </a:rPr>
              <a:t>アルビン・トフラー</a:t>
            </a:r>
            <a:r>
              <a:rPr lang="ja-JP" altLang="en-US" sz="1800" b="1" dirty="0">
                <a:solidFill>
                  <a:srgbClr val="545454"/>
                </a:solidFill>
                <a:latin typeface="HGP創英角ｺﾞｼｯｸUB" panose="020B0900000000000000" pitchFamily="50" charset="-128"/>
                <a:ea typeface="HGP創英角ｺﾞｼｯｸUB" panose="020B0900000000000000" pitchFamily="50" charset="-128"/>
              </a:rPr>
              <a:t>（</a:t>
            </a:r>
            <a:r>
              <a:rPr lang="en-US" altLang="ja-JP" sz="1800" b="1" dirty="0">
                <a:solidFill>
                  <a:srgbClr val="545454"/>
                </a:solidFill>
                <a:latin typeface="HGP創英角ｺﾞｼｯｸUB" panose="020B0900000000000000" pitchFamily="50" charset="-128"/>
                <a:ea typeface="HGP創英角ｺﾞｼｯｸUB" panose="020B0900000000000000" pitchFamily="50" charset="-128"/>
              </a:rPr>
              <a:t>Alvin Toffler</a:t>
            </a:r>
            <a:r>
              <a:rPr lang="ja-JP" altLang="en-US" sz="1800" b="1" dirty="0">
                <a:solidFill>
                  <a:srgbClr val="545454"/>
                </a:solidFill>
                <a:latin typeface="HGP創英角ｺﾞｼｯｸUB" panose="020B0900000000000000" pitchFamily="50" charset="-128"/>
                <a:ea typeface="HGP創英角ｺﾞｼｯｸUB" panose="020B0900000000000000" pitchFamily="50" charset="-128"/>
              </a:rPr>
              <a:t>　）は</a:t>
            </a:r>
            <a:endParaRPr lang="en-US" altLang="ja-JP" sz="1800" b="1" dirty="0">
              <a:solidFill>
                <a:srgbClr val="545454"/>
              </a:solidFill>
              <a:latin typeface="HGP創英角ｺﾞｼｯｸUB" panose="020B0900000000000000" pitchFamily="50" charset="-128"/>
              <a:ea typeface="HGP創英角ｺﾞｼｯｸUB" panose="020B0900000000000000" pitchFamily="50" charset="-128"/>
            </a:endParaRPr>
          </a:p>
          <a:p>
            <a:pPr marL="0" lvl="0" indent="0">
              <a:buNone/>
            </a:pPr>
            <a:r>
              <a:rPr lang="ja-JP" altLang="en-US" sz="1200" dirty="0">
                <a:solidFill>
                  <a:srgbClr val="545454"/>
                </a:solidFill>
                <a:latin typeface="arial" panose="020B0604020202020204" pitchFamily="34" charset="0"/>
              </a:rPr>
              <a:t>　　　　　　　　　</a:t>
            </a:r>
            <a:r>
              <a:rPr lang="en-US" altLang="ja-JP" sz="1200" dirty="0">
                <a:solidFill>
                  <a:srgbClr val="545454"/>
                </a:solidFill>
                <a:latin typeface="arial" panose="020B0604020202020204" pitchFamily="34" charset="0"/>
              </a:rPr>
              <a:t>1928</a:t>
            </a:r>
            <a:r>
              <a:rPr lang="ja-JP" altLang="en-US" sz="1200" dirty="0">
                <a:solidFill>
                  <a:srgbClr val="545454"/>
                </a:solidFill>
                <a:latin typeface="arial" panose="020B0604020202020204" pitchFamily="34" charset="0"/>
              </a:rPr>
              <a:t>年</a:t>
            </a:r>
            <a:r>
              <a:rPr lang="en-US" altLang="ja-JP" sz="1200" dirty="0">
                <a:solidFill>
                  <a:srgbClr val="545454"/>
                </a:solidFill>
                <a:latin typeface="arial" panose="020B0604020202020204" pitchFamily="34" charset="0"/>
              </a:rPr>
              <a:t>10</a:t>
            </a:r>
            <a:r>
              <a:rPr lang="ja-JP" altLang="en-US" sz="1200" dirty="0">
                <a:solidFill>
                  <a:srgbClr val="545454"/>
                </a:solidFill>
                <a:latin typeface="arial" panose="020B0604020202020204" pitchFamily="34" charset="0"/>
              </a:rPr>
              <a:t>月</a:t>
            </a:r>
            <a:r>
              <a:rPr lang="en-US" altLang="ja-JP" sz="1200" dirty="0">
                <a:solidFill>
                  <a:srgbClr val="545454"/>
                </a:solidFill>
                <a:latin typeface="arial" panose="020B0604020202020204" pitchFamily="34" charset="0"/>
              </a:rPr>
              <a:t>4</a:t>
            </a:r>
            <a:r>
              <a:rPr lang="ja-JP" altLang="en-US" sz="1200" dirty="0">
                <a:solidFill>
                  <a:srgbClr val="545454"/>
                </a:solidFill>
                <a:latin typeface="arial" panose="020B0604020202020204" pitchFamily="34" charset="0"/>
              </a:rPr>
              <a:t>日 </a:t>
            </a:r>
            <a:r>
              <a:rPr lang="en-US" altLang="ja-JP" sz="1200" dirty="0">
                <a:solidFill>
                  <a:srgbClr val="545454"/>
                </a:solidFill>
                <a:latin typeface="arial" panose="020B0604020202020204" pitchFamily="34" charset="0"/>
              </a:rPr>
              <a:t>- 2016</a:t>
            </a:r>
            <a:r>
              <a:rPr lang="ja-JP" altLang="en-US" sz="1200" dirty="0">
                <a:solidFill>
                  <a:srgbClr val="545454"/>
                </a:solidFill>
                <a:latin typeface="arial" panose="020B0604020202020204" pitchFamily="34" charset="0"/>
              </a:rPr>
              <a:t>年</a:t>
            </a:r>
            <a:r>
              <a:rPr lang="en-US" altLang="ja-JP" sz="1200" dirty="0">
                <a:solidFill>
                  <a:srgbClr val="545454"/>
                </a:solidFill>
                <a:latin typeface="arial" panose="020B0604020202020204" pitchFamily="34" charset="0"/>
              </a:rPr>
              <a:t>6</a:t>
            </a:r>
            <a:r>
              <a:rPr lang="ja-JP" altLang="en-US" sz="1200" dirty="0">
                <a:solidFill>
                  <a:srgbClr val="545454"/>
                </a:solidFill>
                <a:latin typeface="arial" panose="020B0604020202020204" pitchFamily="34" charset="0"/>
              </a:rPr>
              <a:t>月</a:t>
            </a:r>
            <a:r>
              <a:rPr lang="en-US" altLang="ja-JP" sz="1200" dirty="0">
                <a:solidFill>
                  <a:srgbClr val="545454"/>
                </a:solidFill>
                <a:latin typeface="arial" panose="020B0604020202020204" pitchFamily="34" charset="0"/>
              </a:rPr>
              <a:t>27</a:t>
            </a:r>
            <a:r>
              <a:rPr lang="ja-JP" altLang="en-US" sz="1200" dirty="0">
                <a:solidFill>
                  <a:srgbClr val="545454"/>
                </a:solidFill>
                <a:latin typeface="arial" panose="020B0604020202020204" pitchFamily="34" charset="0"/>
              </a:rPr>
              <a:t>日）</a:t>
            </a:r>
            <a:endParaRPr lang="en-US" altLang="ja-JP" sz="1200" dirty="0">
              <a:solidFill>
                <a:srgbClr val="545454"/>
              </a:solidFill>
              <a:latin typeface="arial" panose="020B0604020202020204" pitchFamily="34" charset="0"/>
            </a:endParaRPr>
          </a:p>
          <a:p>
            <a:pPr marL="0" lvl="0" indent="0">
              <a:buNone/>
            </a:pPr>
            <a:r>
              <a:rPr lang="ja-JP" altLang="en-US" sz="1200" dirty="0">
                <a:solidFill>
                  <a:srgbClr val="545454"/>
                </a:solidFill>
                <a:latin typeface="arial" panose="020B0604020202020204" pitchFamily="34" charset="0"/>
              </a:rPr>
              <a:t>　</a:t>
            </a:r>
            <a:r>
              <a:rPr lang="ja-JP" altLang="en-US" sz="1200" b="1" dirty="0">
                <a:latin typeface="arial" panose="020B0604020202020204" pitchFamily="34" charset="0"/>
              </a:rPr>
              <a:t>アメリカの評論家、作家、</a:t>
            </a:r>
            <a:r>
              <a:rPr lang="ja-JP" altLang="en-US" sz="1200" b="1" dirty="0">
                <a:highlight>
                  <a:srgbClr val="00FFFF"/>
                </a:highlight>
                <a:latin typeface="arial" panose="020B0604020202020204" pitchFamily="34" charset="0"/>
              </a:rPr>
              <a:t>未来学者</a:t>
            </a:r>
            <a:r>
              <a:rPr lang="ja-JP" altLang="en-US" sz="1200" b="1" dirty="0">
                <a:latin typeface="arial" panose="020B0604020202020204" pitchFamily="34" charset="0"/>
              </a:rPr>
              <a:t>。</a:t>
            </a:r>
            <a:endParaRPr lang="en-US" altLang="ja-JP" sz="1200" b="1" dirty="0">
              <a:latin typeface="arial" panose="020B0604020202020204" pitchFamily="34" charset="0"/>
            </a:endParaRPr>
          </a:p>
          <a:p>
            <a:pPr marL="0" lvl="0" indent="0">
              <a:buNone/>
            </a:pPr>
            <a:r>
              <a:rPr lang="ja-JP" altLang="en-US" sz="1200" b="1" dirty="0">
                <a:latin typeface="arial" panose="020B0604020202020204" pitchFamily="34" charset="0"/>
              </a:rPr>
              <a:t>　アメリカ国防大学教授、国際連合女性開発基金米国</a:t>
            </a:r>
            <a:endParaRPr lang="en-US" altLang="ja-JP" sz="1200" b="1" dirty="0">
              <a:latin typeface="arial" panose="020B0604020202020204" pitchFamily="34" charset="0"/>
            </a:endParaRPr>
          </a:p>
          <a:p>
            <a:pPr marL="0" lvl="0" indent="0">
              <a:buNone/>
            </a:pPr>
            <a:r>
              <a:rPr lang="ja-JP" altLang="en-US" sz="1200" b="1" dirty="0">
                <a:latin typeface="arial" panose="020B0604020202020204" pitchFamily="34" charset="0"/>
              </a:rPr>
              <a:t>　委員会の共同議長を務める。</a:t>
            </a:r>
            <a:endParaRPr lang="en-US" altLang="ja-JP" sz="1200" b="1" dirty="0">
              <a:latin typeface="arial" panose="020B0604020202020204" pitchFamily="34" charset="0"/>
            </a:endParaRPr>
          </a:p>
          <a:p>
            <a:pPr marL="0" lvl="0" indent="0">
              <a:buNone/>
            </a:pPr>
            <a:r>
              <a:rPr lang="ja-JP" altLang="en-US" sz="1200" b="1" dirty="0">
                <a:latin typeface="arial" panose="020B0604020202020204" pitchFamily="34" charset="0"/>
              </a:rPr>
              <a:t>　</a:t>
            </a:r>
            <a:r>
              <a:rPr lang="ja-JP" altLang="en-US" sz="1200" b="1" dirty="0">
                <a:highlight>
                  <a:srgbClr val="FFFF00"/>
                </a:highlight>
                <a:latin typeface="arial" panose="020B0604020202020204" pitchFamily="34" charset="0"/>
              </a:rPr>
              <a:t>著書</a:t>
            </a:r>
            <a:r>
              <a:rPr lang="ja-JP" altLang="en-US" sz="1200" b="1" dirty="0">
                <a:latin typeface="arial" panose="020B0604020202020204" pitchFamily="34" charset="0"/>
              </a:rPr>
              <a:t>：</a:t>
            </a:r>
            <a:r>
              <a:rPr lang="ja-JP" altLang="en-US" sz="1200" b="1" dirty="0">
                <a:solidFill>
                  <a:srgbClr val="FF0000"/>
                </a:solidFill>
                <a:latin typeface="HGP創英角ｺﾞｼｯｸUB" panose="020B0900000000000000" pitchFamily="50" charset="-128"/>
                <a:ea typeface="HGP創英角ｺﾞｼｯｸUB" panose="020B0900000000000000" pitchFamily="50" charset="-128"/>
              </a:rPr>
              <a:t>第三の波、</a:t>
            </a:r>
            <a:r>
              <a:rPr lang="ja-JP" altLang="en-US" sz="1200" b="1" dirty="0">
                <a:latin typeface="arial" panose="020B0604020202020204" pitchFamily="34" charset="0"/>
              </a:rPr>
              <a:t>未来適応企業、</a:t>
            </a:r>
            <a:r>
              <a:rPr lang="en-US" altLang="ja-JP" sz="1200" b="1" dirty="0">
                <a:latin typeface="arial" panose="020B0604020202020204" pitchFamily="34" charset="0"/>
              </a:rPr>
              <a:t>『</a:t>
            </a:r>
            <a:r>
              <a:rPr lang="ja-JP" altLang="en-US" sz="1200" b="1" dirty="0">
                <a:latin typeface="arial" panose="020B0604020202020204" pitchFamily="34" charset="0"/>
              </a:rPr>
              <a:t>未来の衝撃（英語版）　</a:t>
            </a:r>
            <a:endParaRPr lang="en-US" altLang="ja-JP" sz="1200" b="1" dirty="0">
              <a:latin typeface="arial" panose="020B0604020202020204" pitchFamily="34" charset="0"/>
            </a:endParaRPr>
          </a:p>
          <a:p>
            <a:pPr marL="0" lvl="0" indent="0">
              <a:buNone/>
            </a:pPr>
            <a:r>
              <a:rPr lang="ja-JP" altLang="en-US" sz="1200" b="1" dirty="0">
                <a:latin typeface="arial" panose="020B0604020202020204" pitchFamily="34" charset="0"/>
              </a:rPr>
              <a:t>　激変する社会にどう対応するか</a:t>
            </a:r>
            <a:r>
              <a:rPr lang="en-US" altLang="ja-JP" sz="1200" b="1" dirty="0">
                <a:latin typeface="arial" panose="020B0604020202020204" pitchFamily="34" charset="0"/>
              </a:rPr>
              <a:t>』</a:t>
            </a:r>
            <a:r>
              <a:rPr lang="ja-JP" altLang="en-US" sz="1200" b="1" dirty="0">
                <a:latin typeface="arial" panose="020B0604020202020204" pitchFamily="34" charset="0"/>
              </a:rPr>
              <a:t>他多数</a:t>
            </a:r>
          </a:p>
          <a:p>
            <a:pPr marL="0" lvl="0" indent="0">
              <a:buNone/>
            </a:pPr>
            <a:endParaRPr lang="en-US" altLang="ja-JP" sz="1200" b="1" dirty="0">
              <a:latin typeface="ヒラギノ角ゴ ProN W3"/>
            </a:endParaRPr>
          </a:p>
          <a:p>
            <a:pPr marL="0" lvl="0" indent="0">
              <a:buNone/>
            </a:pPr>
            <a:r>
              <a:rPr lang="ja-JP" altLang="en-US" sz="1200" b="1" dirty="0">
                <a:latin typeface="ヒラギノ角ゴ ProN W3"/>
              </a:rPr>
              <a:t>　</a:t>
            </a:r>
            <a:r>
              <a:rPr lang="ja-JP" altLang="en-US" sz="1200" b="1" dirty="0">
                <a:highlight>
                  <a:srgbClr val="00FF00"/>
                </a:highlight>
                <a:latin typeface="ヒラギノ角ゴ ProN W3"/>
              </a:rPr>
              <a:t>１９２８年、ニューヨーク生まれ。「情報化社会」の実現</a:t>
            </a:r>
            <a:endParaRPr lang="en-US" altLang="ja-JP" sz="1200" b="1" dirty="0">
              <a:highlight>
                <a:srgbClr val="00FF00"/>
              </a:highlight>
              <a:latin typeface="ヒラギノ角ゴ ProN W3"/>
            </a:endParaRPr>
          </a:p>
          <a:p>
            <a:pPr marL="0" lvl="0" indent="0">
              <a:buNone/>
            </a:pPr>
            <a:r>
              <a:rPr lang="ja-JP" altLang="en-US" sz="1200" b="1" dirty="0">
                <a:highlight>
                  <a:srgbClr val="00FF00"/>
                </a:highlight>
                <a:latin typeface="ヒラギノ角ゴ ProN W3"/>
              </a:rPr>
              <a:t>　を予想したことで知られ、「世界で最も有名な未来学者」</a:t>
            </a:r>
            <a:endParaRPr lang="en-US" altLang="ja-JP" sz="1200" b="1" dirty="0">
              <a:highlight>
                <a:srgbClr val="00FF00"/>
              </a:highlight>
              <a:latin typeface="ヒラギノ角ゴ ProN W3"/>
            </a:endParaRPr>
          </a:p>
          <a:p>
            <a:pPr marL="0" lvl="0" indent="0">
              <a:buNone/>
            </a:pPr>
            <a:r>
              <a:rPr lang="ja-JP" altLang="en-US" sz="1200" b="1" dirty="0">
                <a:latin typeface="ヒラギノ角ゴ ProN W3"/>
              </a:rPr>
              <a:t>　（英フィナンシャル・タイムズ紙）と称賛された</a:t>
            </a:r>
            <a:endParaRPr kumimoji="1" lang="ja-JP" altLang="en-US"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29</a:t>
            </a:fld>
            <a:endParaRPr kumimoji="1" lang="ja-JP" altLang="en-US"/>
          </a:p>
        </p:txBody>
      </p:sp>
    </p:spTree>
    <p:extLst>
      <p:ext uri="{BB962C8B-B14F-4D97-AF65-F5344CB8AC3E}">
        <p14:creationId xmlns:p14="http://schemas.microsoft.com/office/powerpoint/2010/main" val="1301937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私は２０１８年</a:t>
            </a:r>
            <a:r>
              <a:rPr kumimoji="1" lang="en-US" altLang="ja-JP" dirty="0"/>
              <a:t>-</a:t>
            </a:r>
            <a:r>
              <a:rPr kumimoji="1" lang="ja-JP" altLang="en-US" dirty="0"/>
              <a:t>１９年度ガバナーでした橋岡久太郎様の</a:t>
            </a:r>
            <a:r>
              <a:rPr kumimoji="1" lang="en-US" altLang="ja-JP" dirty="0"/>
              <a:t>PETS</a:t>
            </a:r>
            <a:r>
              <a:rPr kumimoji="1" lang="ja-JP" altLang="en-US" dirty="0"/>
              <a:t>の時に初めてこの地区でお話させていただきました。</a:t>
            </a:r>
            <a:endParaRPr kumimoji="1" lang="en-US" altLang="ja-JP" dirty="0"/>
          </a:p>
          <a:p>
            <a:r>
              <a:rPr kumimoji="1" lang="ja-JP" altLang="en-US" dirty="0"/>
              <a:t>橋岡ガバナーは今年度北海道紋別で開催されました２５００地区の会長代理を務められ、地区の会員に素晴らしいご指導をいただきました</a:t>
            </a:r>
            <a:endParaRPr kumimoji="1" lang="en-US" altLang="ja-JP" dirty="0"/>
          </a:p>
          <a:p>
            <a:r>
              <a:rPr kumimoji="1" lang="ja-JP" altLang="en-US" dirty="0"/>
              <a:t>ありがとうございました</a:t>
            </a:r>
            <a:endParaRPr kumimoji="1" lang="en-US" altLang="ja-JP"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3</a:t>
            </a:fld>
            <a:endParaRPr kumimoji="1" lang="ja-JP" altLang="en-US"/>
          </a:p>
        </p:txBody>
      </p:sp>
    </p:spTree>
    <p:extLst>
      <p:ext uri="{BB962C8B-B14F-4D97-AF65-F5344CB8AC3E}">
        <p14:creationId xmlns:p14="http://schemas.microsoft.com/office/powerpoint/2010/main" val="3050363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kern="1200" dirty="0">
                <a:solidFill>
                  <a:schemeClr val="tx1"/>
                </a:solidFill>
                <a:effectLst/>
                <a:latin typeface="+mn-lt"/>
                <a:ea typeface="+mn-ea"/>
                <a:cs typeface="+mn-cs"/>
              </a:rPr>
              <a:t>『</a:t>
            </a:r>
            <a:r>
              <a:rPr kumimoji="1" lang="ja-JP" altLang="en-US" sz="1200" b="0" i="0" u="none" strike="noStrike" kern="1200" dirty="0">
                <a:solidFill>
                  <a:schemeClr val="tx1"/>
                </a:solidFill>
                <a:effectLst/>
                <a:latin typeface="+mn-lt"/>
                <a:ea typeface="+mn-ea"/>
                <a:cs typeface="+mn-cs"/>
                <a:hlinkClick r:id="rId3" tooltip="第三の波 (トフラー)"/>
              </a:rPr>
              <a:t>第三の波</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の中で、</a:t>
            </a:r>
            <a:r>
              <a:rPr kumimoji="1" lang="ja-JP" altLang="en-US" sz="1200" b="0" i="0" u="none" strike="noStrike" kern="1200" dirty="0">
                <a:solidFill>
                  <a:schemeClr val="tx1"/>
                </a:solidFill>
                <a:effectLst/>
                <a:latin typeface="+mn-lt"/>
                <a:ea typeface="+mn-ea"/>
                <a:cs typeface="+mn-cs"/>
                <a:hlinkClick r:id="rId4" tooltip="人類"/>
              </a:rPr>
              <a:t>人類</a:t>
            </a:r>
            <a:r>
              <a:rPr kumimoji="1" lang="ja-JP" altLang="en-US" sz="1200" b="0" i="0" kern="1200" dirty="0">
                <a:solidFill>
                  <a:schemeClr val="tx1"/>
                </a:solidFill>
                <a:effectLst/>
                <a:latin typeface="+mn-lt"/>
                <a:ea typeface="+mn-ea"/>
                <a:cs typeface="+mn-cs"/>
              </a:rPr>
              <a:t>の</a:t>
            </a:r>
            <a:r>
              <a:rPr kumimoji="1" lang="ja-JP" altLang="en-US" sz="1200" b="0" i="0" u="none" strike="noStrike" kern="1200" dirty="0">
                <a:solidFill>
                  <a:schemeClr val="tx1"/>
                </a:solidFill>
                <a:effectLst/>
                <a:latin typeface="+mn-lt"/>
                <a:ea typeface="+mn-ea"/>
                <a:cs typeface="+mn-cs"/>
                <a:hlinkClick r:id="rId5" tooltip="歴史"/>
              </a:rPr>
              <a:t>歴史</a:t>
            </a:r>
            <a:r>
              <a:rPr kumimoji="1" lang="ja-JP" altLang="en-US" sz="1200" b="0" i="0" kern="1200" dirty="0">
                <a:solidFill>
                  <a:schemeClr val="tx1"/>
                </a:solidFill>
                <a:effectLst/>
                <a:latin typeface="+mn-lt"/>
                <a:ea typeface="+mn-ea"/>
                <a:cs typeface="+mn-cs"/>
              </a:rPr>
              <a:t>における大きな</a:t>
            </a:r>
            <a:r>
              <a:rPr kumimoji="1" lang="ja-JP" altLang="en-US" sz="1200" b="0" i="0" u="none" strike="noStrike" kern="1200" dirty="0">
                <a:solidFill>
                  <a:schemeClr val="tx1"/>
                </a:solidFill>
                <a:effectLst/>
                <a:latin typeface="+mn-lt"/>
                <a:ea typeface="+mn-ea"/>
                <a:cs typeface="+mn-cs"/>
                <a:hlinkClick r:id="rId6" tooltip="イノベーション"/>
              </a:rPr>
              <a:t>技術革新</a:t>
            </a:r>
            <a:r>
              <a:rPr kumimoji="1" lang="ja-JP" altLang="en-US" sz="1200" b="0" i="0" u="none" strike="noStrike" kern="1200" dirty="0">
                <a:solidFill>
                  <a:schemeClr val="tx1"/>
                </a:solidFill>
                <a:effectLst/>
                <a:latin typeface="+mn-lt"/>
                <a:ea typeface="+mn-ea"/>
                <a:cs typeface="+mn-cs"/>
              </a:rPr>
              <a:t>を</a:t>
            </a:r>
            <a:r>
              <a:rPr kumimoji="1" lang="ja-JP" altLang="en-US" sz="1200" b="0" i="0" kern="1200" dirty="0">
                <a:solidFill>
                  <a:schemeClr val="tx1"/>
                </a:solidFill>
                <a:effectLst/>
                <a:latin typeface="+mn-lt"/>
                <a:ea typeface="+mn-ea"/>
                <a:cs typeface="+mn-cs"/>
              </a:rPr>
              <a:t>「波」の概念に基づいて三種類の社会を描いた。</a:t>
            </a:r>
            <a:r>
              <a:rPr lang="ja-JP" altLang="en-US" sz="1200" b="1" dirty="0">
                <a:highlight>
                  <a:srgbClr val="FFFF00"/>
                </a:highlight>
                <a:latin typeface="HGP創英角ｺﾞｼｯｸUB" panose="020B0900000000000000" pitchFamily="50" charset="-128"/>
                <a:ea typeface="HGP創英角ｺﾞｼｯｸUB" panose="020B0900000000000000" pitchFamily="50" charset="-128"/>
              </a:rPr>
              <a:t>第一の波は農業革命の後の社会、</a:t>
            </a:r>
            <a:r>
              <a:rPr lang="ja-JP" altLang="en-US" sz="1200" b="1" dirty="0">
                <a:latin typeface="HGP創英角ｺﾞｼｯｸUB" panose="020B0900000000000000" pitchFamily="50" charset="-128"/>
                <a:ea typeface="HGP創英角ｺﾞｼｯｸUB" panose="020B0900000000000000" pitchFamily="50" charset="-128"/>
              </a:rPr>
              <a:t>　</a:t>
            </a:r>
            <a:r>
              <a:rPr lang="ja-JP" altLang="en-US" sz="1200" b="1" dirty="0">
                <a:highlight>
                  <a:srgbClr val="FFFF00"/>
                </a:highlight>
                <a:latin typeface="HGP創英角ｺﾞｼｯｸUB" panose="020B0900000000000000" pitchFamily="50" charset="-128"/>
                <a:ea typeface="HGP創英角ｺﾞｼｯｸUB" panose="020B0900000000000000" pitchFamily="50" charset="-128"/>
              </a:rPr>
              <a:t>第二の波は産業革命、　第三の波は情報革命（脱工業化社会）とし、インターネット社会の到来を予言します。</a:t>
            </a:r>
            <a:endParaRPr lang="en-US" altLang="ja-JP" sz="1200" b="1" dirty="0">
              <a:latin typeface="HGP創英角ｺﾞｼｯｸUB" panose="020B0900000000000000" pitchFamily="50" charset="-128"/>
              <a:ea typeface="HGP創英角ｺﾞｼｯｸUB" panose="020B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dirty="0">
                <a:highlight>
                  <a:srgbClr val="FFFF00"/>
                </a:highlight>
                <a:latin typeface="HGP創英角ｺﾞｼｯｸUB" panose="020B0900000000000000" pitchFamily="50" charset="-128"/>
                <a:ea typeface="HGP創英角ｺﾞｼｯｸUB" panose="020B0900000000000000" pitchFamily="50" charset="-128"/>
              </a:rPr>
              <a:t>。</a:t>
            </a:r>
            <a:r>
              <a:rPr lang="ja-JP" altLang="en-US" sz="1200" b="1" dirty="0">
                <a:latin typeface="HGP創英角ｺﾞｼｯｸUB" panose="020B0900000000000000" pitchFamily="50" charset="-128"/>
                <a:ea typeface="HGP創英角ｺﾞｼｯｸUB" panose="020B0900000000000000" pitchFamily="50" charset="-128"/>
              </a:rPr>
              <a:t>　</a:t>
            </a:r>
            <a:endParaRPr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0" i="0" kern="1200" dirty="0">
                <a:solidFill>
                  <a:schemeClr val="tx1"/>
                </a:solidFill>
                <a:effectLst/>
                <a:latin typeface="+mn-lt"/>
                <a:ea typeface="+mn-ea"/>
                <a:cs typeface="+mn-cs"/>
              </a:rPr>
              <a:t>そして、それぞれの波は「古い社会と文化を脇へと押しやる」とした。</a:t>
            </a:r>
            <a:endParaRPr kumimoji="1" lang="ja-JP" altLang="en-US" dirty="0"/>
          </a:p>
        </p:txBody>
      </p:sp>
      <p:sp>
        <p:nvSpPr>
          <p:cNvPr id="4" name="スライド番号プレースホルダー 3"/>
          <p:cNvSpPr>
            <a:spLocks noGrp="1"/>
          </p:cNvSpPr>
          <p:nvPr>
            <p:ph type="sldNum" sz="quarter" idx="10"/>
          </p:nvPr>
        </p:nvSpPr>
        <p:spPr/>
        <p:txBody>
          <a:bodyPr/>
          <a:lstStyle/>
          <a:p>
            <a:fld id="{5E418C1F-4308-4158-A205-FC62CB8D8D95}" type="slidenum">
              <a:rPr kumimoji="1" lang="ja-JP" altLang="en-US" smtClean="0"/>
              <a:pPr/>
              <a:t>30</a:t>
            </a:fld>
            <a:endParaRPr kumimoji="1" lang="ja-JP" altLang="en-US"/>
          </a:p>
        </p:txBody>
      </p:sp>
    </p:spTree>
    <p:extLst>
      <p:ext uri="{BB962C8B-B14F-4D97-AF65-F5344CB8AC3E}">
        <p14:creationId xmlns:p14="http://schemas.microsoft.com/office/powerpoint/2010/main" val="34824059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そして、第４の波として、サイバー革命と</a:t>
            </a:r>
            <a:r>
              <a:rPr kumimoji="1" lang="en-US" altLang="ja-JP" dirty="0"/>
              <a:t>AI</a:t>
            </a:r>
            <a:r>
              <a:rPr kumimoji="1" lang="ja-JP" altLang="en-US" dirty="0"/>
              <a:t>革命を提唱します</a:t>
            </a:r>
            <a:endParaRPr kumimoji="1" lang="en-US" altLang="ja-JP" dirty="0"/>
          </a:p>
          <a:p>
            <a:endParaRPr kumimoji="1" lang="en-US" altLang="ja-JP" dirty="0"/>
          </a:p>
          <a:p>
            <a:r>
              <a:rPr kumimoji="1" lang="ja-JP" altLang="en-US" dirty="0"/>
              <a:t>新型コロナ感染により、リモートワークが現実のものとなり、その結果様々な働き方改革が起こり、少子高齢化で優秀な人材が不足し、そしてだい４の波ではシンギュラリティーつまり</a:t>
            </a:r>
            <a:r>
              <a:rPr kumimoji="1" lang="en-US" altLang="ja-JP" dirty="0"/>
              <a:t>AI</a:t>
            </a:r>
            <a:r>
              <a:rPr kumimoji="1" lang="ja-JP" altLang="en-US" dirty="0"/>
              <a:t>が人類の知能をコアエル技術的転換点になり、職の変遷により能力のない人間は仕事に就けない時代が来ると予測し、格差社会がますます広がると話しています</a:t>
            </a:r>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31</a:t>
            </a:fld>
            <a:endParaRPr kumimoji="1" lang="ja-JP" altLang="en-US"/>
          </a:p>
        </p:txBody>
      </p:sp>
    </p:spTree>
    <p:extLst>
      <p:ext uri="{BB962C8B-B14F-4D97-AF65-F5344CB8AC3E}">
        <p14:creationId xmlns:p14="http://schemas.microsoft.com/office/powerpoint/2010/main" val="6015880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78435" algn="just"/>
            <a:r>
              <a:rPr lang="ja-JP" altLang="en-US" sz="1200" b="1" kern="100" dirty="0">
                <a:effectLst/>
                <a:latin typeface="游明朝" panose="02020400000000000000" pitchFamily="18" charset="-128"/>
                <a:ea typeface="HGS明朝B" panose="02020800000000000000" pitchFamily="18" charset="-128"/>
                <a:cs typeface="Times New Roman" panose="02020603050405020304" pitchFamily="18" charset="0"/>
              </a:rPr>
              <a:t>そして、現実として</a:t>
            </a:r>
            <a:r>
              <a:rPr lang="ja-JP" altLang="ja-JP" sz="1200" b="1" kern="100" dirty="0">
                <a:effectLst/>
                <a:latin typeface="游明朝" panose="02020400000000000000" pitchFamily="18" charset="-128"/>
                <a:ea typeface="HGS明朝B" panose="02020800000000000000" pitchFamily="18" charset="-128"/>
                <a:cs typeface="Times New Roman" panose="02020603050405020304" pitchFamily="18" charset="0"/>
              </a:rPr>
              <a:t>今から僅か</a:t>
            </a:r>
            <a:r>
              <a:rPr lang="ja-JP" altLang="en-US" sz="1200" b="1" kern="100" dirty="0">
                <a:effectLst/>
                <a:latin typeface="游明朝" panose="02020400000000000000" pitchFamily="18" charset="-128"/>
                <a:ea typeface="HGS明朝B" panose="02020800000000000000" pitchFamily="18" charset="-128"/>
                <a:cs typeface="Times New Roman" panose="02020603050405020304" pitchFamily="18" charset="0"/>
              </a:rPr>
              <a:t>２１</a:t>
            </a:r>
            <a:r>
              <a:rPr lang="ja-JP" altLang="ja-JP" sz="1200" b="1" kern="100" dirty="0">
                <a:effectLst/>
                <a:latin typeface="游明朝" panose="02020400000000000000" pitchFamily="18" charset="-128"/>
                <a:ea typeface="HGS明朝B" panose="02020800000000000000" pitchFamily="18" charset="-128"/>
                <a:cs typeface="Times New Roman" panose="02020603050405020304" pitchFamily="18" charset="0"/>
              </a:rPr>
              <a:t>年前、コダックという１７万人の社員を有し、全世界の写真用紙の８５％を販売した世界的なメーカーが、わずか数年でそのビジネスモデルは消え破産しました。そして、その企業に携わっていた多くの人々がそのことが起こることを知りませんでした。</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78435" algn="just"/>
            <a:r>
              <a:rPr lang="en-US" altLang="ja-JP" sz="1200" b="1" kern="100" dirty="0">
                <a:effectLst/>
                <a:latin typeface="HGS明朝B" panose="02020800000000000000" pitchFamily="18"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78435" algn="just"/>
            <a:r>
              <a:rPr lang="ja-JP" altLang="ja-JP" sz="1200" b="1" kern="100" dirty="0">
                <a:effectLst/>
                <a:latin typeface="游明朝" panose="02020400000000000000" pitchFamily="18" charset="-128"/>
                <a:ea typeface="HGS明朝B" panose="02020800000000000000" pitchFamily="18" charset="-128"/>
                <a:cs typeface="Times New Roman" panose="02020603050405020304" pitchFamily="18" charset="0"/>
              </a:rPr>
              <a:t>このことは向後１０年以内に多くの業界で起こる可能性があります。医療健康産業、自動車、教育、農業などあらゆる分野で起こるでしょう。これから１０年以内に伝統的な産業の９０％は世界で無くなると考えられてい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78435" algn="just"/>
            <a:r>
              <a:rPr lang="en-US" altLang="ja-JP" sz="1200" b="1" kern="100" dirty="0">
                <a:effectLst/>
                <a:latin typeface="HGS明朝B" panose="02020800000000000000" pitchFamily="18"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78435" algn="just"/>
            <a:r>
              <a:rPr lang="en-US" altLang="ja-JP" sz="1200" b="1" kern="100" dirty="0">
                <a:effectLst/>
                <a:latin typeface="HGS明朝B" panose="02020800000000000000" pitchFamily="18" charset="-128"/>
                <a:ea typeface="游明朝" panose="02020400000000000000" pitchFamily="18" charset="-128"/>
                <a:cs typeface="Times New Roman" panose="02020603050405020304" pitchFamily="18" charset="0"/>
              </a:rPr>
              <a:t>Uber (</a:t>
            </a:r>
            <a:r>
              <a:rPr lang="ja-JP" altLang="ja-JP" sz="1200" b="1" kern="100" dirty="0">
                <a:effectLst/>
                <a:latin typeface="游明朝" panose="02020400000000000000" pitchFamily="18" charset="-128"/>
                <a:ea typeface="HGS明朝B" panose="02020800000000000000" pitchFamily="18" charset="-128"/>
                <a:cs typeface="Times New Roman" panose="02020603050405020304" pitchFamily="18" charset="0"/>
              </a:rPr>
              <a:t>ウーバー</a:t>
            </a:r>
            <a:r>
              <a:rPr lang="en-US" altLang="ja-JP" sz="1200" b="1" kern="100" dirty="0">
                <a:effectLst/>
                <a:latin typeface="游明朝" panose="02020400000000000000" pitchFamily="18" charset="-128"/>
                <a:ea typeface="HGS明朝B" panose="02020800000000000000" pitchFamily="18" charset="-128"/>
                <a:cs typeface="Times New Roman" panose="02020603050405020304" pitchFamily="18" charset="0"/>
              </a:rPr>
              <a:t>)</a:t>
            </a:r>
            <a:r>
              <a:rPr lang="ja-JP" altLang="ja-JP" sz="1200" b="1" kern="100" dirty="0">
                <a:effectLst/>
                <a:latin typeface="游明朝" panose="02020400000000000000" pitchFamily="18" charset="-128"/>
                <a:ea typeface="HGS明朝B" panose="02020800000000000000" pitchFamily="18" charset="-128"/>
                <a:cs typeface="Times New Roman" panose="02020603050405020304" pitchFamily="18" charset="0"/>
              </a:rPr>
              <a:t>というアメリカのタクシー会社は世界最大ですが、しかし車は一台も所有しておらず、ウエッブサイトと配車アプリがあるだけです。また、エアー</a:t>
            </a:r>
            <a:r>
              <a:rPr lang="en-US" altLang="ja-JP" sz="1200" b="1" kern="100" dirty="0">
                <a:effectLst/>
                <a:latin typeface="游明朝" panose="02020400000000000000" pitchFamily="18" charset="-128"/>
                <a:ea typeface="HGS明朝B" panose="02020800000000000000" pitchFamily="18" charset="-128"/>
                <a:cs typeface="Times New Roman" panose="02020603050405020304" pitchFamily="18" charset="0"/>
              </a:rPr>
              <a:t>B</a:t>
            </a:r>
            <a:r>
              <a:rPr lang="ja-JP" altLang="ja-JP" sz="1200" b="1" kern="100" dirty="0">
                <a:effectLst/>
                <a:latin typeface="游明朝" panose="02020400000000000000" pitchFamily="18" charset="-128"/>
                <a:ea typeface="HGS明朝B" panose="02020800000000000000" pitchFamily="18" charset="-128"/>
                <a:cs typeface="Times New Roman" panose="02020603050405020304" pitchFamily="18" charset="0"/>
              </a:rPr>
              <a:t>＆</a:t>
            </a:r>
            <a:r>
              <a:rPr lang="en-US" altLang="ja-JP" sz="1200" b="1" kern="100" dirty="0">
                <a:effectLst/>
                <a:latin typeface="游明朝" panose="02020400000000000000" pitchFamily="18" charset="-128"/>
                <a:ea typeface="HGS明朝B" panose="02020800000000000000" pitchFamily="18" charset="-128"/>
                <a:cs typeface="Times New Roman" panose="02020603050405020304" pitchFamily="18" charset="0"/>
              </a:rPr>
              <a:t>B</a:t>
            </a:r>
            <a:r>
              <a:rPr lang="ja-JP" altLang="ja-JP" sz="1200" b="1" kern="100" dirty="0">
                <a:effectLst/>
                <a:latin typeface="游明朝" panose="02020400000000000000" pitchFamily="18" charset="-128"/>
                <a:ea typeface="HGS明朝B" panose="02020800000000000000" pitchFamily="18" charset="-128"/>
                <a:cs typeface="Times New Roman" panose="02020603050405020304" pitchFamily="18" charset="0"/>
              </a:rPr>
              <a:t>は世界最大のホテル会社ですが、ホテルを所有していません。</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78435" algn="just"/>
            <a:r>
              <a:rPr lang="en-US" altLang="ja-JP" sz="1200" b="1" kern="100" dirty="0">
                <a:effectLst/>
                <a:latin typeface="HGS明朝B" panose="02020800000000000000" pitchFamily="18"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78435" algn="just"/>
            <a:r>
              <a:rPr lang="ja-JP" altLang="ja-JP" sz="1200" b="1" kern="100" dirty="0">
                <a:effectLst/>
                <a:latin typeface="游明朝" panose="02020400000000000000" pitchFamily="18" charset="-128"/>
                <a:ea typeface="HGS明朝B" panose="02020800000000000000" pitchFamily="18" charset="-128"/>
                <a:cs typeface="Times New Roman" panose="02020603050405020304" pitchFamily="18" charset="0"/>
              </a:rPr>
              <a:t>アメリカでは若い弁護士は今就職の当てがありません。それは</a:t>
            </a:r>
            <a:r>
              <a:rPr lang="en-US" altLang="ja-JP" sz="1200" b="1" kern="100" dirty="0">
                <a:effectLst/>
                <a:latin typeface="游明朝" panose="02020400000000000000" pitchFamily="18" charset="-128"/>
                <a:ea typeface="HGS明朝B" panose="02020800000000000000" pitchFamily="18" charset="-128"/>
                <a:cs typeface="Times New Roman" panose="02020603050405020304" pitchFamily="18" charset="0"/>
              </a:rPr>
              <a:t>IBM</a:t>
            </a:r>
            <a:r>
              <a:rPr lang="ja-JP" altLang="ja-JP" sz="1200" b="1" kern="100" dirty="0">
                <a:effectLst/>
                <a:latin typeface="游明朝" panose="02020400000000000000" pitchFamily="18" charset="-128"/>
                <a:ea typeface="HGS明朝B" panose="02020800000000000000" pitchFamily="18" charset="-128"/>
                <a:cs typeface="Times New Roman" panose="02020603050405020304" pitchFamily="18" charset="0"/>
              </a:rPr>
              <a:t>のワトソンのおかげで、人間が法的な助言を行った場合７０％の制度であるものが、ワトソンによれば９０％の制度で、数秒で法的助言を得ることができるからです。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78435" algn="just"/>
            <a:r>
              <a:rPr lang="en-US" altLang="ja-JP" sz="1200" b="1" kern="100" dirty="0">
                <a:effectLst/>
                <a:latin typeface="HGS明朝B" panose="02020800000000000000" pitchFamily="18"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78435" algn="just"/>
            <a:r>
              <a:rPr lang="ja-JP" altLang="ja-JP" sz="1200" b="1" kern="100" dirty="0">
                <a:effectLst/>
                <a:latin typeface="游明朝" panose="02020400000000000000" pitchFamily="18" charset="-128"/>
                <a:ea typeface="HGS明朝B" panose="02020800000000000000" pitchFamily="18" charset="-128"/>
                <a:cs typeface="Times New Roman" panose="02020603050405020304" pitchFamily="18" charset="0"/>
              </a:rPr>
              <a:t>また、私たち医療の世界でも、</a:t>
            </a:r>
            <a:r>
              <a:rPr lang="en-US" altLang="ja-JP" sz="1200" b="1" kern="100" dirty="0">
                <a:effectLst/>
                <a:latin typeface="游明朝" panose="02020400000000000000" pitchFamily="18" charset="-128"/>
                <a:ea typeface="HGS明朝B" panose="02020800000000000000" pitchFamily="18" charset="-128"/>
                <a:cs typeface="Times New Roman" panose="02020603050405020304" pitchFamily="18" charset="0"/>
              </a:rPr>
              <a:t>CT</a:t>
            </a:r>
            <a:r>
              <a:rPr lang="ja-JP" altLang="ja-JP" sz="1200" b="1" kern="100" dirty="0">
                <a:effectLst/>
                <a:latin typeface="游明朝" panose="02020400000000000000" pitchFamily="18" charset="-128"/>
                <a:ea typeface="HGS明朝B" panose="02020800000000000000" pitchFamily="18" charset="-128"/>
                <a:cs typeface="Times New Roman" panose="02020603050405020304" pitchFamily="18" charset="0"/>
              </a:rPr>
              <a:t>や</a:t>
            </a:r>
            <a:r>
              <a:rPr lang="en-US" altLang="ja-JP" sz="1200" b="1" kern="100" dirty="0">
                <a:effectLst/>
                <a:latin typeface="游明朝" panose="02020400000000000000" pitchFamily="18" charset="-128"/>
                <a:ea typeface="HGS明朝B" panose="02020800000000000000" pitchFamily="18" charset="-128"/>
                <a:cs typeface="Times New Roman" panose="02020603050405020304" pitchFamily="18" charset="0"/>
              </a:rPr>
              <a:t>X</a:t>
            </a:r>
            <a:r>
              <a:rPr lang="ja-JP" altLang="ja-JP" sz="1200" b="1" kern="100" dirty="0">
                <a:effectLst/>
                <a:latin typeface="游明朝" panose="02020400000000000000" pitchFamily="18" charset="-128"/>
                <a:ea typeface="HGS明朝B" panose="02020800000000000000" pitchFamily="18" charset="-128"/>
                <a:cs typeface="Times New Roman" panose="02020603050405020304" pitchFamily="18" charset="0"/>
              </a:rPr>
              <a:t>線などの解析力は人間が行うより、ワトソンが行った方がより正確で制度が高いことが実証されています。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78435" algn="just"/>
            <a:r>
              <a:rPr lang="ja-JP" altLang="ja-JP" sz="1200" b="1" kern="100" dirty="0">
                <a:effectLst/>
                <a:latin typeface="游明朝" panose="02020400000000000000" pitchFamily="18" charset="-128"/>
                <a:ea typeface="HGS明朝B" panose="02020800000000000000" pitchFamily="18" charset="-128"/>
                <a:cs typeface="Times New Roman" panose="02020603050405020304" pitchFamily="18" charset="0"/>
              </a:rPr>
              <a:t>そして、コンピューターによる顔認証のおかげでセキュリティーの精度は上がり、キャッシュレス時代の到来は、いまや韓国、中国、スウェーデンでは現金で物が買えない時代になってきています。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78435" algn="just"/>
            <a:r>
              <a:rPr lang="en-US" altLang="ja-JP" sz="1200" b="1" kern="100" dirty="0">
                <a:effectLst/>
                <a:latin typeface="HGS明朝B" panose="02020800000000000000" pitchFamily="18"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78435" algn="just"/>
            <a:r>
              <a:rPr lang="ja-JP" altLang="ja-JP" sz="1200" b="1" kern="100" dirty="0">
                <a:effectLst/>
                <a:latin typeface="游明朝" panose="02020400000000000000" pitchFamily="18" charset="-128"/>
                <a:ea typeface="HGS明朝B" panose="02020800000000000000" pitchFamily="18" charset="-128"/>
                <a:cs typeface="Times New Roman" panose="02020603050405020304" pitchFamily="18" charset="0"/>
              </a:rPr>
              <a:t>自動運転技術</a:t>
            </a:r>
            <a:r>
              <a:rPr lang="en-US" altLang="ja-JP" sz="1200" b="1" kern="100" dirty="0">
                <a:effectLst/>
                <a:latin typeface="游明朝" panose="02020400000000000000" pitchFamily="18" charset="-128"/>
                <a:ea typeface="HGS明朝B" panose="02020800000000000000" pitchFamily="18" charset="-128"/>
                <a:cs typeface="Times New Roman" panose="02020603050405020304" pitchFamily="18" charset="0"/>
              </a:rPr>
              <a:t>AI</a:t>
            </a:r>
            <a:r>
              <a:rPr lang="ja-JP" altLang="ja-JP" sz="1200" b="1" kern="100" dirty="0">
                <a:effectLst/>
                <a:latin typeface="游明朝" panose="02020400000000000000" pitchFamily="18" charset="-128"/>
                <a:ea typeface="HGS明朝B" panose="02020800000000000000" pitchFamily="18" charset="-128"/>
                <a:cs typeface="Times New Roman" panose="02020603050405020304" pitchFamily="18" charset="0"/>
              </a:rPr>
              <a:t>が完成しますと、その結果はただ単に自分で運転しなくて済むという問題ではなく、免許の取得が必要なくなり、２０２２年には車を所有する必要が無くなると言われています。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78435" algn="just"/>
            <a:r>
              <a:rPr lang="en-US" altLang="ja-JP" sz="1200" b="1" kern="100" dirty="0">
                <a:effectLst/>
                <a:latin typeface="HGS明朝B" panose="02020800000000000000" pitchFamily="18"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78435" algn="just"/>
            <a:r>
              <a:rPr lang="ja-JP" altLang="ja-JP" sz="1200" b="1" kern="100" dirty="0">
                <a:effectLst/>
                <a:latin typeface="游明朝" panose="02020400000000000000" pitchFamily="18" charset="-128"/>
                <a:ea typeface="HGS明朝B" panose="02020800000000000000" pitchFamily="18" charset="-128"/>
                <a:cs typeface="Times New Roman" panose="02020603050405020304" pitchFamily="18" charset="0"/>
              </a:rPr>
              <a:t>車が必要になったときには携帯で呼び出し、運転させればよいわけですから、都市部では９０％の車を減らし、駐車スペースは公園になり、６万マイルに１回の割で交通事故を起こしていたものが、それを６００万マイルに減らし、毎年１００万人の命を救うことになるので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78435" algn="just"/>
            <a:r>
              <a:rPr lang="ja-JP" altLang="ja-JP" sz="1200" b="1" kern="100" dirty="0">
                <a:effectLst/>
                <a:latin typeface="游明朝" panose="02020400000000000000" pitchFamily="18" charset="-128"/>
                <a:ea typeface="HGS明朝B" panose="02020800000000000000" pitchFamily="18" charset="-128"/>
                <a:cs typeface="Times New Roman" panose="02020603050405020304" pitchFamily="18" charset="0"/>
              </a:rPr>
              <a:t>そうなれば、自動車会社は破産し、自動車保険ビジネスは消えるでしょう。</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78435" algn="just"/>
            <a:r>
              <a:rPr lang="ja-JP" altLang="ja-JP" sz="1200" b="1" kern="100" dirty="0">
                <a:effectLst/>
                <a:latin typeface="游明朝" panose="02020400000000000000" pitchFamily="18" charset="-128"/>
                <a:ea typeface="HGS明朝B" panose="02020800000000000000" pitchFamily="18" charset="-128"/>
                <a:cs typeface="Times New Roman" panose="02020603050405020304" pitchFamily="18" charset="0"/>
              </a:rPr>
              <a:t>このように未来に起こりうる様々な状況を考えますと、ロータリーとは将来どのような形態をとるのが良いのか、奉仕活動とはどうあるべきなのかを、今からしっかりと考え直す必要があると思います。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78435" algn="just"/>
            <a:r>
              <a:rPr lang="en-US" altLang="ja-JP" sz="1200" b="1" kern="100" dirty="0">
                <a:effectLst/>
                <a:latin typeface="HGS明朝B" panose="02020800000000000000" pitchFamily="18"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0DEBC7F-8050-42BB-A9CB-3DB7A25E9B50}" type="slidenum">
              <a:rPr kumimoji="1" lang="ja-JP" altLang="en-US" smtClean="0"/>
              <a:t>32</a:t>
            </a:fld>
            <a:endParaRPr kumimoji="1" lang="ja-JP" altLang="en-US"/>
          </a:p>
        </p:txBody>
      </p:sp>
    </p:spTree>
    <p:extLst>
      <p:ext uri="{BB962C8B-B14F-4D97-AF65-F5344CB8AC3E}">
        <p14:creationId xmlns:p14="http://schemas.microsoft.com/office/powerpoint/2010/main" val="7169255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100" b="1" dirty="0">
                <a:highlight>
                  <a:srgbClr val="FFFF00"/>
                </a:highlight>
                <a:latin typeface="HGP創英角ｺﾞｼｯｸUB" panose="020B0900000000000000" pitchFamily="50" charset="-128"/>
                <a:ea typeface="HGP創英角ｺﾞｼｯｸUB" panose="020B0900000000000000" pitchFamily="50" charset="-128"/>
              </a:rPr>
              <a:t>◆そして、今、私達の周りで（世界中の働く社会）で問題になっている事柄は</a:t>
            </a:r>
            <a:endParaRPr kumimoji="1" lang="en-US" altLang="ja-JP" sz="1100" b="1" dirty="0">
              <a:highlight>
                <a:srgbClr val="FFFF00"/>
              </a:highlight>
              <a:latin typeface="HGP創英角ｺﾞｼｯｸUB" panose="020B0900000000000000" pitchFamily="50" charset="-128"/>
              <a:ea typeface="HGP創英角ｺﾞｼｯｸUB" panose="020B0900000000000000" pitchFamily="50" charset="-128"/>
            </a:endParaRPr>
          </a:p>
          <a:p>
            <a:endParaRPr kumimoji="1" lang="en-US" altLang="ja-JP" sz="1100" b="1" dirty="0">
              <a:latin typeface="HGP創英角ｺﾞｼｯｸUB" panose="020B0900000000000000" pitchFamily="50" charset="-128"/>
              <a:ea typeface="HGP創英角ｺﾞｼｯｸUB" panose="020B0900000000000000" pitchFamily="50" charset="-128"/>
            </a:endParaRPr>
          </a:p>
          <a:p>
            <a:r>
              <a:rPr kumimoji="1" lang="ja-JP" altLang="en-US" sz="1100" b="1" dirty="0">
                <a:latin typeface="HGP創英角ｺﾞｼｯｸUB" panose="020B0900000000000000" pitchFamily="50" charset="-128"/>
                <a:ea typeface="HGP創英角ｺﾞｼｯｸUB" panose="020B0900000000000000" pitchFamily="50" charset="-128"/>
              </a:rPr>
              <a:t>　</a:t>
            </a:r>
            <a:r>
              <a:rPr kumimoji="1" lang="ja-JP" altLang="en-US" sz="1200" b="1" dirty="0">
                <a:latin typeface="HGP創英角ｺﾞｼｯｸUB" panose="020B0900000000000000" pitchFamily="50" charset="-128"/>
                <a:ea typeface="HGP創英角ｺﾞｼｯｸUB" panose="020B0900000000000000" pitchFamily="50" charset="-128"/>
              </a:rPr>
              <a:t>①女性差別</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②パワーハラスメント</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③セクシャルハラスメント（米国ボーイスカウト、</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ジャニーズ問題等）</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④人種差別人種差別（アファーマティブアクショ</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ン：積極的格差是正措置：</a:t>
            </a:r>
            <a:r>
              <a:rPr kumimoji="1" lang="ja-JP" altLang="en-US" sz="1100" b="1" dirty="0">
                <a:latin typeface="HGP創英角ｺﾞｼｯｸUB" panose="020B0900000000000000" pitchFamily="50" charset="-128"/>
                <a:ea typeface="HGP創英角ｺﾞｼｯｸUB" panose="020B0900000000000000" pitchFamily="50" charset="-128"/>
              </a:rPr>
              <a:t>１９６１年ケネディ大</a:t>
            </a:r>
            <a:endParaRPr kumimoji="1" lang="en-US" altLang="ja-JP" sz="1100" b="1" dirty="0">
              <a:latin typeface="HGP創英角ｺﾞｼｯｸUB" panose="020B0900000000000000" pitchFamily="50" charset="-128"/>
              <a:ea typeface="HGP創英角ｺﾞｼｯｸUB" panose="020B0900000000000000" pitchFamily="50" charset="-128"/>
            </a:endParaRPr>
          </a:p>
          <a:p>
            <a:r>
              <a:rPr kumimoji="1" lang="ja-JP" altLang="en-US" sz="1100" b="1" dirty="0">
                <a:latin typeface="HGP創英角ｺﾞｼｯｸUB" panose="020B0900000000000000" pitchFamily="50" charset="-128"/>
                <a:ea typeface="HGP創英角ｺﾞｼｯｸUB" panose="020B0900000000000000" pitchFamily="50" charset="-128"/>
              </a:rPr>
              <a:t>　　　統領）</a:t>
            </a:r>
            <a:endParaRPr kumimoji="1" lang="en-US" altLang="ja-JP" sz="11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⑤ジェンダー問題</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このような問題が起こると米国では高額の</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保障問題が起きている</a:t>
            </a:r>
          </a:p>
          <a:p>
            <a:endParaRPr kumimoji="1" lang="ja-JP" altLang="en-US"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33</a:t>
            </a:fld>
            <a:endParaRPr kumimoji="1" lang="ja-JP" altLang="en-US"/>
          </a:p>
        </p:txBody>
      </p:sp>
    </p:spTree>
    <p:extLst>
      <p:ext uri="{BB962C8B-B14F-4D97-AF65-F5344CB8AC3E}">
        <p14:creationId xmlns:p14="http://schemas.microsoft.com/office/powerpoint/2010/main" val="21896817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228600" defTabSz="914400">
              <a:lnSpc>
                <a:spcPct val="90000"/>
              </a:lnSpc>
              <a:spcAft>
                <a:spcPts val="600"/>
              </a:spcAft>
              <a:buFont typeface="Arial" panose="020B0604020202020204" pitchFamily="34" charset="0"/>
              <a:buChar char="•"/>
            </a:pPr>
            <a:r>
              <a:rPr kumimoji="1" lang="ja-JP" altLang="en-US" sz="1200" b="1" dirty="0">
                <a:latin typeface="HGP創英角ｺﾞｼｯｸUB" panose="020B0900000000000000" pitchFamily="50" charset="-128"/>
                <a:ea typeface="HGP創英角ｺﾞｼｯｸUB" panose="020B0900000000000000" pitchFamily="50" charset="-128"/>
              </a:rPr>
              <a:t>これは ジャニーズの補償問題について書かれた記事ですが</a:t>
            </a:r>
            <a:endParaRPr kumimoji="1" lang="en-US" altLang="ja-JP" sz="1200" b="1" dirty="0">
              <a:latin typeface="HGP創英角ｺﾞｼｯｸUB" panose="020B0900000000000000" pitchFamily="50" charset="-128"/>
              <a:ea typeface="HGP創英角ｺﾞｼｯｸUB" panose="020B0900000000000000" pitchFamily="50" charset="-128"/>
            </a:endParaRPr>
          </a:p>
          <a:p>
            <a:pPr indent="-228600" defTabSz="914400">
              <a:lnSpc>
                <a:spcPct val="90000"/>
              </a:lnSpc>
              <a:spcAft>
                <a:spcPts val="600"/>
              </a:spcAft>
              <a:buFont typeface="Arial" panose="020B0604020202020204" pitchFamily="34" charset="0"/>
              <a:buChar char="•"/>
            </a:pPr>
            <a:r>
              <a:rPr kumimoji="1" lang="ja-JP" altLang="en-US" sz="1200" b="1" dirty="0">
                <a:latin typeface="HGP創英角ｺﾞｼｯｸUB" panose="020B0900000000000000" pitchFamily="50" charset="-128"/>
                <a:ea typeface="HGP創英角ｺﾞｼｯｸUB" panose="020B0900000000000000" pitchFamily="50" charset="-128"/>
              </a:rPr>
              <a:t>　ジャニーズ資産１５００億円</a:t>
            </a:r>
            <a:endParaRPr kumimoji="1" lang="en-US" altLang="ja-JP" sz="1200" b="1" dirty="0">
              <a:latin typeface="HGP創英角ｺﾞｼｯｸUB" panose="020B0900000000000000" pitchFamily="50" charset="-128"/>
              <a:ea typeface="HGP創英角ｺﾞｼｯｸUB" panose="020B0900000000000000" pitchFamily="50" charset="-128"/>
            </a:endParaRPr>
          </a:p>
          <a:p>
            <a:pPr indent="-228600" defTabSz="914400">
              <a:lnSpc>
                <a:spcPct val="90000"/>
              </a:lnSpc>
              <a:spcAft>
                <a:spcPts val="600"/>
              </a:spcAft>
              <a:buFont typeface="Arial" panose="020B0604020202020204" pitchFamily="34" charset="0"/>
              <a:buChar char="•"/>
            </a:pPr>
            <a:r>
              <a:rPr kumimoji="1" lang="ja-JP" altLang="en-US" sz="1200" b="1" dirty="0">
                <a:latin typeface="HGP創英角ｺﾞｼｯｸUB" panose="020B0900000000000000" pitchFamily="50" charset="-128"/>
                <a:ea typeface="HGP創英角ｺﾞｼｯｸUB" panose="020B0900000000000000" pitchFamily="50" charset="-128"/>
              </a:rPr>
              <a:t>　藤島ジュリー氏がすべて相続</a:t>
            </a:r>
            <a:endParaRPr kumimoji="1" lang="en-US" altLang="ja-JP" sz="1200" b="1" dirty="0">
              <a:latin typeface="HGP創英角ｺﾞｼｯｸUB" panose="020B0900000000000000" pitchFamily="50" charset="-128"/>
              <a:ea typeface="HGP創英角ｺﾞｼｯｸUB" panose="020B0900000000000000" pitchFamily="50" charset="-128"/>
            </a:endParaRPr>
          </a:p>
          <a:p>
            <a:pPr indent="-228600" defTabSz="914400">
              <a:lnSpc>
                <a:spcPct val="90000"/>
              </a:lnSpc>
              <a:spcAft>
                <a:spcPts val="600"/>
              </a:spcAft>
              <a:buFont typeface="Arial" panose="020B0604020202020204" pitchFamily="34" charset="0"/>
              <a:buChar char="•"/>
            </a:pPr>
            <a:r>
              <a:rPr kumimoji="1" lang="ja-JP" altLang="en-US" sz="1200" b="1" dirty="0">
                <a:latin typeface="HGP創英角ｺﾞｼｯｸUB" panose="020B0900000000000000" pitchFamily="50" charset="-128"/>
                <a:ea typeface="HGP創英角ｺﾞｼｯｸUB" panose="020B0900000000000000" pitchFamily="50" charset="-128"/>
              </a:rPr>
              <a:t>　相続税を払って残り７００億円</a:t>
            </a:r>
            <a:endParaRPr kumimoji="1" lang="en-US" altLang="ja-JP" sz="1200" b="1" dirty="0">
              <a:latin typeface="HGP創英角ｺﾞｼｯｸUB" panose="020B0900000000000000" pitchFamily="50" charset="-128"/>
              <a:ea typeface="HGP創英角ｺﾞｼｯｸUB" panose="020B0900000000000000" pitchFamily="50" charset="-128"/>
            </a:endParaRPr>
          </a:p>
          <a:p>
            <a:pPr indent="-228600" defTabSz="914400">
              <a:lnSpc>
                <a:spcPct val="90000"/>
              </a:lnSpc>
              <a:spcAft>
                <a:spcPts val="600"/>
              </a:spcAft>
              <a:buFont typeface="Arial" panose="020B0604020202020204" pitchFamily="34" charset="0"/>
              <a:buChar char="•"/>
            </a:pPr>
            <a:r>
              <a:rPr kumimoji="1" lang="ja-JP" altLang="en-US" sz="1200" b="1" dirty="0">
                <a:latin typeface="HGP創英角ｺﾞｼｯｸUB" panose="020B0900000000000000" pitchFamily="50" charset="-128"/>
                <a:ea typeface="HGP創英角ｺﾞｼｯｸUB" panose="020B0900000000000000" pitchFamily="50" charset="-128"/>
              </a:rPr>
              <a:t>　この中から３００人から５００</a:t>
            </a:r>
            <a:endParaRPr kumimoji="1" lang="en-US" altLang="ja-JP" sz="1200" b="1" dirty="0">
              <a:latin typeface="HGP創英角ｺﾞｼｯｸUB" panose="020B0900000000000000" pitchFamily="50" charset="-128"/>
              <a:ea typeface="HGP創英角ｺﾞｼｯｸUB" panose="020B0900000000000000" pitchFamily="50" charset="-128"/>
            </a:endParaRPr>
          </a:p>
          <a:p>
            <a:pPr defTabSz="914400">
              <a:lnSpc>
                <a:spcPct val="90000"/>
              </a:lnSpc>
              <a:spcAft>
                <a:spcPts val="600"/>
              </a:spcAft>
            </a:pPr>
            <a:r>
              <a:rPr kumimoji="1" lang="ja-JP" altLang="en-US" sz="1200" b="1" dirty="0">
                <a:latin typeface="HGP創英角ｺﾞｼｯｸUB" panose="020B0900000000000000" pitchFamily="50" charset="-128"/>
                <a:ea typeface="HGP創英角ｺﾞｼｯｸUB" panose="020B0900000000000000" pitchFamily="50" charset="-128"/>
              </a:rPr>
              <a:t>　　人？の被害者への補償</a:t>
            </a:r>
            <a:endParaRPr kumimoji="1" lang="en-US" altLang="ja-JP" sz="1200" b="1" dirty="0">
              <a:latin typeface="HGP創英角ｺﾞｼｯｸUB" panose="020B0900000000000000" pitchFamily="50" charset="-128"/>
              <a:ea typeface="HGP創英角ｺﾞｼｯｸUB" panose="020B0900000000000000" pitchFamily="50" charset="-128"/>
            </a:endParaRPr>
          </a:p>
          <a:p>
            <a:pPr indent="-228600" defTabSz="914400">
              <a:lnSpc>
                <a:spcPct val="90000"/>
              </a:lnSpc>
              <a:spcAft>
                <a:spcPts val="600"/>
              </a:spcAft>
              <a:buFont typeface="Arial" panose="020B0604020202020204" pitchFamily="34" charset="0"/>
              <a:buChar char="•"/>
            </a:pPr>
            <a:r>
              <a:rPr kumimoji="1" lang="ja-JP" altLang="en-US" sz="1200" b="1" dirty="0">
                <a:latin typeface="HGP創英角ｺﾞｼｯｸUB" panose="020B0900000000000000" pitchFamily="50" charset="-128"/>
                <a:ea typeface="HGP創英角ｺﾞｼｯｸUB" panose="020B0900000000000000" pitchFamily="50" charset="-128"/>
              </a:rPr>
              <a:t>　一人標準補償額が約３００万円</a:t>
            </a:r>
            <a:endParaRPr kumimoji="1" lang="en-US" altLang="ja-JP" sz="1200" b="1" dirty="0">
              <a:latin typeface="HGP創英角ｺﾞｼｯｸUB" panose="020B0900000000000000" pitchFamily="50" charset="-128"/>
              <a:ea typeface="HGP創英角ｺﾞｼｯｸUB" panose="020B0900000000000000" pitchFamily="50" charset="-128"/>
            </a:endParaRPr>
          </a:p>
          <a:p>
            <a:pPr defTabSz="914400">
              <a:lnSpc>
                <a:spcPct val="90000"/>
              </a:lnSpc>
              <a:spcAft>
                <a:spcPts val="600"/>
              </a:spcAft>
            </a:pPr>
            <a:r>
              <a:rPr kumimoji="1" lang="ja-JP" altLang="en-US" sz="1200" b="1" dirty="0">
                <a:latin typeface="HGP創英角ｺﾞｼｯｸUB" panose="020B0900000000000000" pitchFamily="50" charset="-128"/>
                <a:ea typeface="HGP創英角ｺﾞｼｯｸUB" panose="020B0900000000000000" pitchFamily="50" charset="-128"/>
              </a:rPr>
              <a:t>　　その３倍として１０００万円</a:t>
            </a:r>
            <a:endParaRPr kumimoji="1" lang="en-US" altLang="ja-JP" sz="1200" b="1" dirty="0">
              <a:latin typeface="HGP創英角ｺﾞｼｯｸUB" panose="020B0900000000000000" pitchFamily="50" charset="-128"/>
              <a:ea typeface="HGP創英角ｺﾞｼｯｸUB" panose="020B0900000000000000" pitchFamily="50" charset="-128"/>
            </a:endParaRPr>
          </a:p>
          <a:p>
            <a:pPr indent="-228600" defTabSz="914400">
              <a:lnSpc>
                <a:spcPct val="90000"/>
              </a:lnSpc>
              <a:spcAft>
                <a:spcPts val="600"/>
              </a:spcAft>
              <a:buFont typeface="Arial" panose="020B0604020202020204" pitchFamily="34" charset="0"/>
              <a:buChar char="•"/>
            </a:pPr>
            <a:r>
              <a:rPr kumimoji="1" lang="ja-JP" altLang="en-US" sz="1200" b="1" dirty="0">
                <a:latin typeface="HGP創英角ｺﾞｼｯｸUB" panose="020B0900000000000000" pitchFamily="50" charset="-128"/>
                <a:ea typeface="HGP創英角ｺﾞｼｯｸUB" panose="020B0900000000000000" pitchFamily="50" charset="-128"/>
              </a:rPr>
              <a:t>　高く見積もって約５０億円かかる</a:t>
            </a:r>
            <a:endParaRPr kumimoji="1" lang="en-US" altLang="ja-JP" sz="1200" b="1" dirty="0">
              <a:latin typeface="HGP創英角ｺﾞｼｯｸUB" panose="020B0900000000000000" pitchFamily="50" charset="-128"/>
              <a:ea typeface="HGP創英角ｺﾞｼｯｸUB" panose="020B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34</a:t>
            </a:fld>
            <a:endParaRPr kumimoji="1" lang="ja-JP" altLang="en-US"/>
          </a:p>
        </p:txBody>
      </p:sp>
    </p:spTree>
    <p:extLst>
      <p:ext uri="{BB962C8B-B14F-4D97-AF65-F5344CB8AC3E}">
        <p14:creationId xmlns:p14="http://schemas.microsoft.com/office/powerpoint/2010/main" val="17775293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また、アメリカでは２０２０年にボーイスカウトで性的虐待を受けていたとのことで、訴訟が相次ぎその申し立てが８万２０００件寄せられ、</a:t>
            </a:r>
            <a:endParaRPr kumimoji="1" lang="en-US" altLang="ja-JP" dirty="0"/>
          </a:p>
          <a:p>
            <a:r>
              <a:rPr kumimoji="1" lang="ja-JP" altLang="en-US" dirty="0"/>
              <a:t>賠償額は少なくとも２４億５０００万ドルになると報じられています</a:t>
            </a:r>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35</a:t>
            </a:fld>
            <a:endParaRPr kumimoji="1" lang="ja-JP" altLang="en-US"/>
          </a:p>
        </p:txBody>
      </p:sp>
    </p:spTree>
    <p:extLst>
      <p:ext uri="{BB962C8B-B14F-4D97-AF65-F5344CB8AC3E}">
        <p14:creationId xmlns:p14="http://schemas.microsoft.com/office/powerpoint/2010/main" val="103989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そして、今これらの現実を直視し、対応しなければならないのは</a:t>
            </a:r>
            <a:endParaRPr kumimoji="1" lang="en-US" altLang="ja-JP" dirty="0"/>
          </a:p>
          <a:p>
            <a:pPr>
              <a:buNone/>
            </a:pPr>
            <a:r>
              <a:rPr lang="ja-JP" altLang="en-US" b="1" dirty="0">
                <a:latin typeface="HGP創英角ｺﾞｼｯｸUB" panose="020B0900000000000000" pitchFamily="50" charset="-128"/>
                <a:ea typeface="HGP創英角ｺﾞｼｯｸUB" panose="020B0900000000000000" pitchFamily="50" charset="-128"/>
              </a:rPr>
              <a:t>①ロシアのウクライナ侵略による東西の分裂、それらによる食料難、</a:t>
            </a:r>
            <a:r>
              <a:rPr lang="ja-JP" altLang="en-US" b="1" dirty="0">
                <a:highlight>
                  <a:srgbClr val="FFFF00"/>
                </a:highlight>
                <a:latin typeface="HGP創英角ｺﾞｼｯｸUB" panose="020B0900000000000000" pitchFamily="50" charset="-128"/>
                <a:ea typeface="HGP創英角ｺﾞｼｯｸUB" panose="020B0900000000000000" pitchFamily="50" charset="-128"/>
              </a:rPr>
              <a:t>エネルギー・経済不安</a:t>
            </a:r>
            <a:endParaRPr lang="en-US" altLang="ja-JP" b="1" dirty="0">
              <a:highlight>
                <a:srgbClr val="FFFF00"/>
              </a:highlight>
              <a:latin typeface="HGP創英角ｺﾞｼｯｸUB" panose="020B0900000000000000" pitchFamily="50" charset="-128"/>
              <a:ea typeface="HGP創英角ｺﾞｼｯｸUB" panose="020B0900000000000000" pitchFamily="50" charset="-128"/>
            </a:endParaRPr>
          </a:p>
          <a:p>
            <a:pPr>
              <a:buNone/>
            </a:pPr>
            <a:r>
              <a:rPr lang="ja-JP" altLang="en-US" b="1" dirty="0">
                <a:latin typeface="HGP創英角ｺﾞｼｯｸUB" panose="020B0900000000000000" pitchFamily="50" charset="-128"/>
                <a:ea typeface="HGP創英角ｺﾞｼｯｸUB" panose="020B0900000000000000" pitchFamily="50" charset="-128"/>
              </a:rPr>
              <a:t>②</a:t>
            </a:r>
            <a:r>
              <a:rPr lang="ja-JP" altLang="ja-JP" b="1" dirty="0">
                <a:latin typeface="HGP創英角ｺﾞｼｯｸUB" panose="020B0900000000000000" pitchFamily="50" charset="-128"/>
                <a:ea typeface="HGP創英角ｺﾞｼｯｸUB" panose="020B0900000000000000" pitchFamily="50" charset="-128"/>
              </a:rPr>
              <a:t>インターネット社会の到来</a:t>
            </a:r>
            <a:r>
              <a:rPr lang="ja-JP" altLang="en-US" b="1" dirty="0">
                <a:latin typeface="HGP創英角ｺﾞｼｯｸUB" panose="020B0900000000000000" pitchFamily="50" charset="-128"/>
                <a:ea typeface="HGP創英角ｺﾞｼｯｸUB" panose="020B0900000000000000" pitchFamily="50" charset="-128"/>
              </a:rPr>
              <a:t>：</a:t>
            </a:r>
            <a:r>
              <a:rPr lang="en-US" altLang="ja-JP" b="1" dirty="0">
                <a:latin typeface="HGP創英角ｺﾞｼｯｸUB" panose="020B0900000000000000" pitchFamily="50" charset="-128"/>
                <a:ea typeface="HGP創英角ｺﾞｼｯｸUB" panose="020B0900000000000000" pitchFamily="50" charset="-128"/>
              </a:rPr>
              <a:t>ZOOM</a:t>
            </a:r>
            <a:r>
              <a:rPr lang="ja-JP" altLang="en-US" b="1" dirty="0">
                <a:latin typeface="HGP創英角ｺﾞｼｯｸUB" panose="020B0900000000000000" pitchFamily="50" charset="-128"/>
                <a:ea typeface="HGP創英角ｺﾞｼｯｸUB" panose="020B0900000000000000" pitchFamily="50" charset="-128"/>
              </a:rPr>
              <a:t>会議、テレワークへの対応</a:t>
            </a:r>
            <a:endParaRPr lang="en-US" altLang="ja-JP" b="1" dirty="0">
              <a:latin typeface="HGP創英角ｺﾞｼｯｸUB" panose="020B0900000000000000" pitchFamily="50" charset="-128"/>
              <a:ea typeface="HGP創英角ｺﾞｼｯｸUB" panose="020B0900000000000000" pitchFamily="50" charset="-128"/>
            </a:endParaRPr>
          </a:p>
          <a:p>
            <a:pPr>
              <a:buNone/>
            </a:pPr>
            <a:r>
              <a:rPr lang="ja-JP" altLang="en-US" b="1" dirty="0">
                <a:latin typeface="HGP創英角ｺﾞｼｯｸUB" panose="020B0900000000000000" pitchFamily="50" charset="-128"/>
                <a:ea typeface="HGP創英角ｺﾞｼｯｸUB" panose="020B0900000000000000" pitchFamily="50" charset="-128"/>
              </a:rPr>
              <a:t>③少子高齢化と過疎化（地方クラブの縮小、大都会クラブでは伸び悩み）</a:t>
            </a:r>
            <a:endParaRPr lang="en-US" altLang="ja-JP" b="1" dirty="0">
              <a:latin typeface="HGP創英角ｺﾞｼｯｸUB" panose="020B0900000000000000" pitchFamily="50" charset="-128"/>
              <a:ea typeface="HGP創英角ｺﾞｼｯｸUB" panose="020B0900000000000000" pitchFamily="50" charset="-128"/>
            </a:endParaRPr>
          </a:p>
          <a:p>
            <a:pPr>
              <a:buNone/>
            </a:pPr>
            <a:r>
              <a:rPr lang="ja-JP" altLang="en-US" b="1" dirty="0">
                <a:latin typeface="HGP創英角ｺﾞｼｯｸUB" panose="020B0900000000000000" pitchFamily="50" charset="-128"/>
                <a:ea typeface="HGP創英角ｺﾞｼｯｸUB" panose="020B0900000000000000" pitchFamily="50" charset="-128"/>
              </a:rPr>
              <a:t>④格差社会への対応（</a:t>
            </a:r>
            <a:r>
              <a:rPr lang="en-US" altLang="ja-JP" b="1" dirty="0">
                <a:latin typeface="HGP創英角ｺﾞｼｯｸUB" panose="020B0900000000000000" pitchFamily="50" charset="-128"/>
                <a:ea typeface="HGP創英角ｺﾞｼｯｸUB" panose="020B0900000000000000" pitchFamily="50" charset="-128"/>
              </a:rPr>
              <a:t>SDG</a:t>
            </a:r>
            <a:r>
              <a:rPr lang="ja-JP" altLang="en-US" b="1" dirty="0">
                <a:latin typeface="HGP創英角ｺﾞｼｯｸUB" panose="020B0900000000000000" pitchFamily="50" charset="-128"/>
                <a:ea typeface="HGP創英角ｺﾞｼｯｸUB" panose="020B0900000000000000" pitchFamily="50" charset="-128"/>
              </a:rPr>
              <a:t>ｓ）</a:t>
            </a:r>
            <a:endParaRPr lang="en-US" altLang="ja-JP" b="1" dirty="0">
              <a:latin typeface="HGP創英角ｺﾞｼｯｸUB" panose="020B0900000000000000" pitchFamily="50" charset="-128"/>
              <a:ea typeface="HGP創英角ｺﾞｼｯｸUB" panose="020B0900000000000000" pitchFamily="50" charset="-128"/>
            </a:endParaRPr>
          </a:p>
          <a:p>
            <a:pPr>
              <a:buNone/>
            </a:pPr>
            <a:r>
              <a:rPr lang="ja-JP" altLang="en-US" b="1" dirty="0">
                <a:latin typeface="HGP創英角ｺﾞｼｯｸUB" panose="020B0900000000000000" pitchFamily="50" charset="-128"/>
                <a:ea typeface="HGP創英角ｺﾞｼｯｸUB" panose="020B0900000000000000" pitchFamily="50" charset="-128"/>
              </a:rPr>
              <a:t>⑤様々な差別、偏見への対応（男女、人種、経済）：</a:t>
            </a:r>
            <a:endParaRPr lang="en-US" altLang="ja-JP" b="1" dirty="0">
              <a:latin typeface="HGP創英角ｺﾞｼｯｸUB" panose="020B0900000000000000" pitchFamily="50" charset="-128"/>
              <a:ea typeface="HGP創英角ｺﾞｼｯｸUB" panose="020B0900000000000000" pitchFamily="50" charset="-128"/>
            </a:endParaRPr>
          </a:p>
          <a:p>
            <a:pPr>
              <a:buNone/>
            </a:pPr>
            <a:r>
              <a:rPr lang="ja-JP" altLang="en-US" b="1" dirty="0">
                <a:latin typeface="HGP創英角ｺﾞｼｯｸUB" panose="020B0900000000000000" pitchFamily="50" charset="-128"/>
                <a:ea typeface="HGP創英角ｺﾞｼｯｸUB" panose="020B0900000000000000" pitchFamily="50" charset="-128"/>
              </a:rPr>
              <a:t>　　ＤＥＩ</a:t>
            </a:r>
            <a:endParaRPr lang="en-US" altLang="ja-JP" b="1" dirty="0">
              <a:latin typeface="HGP創英角ｺﾞｼｯｸUB" panose="020B0900000000000000" pitchFamily="50" charset="-128"/>
              <a:ea typeface="HGP創英角ｺﾞｼｯｸUB" panose="020B0900000000000000" pitchFamily="50" charset="-128"/>
            </a:endParaRPr>
          </a:p>
          <a:p>
            <a:pPr>
              <a:buNone/>
            </a:pPr>
            <a:r>
              <a:rPr lang="ja-JP" altLang="en-US" b="1" dirty="0">
                <a:latin typeface="HGP創英角ｺﾞｼｯｸUB" panose="020B0900000000000000" pitchFamily="50" charset="-128"/>
                <a:ea typeface="HGP創英角ｺﾞｼｯｸUB" panose="020B0900000000000000" pitchFamily="50" charset="-128"/>
              </a:rPr>
              <a:t>⑥人口増加社会と食糧難</a:t>
            </a:r>
            <a:endParaRPr lang="en-US" altLang="ja-JP" b="1" dirty="0">
              <a:latin typeface="HGP創英角ｺﾞｼｯｸUB" panose="020B0900000000000000" pitchFamily="50" charset="-128"/>
              <a:ea typeface="HGP創英角ｺﾞｼｯｸUB" panose="020B0900000000000000" pitchFamily="50" charset="-128"/>
            </a:endParaRPr>
          </a:p>
          <a:p>
            <a:pPr>
              <a:buNone/>
            </a:pPr>
            <a:r>
              <a:rPr lang="ja-JP" altLang="en-US" b="1" dirty="0">
                <a:latin typeface="HGP創英角ｺﾞｼｯｸUB" panose="020B0900000000000000" pitchFamily="50" charset="-128"/>
                <a:ea typeface="HGP創英角ｺﾞｼｯｸUB" panose="020B0900000000000000" pitchFamily="50" charset="-128"/>
              </a:rPr>
              <a:t>⑦世界各地に於ける天候異変</a:t>
            </a:r>
            <a:endParaRPr lang="en-US" altLang="ja-JP" b="1" dirty="0">
              <a:latin typeface="HGP創英角ｺﾞｼｯｸUB" panose="020B0900000000000000" pitchFamily="50" charset="-128"/>
              <a:ea typeface="HGP創英角ｺﾞｼｯｸUB" panose="020B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27E840A3-1899-4CCC-BD33-BB394734C69C}" type="slidenum">
              <a:rPr kumimoji="1" lang="ja-JP" altLang="en-US" smtClean="0"/>
              <a:t>36</a:t>
            </a:fld>
            <a:endParaRPr kumimoji="1" lang="ja-JP" altLang="en-US"/>
          </a:p>
        </p:txBody>
      </p:sp>
    </p:spTree>
    <p:extLst>
      <p:ext uri="{BB962C8B-B14F-4D97-AF65-F5344CB8AC3E}">
        <p14:creationId xmlns:p14="http://schemas.microsoft.com/office/powerpoint/2010/main" val="14830897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ロータリーも他人事でなく、これらの問題に直面するので早急な対応が必要になるので</a:t>
            </a:r>
            <a:r>
              <a:rPr kumimoji="1" lang="en-US" altLang="ja-JP" sz="1200" b="1" dirty="0">
                <a:latin typeface="HGP創英角ｺﾞｼｯｸUB" panose="020B0900000000000000" pitchFamily="50" charset="-128"/>
                <a:ea typeface="HGP創英角ｺﾞｼｯｸUB" panose="020B0900000000000000" pitchFamily="50" charset="-128"/>
              </a:rPr>
              <a:t>DEI</a:t>
            </a:r>
            <a:r>
              <a:rPr kumimoji="1" lang="ja-JP" altLang="en-US" sz="1200" b="1" dirty="0">
                <a:latin typeface="HGP創英角ｺﾞｼｯｸUB" panose="020B0900000000000000" pitchFamily="50" charset="-128"/>
                <a:ea typeface="HGP創英角ｺﾞｼｯｸUB" panose="020B0900000000000000" pitchFamily="50" charset="-128"/>
              </a:rPr>
              <a:t>を取り入れるという考えが出てきた</a:t>
            </a:r>
            <a:endParaRPr kumimoji="1" lang="en-US" altLang="ja-JP" sz="1200" b="1" dirty="0">
              <a:latin typeface="HGP創英角ｺﾞｼｯｸUB" panose="020B0900000000000000" pitchFamily="50" charset="-128"/>
              <a:ea typeface="HGP創英角ｺﾞｼｯｸUB" panose="020B0900000000000000" pitchFamily="50" charset="-128"/>
            </a:endParaRPr>
          </a:p>
          <a:p>
            <a:endParaRPr kumimoji="1" lang="en-US" altLang="ja-JP" sz="1200" b="1" dirty="0">
              <a:latin typeface="HGP創英角ｺﾞｼｯｸUB" panose="020B0900000000000000" pitchFamily="50" charset="-128"/>
              <a:ea typeface="HGP創英角ｺﾞｼｯｸUB" panose="020B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37</a:t>
            </a:fld>
            <a:endParaRPr kumimoji="1" lang="ja-JP" altLang="en-US"/>
          </a:p>
        </p:txBody>
      </p:sp>
    </p:spTree>
    <p:extLst>
      <p:ext uri="{BB962C8B-B14F-4D97-AF65-F5344CB8AC3E}">
        <p14:creationId xmlns:p14="http://schemas.microsoft.com/office/powerpoint/2010/main" val="41433707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DEI</a:t>
            </a:r>
            <a:r>
              <a:rPr kumimoji="1" lang="ja-JP" altLang="en-US" dirty="0"/>
              <a:t>は皆さんご存知のように、この３つですが、これはお金のかかることではなく、心の中の意識の改革なのです</a:t>
            </a:r>
            <a:endParaRPr kumimoji="1" lang="en-US" altLang="ja-JP"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38</a:t>
            </a:fld>
            <a:endParaRPr kumimoji="1" lang="ja-JP" altLang="en-US"/>
          </a:p>
        </p:txBody>
      </p:sp>
    </p:spTree>
    <p:extLst>
      <p:ext uri="{BB962C8B-B14F-4D97-AF65-F5344CB8AC3E}">
        <p14:creationId xmlns:p14="http://schemas.microsoft.com/office/powerpoint/2010/main" val="19981699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200" b="1" dirty="0">
                <a:solidFill>
                  <a:srgbClr val="373737"/>
                </a:solidFill>
                <a:latin typeface="HGP創英角ｺﾞｼｯｸUB" panose="020B0900000000000000" pitchFamily="50" charset="-128"/>
                <a:ea typeface="HGP創英角ｺﾞｼｯｸUB" panose="020B0900000000000000" pitchFamily="50" charset="-128"/>
              </a:rPr>
              <a:t>DEI</a:t>
            </a:r>
            <a:r>
              <a:rPr lang="ja-JP" altLang="en-US" sz="1200" b="1" dirty="0">
                <a:solidFill>
                  <a:srgbClr val="373737"/>
                </a:solidFill>
                <a:latin typeface="HGP創英角ｺﾞｼｯｸUB" panose="020B0900000000000000" pitchFamily="50" charset="-128"/>
                <a:ea typeface="HGP創英角ｺﾞｼｯｸUB" panose="020B0900000000000000" pitchFamily="50" charset="-128"/>
              </a:rPr>
              <a:t>を推進すると将来何が起こるでしょうか</a:t>
            </a:r>
            <a:endParaRPr lang="en-US" altLang="ja-JP" sz="1200" b="1" dirty="0">
              <a:solidFill>
                <a:srgbClr val="373737"/>
              </a:solidFill>
              <a:latin typeface="HGP創英角ｺﾞｼｯｸUB" panose="020B0900000000000000" pitchFamily="50" charset="-128"/>
              <a:ea typeface="HGP創英角ｺﾞｼｯｸUB" panose="020B0900000000000000" pitchFamily="50" charset="-128"/>
            </a:endParaRPr>
          </a:p>
          <a:p>
            <a:r>
              <a:rPr lang="ja-JP" altLang="en-US" sz="1200" b="1" dirty="0">
                <a:solidFill>
                  <a:srgbClr val="373737"/>
                </a:solidFill>
                <a:latin typeface="HGP創英角ｺﾞｼｯｸUB" panose="020B0900000000000000" pitchFamily="50" charset="-128"/>
                <a:ea typeface="HGP創英角ｺﾞｼｯｸUB" panose="020B0900000000000000" pitchFamily="50" charset="-128"/>
              </a:rPr>
              <a:t>「</a:t>
            </a:r>
            <a:r>
              <a:rPr lang="ja-JP" altLang="en-US" sz="1200" b="1" i="0" dirty="0">
                <a:solidFill>
                  <a:srgbClr val="373737"/>
                </a:solidFill>
                <a:effectLst/>
                <a:latin typeface="HGP創英角ｺﾞｼｯｸUB" panose="020B0900000000000000" pitchFamily="50" charset="-128"/>
                <a:ea typeface="HGP創英角ｺﾞｼｯｸUB" panose="020B0900000000000000" pitchFamily="50" charset="-128"/>
              </a:rPr>
              <a:t>単にロータリーの未来のためだけでなく、</a:t>
            </a:r>
            <a:r>
              <a:rPr lang="ja-JP" altLang="en-US" sz="1200" b="1" i="0" dirty="0">
                <a:solidFill>
                  <a:srgbClr val="373737"/>
                </a:solidFill>
                <a:effectLst/>
                <a:highlight>
                  <a:srgbClr val="FFFF00"/>
                </a:highlight>
                <a:latin typeface="HGP創英角ｺﾞｼｯｸUB" panose="020B0900000000000000" pitchFamily="50" charset="-128"/>
                <a:ea typeface="HGP創英角ｺﾞｼｯｸUB" panose="020B0900000000000000" pitchFamily="50" charset="-128"/>
              </a:rPr>
              <a:t>私　</a:t>
            </a:r>
            <a:endParaRPr lang="en-US" altLang="ja-JP" sz="1200" b="1" i="0" dirty="0">
              <a:solidFill>
                <a:srgbClr val="373737"/>
              </a:solidFill>
              <a:effectLst/>
              <a:highlight>
                <a:srgbClr val="FFFF00"/>
              </a:highlight>
              <a:latin typeface="HGP創英角ｺﾞｼｯｸUB" panose="020B0900000000000000" pitchFamily="50" charset="-128"/>
              <a:ea typeface="HGP創英角ｺﾞｼｯｸUB" panose="020B0900000000000000" pitchFamily="50" charset="-128"/>
            </a:endParaRPr>
          </a:p>
          <a:p>
            <a:r>
              <a:rPr lang="ja-JP" altLang="en-US" sz="1200" b="1" dirty="0">
                <a:solidFill>
                  <a:srgbClr val="373737"/>
                </a:solidFill>
                <a:highlight>
                  <a:srgbClr val="FFFF00"/>
                </a:highlight>
                <a:latin typeface="HGP創英角ｺﾞｼｯｸUB" panose="020B0900000000000000" pitchFamily="50" charset="-128"/>
                <a:ea typeface="HGP創英角ｺﾞｼｯｸUB" panose="020B0900000000000000" pitchFamily="50" charset="-128"/>
              </a:rPr>
              <a:t>　</a:t>
            </a:r>
            <a:r>
              <a:rPr lang="ja-JP" altLang="en-US" sz="1200" b="1" i="0" dirty="0">
                <a:solidFill>
                  <a:srgbClr val="373737"/>
                </a:solidFill>
                <a:effectLst/>
                <a:highlight>
                  <a:srgbClr val="FFFF00"/>
                </a:highlight>
                <a:latin typeface="HGP創英角ｺﾞｼｯｸUB" panose="020B0900000000000000" pitchFamily="50" charset="-128"/>
                <a:ea typeface="HGP創英角ｺﾞｼｯｸUB" panose="020B0900000000000000" pitchFamily="50" charset="-128"/>
              </a:rPr>
              <a:t>たちが住む地域社会にとって良い変化を起こ　</a:t>
            </a:r>
            <a:endParaRPr lang="en-US" altLang="ja-JP" sz="1200" b="1" i="0" dirty="0">
              <a:solidFill>
                <a:srgbClr val="373737"/>
              </a:solidFill>
              <a:effectLst/>
              <a:highlight>
                <a:srgbClr val="FFFF00"/>
              </a:highlight>
              <a:latin typeface="HGP創英角ｺﾞｼｯｸUB" panose="020B0900000000000000" pitchFamily="50" charset="-128"/>
              <a:ea typeface="HGP創英角ｺﾞｼｯｸUB" panose="020B0900000000000000" pitchFamily="50" charset="-128"/>
            </a:endParaRPr>
          </a:p>
          <a:p>
            <a:r>
              <a:rPr lang="ja-JP" altLang="en-US" sz="1200" b="1" dirty="0">
                <a:solidFill>
                  <a:srgbClr val="373737"/>
                </a:solidFill>
                <a:highlight>
                  <a:srgbClr val="FFFF00"/>
                </a:highlight>
                <a:latin typeface="HGP創英角ｺﾞｼｯｸUB" panose="020B0900000000000000" pitchFamily="50" charset="-128"/>
                <a:ea typeface="HGP創英角ｺﾞｼｯｸUB" panose="020B0900000000000000" pitchFamily="50" charset="-128"/>
              </a:rPr>
              <a:t>　</a:t>
            </a:r>
            <a:r>
              <a:rPr lang="ja-JP" altLang="en-US" sz="1200" b="1" i="0" dirty="0">
                <a:solidFill>
                  <a:srgbClr val="373737"/>
                </a:solidFill>
                <a:effectLst/>
                <a:highlight>
                  <a:srgbClr val="FFFF00"/>
                </a:highlight>
                <a:latin typeface="HGP創英角ｺﾞｼｯｸUB" panose="020B0900000000000000" pitchFamily="50" charset="-128"/>
                <a:ea typeface="HGP創英角ｺﾞｼｯｸUB" panose="020B0900000000000000" pitchFamily="50" charset="-128"/>
              </a:rPr>
              <a:t>します」</a:t>
            </a:r>
            <a:endParaRPr lang="en-US" altLang="ja-JP" sz="1200" b="1" i="0" dirty="0">
              <a:solidFill>
                <a:srgbClr val="373737"/>
              </a:solidFill>
              <a:effectLst/>
              <a:highlight>
                <a:srgbClr val="FFFF00"/>
              </a:highlight>
              <a:latin typeface="HGP創英角ｺﾞｼｯｸUB" panose="020B0900000000000000" pitchFamily="50" charset="-128"/>
              <a:ea typeface="HGP創英角ｺﾞｼｯｸUB" panose="020B0900000000000000" pitchFamily="50" charset="-128"/>
            </a:endParaRPr>
          </a:p>
          <a:p>
            <a:r>
              <a:rPr lang="ja-JP" altLang="en-US" sz="1200" b="1" dirty="0">
                <a:solidFill>
                  <a:srgbClr val="373737"/>
                </a:solidFill>
                <a:latin typeface="HGP創英角ｺﾞｼｯｸUB" panose="020B0900000000000000" pitchFamily="50" charset="-128"/>
                <a:ea typeface="HGP創英角ｺﾞｼｯｸUB" panose="020B0900000000000000" pitchFamily="50" charset="-128"/>
              </a:rPr>
              <a:t>　人々の</a:t>
            </a:r>
            <a:r>
              <a:rPr lang="ja-JP" altLang="en-US" sz="1200" b="1" i="0" dirty="0">
                <a:solidFill>
                  <a:srgbClr val="373737"/>
                </a:solidFill>
                <a:effectLst/>
                <a:latin typeface="HGP創英角ｺﾞｼｯｸUB" panose="020B0900000000000000" pitchFamily="50" charset="-128"/>
                <a:ea typeface="HGP創英角ｺﾞｼｯｸUB" panose="020B0900000000000000" pitchFamily="50" charset="-128"/>
              </a:rPr>
              <a:t>意識を変えることで、そのデータや事実</a:t>
            </a:r>
            <a:endParaRPr lang="en-US" altLang="ja-JP" sz="1200" b="1" i="0" dirty="0">
              <a:solidFill>
                <a:srgbClr val="373737"/>
              </a:solidFill>
              <a:effectLst/>
              <a:latin typeface="HGP創英角ｺﾞｼｯｸUB" panose="020B0900000000000000" pitchFamily="50" charset="-128"/>
              <a:ea typeface="HGP創英角ｺﾞｼｯｸUB" panose="020B0900000000000000" pitchFamily="50" charset="-128"/>
            </a:endParaRPr>
          </a:p>
          <a:p>
            <a:r>
              <a:rPr lang="ja-JP" altLang="en-US" sz="1200" b="1" dirty="0">
                <a:solidFill>
                  <a:srgbClr val="373737"/>
                </a:solidFill>
                <a:latin typeface="HGP創英角ｺﾞｼｯｸUB" panose="020B0900000000000000" pitchFamily="50" charset="-128"/>
                <a:ea typeface="HGP創英角ｺﾞｼｯｸUB" panose="020B0900000000000000" pitchFamily="50" charset="-128"/>
              </a:rPr>
              <a:t>　</a:t>
            </a:r>
            <a:r>
              <a:rPr lang="ja-JP" altLang="en-US" sz="1200" b="1" i="0" dirty="0">
                <a:solidFill>
                  <a:srgbClr val="373737"/>
                </a:solidFill>
                <a:effectLst/>
                <a:latin typeface="HGP創英角ｺﾞｼｯｸUB" panose="020B0900000000000000" pitchFamily="50" charset="-128"/>
                <a:ea typeface="HGP創英角ｺﾞｼｯｸUB" panose="020B0900000000000000" pitchFamily="50" charset="-128"/>
              </a:rPr>
              <a:t>によって考え方を改め、共感を呼ぶストーリー</a:t>
            </a:r>
            <a:endParaRPr lang="en-US" altLang="ja-JP" sz="1200" b="1" i="0" dirty="0">
              <a:solidFill>
                <a:srgbClr val="373737"/>
              </a:solidFill>
              <a:effectLst/>
              <a:latin typeface="HGP創英角ｺﾞｼｯｸUB" panose="020B0900000000000000" pitchFamily="50" charset="-128"/>
              <a:ea typeface="HGP創英角ｺﾞｼｯｸUB" panose="020B0900000000000000" pitchFamily="50" charset="-128"/>
            </a:endParaRPr>
          </a:p>
          <a:p>
            <a:r>
              <a:rPr lang="ja-JP" altLang="en-US" sz="1200" b="1" dirty="0">
                <a:solidFill>
                  <a:srgbClr val="373737"/>
                </a:solidFill>
                <a:latin typeface="HGP創英角ｺﾞｼｯｸUB" panose="020B0900000000000000" pitchFamily="50" charset="-128"/>
                <a:ea typeface="HGP創英角ｺﾞｼｯｸUB" panose="020B0900000000000000" pitchFamily="50" charset="-128"/>
              </a:rPr>
              <a:t>　</a:t>
            </a:r>
            <a:r>
              <a:rPr lang="ja-JP" altLang="en-US" sz="1200" b="1" i="0" dirty="0">
                <a:solidFill>
                  <a:srgbClr val="373737"/>
                </a:solidFill>
                <a:effectLst/>
                <a:latin typeface="HGP創英角ｺﾞｼｯｸUB" panose="020B0900000000000000" pitchFamily="50" charset="-128"/>
                <a:ea typeface="HGP創英角ｺﾞｼｯｸUB" panose="020B0900000000000000" pitchFamily="50" charset="-128"/>
              </a:rPr>
              <a:t>を見たり読んだりすることでモチベーションを高</a:t>
            </a:r>
            <a:endParaRPr lang="en-US" altLang="ja-JP" sz="1200" b="1" i="0" dirty="0">
              <a:solidFill>
                <a:srgbClr val="373737"/>
              </a:solidFill>
              <a:effectLst/>
              <a:latin typeface="HGP創英角ｺﾞｼｯｸUB" panose="020B0900000000000000" pitchFamily="50" charset="-128"/>
              <a:ea typeface="HGP創英角ｺﾞｼｯｸUB" panose="020B0900000000000000" pitchFamily="50" charset="-128"/>
            </a:endParaRPr>
          </a:p>
          <a:p>
            <a:r>
              <a:rPr lang="ja-JP" altLang="en-US" sz="1200" b="1" dirty="0">
                <a:solidFill>
                  <a:srgbClr val="373737"/>
                </a:solidFill>
                <a:latin typeface="HGP創英角ｺﾞｼｯｸUB" panose="020B0900000000000000" pitchFamily="50" charset="-128"/>
                <a:ea typeface="HGP創英角ｺﾞｼｯｸUB" panose="020B0900000000000000" pitchFamily="50" charset="-128"/>
              </a:rPr>
              <a:t>　</a:t>
            </a:r>
            <a:r>
              <a:rPr lang="ja-JP" altLang="en-US" sz="1200" b="1" i="0" dirty="0">
                <a:solidFill>
                  <a:srgbClr val="373737"/>
                </a:solidFill>
                <a:effectLst/>
                <a:latin typeface="HGP創英角ｺﾞｼｯｸUB" panose="020B0900000000000000" pitchFamily="50" charset="-128"/>
                <a:ea typeface="HGP創英角ｺﾞｼｯｸUB" panose="020B0900000000000000" pitchFamily="50" charset="-128"/>
              </a:rPr>
              <a:t>めることのできる人たちが地域にいます。</a:t>
            </a:r>
            <a:endParaRPr lang="en-US" altLang="ja-JP" sz="1200" b="1" i="0" dirty="0">
              <a:solidFill>
                <a:srgbClr val="373737"/>
              </a:solidFill>
              <a:effectLst/>
              <a:latin typeface="HGP創英角ｺﾞｼｯｸUB" panose="020B0900000000000000" pitchFamily="50" charset="-128"/>
              <a:ea typeface="HGP創英角ｺﾞｼｯｸUB" panose="020B0900000000000000" pitchFamily="50" charset="-128"/>
            </a:endParaRPr>
          </a:p>
          <a:p>
            <a:r>
              <a:rPr lang="ja-JP" altLang="en-US" sz="1200" b="1" i="0" dirty="0">
                <a:solidFill>
                  <a:srgbClr val="373737"/>
                </a:solidFill>
                <a:effectLst/>
                <a:latin typeface="HGP創英角ｺﾞｼｯｸUB" panose="020B0900000000000000" pitchFamily="50" charset="-128"/>
                <a:ea typeface="HGP創英角ｺﾞｼｯｸUB" panose="020B0900000000000000" pitchFamily="50" charset="-128"/>
              </a:rPr>
              <a:t>・　いずれは、これらの人が大多数を占め、</a:t>
            </a:r>
            <a:r>
              <a:rPr lang="en-US" altLang="ja-JP" sz="1200" b="1" i="0" dirty="0">
                <a:solidFill>
                  <a:srgbClr val="373737"/>
                </a:solidFill>
                <a:effectLst/>
                <a:latin typeface="HGP創英角ｺﾞｼｯｸUB" panose="020B0900000000000000" pitchFamily="50" charset="-128"/>
                <a:ea typeface="HGP創英角ｺﾞｼｯｸUB" panose="020B0900000000000000" pitchFamily="50" charset="-128"/>
              </a:rPr>
              <a:t>DEI</a:t>
            </a:r>
          </a:p>
          <a:p>
            <a:r>
              <a:rPr lang="ja-JP" altLang="en-US" sz="1200" b="1" dirty="0">
                <a:solidFill>
                  <a:srgbClr val="373737"/>
                </a:solidFill>
                <a:latin typeface="HGP創英角ｺﾞｼｯｸUB" panose="020B0900000000000000" pitchFamily="50" charset="-128"/>
                <a:ea typeface="HGP創英角ｺﾞｼｯｸUB" panose="020B0900000000000000" pitchFamily="50" charset="-128"/>
              </a:rPr>
              <a:t>　</a:t>
            </a:r>
            <a:r>
              <a:rPr lang="ja-JP" altLang="en-US" sz="1200" b="1" i="0" dirty="0">
                <a:solidFill>
                  <a:srgbClr val="373737"/>
                </a:solidFill>
                <a:effectLst/>
                <a:latin typeface="HGP創英角ｺﾞｼｯｸUB" panose="020B0900000000000000" pitchFamily="50" charset="-128"/>
                <a:ea typeface="HGP創英角ｺﾞｼｯｸUB" panose="020B0900000000000000" pitchFamily="50" charset="-128"/>
              </a:rPr>
              <a:t>文化を妨げる要因や態度に立ち向かうために</a:t>
            </a:r>
            <a:endParaRPr lang="en-US" altLang="ja-JP" sz="1200" b="1" i="0" dirty="0">
              <a:solidFill>
                <a:srgbClr val="373737"/>
              </a:solidFill>
              <a:effectLst/>
              <a:latin typeface="HGP創英角ｺﾞｼｯｸUB" panose="020B0900000000000000" pitchFamily="50" charset="-128"/>
              <a:ea typeface="HGP創英角ｺﾞｼｯｸUB" panose="020B0900000000000000" pitchFamily="50" charset="-128"/>
            </a:endParaRPr>
          </a:p>
          <a:p>
            <a:r>
              <a:rPr lang="ja-JP" altLang="en-US" sz="1200" b="1" dirty="0">
                <a:solidFill>
                  <a:srgbClr val="373737"/>
                </a:solidFill>
                <a:latin typeface="HGP創英角ｺﾞｼｯｸUB" panose="020B0900000000000000" pitchFamily="50" charset="-128"/>
                <a:ea typeface="HGP創英角ｺﾞｼｯｸUB" panose="020B0900000000000000" pitchFamily="50" charset="-128"/>
              </a:rPr>
              <a:t>　</a:t>
            </a:r>
            <a:r>
              <a:rPr lang="ja-JP" altLang="en-US" sz="1200" b="1" i="0" dirty="0">
                <a:solidFill>
                  <a:srgbClr val="373737"/>
                </a:solidFill>
                <a:effectLst/>
                <a:latin typeface="HGP創英角ｺﾞｼｯｸUB" panose="020B0900000000000000" pitchFamily="50" charset="-128"/>
                <a:ea typeface="HGP創英角ｺﾞｼｯｸUB" panose="020B0900000000000000" pitchFamily="50" charset="-128"/>
              </a:rPr>
              <a:t>参画してくれるようになるでしょう。</a:t>
            </a:r>
            <a:endParaRPr kumimoji="1" lang="ja-JP" altLang="en-US" sz="1200" b="1" dirty="0">
              <a:latin typeface="HGP創英角ｺﾞｼｯｸUB" panose="020B0900000000000000" pitchFamily="50" charset="-128"/>
              <a:ea typeface="HGP創英角ｺﾞｼｯｸUB" panose="020B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39</a:t>
            </a:fld>
            <a:endParaRPr kumimoji="1" lang="ja-JP" altLang="en-US"/>
          </a:p>
        </p:txBody>
      </p:sp>
    </p:spTree>
    <p:extLst>
      <p:ext uri="{BB962C8B-B14F-4D97-AF65-F5344CB8AC3E}">
        <p14:creationId xmlns:p14="http://schemas.microsoft.com/office/powerpoint/2010/main" val="2874522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さて、２０２３年度</a:t>
            </a:r>
            <a:r>
              <a:rPr kumimoji="1" lang="en-US" altLang="ja-JP" dirty="0"/>
              <a:t>-</a:t>
            </a:r>
            <a:r>
              <a:rPr kumimoji="1" lang="ja-JP" altLang="en-US" dirty="0"/>
              <a:t>２４年度</a:t>
            </a:r>
            <a:r>
              <a:rPr kumimoji="1" lang="en-US" altLang="ja-JP" dirty="0"/>
              <a:t>RI</a:t>
            </a:r>
            <a:r>
              <a:rPr kumimoji="1" lang="ja-JP" altLang="en-US" dirty="0"/>
              <a:t>会長はゴードン</a:t>
            </a:r>
            <a:r>
              <a:rPr kumimoji="1" lang="en-US" altLang="ja-JP" dirty="0"/>
              <a:t>R</a:t>
            </a:r>
            <a:r>
              <a:rPr kumimoji="1" lang="ja-JP" altLang="en-US" dirty="0"/>
              <a:t>・マッキナリー氏であります</a:t>
            </a:r>
            <a:endParaRPr kumimoji="1" lang="en-US" altLang="ja-JP" dirty="0"/>
          </a:p>
          <a:p>
            <a:r>
              <a:rPr kumimoji="1" lang="ja-JP" altLang="en-US" dirty="0"/>
              <a:t>スコットランドサウスクイーンズフェローロータリークラブのメンバーで、職業は歯科医です</a:t>
            </a:r>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4</a:t>
            </a:fld>
            <a:endParaRPr kumimoji="1" lang="ja-JP" altLang="en-US"/>
          </a:p>
        </p:txBody>
      </p:sp>
    </p:spTree>
    <p:extLst>
      <p:ext uri="{BB962C8B-B14F-4D97-AF65-F5344CB8AC3E}">
        <p14:creationId xmlns:p14="http://schemas.microsoft.com/office/powerpoint/2010/main" val="22305102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p:txBody>
          <a:bodyPr/>
          <a:lstStyle/>
          <a:p>
            <a:fld id="{39C8A1D0-555A-4DF9-935D-82D4F42590A8}" type="slidenum">
              <a:rPr lang="en-US" altLang="ja-JP"/>
              <a:pPr/>
              <a:t>40</a:t>
            </a:fld>
            <a:endParaRPr lang="en-US" altLang="ja-JP" dirty="0"/>
          </a:p>
        </p:txBody>
      </p:sp>
      <p:sp>
        <p:nvSpPr>
          <p:cNvPr id="28675" name="Rectangle 2"/>
          <p:cNvSpPr>
            <a:spLocks noGrp="1" noRot="1" noChangeAspect="1" noChangeArrowheads="1" noTextEdit="1"/>
          </p:cNvSpPr>
          <p:nvPr>
            <p:ph type="sldImg"/>
          </p:nvPr>
        </p:nvSpPr>
        <p:spPr>
          <a:xfrm>
            <a:off x="1144588" y="685800"/>
            <a:ext cx="4572000" cy="3429000"/>
          </a:xfrm>
          <a:ln/>
        </p:spPr>
      </p:sp>
      <p:sp>
        <p:nvSpPr>
          <p:cNvPr id="28676" name="Rectangle 3"/>
          <p:cNvSpPr>
            <a:spLocks noGrp="1" noChangeArrowheads="1"/>
          </p:cNvSpPr>
          <p:nvPr>
            <p:ph type="body" idx="1"/>
          </p:nvPr>
        </p:nvSpPr>
        <p:spPr>
          <a:xfrm>
            <a:off x="488404" y="4343440"/>
            <a:ext cx="5935981" cy="4114092"/>
          </a:xfrm>
          <a:noFill/>
          <a:ln/>
        </p:spPr>
        <p:txBody>
          <a:bodyPr>
            <a:normAutofit/>
          </a:bodyPr>
          <a:lstStyle/>
          <a:p>
            <a:pPr eaLnBrk="1" hangingPunct="1">
              <a:spcBef>
                <a:spcPct val="0"/>
              </a:spcBef>
              <a:spcAft>
                <a:spcPct val="15000"/>
              </a:spcAft>
            </a:pPr>
            <a:r>
              <a:rPr lang="ja-JP" altLang="en-US" sz="1300" dirty="0">
                <a:latin typeface="Times New Roman" pitchFamily="18" charset="0"/>
                <a:ea typeface="ＭＳ Ｐゴシック" pitchFamily="34" charset="-128"/>
              </a:rPr>
              <a:t>文化とは、往々にして変化に抵抗するものです。ロータリーで長く引き継がれてきた慣習の中には、理解されていないものや、根強い誤解を生み出しているものもあり、こうした無理解や誤解が組織の前進を阻む一因となっています。</a:t>
            </a:r>
            <a:r>
              <a:rPr lang="en-US" altLang="ja-JP" sz="1300" dirty="0">
                <a:latin typeface="Times New Roman" pitchFamily="18" charset="0"/>
                <a:ea typeface="ＭＳ Ｐゴシック" pitchFamily="34" charset="-128"/>
              </a:rPr>
              <a:t>RI</a:t>
            </a:r>
            <a:r>
              <a:rPr lang="ja-JP" altLang="en-US" sz="1300" dirty="0">
                <a:latin typeface="Times New Roman" pitchFamily="18" charset="0"/>
                <a:ea typeface="ＭＳ Ｐゴシック" pitchFamily="34" charset="-128"/>
              </a:rPr>
              <a:t>戦略計画の目的の一つは、こうした問題に取り組むことですが、その際、次のことを念頭に置くことが重要です。</a:t>
            </a:r>
          </a:p>
          <a:p>
            <a:pPr eaLnBrk="1" hangingPunct="1">
              <a:spcBef>
                <a:spcPct val="0"/>
              </a:spcBef>
              <a:spcAft>
                <a:spcPct val="15000"/>
              </a:spcAft>
            </a:pPr>
            <a:r>
              <a:rPr lang="ja-JP" altLang="en-US" sz="1300" b="1" dirty="0">
                <a:latin typeface="Times New Roman" pitchFamily="18" charset="0"/>
                <a:ea typeface="ＭＳ Ｐゴシック" pitchFamily="34" charset="-128"/>
              </a:rPr>
              <a:t>●「ロータリーとは、</a:t>
            </a:r>
            <a:r>
              <a:rPr lang="ja-JP" altLang="en-US" sz="1300" b="1" u="sng" dirty="0">
                <a:latin typeface="Times New Roman" pitchFamily="18" charset="0"/>
                <a:ea typeface="ＭＳ Ｐゴシック" pitchFamily="34" charset="-128"/>
              </a:rPr>
              <a:t>規則</a:t>
            </a:r>
            <a:r>
              <a:rPr lang="ja-JP" altLang="en-US" sz="1300" b="1" dirty="0">
                <a:latin typeface="Times New Roman" pitchFamily="18" charset="0"/>
                <a:ea typeface="ＭＳ Ｐゴシック" pitchFamily="34" charset="-128"/>
              </a:rPr>
              <a:t>ではなく、その</a:t>
            </a:r>
            <a:r>
              <a:rPr lang="ja-JP" altLang="en-US" sz="1300" b="1" u="sng" dirty="0">
                <a:latin typeface="Times New Roman" pitchFamily="18" charset="0"/>
                <a:ea typeface="ＭＳ Ｐゴシック" pitchFamily="34" charset="-128"/>
              </a:rPr>
              <a:t>会員</a:t>
            </a:r>
            <a:r>
              <a:rPr lang="ja-JP" altLang="en-US" sz="1300" b="1" dirty="0">
                <a:latin typeface="Times New Roman" pitchFamily="18" charset="0"/>
                <a:ea typeface="ＭＳ Ｐゴシック" pitchFamily="34" charset="-128"/>
              </a:rPr>
              <a:t>であり、</a:t>
            </a:r>
            <a:r>
              <a:rPr lang="ja-JP" altLang="en-US" sz="1300" b="1" u="sng" dirty="0">
                <a:latin typeface="Times New Roman" pitchFamily="18" charset="0"/>
                <a:ea typeface="ＭＳ Ｐゴシック" pitchFamily="34" charset="-128"/>
              </a:rPr>
              <a:t>会員が成し遂げた成果</a:t>
            </a:r>
            <a:r>
              <a:rPr lang="ja-JP" altLang="en-US" sz="1300" b="1" dirty="0">
                <a:latin typeface="Times New Roman" pitchFamily="18" charset="0"/>
                <a:ea typeface="ＭＳ Ｐゴシック" pitchFamily="34" charset="-128"/>
              </a:rPr>
              <a:t>である。成し遂げることの重要性を認識してもらうために、規則は変えることができる」</a:t>
            </a:r>
            <a:endParaRPr lang="ja-JP" altLang="en-US" sz="1300" dirty="0">
              <a:latin typeface="Times New Roman" pitchFamily="18" charset="0"/>
              <a:ea typeface="ＭＳ Ｐゴシック" pitchFamily="34" charset="-128"/>
            </a:endParaRPr>
          </a:p>
          <a:p>
            <a:pPr eaLnBrk="1" hangingPunct="1">
              <a:spcBef>
                <a:spcPct val="0"/>
              </a:spcBef>
              <a:spcAft>
                <a:spcPct val="15000"/>
              </a:spcAft>
            </a:pPr>
            <a:endParaRPr lang="en-US" altLang="ja-JP" sz="1300" dirty="0">
              <a:latin typeface="Times New Roman" pitchFamily="18" charset="0"/>
              <a:ea typeface="ＭＳ Ｐゴシック" pitchFamily="34" charset="-128"/>
            </a:endParaRPr>
          </a:p>
          <a:p>
            <a:pPr eaLnBrk="1" hangingPunct="1">
              <a:spcBef>
                <a:spcPct val="0"/>
              </a:spcBef>
              <a:spcAft>
                <a:spcPct val="15000"/>
              </a:spcAft>
            </a:pPr>
            <a:endParaRPr lang="ja-JP" altLang="en-US" sz="1300" dirty="0">
              <a:latin typeface="Times New Roman" pitchFamily="18" charset="0"/>
              <a:ea typeface="ＭＳ Ｐゴシック" pitchFamily="34" charset="-128"/>
            </a:endParaRPr>
          </a:p>
          <a:p>
            <a:pPr eaLnBrk="1" hangingPunct="1">
              <a:spcBef>
                <a:spcPct val="0"/>
              </a:spcBef>
              <a:spcAft>
                <a:spcPct val="15000"/>
              </a:spcAft>
            </a:pPr>
            <a:endParaRPr lang="en-US" altLang="ja-JP" sz="1300" dirty="0">
              <a:latin typeface="Times New Roman" pitchFamily="18" charset="0"/>
              <a:ea typeface="ＭＳ Ｐゴシック" pitchFamily="34" charset="-128"/>
            </a:endParaRPr>
          </a:p>
        </p:txBody>
      </p:sp>
    </p:spTree>
    <p:extLst>
      <p:ext uri="{BB962C8B-B14F-4D97-AF65-F5344CB8AC3E}">
        <p14:creationId xmlns:p14="http://schemas.microsoft.com/office/powerpoint/2010/main" val="32593101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1" dirty="0"/>
              <a:t>さて、これは２０００年からの各会長名、所属国、テーマ、その時代の出来事を纏めてみました</a:t>
            </a:r>
            <a:endParaRPr kumimoji="1" lang="en-US" altLang="ja-JP" b="1" dirty="0"/>
          </a:p>
        </p:txBody>
      </p:sp>
      <p:sp>
        <p:nvSpPr>
          <p:cNvPr id="4" name="スライド番号プレースホルダー 3"/>
          <p:cNvSpPr>
            <a:spLocks noGrp="1"/>
          </p:cNvSpPr>
          <p:nvPr>
            <p:ph type="sldNum" sz="quarter" idx="5"/>
          </p:nvPr>
        </p:nvSpPr>
        <p:spPr/>
        <p:txBody>
          <a:bodyPr/>
          <a:lstStyle/>
          <a:p>
            <a:fld id="{87E58750-FA7E-45A9-9DAD-E69FF74781F9}" type="slidenum">
              <a:rPr kumimoji="1" lang="ja-JP" altLang="en-US" smtClean="0"/>
              <a:pPr/>
              <a:t>41</a:t>
            </a:fld>
            <a:endParaRPr kumimoji="1" lang="ja-JP" altLang="en-US"/>
          </a:p>
        </p:txBody>
      </p:sp>
    </p:spTree>
    <p:extLst>
      <p:ext uri="{BB962C8B-B14F-4D97-AF65-F5344CB8AC3E}">
        <p14:creationId xmlns:p14="http://schemas.microsoft.com/office/powerpoint/2010/main" val="22734772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400" b="1" dirty="0"/>
          </a:p>
        </p:txBody>
      </p:sp>
      <p:sp>
        <p:nvSpPr>
          <p:cNvPr id="4" name="スライド番号プレースホルダー 3"/>
          <p:cNvSpPr>
            <a:spLocks noGrp="1"/>
          </p:cNvSpPr>
          <p:nvPr>
            <p:ph type="sldNum" sz="quarter" idx="5"/>
          </p:nvPr>
        </p:nvSpPr>
        <p:spPr/>
        <p:txBody>
          <a:bodyPr/>
          <a:lstStyle/>
          <a:p>
            <a:fld id="{87E58750-FA7E-45A9-9DAD-E69FF74781F9}" type="slidenum">
              <a:rPr kumimoji="1" lang="ja-JP" altLang="en-US" smtClean="0"/>
              <a:pPr/>
              <a:t>42</a:t>
            </a:fld>
            <a:endParaRPr kumimoji="1" lang="ja-JP" altLang="en-US"/>
          </a:p>
        </p:txBody>
      </p:sp>
    </p:spTree>
    <p:extLst>
      <p:ext uri="{BB962C8B-B14F-4D97-AF65-F5344CB8AC3E}">
        <p14:creationId xmlns:p14="http://schemas.microsoft.com/office/powerpoint/2010/main" val="20223489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1" dirty="0"/>
          </a:p>
        </p:txBody>
      </p:sp>
      <p:sp>
        <p:nvSpPr>
          <p:cNvPr id="4" name="スライド番号プレースホルダー 3"/>
          <p:cNvSpPr>
            <a:spLocks noGrp="1"/>
          </p:cNvSpPr>
          <p:nvPr>
            <p:ph type="sldNum" sz="quarter" idx="5"/>
          </p:nvPr>
        </p:nvSpPr>
        <p:spPr/>
        <p:txBody>
          <a:bodyPr/>
          <a:lstStyle/>
          <a:p>
            <a:fld id="{87E58750-FA7E-45A9-9DAD-E69FF74781F9}" type="slidenum">
              <a:rPr kumimoji="1" lang="ja-JP" altLang="en-US" smtClean="0"/>
              <a:pPr/>
              <a:t>43</a:t>
            </a:fld>
            <a:endParaRPr kumimoji="1" lang="ja-JP" altLang="en-US"/>
          </a:p>
        </p:txBody>
      </p:sp>
    </p:spTree>
    <p:extLst>
      <p:ext uri="{BB962C8B-B14F-4D97-AF65-F5344CB8AC3E}">
        <p14:creationId xmlns:p14="http://schemas.microsoft.com/office/powerpoint/2010/main" val="36566091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1" dirty="0"/>
              <a:t>このように過去</a:t>
            </a:r>
            <a:r>
              <a:rPr kumimoji="1" lang="en-US" altLang="ja-JP" b="1" dirty="0"/>
              <a:t>2</a:t>
            </a:r>
            <a:r>
              <a:rPr kumimoji="1" lang="ja-JP" altLang="en-US" b="1" dirty="0"/>
              <a:t>３年を振り返ってみますと、歴代会長テーマには人種とそれぞれの文化によりそれなりの傾向があるようで、欧米人はどちらかと言うとグローバルで実践を重視する傾向があり、東洋人やアフリカ人は心の内面の変化を見据えた儒教の考えを取り入れているような気がします</a:t>
            </a:r>
            <a:endParaRPr kumimoji="1" lang="en-US" altLang="ja-JP" b="1" dirty="0"/>
          </a:p>
          <a:p>
            <a:r>
              <a:rPr kumimoji="1" lang="ja-JP" altLang="en-US" b="1" dirty="0"/>
              <a:t>顧みますと、この</a:t>
            </a:r>
            <a:r>
              <a:rPr kumimoji="1" lang="en-US" altLang="ja-JP" b="1" dirty="0"/>
              <a:t>20</a:t>
            </a:r>
            <a:r>
              <a:rPr kumimoji="1" lang="ja-JP" altLang="en-US" b="1" dirty="0"/>
              <a:t>年間に様々なイベントがありました。</a:t>
            </a:r>
            <a:r>
              <a:rPr lang="ja-JP" altLang="en-US" sz="1200" b="1" dirty="0"/>
              <a:t>ロータリー</a:t>
            </a:r>
            <a:r>
              <a:rPr lang="en-US" altLang="ja-JP" sz="1200" b="1" dirty="0"/>
              <a:t>100</a:t>
            </a:r>
            <a:r>
              <a:rPr lang="ja-JP" altLang="en-US" sz="1200" b="1" dirty="0"/>
              <a:t>周年、財団</a:t>
            </a:r>
            <a:r>
              <a:rPr lang="en-US" altLang="ja-JP" sz="1200" b="1" dirty="0"/>
              <a:t>100</a:t>
            </a:r>
            <a:r>
              <a:rPr lang="ja-JP" altLang="en-US" sz="1200" b="1" dirty="0"/>
              <a:t>周年、世界大会</a:t>
            </a:r>
            <a:r>
              <a:rPr lang="en-US" altLang="ja-JP" sz="1200" b="1" dirty="0"/>
              <a:t>100</a:t>
            </a:r>
            <a:r>
              <a:rPr lang="ja-JP" altLang="en-US" sz="1200" b="1" dirty="0"/>
              <a:t>周年が開催され、</a:t>
            </a:r>
            <a:r>
              <a:rPr lang="ja-JP" altLang="en-US" sz="1200" b="1" dirty="0">
                <a:highlight>
                  <a:srgbClr val="00FFFF"/>
                </a:highlight>
              </a:rPr>
              <a:t>ロータリーは新たな第</a:t>
            </a:r>
            <a:r>
              <a:rPr lang="en-US" altLang="ja-JP" sz="1200" b="1" dirty="0">
                <a:highlight>
                  <a:srgbClr val="00FFFF"/>
                </a:highlight>
              </a:rPr>
              <a:t>2</a:t>
            </a:r>
            <a:r>
              <a:rPr lang="ja-JP" altLang="en-US" sz="1200" b="1" dirty="0">
                <a:highlight>
                  <a:srgbClr val="00FFFF"/>
                </a:highlight>
              </a:rPr>
              <a:t>世紀突入しました</a:t>
            </a:r>
            <a:endParaRPr lang="en-US" altLang="ja-JP" sz="1200" b="1" dirty="0">
              <a:highlight>
                <a:srgbClr val="00FFFF"/>
              </a:highlight>
            </a:endParaRPr>
          </a:p>
          <a:p>
            <a:endParaRPr kumimoji="1" lang="en-US" altLang="ja-JP" sz="1200" b="1" dirty="0"/>
          </a:p>
          <a:p>
            <a:r>
              <a:rPr kumimoji="1" lang="ja-JP" altLang="en-US" sz="1200" b="1" dirty="0"/>
              <a:t>私にとって一番大きな出来事は、過去から大切にされてきたロータリーの理念が軽んじられ、決議２３－３４やロータリーの職業奉仕等が消滅されるという危機を迎えたことであります</a:t>
            </a:r>
            <a:endParaRPr kumimoji="1" lang="en-US" altLang="ja-JP" sz="1200" b="1" dirty="0"/>
          </a:p>
          <a:p>
            <a:r>
              <a:rPr kumimoji="1" lang="ja-JP" altLang="en-US" sz="1200" b="1" dirty="0"/>
              <a:t>また、ロータリー</a:t>
            </a:r>
            <a:r>
              <a:rPr kumimoji="1" lang="en-US" altLang="ja-JP" sz="1200" b="1" dirty="0"/>
              <a:t>100</a:t>
            </a:r>
            <a:r>
              <a:rPr kumimoji="1" lang="ja-JP" altLang="en-US" sz="1200" b="1" dirty="0"/>
              <a:t>周年までに会員数を</a:t>
            </a:r>
            <a:r>
              <a:rPr kumimoji="1" lang="en-US" altLang="ja-JP" sz="1200" b="1" dirty="0"/>
              <a:t>150</a:t>
            </a:r>
            <a:r>
              <a:rPr kumimoji="1" lang="ja-JP" altLang="en-US" sz="1200" b="1" dirty="0"/>
              <a:t>万人にすると豪語していた</a:t>
            </a:r>
            <a:r>
              <a:rPr kumimoji="1" lang="en-US" altLang="ja-JP" sz="1200" b="1" dirty="0"/>
              <a:t>RI</a:t>
            </a:r>
            <a:r>
              <a:rPr kumimoji="1" lang="ja-JP" altLang="en-US" sz="1200" b="1" dirty="0"/>
              <a:t>は、その伸び悩みに関しては、会員資格の変化、職業分類の</a:t>
            </a:r>
            <a:r>
              <a:rPr lang="ja-JP" altLang="en-US" sz="1200" b="1" dirty="0"/>
              <a:t>無力化、</a:t>
            </a:r>
            <a:r>
              <a:rPr kumimoji="1" lang="ja-JP" altLang="en-US" sz="1200" b="1" dirty="0"/>
              <a:t>門戸の拡大：会員増強（柔軟性導入、ローターアクトの正会員化、衛星クラブ）と様々な方法を提案してきました</a:t>
            </a:r>
            <a:endParaRPr kumimoji="1" lang="en-US" altLang="ja-JP" sz="1200" b="1" dirty="0"/>
          </a:p>
          <a:p>
            <a:endParaRPr lang="en-US" altLang="ja-JP" sz="1200" b="1" dirty="0"/>
          </a:p>
          <a:p>
            <a:r>
              <a:rPr lang="ja-JP" altLang="en-US" sz="1200" b="1" dirty="0"/>
              <a:t>そして、最後はロータリーの入会に対して対価を与えるグローバルリワードの導入まで行きつきました。</a:t>
            </a:r>
            <a:endParaRPr lang="en-US" altLang="ja-JP" sz="1200" b="1" dirty="0"/>
          </a:p>
          <a:p>
            <a:r>
              <a:rPr lang="ja-JP" altLang="en-US" sz="1200" b="1" dirty="0"/>
              <a:t>これに対する不都合な面は、職業宣言の変更で対応していますが、会員は実質的には増加していません。退会者が非常に多いわけですが、入会資格を緩和して、利益を与えれば誰でも入会できるロータリーにすると会員が増えると算段したと思います、</a:t>
            </a:r>
            <a:endParaRPr lang="en-US" altLang="ja-JP" sz="1200" b="1" dirty="0"/>
          </a:p>
          <a:p>
            <a:endParaRPr kumimoji="1" lang="en-US" altLang="ja-JP" sz="1200" b="1" dirty="0"/>
          </a:p>
          <a:p>
            <a:r>
              <a:rPr lang="ja-JP" altLang="en-US" sz="1200" b="1" dirty="0"/>
              <a:t>そして、奉仕活動はより大きくてインパクトがあり、万人受けするものに拡大され、青少年奉仕の部門が加わり、活動のグローバル化が起こってグローバル補助金の導入、</a:t>
            </a:r>
            <a:r>
              <a:rPr lang="en-US" altLang="ja-JP" sz="1200" b="1" dirty="0"/>
              <a:t>RI</a:t>
            </a:r>
            <a:r>
              <a:rPr lang="ja-JP" altLang="en-US" sz="1200" b="1" dirty="0"/>
              <a:t>の免税団体化に変化し、</a:t>
            </a:r>
            <a:r>
              <a:rPr lang="en-US" altLang="ja-JP" sz="1200" b="1" dirty="0"/>
              <a:t>RI</a:t>
            </a:r>
            <a:r>
              <a:rPr lang="ja-JP" altLang="en-US" sz="1200" b="1" dirty="0"/>
              <a:t>事務局は際限なく巨大化しています</a:t>
            </a:r>
            <a:endParaRPr lang="en-US" altLang="ja-JP" sz="1200" b="1" dirty="0"/>
          </a:p>
          <a:p>
            <a:r>
              <a:rPr kumimoji="1" lang="ja-JP" altLang="en-US" sz="1200" b="1" dirty="0"/>
              <a:t>昔、ある</a:t>
            </a:r>
            <a:r>
              <a:rPr kumimoji="1" lang="en-US" altLang="ja-JP" sz="1200" b="1" dirty="0"/>
              <a:t>RI</a:t>
            </a:r>
            <a:r>
              <a:rPr kumimoji="1" lang="ja-JP" altLang="en-US" sz="1200" b="1" dirty="0"/>
              <a:t>会長がこう言いました「私たちは奉仕活動をしたくてロータリーに入ったのではない、ただみんなと仲良く語りたかったのです」と、まさに私たちは今何をするためにロータリーに入会したのかをしっかり見極める必要があると思います</a:t>
            </a:r>
            <a:endParaRPr kumimoji="1" lang="ja-JP" altLang="en-US" dirty="0"/>
          </a:p>
        </p:txBody>
      </p:sp>
      <p:sp>
        <p:nvSpPr>
          <p:cNvPr id="4" name="スライド番号プレースホルダー 3"/>
          <p:cNvSpPr>
            <a:spLocks noGrp="1"/>
          </p:cNvSpPr>
          <p:nvPr>
            <p:ph type="sldNum" sz="quarter" idx="5"/>
          </p:nvPr>
        </p:nvSpPr>
        <p:spPr/>
        <p:txBody>
          <a:bodyPr/>
          <a:lstStyle/>
          <a:p>
            <a:fld id="{87E58750-FA7E-45A9-9DAD-E69FF74781F9}" type="slidenum">
              <a:rPr kumimoji="1" lang="ja-JP" altLang="en-US" smtClean="0"/>
              <a:pPr/>
              <a:t>44</a:t>
            </a:fld>
            <a:endParaRPr kumimoji="1" lang="ja-JP" altLang="en-US"/>
          </a:p>
        </p:txBody>
      </p:sp>
    </p:spTree>
    <p:extLst>
      <p:ext uri="{BB962C8B-B14F-4D97-AF65-F5344CB8AC3E}">
        <p14:creationId xmlns:p14="http://schemas.microsoft.com/office/powerpoint/2010/main" val="31714018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これはロータリーが過去１１８年間に変えてきた事柄であります</a:t>
            </a:r>
            <a:endParaRPr kumimoji="1" lang="en-US" altLang="ja-JP" sz="1200" b="1" dirty="0">
              <a:latin typeface="HGP創英角ｺﾞｼｯｸUB" panose="020B0900000000000000" pitchFamily="50" charset="-128"/>
              <a:ea typeface="HGP創英角ｺﾞｼｯｸUB" panose="020B0900000000000000" pitchFamily="50" charset="-128"/>
            </a:endParaRPr>
          </a:p>
          <a:p>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入会資格条件と会員資格（一業種一人、職業分類、会社の裁量権を持った職業人、会員資格条件緩和等）</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ロータリーの基本的哲学の変更（</a:t>
            </a:r>
            <a:r>
              <a:rPr lang="ja-JP" altLang="en-US" sz="1200" dirty="0">
                <a:latin typeface="HGS創英角ｺﾞｼｯｸUB" panose="020B0900000000000000" pitchFamily="50" charset="-128"/>
                <a:ea typeface="HGS創英角ｺﾞｼｯｸUB" panose="020B0900000000000000" pitchFamily="50" charset="-128"/>
              </a:rPr>
              <a:t>ロータリー倫理訓、</a:t>
            </a:r>
            <a:r>
              <a:rPr kumimoji="1" lang="ja-JP" altLang="en-US" sz="1200" b="1" dirty="0">
                <a:latin typeface="HGP創英角ｺﾞｼｯｸUB" panose="020B0900000000000000" pitchFamily="50" charset="-128"/>
                <a:ea typeface="HGP創英角ｺﾞｼｯｸUB" panose="020B0900000000000000" pitchFamily="50" charset="-128"/>
              </a:rPr>
              <a:t>職業宣言）と歴史的遺産としての取り扱い</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女性の入会（</a:t>
            </a:r>
            <a:r>
              <a:rPr kumimoji="1" lang="en-US" altLang="ja-JP" sz="1200" b="1" dirty="0">
                <a:latin typeface="HGP創英角ｺﾞｼｯｸUB" panose="020B0900000000000000" pitchFamily="50" charset="-128"/>
                <a:ea typeface="HGP創英角ｺﾞｼｯｸUB" panose="020B0900000000000000" pitchFamily="50" charset="-128"/>
              </a:rPr>
              <a:t>1989</a:t>
            </a:r>
            <a:r>
              <a:rPr kumimoji="1" lang="ja-JP" altLang="en-US" sz="1200" b="1" dirty="0">
                <a:latin typeface="HGP創英角ｺﾞｼｯｸUB" panose="020B0900000000000000" pitchFamily="50" charset="-128"/>
                <a:ea typeface="HGP創英角ｺﾞｼｯｸUB" panose="020B0900000000000000" pitchFamily="50" charset="-128"/>
              </a:rPr>
              <a:t>年）：性的差別撤退</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奉仕部門の新生</a:t>
            </a:r>
            <a:r>
              <a:rPr kumimoji="1" lang="en-US" altLang="ja-JP" sz="1200" b="1" dirty="0">
                <a:latin typeface="HGP創英角ｺﾞｼｯｸUB" panose="020B0900000000000000" pitchFamily="50" charset="-128"/>
                <a:ea typeface="HGP創英角ｺﾞｼｯｸUB" panose="020B0900000000000000" pitchFamily="50" charset="-128"/>
              </a:rPr>
              <a:t>:</a:t>
            </a:r>
            <a:r>
              <a:rPr kumimoji="1" lang="ja-JP" altLang="en-US" sz="1200" b="1" dirty="0">
                <a:latin typeface="HGP創英角ｺﾞｼｯｸUB" panose="020B0900000000000000" pitchFamily="50" charset="-128"/>
                <a:ea typeface="HGP創英角ｺﾞｼｯｸUB" panose="020B0900000000000000" pitchFamily="50" charset="-128"/>
              </a:rPr>
              <a:t>四大奉仕から五大奉仕へ（青少年奉仕）</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lang="ja-JP" altLang="en-US" sz="1200" b="1" dirty="0">
                <a:latin typeface="HGP創英角ｺﾞｼｯｸUB" panose="020B0900000000000000" pitchFamily="50" charset="-128"/>
                <a:ea typeface="HGP創英角ｺﾞｼｯｸUB" panose="020B0900000000000000" pitchFamily="50" charset="-128"/>
              </a:rPr>
              <a:t>クラブ形態（</a:t>
            </a:r>
            <a:r>
              <a:rPr lang="en-US" altLang="ja-JP" sz="1200" b="1" dirty="0">
                <a:latin typeface="HGP創英角ｺﾞｼｯｸUB" panose="020B0900000000000000" pitchFamily="50" charset="-128"/>
                <a:ea typeface="HGP創英角ｺﾞｼｯｸUB" panose="020B0900000000000000" pitchFamily="50" charset="-128"/>
              </a:rPr>
              <a:t>E</a:t>
            </a:r>
            <a:r>
              <a:rPr lang="ja-JP" altLang="en-US" sz="1200" b="1" dirty="0">
                <a:latin typeface="HGP創英角ｺﾞｼｯｸUB" panose="020B0900000000000000" pitchFamily="50" charset="-128"/>
                <a:ea typeface="HGP創英角ｺﾞｼｯｸUB" panose="020B0900000000000000" pitchFamily="50" charset="-128"/>
              </a:rPr>
              <a:t>クラブ、衛星クラブ、財団奨学生、米山奨学生の入会等）</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国際ロータリーの使命変更（</a:t>
            </a:r>
            <a:r>
              <a:rPr kumimoji="1" lang="en-US" altLang="ja-JP" sz="1200" b="1" dirty="0">
                <a:latin typeface="HGP創英角ｺﾞｼｯｸUB" panose="020B0900000000000000" pitchFamily="50" charset="-128"/>
                <a:ea typeface="HGP創英角ｺﾞｼｯｸUB" panose="020B0900000000000000" pitchFamily="50" charset="-128"/>
              </a:rPr>
              <a:t>1991</a:t>
            </a:r>
            <a:r>
              <a:rPr kumimoji="1" lang="ja-JP" altLang="en-US" sz="1200" b="1" dirty="0">
                <a:latin typeface="HGP創英角ｺﾞｼｯｸUB" panose="020B0900000000000000" pitchFamily="50" charset="-128"/>
                <a:ea typeface="HGP創英角ｺﾞｼｯｸUB" panose="020B0900000000000000" pitchFamily="50" charset="-128"/>
              </a:rPr>
              <a:t>年）、団体奉仕活動の提唱</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lang="ja-JP" altLang="en-US" sz="1200" b="1" dirty="0">
                <a:latin typeface="HGP創英角ｺﾞｼｯｸUB" panose="020B0900000000000000" pitchFamily="50" charset="-128"/>
                <a:ea typeface="HGP創英角ｺﾞｼｯｸUB" panose="020B0900000000000000" pitchFamily="50" charset="-128"/>
              </a:rPr>
              <a:t>柔軟性導入による例会方法と回数、メイクアップ</a:t>
            </a:r>
            <a:endParaRPr lang="en-US" altLang="ja-JP" sz="1200" b="1" dirty="0">
              <a:latin typeface="HGP創英角ｺﾞｼｯｸUB" panose="020B0900000000000000" pitchFamily="50" charset="-128"/>
              <a:ea typeface="HGP創英角ｺﾞｼｯｸUB" panose="020B0900000000000000" pitchFamily="50" charset="-128"/>
            </a:endParaRPr>
          </a:p>
          <a:p>
            <a:r>
              <a:rPr lang="ja-JP" altLang="en-US" sz="1200" b="1" dirty="0">
                <a:latin typeface="HGP創英角ｺﾞｼｯｸUB" panose="020B0900000000000000" pitchFamily="50" charset="-128"/>
                <a:ea typeface="HGP創英角ｺﾞｼｯｸUB" panose="020B0900000000000000" pitchFamily="50" charset="-128"/>
              </a:rPr>
              <a:t>クラブの種類（衛星会員、法人会員、ローターアクト、）</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lang="ja-JP" altLang="en-US" sz="1200" b="1" dirty="0">
                <a:latin typeface="HGP創英角ｺﾞｼｯｸUB" panose="020B0900000000000000" pitchFamily="50" charset="-128"/>
                <a:ea typeface="HGP創英角ｺﾞｼｯｸUB" panose="020B0900000000000000" pitchFamily="50" charset="-128"/>
              </a:rPr>
              <a:t>職業奉仕概念変更（</a:t>
            </a:r>
            <a:r>
              <a:rPr lang="en-US" altLang="ja-JP" sz="1200" b="1" dirty="0">
                <a:latin typeface="HGP創英角ｺﾞｼｯｸUB" panose="020B0900000000000000" pitchFamily="50" charset="-128"/>
                <a:ea typeface="HGP創英角ｺﾞｼｯｸUB" panose="020B0900000000000000" pitchFamily="50" charset="-128"/>
              </a:rPr>
              <a:t>1987</a:t>
            </a:r>
            <a:r>
              <a:rPr lang="ja-JP" altLang="en-US" sz="1200" b="1" dirty="0">
                <a:latin typeface="HGP創英角ｺﾞｼｯｸUB" panose="020B0900000000000000" pitchFamily="50" charset="-128"/>
                <a:ea typeface="HGP創英角ｺﾞｼｯｸUB" panose="020B0900000000000000" pitchFamily="50" charset="-128"/>
              </a:rPr>
              <a:t>年）</a:t>
            </a:r>
            <a:endParaRPr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奉仕の方法（財政援助制限緩和：金銭的援助緩和、</a:t>
            </a:r>
            <a:r>
              <a:rPr kumimoji="1" lang="en-US" altLang="ja-JP" sz="1200" b="1" dirty="0">
                <a:latin typeface="HGP創英角ｺﾞｼｯｸUB" panose="020B0900000000000000" pitchFamily="50" charset="-128"/>
                <a:ea typeface="HGP創英角ｺﾞｼｯｸUB" panose="020B0900000000000000" pitchFamily="50" charset="-128"/>
              </a:rPr>
              <a:t>WCS</a:t>
            </a:r>
            <a:r>
              <a:rPr kumimoji="1" lang="ja-JP" altLang="en-US" sz="1200" b="1" dirty="0">
                <a:latin typeface="HGP創英角ｺﾞｼｯｸUB" panose="020B0900000000000000" pitchFamily="50" charset="-128"/>
                <a:ea typeface="HGP創英角ｺﾞｼｯｸUB" panose="020B0900000000000000" pitchFamily="50" charset="-128"/>
              </a:rPr>
              <a:t>プログラム導入、</a:t>
            </a:r>
            <a:endParaRPr kumimoji="1" lang="en-US" altLang="ja-JP" sz="1200" b="1" dirty="0">
              <a:latin typeface="HGP創英角ｺﾞｼｯｸUB" panose="020B0900000000000000" pitchFamily="50" charset="-128"/>
              <a:ea typeface="HGP創英角ｺﾞｼｯｸUB" panose="020B0900000000000000" pitchFamily="50" charset="-128"/>
            </a:endParaRPr>
          </a:p>
          <a:p>
            <a:pPr marL="0" indent="0">
              <a:buNone/>
            </a:pPr>
            <a:r>
              <a:rPr lang="ja-JP" altLang="en-US" sz="1200" b="1" dirty="0">
                <a:latin typeface="HGP創英角ｺﾞｼｯｸUB" panose="020B0900000000000000" pitchFamily="50" charset="-128"/>
                <a:ea typeface="HGP創英角ｺﾞｼｯｸUB" panose="020B0900000000000000" pitchFamily="50" charset="-128"/>
              </a:rPr>
              <a:t>　</a:t>
            </a:r>
            <a:r>
              <a:rPr kumimoji="1" lang="en-US" altLang="ja-JP" sz="1200" b="1" dirty="0">
                <a:latin typeface="HGP創英角ｺﾞｼｯｸUB" panose="020B0900000000000000" pitchFamily="50" charset="-128"/>
                <a:ea typeface="HGP創英角ｺﾞｼｯｸUB" panose="020B0900000000000000" pitchFamily="50" charset="-128"/>
              </a:rPr>
              <a:t>1978</a:t>
            </a:r>
            <a:r>
              <a:rPr kumimoji="1" lang="ja-JP" altLang="en-US" sz="1200" b="1" dirty="0">
                <a:latin typeface="HGP創英角ｺﾞｼｯｸUB" panose="020B0900000000000000" pitchFamily="50" charset="-128"/>
                <a:ea typeface="HGP創英角ｺﾞｼｯｸUB" panose="020B0900000000000000" pitchFamily="50" charset="-128"/>
              </a:rPr>
              <a:t>年</a:t>
            </a:r>
            <a:r>
              <a:rPr kumimoji="1" lang="en-US" altLang="ja-JP" sz="1200" b="1" dirty="0">
                <a:latin typeface="HGP創英角ｺﾞｼｯｸUB" panose="020B0900000000000000" pitchFamily="50" charset="-128"/>
                <a:ea typeface="HGP創英角ｺﾞｼｯｸUB" panose="020B0900000000000000" pitchFamily="50" charset="-128"/>
              </a:rPr>
              <a:t>3H</a:t>
            </a:r>
            <a:r>
              <a:rPr kumimoji="1" lang="ja-JP" altLang="en-US" sz="1200" b="1" dirty="0">
                <a:latin typeface="HGP創英角ｺﾞｼｯｸUB" panose="020B0900000000000000" pitchFamily="50" charset="-128"/>
                <a:ea typeface="HGP創英角ｺﾞｼｯｸUB" panose="020B0900000000000000" pitchFamily="50" charset="-128"/>
              </a:rPr>
              <a:t>プログラム、</a:t>
            </a:r>
            <a:r>
              <a:rPr kumimoji="1" lang="en-US" altLang="ja-JP" sz="1200" b="1" dirty="0">
                <a:latin typeface="HGP創英角ｺﾞｼｯｸUB" panose="020B0900000000000000" pitchFamily="50" charset="-128"/>
                <a:ea typeface="HGP創英角ｺﾞｼｯｸUB" panose="020B0900000000000000" pitchFamily="50" charset="-128"/>
              </a:rPr>
              <a:t>1986</a:t>
            </a:r>
            <a:r>
              <a:rPr kumimoji="1" lang="ja-JP" altLang="en-US" sz="1200" b="1" dirty="0">
                <a:latin typeface="HGP創英角ｺﾞｼｯｸUB" panose="020B0900000000000000" pitchFamily="50" charset="-128"/>
                <a:ea typeface="HGP創英角ｺﾞｼｯｸUB" panose="020B0900000000000000" pitchFamily="50" charset="-128"/>
              </a:rPr>
              <a:t>年ポリオプラス</a:t>
            </a:r>
            <a:r>
              <a:rPr kumimoji="1" lang="en-US" altLang="ja-JP" sz="1200" b="1" dirty="0">
                <a:latin typeface="HGP創英角ｺﾞｼｯｸUB" panose="020B0900000000000000" pitchFamily="50" charset="-128"/>
                <a:ea typeface="HGP創英角ｺﾞｼｯｸUB" panose="020B0900000000000000" pitchFamily="50" charset="-128"/>
              </a:rPr>
              <a:t>,</a:t>
            </a:r>
            <a:r>
              <a:rPr kumimoji="1" lang="ja-JP" altLang="en-US" sz="1200" b="1" dirty="0">
                <a:latin typeface="HGP創英角ｺﾞｼｯｸUB" panose="020B0900000000000000" pitchFamily="50" charset="-128"/>
                <a:ea typeface="HGP創英角ｺﾞｼｯｸUB" panose="020B0900000000000000" pitchFamily="50" charset="-128"/>
              </a:rPr>
              <a:t>グルーバル補助金、</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組織体制・事務局体制の変更（</a:t>
            </a:r>
            <a:r>
              <a:rPr kumimoji="1" lang="en-US" altLang="ja-JP" sz="1200" b="1" dirty="0">
                <a:latin typeface="HGP創英角ｺﾞｼｯｸUB" panose="020B0900000000000000" pitchFamily="50" charset="-128"/>
                <a:ea typeface="HGP創英角ｺﾞｼｯｸUB" panose="020B0900000000000000" pitchFamily="50" charset="-128"/>
              </a:rPr>
              <a:t>DLP.CLP</a:t>
            </a:r>
            <a:r>
              <a:rPr kumimoji="1" lang="ja-JP" altLang="en-US" sz="1200" b="1" dirty="0">
                <a:latin typeface="HGP創英角ｺﾞｼｯｸUB" panose="020B0900000000000000" pitchFamily="50" charset="-128"/>
                <a:ea typeface="HGP創英角ｺﾞｼｯｸUB" panose="020B0900000000000000" pitchFamily="50" charset="-128"/>
              </a:rPr>
              <a:t>の導入、事務総長の</a:t>
            </a:r>
            <a:r>
              <a:rPr kumimoji="1" lang="en-US" altLang="ja-JP" sz="1200" b="1" dirty="0">
                <a:latin typeface="HGP創英角ｺﾞｼｯｸUB" panose="020B0900000000000000" pitchFamily="50" charset="-128"/>
                <a:ea typeface="HGP創英角ｺﾞｼｯｸUB" panose="020B0900000000000000" pitchFamily="50" charset="-128"/>
              </a:rPr>
              <a:t>CEO</a:t>
            </a:r>
            <a:r>
              <a:rPr kumimoji="1" lang="ja-JP" altLang="en-US" sz="1200" b="1" dirty="0">
                <a:latin typeface="HGP創英角ｺﾞｼｯｸUB" panose="020B0900000000000000" pitchFamily="50" charset="-128"/>
                <a:ea typeface="HGP創英角ｺﾞｼｯｸUB" panose="020B0900000000000000" pitchFamily="50" charset="-128"/>
              </a:rPr>
              <a:t>化、）</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en-US" altLang="ja-JP" sz="1200" b="1" dirty="0">
                <a:latin typeface="HGP創英角ｺﾞｼｯｸUB" panose="020B0900000000000000" pitchFamily="50" charset="-128"/>
                <a:ea typeface="HGP創英角ｺﾞｼｯｸUB" panose="020B0900000000000000" pitchFamily="50" charset="-128"/>
              </a:rPr>
              <a:t>DEI</a:t>
            </a:r>
            <a:r>
              <a:rPr kumimoji="1" lang="ja-JP" altLang="en-US" sz="1200" b="1" dirty="0">
                <a:latin typeface="HGP創英角ｺﾞｼｯｸUB" panose="020B0900000000000000" pitchFamily="50" charset="-128"/>
                <a:ea typeface="HGP創英角ｺﾞｼｯｸUB" panose="020B0900000000000000" pitchFamily="50" charset="-128"/>
              </a:rPr>
              <a:t>の導入</a:t>
            </a:r>
            <a:endParaRPr kumimoji="1" lang="en-US" altLang="ja-JP" sz="1200" b="1" dirty="0">
              <a:latin typeface="HGP創英角ｺﾞｼｯｸUB" panose="020B0900000000000000" pitchFamily="50" charset="-128"/>
              <a:ea typeface="HGP創英角ｺﾞｼｯｸUB" panose="020B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0F84C3F-8C3F-4AA4-9688-B37091FF9642}" type="slidenum">
              <a:rPr kumimoji="1" lang="ja-JP" altLang="en-US" smtClean="0"/>
              <a:t>45</a:t>
            </a:fld>
            <a:endParaRPr kumimoji="1" lang="ja-JP" altLang="en-US"/>
          </a:p>
        </p:txBody>
      </p:sp>
    </p:spTree>
    <p:extLst>
      <p:ext uri="{BB962C8B-B14F-4D97-AF65-F5344CB8AC3E}">
        <p14:creationId xmlns:p14="http://schemas.microsoft.com/office/powerpoint/2010/main" val="16736024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そしてこれは、過去１１８年間にロータリーが買えなかった事柄であります</a:t>
            </a:r>
            <a:endParaRPr kumimoji="1" lang="en-US" altLang="ja-JP" dirty="0"/>
          </a:p>
          <a:p>
            <a:r>
              <a:rPr lang="ja-JP" altLang="en-US" b="1" dirty="0">
                <a:solidFill>
                  <a:schemeClr val="tx1"/>
                </a:solidFill>
                <a:latin typeface="HGP創英角ｺﾞｼｯｸUB" panose="020B0900000000000000" pitchFamily="50" charset="-128"/>
                <a:ea typeface="HGP創英角ｺﾞｼｯｸUB" panose="020B0900000000000000" pitchFamily="50" charset="-128"/>
              </a:rPr>
              <a:t>親睦と奉仕が活動の基本であると言う概念</a:t>
            </a:r>
            <a:endParaRPr lang="en-US" altLang="ja-JP" b="1" dirty="0">
              <a:solidFill>
                <a:schemeClr val="tx1"/>
              </a:solidFill>
              <a:latin typeface="HGP創英角ｺﾞｼｯｸUB" panose="020B0900000000000000" pitchFamily="50" charset="-128"/>
              <a:ea typeface="HGP創英角ｺﾞｼｯｸUB" panose="020B0900000000000000" pitchFamily="50" charset="-128"/>
            </a:endParaRPr>
          </a:p>
          <a:p>
            <a:pPr marL="0" indent="0">
              <a:buNone/>
            </a:pPr>
            <a:r>
              <a:rPr lang="ja-JP" altLang="en-US" b="1" dirty="0">
                <a:solidFill>
                  <a:schemeClr val="tx1"/>
                </a:solidFill>
                <a:latin typeface="HGP創英角ｺﾞｼｯｸUB" panose="020B0900000000000000" pitchFamily="50" charset="-128"/>
                <a:ea typeface="HGP創英角ｺﾞｼｯｸUB" panose="020B0900000000000000" pitchFamily="50" charset="-128"/>
              </a:rPr>
              <a:t>　その奉仕活動は、今は五大奉仕になる</a:t>
            </a:r>
            <a:endParaRPr lang="en-US" altLang="ja-JP" b="1"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b="1" dirty="0">
                <a:solidFill>
                  <a:schemeClr val="tx1"/>
                </a:solidFill>
                <a:latin typeface="HGP創英角ｺﾞｼｯｸUB" panose="020B0900000000000000" pitchFamily="50" charset="-128"/>
                <a:ea typeface="HGP創英角ｺﾞｼｯｸUB" panose="020B0900000000000000" pitchFamily="50" charset="-128"/>
              </a:rPr>
              <a:t>ロータリーに不可欠な「寛容の精神」　（ポール・ハリス）：</a:t>
            </a:r>
            <a:r>
              <a:rPr lang="en-US" altLang="ja-JP" b="1" dirty="0">
                <a:solidFill>
                  <a:schemeClr val="tx1"/>
                </a:solidFill>
                <a:latin typeface="HGP創英角ｺﾞｼｯｸUB" panose="020B0900000000000000" pitchFamily="50" charset="-128"/>
                <a:ea typeface="HGP創英角ｺﾞｼｯｸUB" panose="020B0900000000000000" pitchFamily="50" charset="-128"/>
              </a:rPr>
              <a:t>DEI</a:t>
            </a:r>
            <a:r>
              <a:rPr lang="ja-JP" altLang="en-US" b="1" dirty="0">
                <a:solidFill>
                  <a:schemeClr val="tx1"/>
                </a:solidFill>
                <a:latin typeface="HGP創英角ｺﾞｼｯｸUB" panose="020B0900000000000000" pitchFamily="50" charset="-128"/>
                <a:ea typeface="HGP創英角ｺﾞｼｯｸUB" panose="020B0900000000000000" pitchFamily="50" charset="-128"/>
              </a:rPr>
              <a:t>へ進化</a:t>
            </a:r>
            <a:endParaRPr lang="en-US" altLang="ja-JP" b="1"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b="1" dirty="0">
                <a:solidFill>
                  <a:schemeClr val="tx1"/>
                </a:solidFill>
                <a:latin typeface="HGP創英角ｺﾞｼｯｸUB" panose="020B0900000000000000" pitchFamily="50" charset="-128"/>
                <a:ea typeface="HGP創英角ｺﾞｼｯｸUB" panose="020B0900000000000000" pitchFamily="50" charset="-128"/>
              </a:rPr>
              <a:t>民主主義的決議</a:t>
            </a:r>
            <a:r>
              <a:rPr lang="en-US" altLang="ja-JP" b="1"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b="1" dirty="0">
                <a:solidFill>
                  <a:schemeClr val="tx1"/>
                </a:solidFill>
                <a:latin typeface="HGP創英角ｺﾞｼｯｸUB" panose="020B0900000000000000" pitchFamily="50" charset="-128"/>
                <a:ea typeface="HGP創英角ｺﾞｼｯｸUB" panose="020B0900000000000000" pitchFamily="50" charset="-128"/>
              </a:rPr>
              <a:t>　すべての事は規定審議会で物</a:t>
            </a:r>
            <a:endParaRPr lang="en-US" altLang="ja-JP" b="1" dirty="0">
              <a:solidFill>
                <a:schemeClr val="tx1"/>
              </a:solidFill>
              <a:latin typeface="HGP創英角ｺﾞｼｯｸUB" panose="020B0900000000000000" pitchFamily="50" charset="-128"/>
              <a:ea typeface="HGP創英角ｺﾞｼｯｸUB" panose="020B0900000000000000" pitchFamily="50" charset="-128"/>
            </a:endParaRPr>
          </a:p>
          <a:p>
            <a:pPr marL="0" indent="0">
              <a:buNone/>
            </a:pPr>
            <a:r>
              <a:rPr lang="ja-JP" altLang="en-US" b="1" dirty="0">
                <a:solidFill>
                  <a:schemeClr val="tx1"/>
                </a:solidFill>
                <a:latin typeface="HGP創英角ｺﾞｼｯｸUB" panose="020B0900000000000000" pitchFamily="50" charset="-128"/>
                <a:ea typeface="HGP創英角ｺﾞｼｯｸUB" panose="020B0900000000000000" pitchFamily="50" charset="-128"/>
              </a:rPr>
              <a:t>　　　　　　　　　　　　　事を決定する</a:t>
            </a:r>
            <a:endParaRPr lang="en-US" altLang="ja-JP" b="1" dirty="0">
              <a:solidFill>
                <a:schemeClr val="tx1"/>
              </a:solidFill>
              <a:latin typeface="HGP創英角ｺﾞｼｯｸUB" panose="020B0900000000000000" pitchFamily="50" charset="-128"/>
              <a:ea typeface="HGP創英角ｺﾞｼｯｸUB" panose="020B0900000000000000" pitchFamily="50" charset="-128"/>
            </a:endParaRPr>
          </a:p>
          <a:p>
            <a:pPr marL="0" indent="0">
              <a:buNone/>
            </a:pPr>
            <a:r>
              <a:rPr lang="ja-JP" altLang="en-US" b="1" dirty="0">
                <a:solidFill>
                  <a:schemeClr val="tx1"/>
                </a:solidFill>
                <a:latin typeface="HGP創英角ｺﾞｼｯｸUB" panose="020B0900000000000000" pitchFamily="50" charset="-128"/>
                <a:ea typeface="HGP創英角ｺﾞｼｯｸUB" panose="020B0900000000000000" pitchFamily="50" charset="-128"/>
              </a:rPr>
              <a:t>　</a:t>
            </a:r>
            <a:r>
              <a:rPr lang="ja-JP" altLang="en-US"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rPr>
              <a:t>（自由とデモクラシーのないところにロータリーはあ　</a:t>
            </a:r>
            <a:endParaRPr lang="en-US" altLang="ja-JP"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endParaRPr>
          </a:p>
          <a:p>
            <a:pPr marL="0" indent="0">
              <a:buNone/>
            </a:pPr>
            <a:r>
              <a:rPr lang="ja-JP" altLang="en-US" b="1" dirty="0">
                <a:solidFill>
                  <a:srgbClr val="FF0000"/>
                </a:solidFill>
                <a:latin typeface="HGP創英角ｺﾞｼｯｸUB" panose="020B0900000000000000" pitchFamily="50" charset="-128"/>
                <a:ea typeface="HGP創英角ｺﾞｼｯｸUB" panose="020B0900000000000000" pitchFamily="50" charset="-128"/>
              </a:rPr>
              <a:t>　　</a:t>
            </a:r>
            <a:r>
              <a:rPr lang="ja-JP" altLang="en-US"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rPr>
              <a:t>りえない）</a:t>
            </a:r>
            <a:endParaRPr lang="en-US" altLang="ja-JP"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b="1" dirty="0">
                <a:solidFill>
                  <a:schemeClr val="tx1"/>
                </a:solidFill>
                <a:latin typeface="HGP創英角ｺﾞｼｯｸUB" panose="020B0900000000000000" pitchFamily="50" charset="-128"/>
                <a:ea typeface="HGP創英角ｺﾞｼｯｸUB" panose="020B0900000000000000" pitchFamily="50" charset="-128"/>
              </a:rPr>
              <a:t>会員増強</a:t>
            </a:r>
            <a:r>
              <a:rPr lang="ja-JP" altLang="en-US" b="1" dirty="0">
                <a:solidFill>
                  <a:schemeClr val="tx1"/>
                </a:solidFill>
                <a:latin typeface="HGP創英角ｺﾞｼｯｸUB" panose="020B0900000000000000" pitchFamily="50" charset="-128"/>
                <a:ea typeface="HGP創英角ｺﾞｼｯｸUB" panose="020B0900000000000000" pitchFamily="50" charset="-128"/>
              </a:rPr>
              <a:t>・クラブ拡大方針</a:t>
            </a:r>
            <a:endParaRPr lang="en-US" altLang="ja-JP" b="1"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b="1" dirty="0">
                <a:solidFill>
                  <a:schemeClr val="tx1"/>
                </a:solidFill>
                <a:latin typeface="HGP創英角ｺﾞｼｯｸUB" panose="020B0900000000000000" pitchFamily="50" charset="-128"/>
                <a:ea typeface="HGP創英角ｺﾞｼｯｸUB" panose="020B0900000000000000" pitchFamily="50" charset="-128"/>
              </a:rPr>
              <a:t>財団支援</a:t>
            </a:r>
            <a:endParaRPr lang="en-US" altLang="ja-JP" b="1"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b="1" dirty="0">
                <a:solidFill>
                  <a:schemeClr val="tx1"/>
                </a:solidFill>
                <a:latin typeface="HGP創英角ｺﾞｼｯｸUB" panose="020B0900000000000000" pitchFamily="50" charset="-128"/>
                <a:ea typeface="HGP創英角ｺﾞｼｯｸUB" panose="020B0900000000000000" pitchFamily="50" charset="-128"/>
              </a:rPr>
              <a:t>リーダーの育成</a:t>
            </a:r>
            <a:endParaRPr lang="en-US" altLang="ja-JP" b="1" dirty="0">
              <a:solidFill>
                <a:schemeClr val="tx1"/>
              </a:solidFill>
              <a:latin typeface="HGP創英角ｺﾞｼｯｸUB" panose="020B0900000000000000" pitchFamily="50" charset="-128"/>
              <a:ea typeface="HGP創英角ｺﾞｼｯｸUB" panose="020B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0F84C3F-8C3F-4AA4-9688-B37091FF9642}" type="slidenum">
              <a:rPr kumimoji="1" lang="ja-JP" altLang="en-US" smtClean="0"/>
              <a:t>46</a:t>
            </a:fld>
            <a:endParaRPr kumimoji="1" lang="ja-JP" altLang="en-US"/>
          </a:p>
        </p:txBody>
      </p:sp>
    </p:spTree>
    <p:extLst>
      <p:ext uri="{BB962C8B-B14F-4D97-AF65-F5344CB8AC3E}">
        <p14:creationId xmlns:p14="http://schemas.microsoft.com/office/powerpoint/2010/main" val="35003673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ロータリーの事務局長であるジョン・ヒューコ氏は国際協議会でこのように話しました</a:t>
            </a:r>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47</a:t>
            </a:fld>
            <a:endParaRPr kumimoji="1" lang="ja-JP" altLang="en-US"/>
          </a:p>
        </p:txBody>
      </p:sp>
    </p:spTree>
    <p:extLst>
      <p:ext uri="{BB962C8B-B14F-4D97-AF65-F5344CB8AC3E}">
        <p14:creationId xmlns:p14="http://schemas.microsoft.com/office/powerpoint/2010/main" val="26586828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日本語に直しますと</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１，会員数の減少</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２，適合性を維持する</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３，機敏に適応する</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４，継続的にリーダーシップを発揮</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５，次のグローバルプロジェクトを特　</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定する</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６，地域化への抵抗</a:t>
            </a:r>
          </a:p>
          <a:p>
            <a:endParaRPr kumimoji="1" lang="ja-JP" altLang="en-US"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48</a:t>
            </a:fld>
            <a:endParaRPr kumimoji="1" lang="ja-JP" altLang="en-US"/>
          </a:p>
        </p:txBody>
      </p:sp>
    </p:spTree>
    <p:extLst>
      <p:ext uri="{BB962C8B-B14F-4D97-AF65-F5344CB8AC3E}">
        <p14:creationId xmlns:p14="http://schemas.microsoft.com/office/powerpoint/2010/main" val="541291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そして、それぞれをこのように説明しています</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en-US" altLang="ja-JP" sz="1200" b="1" dirty="0">
                <a:latin typeface="HGP創英角ｺﾞｼｯｸUB" panose="020B0900000000000000" pitchFamily="50" charset="-128"/>
                <a:ea typeface="HGP創英角ｺﾞｼｯｸUB" panose="020B0900000000000000" pitchFamily="50" charset="-128"/>
              </a:rPr>
              <a:t>1</a:t>
            </a:r>
            <a:r>
              <a:rPr kumimoji="1" lang="ja-JP" altLang="en-US" sz="1200" b="1" dirty="0">
                <a:latin typeface="HGP創英角ｺﾞｼｯｸUB" panose="020B0900000000000000" pitchFamily="50" charset="-128"/>
                <a:ea typeface="HGP創英角ｺﾞｼｯｸUB" panose="020B0900000000000000" pitchFamily="50" charset="-128"/>
              </a:rPr>
              <a:t>） 会員数の減少</a:t>
            </a:r>
          </a:p>
          <a:p>
            <a:r>
              <a:rPr kumimoji="1" lang="en-US" altLang="ja-JP" sz="1200" b="1" dirty="0">
                <a:latin typeface="HGP創英角ｺﾞｼｯｸUB" panose="020B0900000000000000" pitchFamily="50" charset="-128"/>
                <a:ea typeface="HGP創英角ｺﾞｼｯｸUB" panose="020B0900000000000000" pitchFamily="50" charset="-128"/>
              </a:rPr>
              <a:t>2</a:t>
            </a:r>
            <a:r>
              <a:rPr kumimoji="1" lang="ja-JP" altLang="en-US" sz="1200" b="1" dirty="0">
                <a:latin typeface="HGP創英角ｺﾞｼｯｸUB" panose="020B0900000000000000" pitchFamily="50" charset="-128"/>
                <a:ea typeface="HGP創英角ｺﾞｼｯｸUB" panose="020B0900000000000000" pitchFamily="50" charset="-128"/>
              </a:rPr>
              <a:t>） 適合性を維持する　</a:t>
            </a:r>
          </a:p>
          <a:p>
            <a:r>
              <a:rPr kumimoji="1" lang="en-US" altLang="ja-JP" sz="1200" b="1" dirty="0">
                <a:latin typeface="HGP創英角ｺﾞｼｯｸUB" panose="020B0900000000000000" pitchFamily="50" charset="-128"/>
                <a:ea typeface="HGP創英角ｺﾞｼｯｸUB" panose="020B0900000000000000" pitchFamily="50" charset="-128"/>
              </a:rPr>
              <a:t>3</a:t>
            </a:r>
            <a:r>
              <a:rPr kumimoji="1" lang="ja-JP" altLang="en-US" sz="1200" b="1" dirty="0">
                <a:latin typeface="HGP創英角ｺﾞｼｯｸUB" panose="020B0900000000000000" pitchFamily="50" charset="-128"/>
                <a:ea typeface="HGP創英角ｺﾞｼｯｸUB" panose="020B0900000000000000" pitchFamily="50" charset="-128"/>
              </a:rPr>
              <a:t>） 機敏に適応する</a:t>
            </a:r>
          </a:p>
          <a:p>
            <a:r>
              <a:rPr kumimoji="1" lang="en-US" altLang="ja-JP" sz="1200" b="1" dirty="0">
                <a:latin typeface="HGP創英角ｺﾞｼｯｸUB" panose="020B0900000000000000" pitchFamily="50" charset="-128"/>
                <a:ea typeface="HGP創英角ｺﾞｼｯｸUB" panose="020B0900000000000000" pitchFamily="50" charset="-128"/>
              </a:rPr>
              <a:t>4</a:t>
            </a:r>
            <a:r>
              <a:rPr kumimoji="1" lang="ja-JP" altLang="en-US" sz="1200" b="1" dirty="0">
                <a:latin typeface="HGP創英角ｺﾞｼｯｸUB" panose="020B0900000000000000" pitchFamily="50" charset="-128"/>
                <a:ea typeface="HGP創英角ｺﾞｼｯｸUB" panose="020B0900000000000000" pitchFamily="50" charset="-128"/>
              </a:rPr>
              <a:t>） リーダーシップの継続性</a:t>
            </a:r>
          </a:p>
          <a:p>
            <a:r>
              <a:rPr kumimoji="1" lang="en-US" altLang="ja-JP" sz="1200" b="1" dirty="0">
                <a:latin typeface="HGP創英角ｺﾞｼｯｸUB" panose="020B0900000000000000" pitchFamily="50" charset="-128"/>
                <a:ea typeface="HGP創英角ｺﾞｼｯｸUB" panose="020B0900000000000000" pitchFamily="50" charset="-128"/>
              </a:rPr>
              <a:t>5</a:t>
            </a:r>
            <a:r>
              <a:rPr kumimoji="1" lang="ja-JP" altLang="en-US" sz="1200" b="1" dirty="0">
                <a:latin typeface="HGP創英角ｺﾞｼｯｸUB" panose="020B0900000000000000" pitchFamily="50" charset="-128"/>
                <a:ea typeface="HGP創英角ｺﾞｼｯｸUB" panose="020B0900000000000000" pitchFamily="50" charset="-128"/>
              </a:rPr>
              <a:t>） 次の世界的プロジェクトを特定する</a:t>
            </a:r>
          </a:p>
          <a:p>
            <a:r>
              <a:rPr kumimoji="1" lang="en-US" altLang="ja-JP" sz="1200" b="1" dirty="0">
                <a:latin typeface="HGP創英角ｺﾞｼｯｸUB" panose="020B0900000000000000" pitchFamily="50" charset="-128"/>
                <a:ea typeface="HGP創英角ｺﾞｼｯｸUB" panose="020B0900000000000000" pitchFamily="50" charset="-128"/>
              </a:rPr>
              <a:t>6</a:t>
            </a:r>
            <a:r>
              <a:rPr kumimoji="1" lang="ja-JP" altLang="en-US" sz="1200" b="1" dirty="0">
                <a:latin typeface="HGP創英角ｺﾞｼｯｸUB" panose="020B0900000000000000" pitchFamily="50" charset="-128"/>
                <a:ea typeface="HGP創英角ｺﾞｼｯｸUB" panose="020B0900000000000000" pitchFamily="50" charset="-128"/>
              </a:rPr>
              <a:t>） 地域化に対する抵抗</a:t>
            </a:r>
          </a:p>
          <a:p>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◆ロータリーは</a:t>
            </a:r>
          </a:p>
          <a:p>
            <a:r>
              <a:rPr kumimoji="1" lang="ja-JP" altLang="en-US" sz="1200" b="1" dirty="0">
                <a:solidFill>
                  <a:srgbClr val="FF0000"/>
                </a:solidFill>
                <a:latin typeface="HGP創英角ｺﾞｼｯｸUB" panose="020B0900000000000000" pitchFamily="50" charset="-128"/>
                <a:ea typeface="HGP創英角ｺﾞｼｯｸUB" panose="020B0900000000000000" pitchFamily="50" charset="-128"/>
              </a:rPr>
              <a:t> </a:t>
            </a:r>
            <a:r>
              <a:rPr kumimoji="1" lang="ja-JP" altLang="en-US" sz="1200" b="1" dirty="0">
                <a:latin typeface="HGP創英角ｺﾞｼｯｸUB" panose="020B0900000000000000" pitchFamily="50" charset="-128"/>
                <a:ea typeface="HGP創英角ｺﾞｼｯｸUB" panose="020B0900000000000000" pitchFamily="50" charset="-128"/>
              </a:rPr>
              <a:t>クラブ体験という商品を販売しております。商品が売れない場合、変更する</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必要がある。</a:t>
            </a:r>
          </a:p>
          <a:p>
            <a:r>
              <a:rPr kumimoji="1" lang="ja-JP" altLang="en-US" sz="1200" b="1" dirty="0">
                <a:solidFill>
                  <a:srgbClr val="FF0000"/>
                </a:solidFill>
                <a:latin typeface="HGP創英角ｺﾞｼｯｸUB" panose="020B0900000000000000" pitchFamily="50" charset="-128"/>
                <a:ea typeface="HGP創英角ｺﾞｼｯｸUB" panose="020B0900000000000000" pitchFamily="50" charset="-128"/>
              </a:rPr>
              <a:t> </a:t>
            </a:r>
            <a:r>
              <a:rPr kumimoji="1" lang="ja-JP" altLang="en-US" sz="1200" b="1" dirty="0">
                <a:latin typeface="HGP創英角ｺﾞｼｯｸUB" panose="020B0900000000000000" pitchFamily="50" charset="-128"/>
                <a:ea typeface="HGP創英角ｺﾞｼｯｸUB" panose="020B0900000000000000" pitchFamily="50" charset="-128"/>
              </a:rPr>
              <a:t>コダックのことを覚えていますか？変化する市場に適応しなければ、組織の　</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崩壊を引き起こす。</a:t>
            </a:r>
          </a:p>
          <a:p>
            <a:r>
              <a:rPr kumimoji="1" lang="ja-JP" altLang="en-US" sz="1200" b="1" dirty="0">
                <a:solidFill>
                  <a:srgbClr val="FF0000"/>
                </a:solidFill>
                <a:latin typeface="HGP創英角ｺﾞｼｯｸUB" panose="020B0900000000000000" pitchFamily="50" charset="-128"/>
                <a:ea typeface="HGP創英角ｺﾞｼｯｸUB" panose="020B0900000000000000" pitchFamily="50" charset="-128"/>
              </a:rPr>
              <a:t> </a:t>
            </a:r>
            <a:r>
              <a:rPr kumimoji="1" lang="ja-JP" altLang="en-US" sz="1200" b="1" dirty="0">
                <a:latin typeface="HGP創英角ｺﾞｼｯｸUB" panose="020B0900000000000000" pitchFamily="50" charset="-128"/>
                <a:ea typeface="HGP創英角ｺﾞｼｯｸUB" panose="020B0900000000000000" pitchFamily="50" charset="-128"/>
              </a:rPr>
              <a:t>機会を活用するためには、方向をすばやく変えることができることが必要。</a:t>
            </a:r>
          </a:p>
          <a:p>
            <a:r>
              <a:rPr kumimoji="1" lang="ja-JP" altLang="en-US" sz="1200" b="1" dirty="0">
                <a:solidFill>
                  <a:srgbClr val="FF0000"/>
                </a:solidFill>
                <a:latin typeface="HGP創英角ｺﾞｼｯｸUB" panose="020B0900000000000000" pitchFamily="50" charset="-128"/>
                <a:ea typeface="HGP創英角ｺﾞｼｯｸUB" panose="020B0900000000000000" pitchFamily="50" charset="-128"/>
              </a:rPr>
              <a:t> </a:t>
            </a:r>
            <a:r>
              <a:rPr kumimoji="1" lang="ja-JP" altLang="en-US" sz="1200" b="1" dirty="0">
                <a:latin typeface="HGP創英角ｺﾞｼｯｸUB" panose="020B0900000000000000" pitchFamily="50" charset="-128"/>
                <a:ea typeface="HGP創英角ｺﾞｼｯｸUB" panose="020B0900000000000000" pitchFamily="50" charset="-128"/>
              </a:rPr>
              <a:t>ポリオの根絶、女性や女児のエンパワメントなどはリーダーシップの継続性</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が必要</a:t>
            </a:r>
          </a:p>
          <a:p>
            <a:r>
              <a:rPr kumimoji="1" lang="ja-JP" altLang="en-US" sz="1200" b="1" dirty="0">
                <a:solidFill>
                  <a:srgbClr val="FF0000"/>
                </a:solidFill>
                <a:latin typeface="HGP創英角ｺﾞｼｯｸUB" panose="020B0900000000000000" pitchFamily="50" charset="-128"/>
                <a:ea typeface="HGP創英角ｺﾞｼｯｸUB" panose="020B0900000000000000" pitchFamily="50" charset="-128"/>
              </a:rPr>
              <a:t> </a:t>
            </a:r>
            <a:r>
              <a:rPr kumimoji="1" lang="ja-JP" altLang="en-US" sz="1200" b="1" dirty="0">
                <a:latin typeface="HGP創英角ｺﾞｼｯｸUB" panose="020B0900000000000000" pitchFamily="50" charset="-128"/>
                <a:ea typeface="HGP創英角ｺﾞｼｯｸUB" panose="020B0900000000000000" pitchFamily="50" charset="-128"/>
              </a:rPr>
              <a:t>ポリオ後に何に焦点を当てるべきか、</a:t>
            </a:r>
            <a:r>
              <a:rPr kumimoji="1" lang="en-US" altLang="ja-JP" sz="1200" b="1" dirty="0">
                <a:latin typeface="HGP創英角ｺﾞｼｯｸUB" panose="020B0900000000000000" pitchFamily="50" charset="-128"/>
                <a:ea typeface="HGP創英角ｺﾞｼｯｸUB" panose="020B0900000000000000" pitchFamily="50" charset="-128"/>
              </a:rPr>
              <a:t>7</a:t>
            </a:r>
            <a:r>
              <a:rPr kumimoji="1" lang="ja-JP" altLang="en-US" sz="1200" b="1" dirty="0">
                <a:latin typeface="HGP創英角ｺﾞｼｯｸUB" panose="020B0900000000000000" pitchFamily="50" charset="-128"/>
                <a:ea typeface="HGP創英角ｺﾞｼｯｸUB" panose="020B0900000000000000" pitchFamily="50" charset="-128"/>
              </a:rPr>
              <a:t>つの重点分野で、グローバルプロ</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ジェクトか小規模なプロジェクトか？</a:t>
            </a:r>
          </a:p>
          <a:p>
            <a:r>
              <a:rPr kumimoji="1" lang="ja-JP" altLang="en-US" sz="1200" b="1" dirty="0">
                <a:solidFill>
                  <a:srgbClr val="FF0000"/>
                </a:solidFill>
                <a:latin typeface="HGP創英角ｺﾞｼｯｸUB" panose="020B0900000000000000" pitchFamily="50" charset="-128"/>
                <a:ea typeface="HGP創英角ｺﾞｼｯｸUB" panose="020B0900000000000000" pitchFamily="50" charset="-128"/>
              </a:rPr>
              <a:t> </a:t>
            </a:r>
            <a:r>
              <a:rPr kumimoji="1" lang="ja-JP" altLang="en-US" sz="1200" b="1" dirty="0">
                <a:latin typeface="HGP創英角ｺﾞｼｯｸUB" panose="020B0900000000000000" pitchFamily="50" charset="-128"/>
                <a:ea typeface="HGP創英角ｺﾞｼｯｸUB" panose="020B0900000000000000" pitchFamily="50" charset="-128"/>
              </a:rPr>
              <a:t>効率的に運営するために、地域の違いを認識し、影響力を高めるために、</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ガバナンス構造の変更が必要。</a:t>
            </a:r>
          </a:p>
          <a:p>
            <a:endParaRPr kumimoji="1" lang="ja-JP" altLang="en-US"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49</a:t>
            </a:fld>
            <a:endParaRPr kumimoji="1" lang="ja-JP" altLang="en-US"/>
          </a:p>
        </p:txBody>
      </p:sp>
    </p:spTree>
    <p:extLst>
      <p:ext uri="{BB962C8B-B14F-4D97-AF65-F5344CB8AC3E}">
        <p14:creationId xmlns:p14="http://schemas.microsoft.com/office/powerpoint/2010/main" val="1744441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これは鵜沢ガバナーの資料から拝借したものですが、今年度のテーマは</a:t>
            </a:r>
            <a:r>
              <a:rPr kumimoji="1" lang="en-US" altLang="ja-JP" dirty="0"/>
              <a:t>CREAT</a:t>
            </a:r>
            <a:r>
              <a:rPr kumimoji="1" lang="ja-JP" altLang="en-US" dirty="0"/>
              <a:t>　</a:t>
            </a:r>
            <a:r>
              <a:rPr kumimoji="1" lang="en-US" altLang="ja-JP" dirty="0"/>
              <a:t>HOPE</a:t>
            </a:r>
            <a:r>
              <a:rPr kumimoji="1" lang="ja-JP" altLang="en-US" dirty="0"/>
              <a:t>　</a:t>
            </a:r>
            <a:r>
              <a:rPr kumimoji="1" lang="en-US" altLang="ja-JP" dirty="0"/>
              <a:t>IN</a:t>
            </a:r>
            <a:r>
              <a:rPr kumimoji="1" lang="ja-JP" altLang="en-US" dirty="0"/>
              <a:t>　</a:t>
            </a:r>
            <a:r>
              <a:rPr kumimoji="1" lang="en-US" altLang="ja-JP" dirty="0"/>
              <a:t>THE</a:t>
            </a:r>
            <a:r>
              <a:rPr kumimoji="1" lang="ja-JP" altLang="en-US" dirty="0"/>
              <a:t>　</a:t>
            </a:r>
            <a:r>
              <a:rPr kumimoji="1" lang="en-US" altLang="ja-JP" dirty="0"/>
              <a:t>WORLD</a:t>
            </a:r>
            <a:r>
              <a:rPr kumimoji="1" lang="ja-JP" altLang="en-US" dirty="0"/>
              <a:t>です</a:t>
            </a:r>
            <a:endParaRPr kumimoji="1" lang="en-US" altLang="ja-JP" dirty="0"/>
          </a:p>
          <a:p>
            <a:r>
              <a:rPr kumimoji="1" lang="ja-JP" altLang="en-US" dirty="0"/>
              <a:t>「世界に希望を生み出そう」というテーマで、コロナ禍で疲弊した生活を送っている皆さんが大勢いらっしゃり、ウクライナ戦争や、大規模な自然災害、イスラエルとハマスの戦争等世界では悲惨な出来事ばかりであります。</a:t>
            </a:r>
            <a:endParaRPr kumimoji="1" lang="en-US" altLang="ja-JP" dirty="0"/>
          </a:p>
          <a:p>
            <a:r>
              <a:rPr kumimoji="1" lang="ja-JP" altLang="en-US" dirty="0"/>
              <a:t>マッキナリー会長はそのような状況を考えて、このようなテーマを掲げられたと思います</a:t>
            </a:r>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5</a:t>
            </a:fld>
            <a:endParaRPr kumimoji="1" lang="ja-JP" altLang="en-US"/>
          </a:p>
        </p:txBody>
      </p:sp>
    </p:spTree>
    <p:extLst>
      <p:ext uri="{BB962C8B-B14F-4D97-AF65-F5344CB8AC3E}">
        <p14:creationId xmlns:p14="http://schemas.microsoft.com/office/powerpoint/2010/main" val="34062765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◆今や国際ロータリーは、</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「奉仕の概念とは？」</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「職業奉仕とは？」</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「会員資格と会員資質とは？」</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「クラブ奉仕と社会奉仕の違いとは？」など</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000" b="1" dirty="0">
                <a:latin typeface="HGP創英角ｺﾞｼｯｸUB" panose="020B0900000000000000" pitchFamily="50" charset="-128"/>
                <a:ea typeface="HGP創英角ｺﾞｼｯｸUB" panose="020B0900000000000000" pitchFamily="50" charset="-128"/>
              </a:rPr>
              <a:t>私達日本のロータリアンが昔から研鑽を積んできた重要な事柄に対しては一言も表には出てきません。</a:t>
            </a:r>
            <a:endParaRPr kumimoji="1" lang="en-US" altLang="ja-JP" sz="10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２０１６年規定審議会での</a:t>
            </a:r>
            <a:r>
              <a:rPr kumimoji="1" lang="ja-JP" altLang="en-US" sz="1200" b="1" dirty="0">
                <a:highlight>
                  <a:srgbClr val="FFFF00"/>
                </a:highlight>
                <a:latin typeface="HGP創英角ｺﾞｼｯｸUB" panose="020B0900000000000000" pitchFamily="50" charset="-128"/>
                <a:ea typeface="HGP創英角ｺﾞｼｯｸUB" panose="020B0900000000000000" pitchFamily="50" charset="-128"/>
              </a:rPr>
              <a:t>「柔軟性の採択」</a:t>
            </a:r>
            <a:r>
              <a:rPr kumimoji="1" lang="ja-JP" altLang="en-US" sz="1200" b="1" dirty="0">
                <a:latin typeface="HGP創英角ｺﾞｼｯｸUB" panose="020B0900000000000000" pitchFamily="50" charset="-128"/>
                <a:ea typeface="HGP創英角ｺﾞｼｯｸUB" panose="020B0900000000000000" pitchFamily="50" charset="-128"/>
              </a:rPr>
              <a:t>から方向転換したのです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50</a:t>
            </a:fld>
            <a:endParaRPr kumimoji="1" lang="ja-JP" altLang="en-US"/>
          </a:p>
        </p:txBody>
      </p:sp>
    </p:spTree>
    <p:extLst>
      <p:ext uri="{BB962C8B-B14F-4D97-AF65-F5344CB8AC3E}">
        <p14:creationId xmlns:p14="http://schemas.microsoft.com/office/powerpoint/2010/main" val="15931776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b="1" dirty="0">
                <a:highlight>
                  <a:srgbClr val="FFFF00"/>
                </a:highlight>
                <a:latin typeface="HGP創英角ｺﾞｼｯｸUB" panose="020B0900000000000000" pitchFamily="50" charset="-128"/>
                <a:ea typeface="HGP創英角ｺﾞｼｯｸUB" panose="020B0900000000000000" pitchFamily="50" charset="-128"/>
              </a:rPr>
              <a:t>近代音楽の世界は</a:t>
            </a:r>
            <a:r>
              <a:rPr kumimoji="1" lang="en-US" altLang="ja-JP" sz="1400" b="1" dirty="0">
                <a:highlight>
                  <a:srgbClr val="FFFF00"/>
                </a:highlight>
                <a:latin typeface="HGP創英角ｺﾞｼｯｸUB" panose="020B0900000000000000" pitchFamily="50" charset="-128"/>
                <a:ea typeface="HGP創英角ｺﾞｼｯｸUB" panose="020B0900000000000000" pitchFamily="50" charset="-128"/>
              </a:rPr>
              <a:t>,</a:t>
            </a:r>
            <a:r>
              <a:rPr kumimoji="1" lang="ja-JP" altLang="en-US" sz="1400" b="1" dirty="0">
                <a:highlight>
                  <a:srgbClr val="FFFF00"/>
                </a:highlight>
                <a:latin typeface="HGP創英角ｺﾞｼｯｸUB" panose="020B0900000000000000" pitchFamily="50" charset="-128"/>
                <a:ea typeface="HGP創英角ｺﾞｼｯｸUB" panose="020B0900000000000000" pitchFamily="50" charset="-128"/>
              </a:rPr>
              <a:t>古典派と</a:t>
            </a:r>
            <a:r>
              <a:rPr kumimoji="1" lang="en-US" altLang="ja-JP" sz="1400" b="1" dirty="0">
                <a:highlight>
                  <a:srgbClr val="FFFF00"/>
                </a:highlight>
                <a:latin typeface="HGP創英角ｺﾞｼｯｸUB" panose="020B0900000000000000" pitchFamily="50" charset="-128"/>
                <a:ea typeface="HGP創英角ｺﾞｼｯｸUB" panose="020B0900000000000000" pitchFamily="50" charset="-128"/>
              </a:rPr>
              <a:t>※</a:t>
            </a:r>
            <a:r>
              <a:rPr kumimoji="1" lang="ja-JP" altLang="en-US" sz="1400" b="1" dirty="0">
                <a:highlight>
                  <a:srgbClr val="FFFF00"/>
                </a:highlight>
                <a:latin typeface="HGP創英角ｺﾞｼｯｸUB" panose="020B0900000000000000" pitchFamily="50" charset="-128"/>
                <a:ea typeface="HGP創英角ｺﾞｼｯｸUB" panose="020B0900000000000000" pitchFamily="50" charset="-128"/>
              </a:rPr>
              <a:t>ロマン派に分かれます　</a:t>
            </a:r>
            <a:endParaRPr kumimoji="1" lang="en-US" altLang="ja-JP" sz="14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1400" b="1" dirty="0">
                <a:latin typeface="HGP創英角ｺﾞｼｯｸUB" panose="020B0900000000000000" pitchFamily="50" charset="-128"/>
                <a:ea typeface="HGP創英角ｺﾞｼｯｸUB" panose="020B0900000000000000" pitchFamily="50" charset="-128"/>
              </a:rPr>
              <a:t>　　　　　　　　　　　　</a:t>
            </a:r>
            <a:endParaRPr kumimoji="1" lang="en-US" altLang="ja-JP" sz="1400" b="1" dirty="0">
              <a:highlight>
                <a:srgbClr val="FFFF00"/>
              </a:highlight>
              <a:latin typeface="HGP創英角ｺﾞｼｯｸUB" panose="020B0900000000000000" pitchFamily="50" charset="-128"/>
              <a:ea typeface="HGP創英角ｺﾞｼｯｸUB" panose="020B0900000000000000" pitchFamily="50" charset="-128"/>
            </a:endParaRPr>
          </a:p>
          <a:p>
            <a:endParaRPr kumimoji="1" lang="en-US" altLang="ja-JP" sz="12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1200" b="1" dirty="0">
                <a:highlight>
                  <a:srgbClr val="FFFF00"/>
                </a:highlight>
                <a:latin typeface="HGP創英角ｺﾞｼｯｸUB" panose="020B0900000000000000" pitchFamily="50" charset="-128"/>
                <a:ea typeface="HGP創英角ｺﾞｼｯｸUB" panose="020B0900000000000000" pitchFamily="50" charset="-128"/>
              </a:rPr>
              <a:t>　・古典派は</a:t>
            </a:r>
            <a:r>
              <a:rPr kumimoji="1" lang="ja-JP" altLang="en-US" sz="1200" b="1" dirty="0">
                <a:latin typeface="HGP創英角ｺﾞｼｯｸUB" panose="020B0900000000000000" pitchFamily="50" charset="-128"/>
                <a:ea typeface="HGP創英角ｺﾞｼｯｸUB" panose="020B0900000000000000" pitchFamily="50" charset="-128"/>
              </a:rPr>
              <a:t>１８世紀半ばから１９世紀前半</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１８２７年；ベートーベン没</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１８２８年：シューベルト没</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古典派（クラシック）とは、ラテン語のクラシクスが語源</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a:t>
            </a:r>
            <a:r>
              <a:rPr kumimoji="1" lang="ja-JP" altLang="en-US" sz="1200" b="1" dirty="0">
                <a:solidFill>
                  <a:srgbClr val="FF0000"/>
                </a:solidFill>
                <a:highlight>
                  <a:srgbClr val="00FFFF"/>
                </a:highlight>
                <a:latin typeface="HGP創英角ｺﾞｼｯｸUB" panose="020B0900000000000000" pitchFamily="50" charset="-128"/>
                <a:ea typeface="HGP創英角ｺﾞｼｯｸUB" panose="020B0900000000000000" pitchFamily="50" charset="-128"/>
              </a:rPr>
              <a:t>正当的、模範とする、最高で本物</a:t>
            </a:r>
            <a:endParaRPr kumimoji="1" lang="en-US" altLang="ja-JP" sz="1200" b="1" dirty="0">
              <a:solidFill>
                <a:srgbClr val="FF0000"/>
              </a:solidFill>
              <a:highlight>
                <a:srgbClr val="00FFFF"/>
              </a:highlight>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１８世紀にシラーやゲーテが唱えた「ワイマール古典</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文学」</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a:t>
            </a:r>
            <a:r>
              <a:rPr kumimoji="1" lang="en-US" altLang="ja-JP" sz="1200" b="1" dirty="0">
                <a:latin typeface="HGP創英角ｺﾞｼｯｸUB" panose="020B0900000000000000" pitchFamily="50" charset="-128"/>
                <a:ea typeface="HGP創英角ｺﾞｼｯｸUB" panose="020B0900000000000000" pitchFamily="50" charset="-128"/>
              </a:rPr>
              <a:t>※</a:t>
            </a:r>
            <a:r>
              <a:rPr kumimoji="1" lang="ja-JP" altLang="en-US" sz="1200" b="1" dirty="0">
                <a:latin typeface="HGP創英角ｺﾞｼｯｸUB" panose="020B0900000000000000" pitchFamily="50" charset="-128"/>
                <a:ea typeface="HGP創英角ｺﾞｼｯｸUB" panose="020B0900000000000000" pitchFamily="50" charset="-128"/>
              </a:rPr>
              <a:t>ウイーン古典派；　ハイドン、　モーツアルト、ベートーベン</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a:t>
            </a:r>
            <a:r>
              <a:rPr kumimoji="1" lang="ja-JP" altLang="en-US" sz="12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rPr>
              <a:t>古典派音楽の特徴：</a:t>
            </a:r>
            <a:endParaRPr kumimoji="1" lang="en-US" altLang="ja-JP" sz="12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①シンプルでわかりやすい（少ない音で素晴らしいメロディー）　</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②ソナタ形式（</a:t>
            </a:r>
            <a:r>
              <a:rPr kumimoji="1" lang="en-US" altLang="ja-JP" sz="1200" b="1" dirty="0">
                <a:latin typeface="HGP創英角ｺﾞｼｯｸUB" panose="020B0900000000000000" pitchFamily="50" charset="-128"/>
                <a:ea typeface="HGP創英角ｺﾞｼｯｸUB" panose="020B0900000000000000" pitchFamily="50" charset="-128"/>
              </a:rPr>
              <a:t>ABA</a:t>
            </a:r>
            <a:r>
              <a:rPr kumimoji="1" lang="ja-JP" altLang="en-US" sz="1200" b="1" dirty="0">
                <a:latin typeface="HGP創英角ｺﾞｼｯｸUB" panose="020B0900000000000000" pitchFamily="50" charset="-128"/>
                <a:ea typeface="HGP創英角ｺﾞｼｯｸUB" panose="020B0900000000000000" pitchFamily="50" charset="-128"/>
              </a:rPr>
              <a:t>の三部形式：二つの主題と展開、再現）　</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③後世の手本となる交響曲、協奏曲、弦楽四重奏曲　</a:t>
            </a:r>
          </a:p>
          <a:p>
            <a:endParaRPr kumimoji="1" lang="ja-JP" altLang="en-US"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52</a:t>
            </a:fld>
            <a:endParaRPr kumimoji="1" lang="ja-JP" altLang="en-US"/>
          </a:p>
        </p:txBody>
      </p:sp>
    </p:spTree>
    <p:extLst>
      <p:ext uri="{BB962C8B-B14F-4D97-AF65-F5344CB8AC3E}">
        <p14:creationId xmlns:p14="http://schemas.microsoft.com/office/powerpoint/2010/main" val="23786877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これは私が個人的に作成した図ですが、</a:t>
            </a:r>
            <a:endParaRPr kumimoji="1" lang="en-US" altLang="ja-JP" dirty="0"/>
          </a:p>
          <a:p>
            <a:r>
              <a:rPr kumimoji="1" lang="ja-JP" altLang="en-US" dirty="0"/>
              <a:t>音楽は古代ギリシャから、中世、ルネッサンス、バロックと変遷し、ハイドン、ベートーベン</a:t>
            </a:r>
            <a:r>
              <a:rPr kumimoji="1" lang="en-US" altLang="ja-JP" dirty="0"/>
              <a:t>,</a:t>
            </a:r>
            <a:r>
              <a:rPr kumimoji="1" lang="ja-JP" altLang="en-US" dirty="0"/>
              <a:t>モーツアルトの時代が古典派です。</a:t>
            </a:r>
            <a:endParaRPr kumimoji="1" lang="en-US" altLang="ja-JP" dirty="0"/>
          </a:p>
          <a:p>
            <a:r>
              <a:rPr kumimoji="1" lang="ja-JP" altLang="en-US" dirty="0"/>
              <a:t>その後ロマン派の時代に変わり、初期、中期、後期と移り、世紀末、国民学派と移行します、</a:t>
            </a:r>
            <a:endParaRPr kumimoji="1" lang="en-US" altLang="ja-JP" dirty="0"/>
          </a:p>
          <a:p>
            <a:r>
              <a:rPr kumimoji="1" lang="ja-JP" altLang="en-US" dirty="0"/>
              <a:t>そして１９２０年代からは近現代に変わります</a:t>
            </a:r>
            <a:endParaRPr kumimoji="1" lang="en-US" altLang="ja-JP" dirty="0"/>
          </a:p>
          <a:p>
            <a:endParaRPr kumimoji="1" lang="en-US" altLang="ja-JP" dirty="0"/>
          </a:p>
          <a:p>
            <a:r>
              <a:rPr kumimoji="1" lang="ja-JP" altLang="en-US" dirty="0"/>
              <a:t>その時代時代で、特徴ある音楽が形成されるわけですが、ルネッサンス期は宗教音楽、バロックは王侯貴族の宮廷音楽、古典派の時代は産業革命、フランス革命があり、資本主義へ移行していく時代で、</a:t>
            </a:r>
            <a:endParaRPr kumimoji="1" lang="en-US" altLang="ja-JP" dirty="0"/>
          </a:p>
          <a:p>
            <a:r>
              <a:rPr kumimoji="1" lang="ja-JP" altLang="en-US" dirty="0"/>
              <a:t>中産階級市民の発言権が増大してきます。そして、市民のための音楽、理想、感性、夢と言った本来人間が備えている感情を重視します</a:t>
            </a:r>
            <a:endParaRPr kumimoji="1" lang="en-US" altLang="ja-JP" dirty="0"/>
          </a:p>
          <a:p>
            <a:r>
              <a:rPr kumimoji="1" lang="ja-JP" altLang="en-US" dirty="0"/>
              <a:t>つまり、形式の自由さ、多様性が表れてくるのです</a:t>
            </a:r>
            <a:endParaRPr kumimoji="1" lang="en-US" altLang="ja-JP"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53</a:t>
            </a:fld>
            <a:endParaRPr kumimoji="1" lang="ja-JP" altLang="en-US"/>
          </a:p>
        </p:txBody>
      </p:sp>
    </p:spTree>
    <p:extLst>
      <p:ext uri="{BB962C8B-B14F-4D97-AF65-F5344CB8AC3E}">
        <p14:creationId xmlns:p14="http://schemas.microsoft.com/office/powerpoint/2010/main" val="11726359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dirty="0">
                <a:highlight>
                  <a:srgbClr val="FFFF00"/>
                </a:highlight>
                <a:latin typeface="HGP創英角ｺﾞｼｯｸUB" panose="020B0900000000000000" pitchFamily="50" charset="-128"/>
                <a:ea typeface="HGP創英角ｺﾞｼｯｸUB" panose="020B0900000000000000" pitchFamily="50" charset="-128"/>
              </a:rPr>
              <a:t>１７８９年～１７９９年　フランス革命　が起こります</a:t>
            </a:r>
            <a:endParaRPr kumimoji="1" lang="en-US" altLang="ja-JP" sz="12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1200" b="1" dirty="0">
                <a:highlight>
                  <a:srgbClr val="FFFF00"/>
                </a:highlight>
                <a:latin typeface="HGP創英角ｺﾞｼｯｸUB" panose="020B0900000000000000" pitchFamily="50" charset="-128"/>
                <a:ea typeface="HGP創英角ｺﾞｼｯｸUB" panose="020B0900000000000000" pitchFamily="50" charset="-128"/>
              </a:rPr>
              <a:t>ブルボン絶対王政を倒した市民革命（封建的特権廃止、人権宣言、王政廃止、憲法制定、共和制を実現）　　　</a:t>
            </a:r>
            <a:endParaRPr kumimoji="1" lang="en-US" altLang="ja-JP" sz="12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1200" b="1" dirty="0">
                <a:solidFill>
                  <a:srgbClr val="FF0000"/>
                </a:solidFill>
                <a:latin typeface="HGP創英角ｺﾞｼｯｸUB" panose="020B0900000000000000" pitchFamily="50" charset="-128"/>
                <a:ea typeface="HGP創英角ｺﾞｼｯｸUB" panose="020B0900000000000000" pitchFamily="50" charset="-128"/>
              </a:rPr>
              <a:t>　これを契機に</a:t>
            </a:r>
            <a:r>
              <a:rPr kumimoji="1" lang="ja-JP" altLang="en-US" sz="12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rPr>
              <a:t>古典派からロマン派へ移ります</a:t>
            </a:r>
            <a:endParaRPr kumimoji="1" lang="en-US" altLang="ja-JP" sz="12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endParaRPr>
          </a:p>
          <a:p>
            <a:endParaRPr kumimoji="1" lang="en-US" altLang="ja-JP" sz="12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1200" b="1" dirty="0">
                <a:highlight>
                  <a:srgbClr val="FFFF00"/>
                </a:highlight>
                <a:latin typeface="HGP創英角ｺﾞｼｯｸUB" panose="020B0900000000000000" pitchFamily="50" charset="-128"/>
                <a:ea typeface="HGP創英角ｺﾞｼｯｸUB" panose="020B0900000000000000" pitchFamily="50" charset="-128"/>
              </a:rPr>
              <a:t>・ロマン主義とは</a:t>
            </a:r>
            <a:endParaRPr kumimoji="1" lang="en-US" altLang="ja-JP" sz="12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a:t>
            </a:r>
            <a:r>
              <a:rPr kumimoji="1" lang="ja-JP" altLang="en-US" sz="1400" b="1" dirty="0">
                <a:latin typeface="HGP創英角ｺﾞｼｯｸUB" panose="020B0900000000000000" pitchFamily="50" charset="-128"/>
                <a:ea typeface="HGP創英角ｺﾞｼｯｸUB" panose="020B0900000000000000" pitchFamily="50" charset="-128"/>
              </a:rPr>
              <a:t>①理性よりも本能　</a:t>
            </a:r>
            <a:endParaRPr kumimoji="1" lang="en-US" altLang="ja-JP" sz="1400" b="1" dirty="0">
              <a:latin typeface="HGP創英角ｺﾞｼｯｸUB" panose="020B0900000000000000" pitchFamily="50" charset="-128"/>
              <a:ea typeface="HGP創英角ｺﾞｼｯｸUB" panose="020B0900000000000000" pitchFamily="50" charset="-128"/>
            </a:endParaRPr>
          </a:p>
          <a:p>
            <a:r>
              <a:rPr kumimoji="1" lang="ja-JP" altLang="en-US" sz="1400" b="1" dirty="0">
                <a:latin typeface="HGP創英角ｺﾞｼｯｸUB" panose="020B0900000000000000" pitchFamily="50" charset="-128"/>
                <a:ea typeface="HGP創英角ｺﾞｼｯｸUB" panose="020B0900000000000000" pitchFamily="50" charset="-128"/>
              </a:rPr>
              <a:t>　　　②頭よりも心　</a:t>
            </a:r>
            <a:endParaRPr kumimoji="1" lang="en-US" altLang="ja-JP" sz="1400" b="1" dirty="0">
              <a:latin typeface="HGP創英角ｺﾞｼｯｸUB" panose="020B0900000000000000" pitchFamily="50" charset="-128"/>
              <a:ea typeface="HGP創英角ｺﾞｼｯｸUB" panose="020B0900000000000000" pitchFamily="50" charset="-128"/>
            </a:endParaRPr>
          </a:p>
          <a:p>
            <a:r>
              <a:rPr kumimoji="1" lang="ja-JP" altLang="en-US" sz="1400" b="1" dirty="0">
                <a:latin typeface="HGP創英角ｺﾞｼｯｸUB" panose="020B0900000000000000" pitchFamily="50" charset="-128"/>
                <a:ea typeface="HGP創英角ｺﾞｼｯｸUB" panose="020B0900000000000000" pitchFamily="50" charset="-128"/>
              </a:rPr>
              <a:t>　　　③形式よりも創造力　を重視します</a:t>
            </a:r>
            <a:endParaRPr kumimoji="1" lang="en-US" altLang="ja-JP" sz="1400" b="1" dirty="0">
              <a:latin typeface="HGP創英角ｺﾞｼｯｸUB" panose="020B0900000000000000" pitchFamily="50" charset="-128"/>
              <a:ea typeface="HGP創英角ｺﾞｼｯｸUB" panose="020B0900000000000000" pitchFamily="50" charset="-128"/>
            </a:endParaRPr>
          </a:p>
          <a:p>
            <a:r>
              <a:rPr kumimoji="1" lang="ja-JP" altLang="en-US" sz="1400" b="1" dirty="0">
                <a:latin typeface="HGP創英角ｺﾞｼｯｸUB" panose="020B0900000000000000" pitchFamily="50" charset="-128"/>
                <a:ea typeface="HGP創英角ｺﾞｼｯｸUB" panose="020B0900000000000000" pitchFamily="50" charset="-128"/>
              </a:rPr>
              <a:t>　　　　　　　</a:t>
            </a:r>
            <a:endParaRPr kumimoji="1" lang="en-US" altLang="ja-JP" sz="14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本能的な要求を表現　社会的に抑圧されてきたことから解放</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・ロマン派：①音楽で詩、絵画、物語を表現（標題音楽）</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例：ベルリオーズ幻想交響曲</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（第一楽章：夢、情熱、第２楽章断頭台への行進）</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②形式よりも創造力　交響詩や楽劇が誕生</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③ヴィルトゥオーゾ（超絶技巧）　リスト、パガニーニ</a:t>
            </a:r>
            <a:endParaRPr kumimoji="1" lang="en-US" altLang="ja-JP" sz="1200" b="1" dirty="0">
              <a:latin typeface="HGP創英角ｺﾞｼｯｸUB" panose="020B0900000000000000" pitchFamily="50" charset="-128"/>
              <a:ea typeface="HGP創英角ｺﾞｼｯｸUB" panose="020B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54</a:t>
            </a:fld>
            <a:endParaRPr kumimoji="1" lang="ja-JP" altLang="en-US"/>
          </a:p>
        </p:txBody>
      </p:sp>
    </p:spTree>
    <p:extLst>
      <p:ext uri="{BB962C8B-B14F-4D97-AF65-F5344CB8AC3E}">
        <p14:creationId xmlns:p14="http://schemas.microsoft.com/office/powerpoint/2010/main" val="19632983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dirty="0">
                <a:highlight>
                  <a:srgbClr val="FFFF00"/>
                </a:highlight>
                <a:latin typeface="HGP創英角ｺﾞｼｯｸUB" panose="020B0900000000000000" pitchFamily="50" charset="-128"/>
                <a:ea typeface="HGP創英角ｺﾞｼｯｸUB" panose="020B0900000000000000" pitchFamily="50" charset="-128"/>
              </a:rPr>
              <a:t>簡単に言えば、古典派は</a:t>
            </a:r>
            <a:r>
              <a:rPr kumimoji="1" lang="ja-JP" altLang="en-US" sz="1200" b="1" dirty="0">
                <a:latin typeface="HGP創英角ｺﾞｼｯｸUB" panose="020B0900000000000000" pitchFamily="50" charset="-128"/>
                <a:ea typeface="HGP創英角ｺﾞｼｯｸUB" panose="020B0900000000000000" pitchFamily="50" charset="-128"/>
              </a:rPr>
              <a:t>形式の美しさを追求　</a:t>
            </a:r>
            <a:endParaRPr kumimoji="1" lang="en-US" altLang="ja-JP" sz="1200" b="1" dirty="0">
              <a:latin typeface="HGP創英角ｺﾞｼｯｸUB" panose="020B0900000000000000" pitchFamily="50" charset="-128"/>
              <a:ea typeface="HGP創英角ｺﾞｼｯｸUB" panose="020B0900000000000000" pitchFamily="50" charset="-128"/>
            </a:endParaRPr>
          </a:p>
          <a:p>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highlight>
                  <a:srgbClr val="FFFF00"/>
                </a:highlight>
                <a:latin typeface="HGP創英角ｺﾞｼｯｸUB" panose="020B0900000000000000" pitchFamily="50" charset="-128"/>
                <a:ea typeface="HGP創英角ｺﾞｼｯｸUB" panose="020B0900000000000000" pitchFamily="50" charset="-128"/>
              </a:rPr>
              <a:t>ロマン派は</a:t>
            </a:r>
            <a:r>
              <a:rPr kumimoji="1" lang="ja-JP" altLang="en-US" sz="1200" b="1" dirty="0">
                <a:latin typeface="HGP創英角ｺﾞｼｯｸUB" panose="020B0900000000000000" pitchFamily="50" charset="-128"/>
                <a:ea typeface="HGP創英角ｺﾞｼｯｸUB" panose="020B0900000000000000" pitchFamily="50" charset="-128"/>
              </a:rPr>
              <a:t>形式にとらわれない考えを持ちます</a:t>
            </a:r>
            <a:endParaRPr kumimoji="1" lang="en-US" altLang="ja-JP" sz="1200" b="1" dirty="0">
              <a:latin typeface="HGP創英角ｺﾞｼｯｸUB" panose="020B0900000000000000" pitchFamily="50" charset="-128"/>
              <a:ea typeface="HGP創英角ｺﾞｼｯｸUB" panose="020B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55</a:t>
            </a:fld>
            <a:endParaRPr kumimoji="1" lang="ja-JP" altLang="en-US"/>
          </a:p>
        </p:txBody>
      </p:sp>
    </p:spTree>
    <p:extLst>
      <p:ext uri="{BB962C8B-B14F-4D97-AF65-F5344CB8AC3E}">
        <p14:creationId xmlns:p14="http://schemas.microsoft.com/office/powerpoint/2010/main" val="2720494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600" b="1" dirty="0">
                <a:highlight>
                  <a:srgbClr val="00FF00"/>
                </a:highlight>
                <a:latin typeface="HGP創英角ｺﾞｼｯｸUB" panose="020B0900000000000000" pitchFamily="50" charset="-128"/>
                <a:ea typeface="HGP創英角ｺﾞｼｯｸUB" panose="020B0900000000000000" pitchFamily="50" charset="-128"/>
              </a:rPr>
              <a:t>◆これをロータリーの世界にあてはめると、古典派とロマン派の分かれ目は</a:t>
            </a:r>
            <a:endParaRPr kumimoji="1" lang="en-US" altLang="ja-JP" sz="1600" b="1" dirty="0">
              <a:highlight>
                <a:srgbClr val="00FF00"/>
              </a:highlight>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その発端は</a:t>
            </a:r>
            <a:r>
              <a:rPr kumimoji="1" lang="ja-JP" altLang="en-US" sz="12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rPr>
              <a:t>２０１６年規定審議会決定で（フランス革命に相当）</a:t>
            </a:r>
            <a:r>
              <a:rPr kumimoji="1" lang="ja-JP" altLang="en-US" sz="1200" b="1" dirty="0">
                <a:highlight>
                  <a:srgbClr val="FFFF00"/>
                </a:highlight>
                <a:latin typeface="HGP創英角ｺﾞｼｯｸUB" panose="020B0900000000000000" pitchFamily="50" charset="-128"/>
                <a:ea typeface="HGP創英角ｺﾞｼｯｸUB" panose="020B0900000000000000" pitchFamily="50" charset="-128"/>
              </a:rPr>
              <a:t>ロータリー活動に柔軟性を導入したことで</a:t>
            </a:r>
            <a:r>
              <a:rPr kumimoji="1" lang="ja-JP" altLang="en-US" sz="12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rPr>
              <a:t>はないかと考えます</a:t>
            </a:r>
            <a:endParaRPr kumimoji="1" lang="en-US" altLang="ja-JP" sz="12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・古典派：ロータリーに於ける職業奉仕とは？</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ロータリーに於ける隠匿奉仕とは？</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ロータリーの決議２３</a:t>
            </a:r>
            <a:r>
              <a:rPr kumimoji="1" lang="en-US" altLang="ja-JP" sz="1200" b="1" dirty="0">
                <a:latin typeface="HGP創英角ｺﾞｼｯｸUB" panose="020B0900000000000000" pitchFamily="50" charset="-128"/>
                <a:ea typeface="HGP創英角ｺﾞｼｯｸUB" panose="020B0900000000000000" pitchFamily="50" charset="-128"/>
              </a:rPr>
              <a:t>-</a:t>
            </a:r>
            <a:r>
              <a:rPr kumimoji="1" lang="ja-JP" altLang="en-US" sz="1200" b="1" dirty="0">
                <a:latin typeface="HGP創英角ｺﾞｼｯｸUB" panose="020B0900000000000000" pitchFamily="50" charset="-128"/>
                <a:ea typeface="HGP創英角ｺﾞｼｯｸUB" panose="020B0900000000000000" pitchFamily="50" charset="-128"/>
              </a:rPr>
              <a:t>３４とは？</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ロータリーの原理、原則を大切にする</a:t>
            </a:r>
            <a:endParaRPr kumimoji="1" lang="en-US" altLang="ja-JP" sz="1200" b="1" dirty="0">
              <a:latin typeface="HGP創英角ｺﾞｼｯｸUB" panose="020B0900000000000000" pitchFamily="50" charset="-128"/>
              <a:ea typeface="HGP創英角ｺﾞｼｯｸUB" panose="020B0900000000000000" pitchFamily="50" charset="-128"/>
            </a:endParaRPr>
          </a:p>
          <a:p>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・ロマン派：①形式にとらわれない</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②時代に即した変革（組織、考え）</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③あらゆる分野での会員増強</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④活動への全員参加と効率性を求める</a:t>
            </a:r>
            <a:endParaRPr kumimoji="1" lang="en-US" altLang="ja-JP" sz="1200" b="1" dirty="0">
              <a:latin typeface="HGP創英角ｺﾞｼｯｸUB" panose="020B0900000000000000" pitchFamily="50" charset="-128"/>
              <a:ea typeface="HGP創英角ｺﾞｼｯｸUB" panose="020B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56</a:t>
            </a:fld>
            <a:endParaRPr kumimoji="1" lang="ja-JP" altLang="en-US"/>
          </a:p>
        </p:txBody>
      </p:sp>
    </p:spTree>
    <p:extLst>
      <p:ext uri="{BB962C8B-B14F-4D97-AF65-F5344CB8AC3E}">
        <p14:creationId xmlns:p14="http://schemas.microsoft.com/office/powerpoint/2010/main" val="7081027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そうすると、これを私が作成したシェーマで表すと</a:t>
            </a:r>
            <a:endParaRPr kumimoji="1" lang="en-US" altLang="ja-JP" dirty="0"/>
          </a:p>
          <a:p>
            <a:r>
              <a:rPr kumimoji="1" lang="ja-JP" altLang="en-US" dirty="0"/>
              <a:t>上は年代、下はその時におこった出来事ですが、</a:t>
            </a:r>
            <a:endParaRPr kumimoji="1" lang="en-US" altLang="ja-JP" dirty="0"/>
          </a:p>
          <a:p>
            <a:r>
              <a:rPr kumimoji="1" lang="ja-JP" altLang="en-US" dirty="0"/>
              <a:t>１９０５年の創立時には一業種一人から始まったロータリーは、時代の変遷により、それまでは古典派の限られた特権階級のロータリーであったものが</a:t>
            </a:r>
            <a:endParaRPr kumimoji="1" lang="en-US" altLang="ja-JP" dirty="0"/>
          </a:p>
          <a:p>
            <a:r>
              <a:rPr kumimoji="1" lang="ja-JP" altLang="en-US" dirty="0"/>
              <a:t>１９８９年に女性会員を入会させ、一業種一人を変更し、財団学友を入会させたことに端を発します。これは</a:t>
            </a:r>
            <a:r>
              <a:rPr kumimoji="1" lang="en-US" altLang="ja-JP" dirty="0"/>
              <a:t>RI</a:t>
            </a:r>
            <a:r>
              <a:rPr kumimoji="1" lang="ja-JP" altLang="en-US" dirty="0"/>
              <a:t>２７８０地区の小沢一彦元</a:t>
            </a:r>
            <a:r>
              <a:rPr kumimoji="1" lang="en-US" altLang="ja-JP" dirty="0"/>
              <a:t>RI</a:t>
            </a:r>
            <a:r>
              <a:rPr kumimoji="1" lang="ja-JP" altLang="en-US" dirty="0"/>
              <a:t>理事が</a:t>
            </a:r>
            <a:r>
              <a:rPr kumimoji="1" lang="en-US" altLang="ja-JP" dirty="0"/>
              <a:t>RI</a:t>
            </a:r>
            <a:r>
              <a:rPr kumimoji="1" lang="ja-JP" altLang="en-US" dirty="0"/>
              <a:t>に認めさせた大変革ですが、</a:t>
            </a:r>
            <a:endParaRPr kumimoji="1" lang="en-US" altLang="ja-JP" dirty="0"/>
          </a:p>
          <a:p>
            <a:r>
              <a:rPr kumimoji="1" lang="ja-JP" altLang="en-US" dirty="0"/>
              <a:t>２０１３年に仕事をしたことがない人、専業主婦の入会を認めたことで一緒に民主化が起こります。</a:t>
            </a:r>
            <a:endParaRPr kumimoji="1" lang="en-US" altLang="ja-JP" dirty="0"/>
          </a:p>
          <a:p>
            <a:r>
              <a:rPr kumimoji="1" lang="ja-JP" altLang="en-US" dirty="0"/>
              <a:t>そして２０１６年の規定審議会で、会員身分、クラブの柔軟性が決議され、ロマン派の時代に突入するのです</a:t>
            </a:r>
            <a:endParaRPr kumimoji="1" lang="en-US" altLang="ja-JP" dirty="0"/>
          </a:p>
          <a:p>
            <a:r>
              <a:rPr kumimoji="1" lang="ja-JP" altLang="en-US" dirty="0"/>
              <a:t>そののちは一般市民のロータリーに変貌したのです</a:t>
            </a:r>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57</a:t>
            </a:fld>
            <a:endParaRPr kumimoji="1" lang="ja-JP" altLang="en-US"/>
          </a:p>
        </p:txBody>
      </p:sp>
    </p:spTree>
    <p:extLst>
      <p:ext uri="{BB962C8B-B14F-4D97-AF65-F5344CB8AC3E}">
        <p14:creationId xmlns:p14="http://schemas.microsoft.com/office/powerpoint/2010/main" val="34422414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rPr>
              <a:t>これらを纏めますと</a:t>
            </a:r>
            <a:endParaRPr kumimoji="1" lang="en-US" altLang="ja-JP" sz="12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12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rPr>
              <a:t>◆国際ロータリーの考え（ロマン派）</a:t>
            </a:r>
            <a:endParaRPr kumimoji="1" lang="en-US" altLang="ja-JP" sz="12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endParaRPr>
          </a:p>
          <a:p>
            <a:endParaRPr kumimoji="1" lang="en-US" altLang="ja-JP" sz="12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a:t>
            </a:r>
            <a:r>
              <a:rPr kumimoji="1" lang="ja-JP" altLang="en-US" sz="1200" b="1" dirty="0">
                <a:highlight>
                  <a:srgbClr val="00FFFF"/>
                </a:highlight>
                <a:latin typeface="HGP創英角ｺﾞｼｯｸUB" panose="020B0900000000000000" pitchFamily="50" charset="-128"/>
                <a:ea typeface="HGP創英角ｺﾞｼｯｸUB" panose="020B0900000000000000" pitchFamily="50" charset="-128"/>
              </a:rPr>
              <a:t>効率と成果　＞　理論や原則</a:t>
            </a:r>
            <a:endParaRPr kumimoji="1" lang="en-US" altLang="ja-JP" sz="1200" b="1" dirty="0">
              <a:highlight>
                <a:srgbClr val="00FFFF"/>
              </a:highlight>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a:t>
            </a:r>
            <a:r>
              <a:rPr kumimoji="1" lang="ja-JP" altLang="en-US" sz="1200" b="1" dirty="0">
                <a:highlight>
                  <a:srgbClr val="00FFFF"/>
                </a:highlight>
                <a:latin typeface="HGP創英角ｺﾞｼｯｸUB" panose="020B0900000000000000" pitchFamily="50" charset="-128"/>
                <a:ea typeface="HGP創英角ｺﾞｼｯｸUB" panose="020B0900000000000000" pitchFamily="50" charset="-128"/>
              </a:rPr>
              <a:t>組織拡大　（会員増強）　一部の特権階級の組織　　</a:t>
            </a:r>
            <a:endParaRPr kumimoji="1" lang="en-US" altLang="ja-JP" sz="1200" b="1" dirty="0">
              <a:highlight>
                <a:srgbClr val="00FFFF"/>
              </a:highlight>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a:t>
            </a:r>
            <a:r>
              <a:rPr kumimoji="1" lang="ja-JP" altLang="en-US" sz="1200" b="1" dirty="0">
                <a:highlight>
                  <a:srgbClr val="00FFFF"/>
                </a:highlight>
                <a:latin typeface="HGP創英角ｺﾞｼｯｸUB" panose="020B0900000000000000" pitchFamily="50" charset="-128"/>
                <a:ea typeface="HGP創英角ｺﾞｼｯｸUB" panose="020B0900000000000000" pitchFamily="50" charset="-128"/>
              </a:rPr>
              <a:t>ではなく、すべての人々に広く門戸を開いた</a:t>
            </a:r>
            <a:endParaRPr kumimoji="1" lang="en-US" altLang="ja-JP" sz="1200" b="1" dirty="0">
              <a:highlight>
                <a:srgbClr val="00FFFF"/>
              </a:highlight>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a:t>
            </a:r>
            <a:r>
              <a:rPr kumimoji="1" lang="ja-JP" altLang="en-US" sz="1200" b="1" dirty="0">
                <a:highlight>
                  <a:srgbClr val="00FFFF"/>
                </a:highlight>
                <a:latin typeface="HGP創英角ｺﾞｼｯｸUB" panose="020B0900000000000000" pitchFamily="50" charset="-128"/>
                <a:ea typeface="HGP創英角ｺﾞｼｯｸUB" panose="020B0900000000000000" pitchFamily="50" charset="-128"/>
              </a:rPr>
              <a:t>財団支援　（世界平和実現）</a:t>
            </a:r>
            <a:endParaRPr kumimoji="1" lang="en-US" altLang="ja-JP" sz="1200" b="1" dirty="0">
              <a:highlight>
                <a:srgbClr val="00FFFF"/>
              </a:highlight>
              <a:latin typeface="HGP創英角ｺﾞｼｯｸUB" panose="020B0900000000000000" pitchFamily="50" charset="-128"/>
              <a:ea typeface="HGP創英角ｺﾞｼｯｸUB" panose="020B0900000000000000" pitchFamily="50" charset="-128"/>
            </a:endParaRPr>
          </a:p>
          <a:p>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rPr>
              <a:t>◆日本ロータリーの考え（古典派）</a:t>
            </a:r>
            <a:endParaRPr kumimoji="1" lang="en-US" altLang="ja-JP" sz="12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endParaRPr>
          </a:p>
          <a:p>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・職業奉仕</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・倫理観</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・人間教育</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・奉仕概念、哲学</a:t>
            </a:r>
            <a:endParaRPr kumimoji="1" lang="ja-JP" altLang="en-US"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58</a:t>
            </a:fld>
            <a:endParaRPr kumimoji="1" lang="ja-JP" altLang="en-US"/>
          </a:p>
        </p:txBody>
      </p:sp>
    </p:spTree>
    <p:extLst>
      <p:ext uri="{BB962C8B-B14F-4D97-AF65-F5344CB8AC3E}">
        <p14:creationId xmlns:p14="http://schemas.microsoft.com/office/powerpoint/2010/main" val="18179083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ビルボイド</a:t>
            </a:r>
            <a:r>
              <a:rPr kumimoji="1" lang="en-US" altLang="ja-JP" dirty="0"/>
              <a:t>R</a:t>
            </a:r>
            <a:r>
              <a:rPr kumimoji="1" lang="ja-JP" altLang="en-US" dirty="0"/>
              <a:t>元会長は、クラブの活力が減退していることが、今日のロータリーの最大の課題である</a:t>
            </a:r>
            <a:endParaRPr kumimoji="1" lang="en-US" altLang="ja-JP" dirty="0"/>
          </a:p>
          <a:p>
            <a:r>
              <a:rPr kumimoji="1" lang="ja-JP" altLang="en-US" dirty="0"/>
              <a:t>若い人たちがクラブに入会しなければ、ロータリーは消滅すると話しました</a:t>
            </a:r>
            <a:endParaRPr kumimoji="1" lang="en-US" altLang="ja-JP" dirty="0"/>
          </a:p>
          <a:p>
            <a:endParaRPr kumimoji="1" lang="en-US" altLang="ja-JP" dirty="0"/>
          </a:p>
          <a:p>
            <a:r>
              <a:rPr kumimoji="1" lang="ja-JP" altLang="en-US" dirty="0"/>
              <a:t>そして、２０１６年の規定審議会で制定案１６－３６が提案され、それを修正した形で賛成３９２，反対８２でこの案件は可決されます</a:t>
            </a:r>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59</a:t>
            </a:fld>
            <a:endParaRPr kumimoji="1" lang="ja-JP" altLang="en-US"/>
          </a:p>
        </p:txBody>
      </p:sp>
    </p:spTree>
    <p:extLst>
      <p:ext uri="{BB962C8B-B14F-4D97-AF65-F5344CB8AC3E}">
        <p14:creationId xmlns:p14="http://schemas.microsoft.com/office/powerpoint/2010/main" val="2698346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b="1" dirty="0">
                <a:solidFill>
                  <a:schemeClr val="accent4">
                    <a:lumMod val="50000"/>
                  </a:schemeClr>
                </a:solidFill>
              </a:rPr>
              <a:t>◆</a:t>
            </a:r>
            <a:r>
              <a:rPr lang="en-US" altLang="ja-JP" sz="1200" b="1" dirty="0">
                <a:solidFill>
                  <a:schemeClr val="accent4">
                    <a:lumMod val="50000"/>
                  </a:schemeClr>
                </a:solidFill>
              </a:rPr>
              <a:t>16-36</a:t>
            </a:r>
            <a:r>
              <a:rPr lang="ja-JP" altLang="en-US" sz="1200" b="1" dirty="0">
                <a:solidFill>
                  <a:schemeClr val="accent4">
                    <a:lumMod val="50000"/>
                  </a:schemeClr>
                </a:solidFill>
              </a:rPr>
              <a:t>とは</a:t>
            </a:r>
            <a:r>
              <a:rPr lang="en-US" altLang="ja-JP" sz="1200" b="1" dirty="0">
                <a:solidFill>
                  <a:schemeClr val="accent4">
                    <a:lumMod val="50000"/>
                  </a:schemeClr>
                </a:solidFill>
              </a:rPr>
              <a:t> </a:t>
            </a:r>
            <a:r>
              <a:rPr lang="ja-JP" altLang="en-US" sz="1200" b="1" dirty="0">
                <a:solidFill>
                  <a:schemeClr val="accent4">
                    <a:lumMod val="50000"/>
                  </a:schemeClr>
                </a:solidFill>
              </a:rPr>
              <a:t>会員身分と職業分類に柔軟性を認 める件 （</a:t>
            </a:r>
            <a:r>
              <a:rPr lang="en-US" altLang="ja-JP" sz="1200" b="1" dirty="0">
                <a:solidFill>
                  <a:schemeClr val="accent4">
                    <a:lumMod val="50000"/>
                  </a:schemeClr>
                </a:solidFill>
              </a:rPr>
              <a:t>RI </a:t>
            </a:r>
            <a:r>
              <a:rPr lang="ja-JP" altLang="en-US" sz="1200" b="1" dirty="0">
                <a:solidFill>
                  <a:schemeClr val="accent4">
                    <a:lumMod val="50000"/>
                  </a:schemeClr>
                </a:solidFill>
              </a:rPr>
              <a:t>理事会） （「職業分類」削除の修正案提 出、）</a:t>
            </a:r>
            <a:endParaRPr lang="en-US" altLang="ja-JP" sz="1200" b="1" dirty="0">
              <a:solidFill>
                <a:schemeClr val="accent4">
                  <a:lumMod val="50000"/>
                </a:schemeClr>
              </a:solidFill>
            </a:endParaRPr>
          </a:p>
          <a:p>
            <a:endParaRPr lang="en-US" altLang="ja-JP" sz="1200" b="1" dirty="0"/>
          </a:p>
          <a:p>
            <a:r>
              <a:rPr lang="ja-JP" altLang="en-US" sz="1200" b="1" dirty="0"/>
              <a:t>　 会員身分と職業分類に関する規定の例外を認め、クラブが細則で独自決定できる。 個々のロータリークラブに柔軟性を与える。</a:t>
            </a:r>
            <a:r>
              <a:rPr lang="en-US" altLang="ja-JP" sz="1200" b="1" dirty="0"/>
              <a:t>(</a:t>
            </a:r>
            <a:r>
              <a:rPr lang="ja-JP" altLang="en-US" sz="1200" b="1" dirty="0"/>
              <a:t>職業分類を削除）</a:t>
            </a:r>
            <a:endParaRPr lang="en-US" altLang="ja-JP" sz="1200" b="1" dirty="0"/>
          </a:p>
          <a:p>
            <a:r>
              <a:rPr lang="ja-JP" altLang="en-US" sz="1200" b="1" dirty="0"/>
              <a:t> 　　　　　　　　　　　　　　　　　</a:t>
            </a:r>
            <a:r>
              <a:rPr lang="en-US" altLang="ja-JP" sz="1200" b="1" dirty="0"/>
              <a:t> </a:t>
            </a:r>
            <a:r>
              <a:rPr lang="ja-JP" altLang="en-US" sz="1200" b="1" dirty="0">
                <a:solidFill>
                  <a:srgbClr val="0070C0"/>
                </a:solidFill>
              </a:rPr>
              <a:t>採択 </a:t>
            </a:r>
            <a:r>
              <a:rPr lang="en-US" altLang="ja-JP" sz="1200" b="1" dirty="0">
                <a:solidFill>
                  <a:srgbClr val="0070C0"/>
                </a:solidFill>
              </a:rPr>
              <a:t>AA 386</a:t>
            </a:r>
            <a:r>
              <a:rPr lang="ja-JP" altLang="en-US" sz="1200" b="1" dirty="0">
                <a:solidFill>
                  <a:srgbClr val="0070C0"/>
                </a:solidFill>
              </a:rPr>
              <a:t>：</a:t>
            </a:r>
            <a:r>
              <a:rPr lang="en-US" altLang="ja-JP" sz="1200" b="1" dirty="0">
                <a:solidFill>
                  <a:srgbClr val="0070C0"/>
                </a:solidFill>
              </a:rPr>
              <a:t>75</a:t>
            </a:r>
            <a:endParaRPr lang="ja-JP" altLang="en-US" sz="1200" b="1" dirty="0">
              <a:solidFill>
                <a:srgbClr val="0070C0"/>
              </a:solidFill>
            </a:endParaRPr>
          </a:p>
          <a:p>
            <a:r>
              <a:rPr lang="en-US" altLang="ja-JP" sz="1200" b="1" dirty="0">
                <a:solidFill>
                  <a:schemeClr val="accent4">
                    <a:lumMod val="50000"/>
                  </a:schemeClr>
                </a:solidFill>
              </a:rPr>
              <a:t>16-40 </a:t>
            </a:r>
            <a:r>
              <a:rPr lang="ja-JP" altLang="en-US" sz="1200" b="1" dirty="0">
                <a:solidFill>
                  <a:schemeClr val="accent4">
                    <a:lumMod val="50000"/>
                  </a:schemeClr>
                </a:solidFill>
              </a:rPr>
              <a:t>ローターアクターが正会員となる ことを認める件 （</a:t>
            </a:r>
            <a:r>
              <a:rPr lang="en-US" altLang="ja-JP" sz="1200" b="1" dirty="0">
                <a:solidFill>
                  <a:schemeClr val="accent4">
                    <a:lumMod val="50000"/>
                  </a:schemeClr>
                </a:solidFill>
              </a:rPr>
              <a:t>RI </a:t>
            </a:r>
            <a:r>
              <a:rPr lang="ja-JP" altLang="en-US" sz="1200" b="1" dirty="0">
                <a:solidFill>
                  <a:schemeClr val="accent4">
                    <a:lumMod val="50000"/>
                  </a:schemeClr>
                </a:solidFill>
              </a:rPr>
              <a:t>理事会） （ロータリー学友を追加修正）</a:t>
            </a:r>
            <a:endParaRPr lang="en-US" altLang="ja-JP" sz="1200" b="1" dirty="0">
              <a:solidFill>
                <a:schemeClr val="accent4">
                  <a:lumMod val="50000"/>
                </a:schemeClr>
              </a:solidFill>
            </a:endParaRPr>
          </a:p>
          <a:p>
            <a:endParaRPr lang="en-US" altLang="ja-JP" sz="1200" b="1" dirty="0"/>
          </a:p>
          <a:p>
            <a:r>
              <a:rPr lang="ja-JP" altLang="en-US" sz="1200" b="1" dirty="0"/>
              <a:t> ローターアクターとロータリー学友にロ ータリークラブ会員となる資格を与え る。これによって職業分類が一時的に制 限を超えてもよい。 </a:t>
            </a:r>
            <a:endParaRPr lang="en-US" altLang="ja-JP" sz="1200" b="1" dirty="0"/>
          </a:p>
          <a:p>
            <a:r>
              <a:rPr lang="ja-JP" altLang="en-US" sz="1200" b="1" dirty="0"/>
              <a:t>　ローターアクターは ２重会員となれる </a:t>
            </a:r>
            <a:endParaRPr lang="en-US" altLang="ja-JP" sz="1200" b="1" dirty="0"/>
          </a:p>
          <a:p>
            <a:r>
              <a:rPr lang="ja-JP" altLang="en-US" sz="1200" b="1" dirty="0"/>
              <a:t>　　　　　　　　　　　　　　　　 　</a:t>
            </a:r>
            <a:r>
              <a:rPr lang="ja-JP" altLang="en-US" sz="1200" b="1" dirty="0">
                <a:solidFill>
                  <a:schemeClr val="accent1"/>
                </a:solidFill>
              </a:rPr>
              <a:t>採択 </a:t>
            </a:r>
            <a:r>
              <a:rPr lang="en-US" altLang="ja-JP" sz="1200" b="1" dirty="0">
                <a:solidFill>
                  <a:schemeClr val="accent1"/>
                </a:solidFill>
              </a:rPr>
              <a:t>AA 413</a:t>
            </a:r>
            <a:r>
              <a:rPr lang="ja-JP" altLang="en-US" sz="1200" b="1" dirty="0">
                <a:solidFill>
                  <a:schemeClr val="accent1"/>
                </a:solidFill>
              </a:rPr>
              <a:t>：</a:t>
            </a:r>
            <a:r>
              <a:rPr lang="en-US" altLang="ja-JP" sz="1200" b="1" dirty="0">
                <a:solidFill>
                  <a:schemeClr val="accent1"/>
                </a:solidFill>
              </a:rPr>
              <a:t>97 </a:t>
            </a:r>
            <a:endParaRPr kumimoji="1" lang="ja-JP" altLang="en-US" sz="1200" b="1" dirty="0">
              <a:solidFill>
                <a:schemeClr val="accent1"/>
              </a:solidFill>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60</a:t>
            </a:fld>
            <a:endParaRPr kumimoji="1" lang="ja-JP" altLang="en-US"/>
          </a:p>
        </p:txBody>
      </p:sp>
    </p:spTree>
    <p:extLst>
      <p:ext uri="{BB962C8B-B14F-4D97-AF65-F5344CB8AC3E}">
        <p14:creationId xmlns:p14="http://schemas.microsoft.com/office/powerpoint/2010/main" val="2762959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マッキナリー会長は、平和やメンタルヘルスの為に活動し、これからは世界に希望を生み出してください記しています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6</a:t>
            </a:fld>
            <a:endParaRPr kumimoji="1" lang="ja-JP" altLang="en-US"/>
          </a:p>
        </p:txBody>
      </p:sp>
    </p:spTree>
    <p:extLst>
      <p:ext uri="{BB962C8B-B14F-4D97-AF65-F5344CB8AC3E}">
        <p14:creationId xmlns:p14="http://schemas.microsoft.com/office/powerpoint/2010/main" val="31072901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その後、会員身分、職業分類の変更目的は達成されたので、次に</a:t>
            </a:r>
            <a:r>
              <a:rPr kumimoji="1" lang="en-US" altLang="ja-JP" dirty="0"/>
              <a:t>RI</a:t>
            </a:r>
            <a:r>
              <a:rPr kumimoji="1" lang="ja-JP" altLang="en-US" dirty="0"/>
              <a:t>理事会から出された提案として地区の変革に関して、辰野元</a:t>
            </a:r>
            <a:r>
              <a:rPr kumimoji="1" lang="en-US" altLang="ja-JP" dirty="0"/>
              <a:t>RI</a:t>
            </a:r>
            <a:r>
              <a:rPr kumimoji="1" lang="ja-JP" altLang="en-US" dirty="0"/>
              <a:t>理事年度にジョン・ヒューコ氏が話していた地域化への対応として</a:t>
            </a:r>
            <a:r>
              <a:rPr kumimoji="1" lang="en-US" altLang="ja-JP" dirty="0"/>
              <a:t>SRF</a:t>
            </a:r>
            <a:r>
              <a:rPr kumimoji="1" lang="ja-JP" altLang="en-US" dirty="0"/>
              <a:t>と言う考えが提案されました</a:t>
            </a:r>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61</a:t>
            </a:fld>
            <a:endParaRPr kumimoji="1" lang="ja-JP" altLang="en-US"/>
          </a:p>
        </p:txBody>
      </p:sp>
    </p:spTree>
    <p:extLst>
      <p:ext uri="{BB962C8B-B14F-4D97-AF65-F5344CB8AC3E}">
        <p14:creationId xmlns:p14="http://schemas.microsoft.com/office/powerpoint/2010/main" val="41875586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rtl="0" fontAlgn="t"/>
            <a:r>
              <a:rPr lang="ja-JP" altLang="en-US" dirty="0">
                <a:solidFill>
                  <a:srgbClr val="000000"/>
                </a:solidFill>
                <a:effectLst/>
                <a:latin typeface="游明朝" panose="02020400000000000000" pitchFamily="18" charset="-128"/>
                <a:ea typeface="游明朝" panose="02020400000000000000" pitchFamily="18" charset="-128"/>
              </a:rPr>
              <a:t>辰野克彦ＲＩ理事から、</a:t>
            </a:r>
            <a:r>
              <a:rPr lang="en-US" altLang="ja-JP" dirty="0">
                <a:solidFill>
                  <a:srgbClr val="000000"/>
                </a:solidFill>
                <a:effectLst/>
                <a:latin typeface="游明朝" panose="02020400000000000000" pitchFamily="18" charset="-128"/>
                <a:ea typeface="游明朝" panose="02020400000000000000" pitchFamily="18" charset="-128"/>
              </a:rPr>
              <a:t>2020</a:t>
            </a:r>
            <a:r>
              <a:rPr lang="ja-JP" altLang="en-US" dirty="0">
                <a:solidFill>
                  <a:srgbClr val="000000"/>
                </a:solidFill>
                <a:effectLst/>
                <a:latin typeface="游明朝" panose="02020400000000000000" pitchFamily="18" charset="-128"/>
                <a:ea typeface="游明朝" panose="02020400000000000000" pitchFamily="18" charset="-128"/>
              </a:rPr>
              <a:t>年</a:t>
            </a:r>
            <a:r>
              <a:rPr lang="en-US" altLang="ja-JP" dirty="0">
                <a:solidFill>
                  <a:srgbClr val="000000"/>
                </a:solidFill>
                <a:effectLst/>
                <a:latin typeface="游明朝" panose="02020400000000000000" pitchFamily="18" charset="-128"/>
                <a:ea typeface="游明朝" panose="02020400000000000000" pitchFamily="18" charset="-128"/>
              </a:rPr>
              <a:t>11</a:t>
            </a:r>
            <a:r>
              <a:rPr lang="ja-JP" altLang="en-US" dirty="0">
                <a:solidFill>
                  <a:srgbClr val="000000"/>
                </a:solidFill>
                <a:effectLst/>
                <a:latin typeface="游明朝" panose="02020400000000000000" pitchFamily="18" charset="-128"/>
                <a:ea typeface="游明朝" panose="02020400000000000000" pitchFamily="18" charset="-128"/>
              </a:rPr>
              <a:t>月開催のロータリー研究会やその後の報告会で「</a:t>
            </a:r>
            <a:r>
              <a:rPr lang="ja-JP" altLang="en-US" b="1" dirty="0">
                <a:solidFill>
                  <a:srgbClr val="000000"/>
                </a:solidFill>
                <a:effectLst/>
                <a:latin typeface="游明朝" panose="02020400000000000000" pitchFamily="18" charset="-128"/>
                <a:ea typeface="游明朝" panose="02020400000000000000" pitchFamily="18" charset="-128"/>
              </a:rPr>
              <a:t>ロータリーの未来形成　</a:t>
            </a:r>
            <a:r>
              <a:rPr lang="en-US" altLang="ja-JP" b="1" dirty="0">
                <a:solidFill>
                  <a:srgbClr val="000000"/>
                </a:solidFill>
                <a:effectLst/>
                <a:latin typeface="游明朝" panose="02020400000000000000" pitchFamily="18" charset="-128"/>
                <a:ea typeface="游明朝" panose="02020400000000000000" pitchFamily="18" charset="-128"/>
              </a:rPr>
              <a:t>S R F</a:t>
            </a:r>
            <a:r>
              <a:rPr lang="ja-JP" altLang="en-US" b="1" dirty="0">
                <a:solidFill>
                  <a:srgbClr val="000000"/>
                </a:solidFill>
                <a:effectLst/>
                <a:latin typeface="游明朝" panose="02020400000000000000" pitchFamily="18" charset="-128"/>
                <a:ea typeface="游明朝" panose="02020400000000000000" pitchFamily="18" charset="-128"/>
              </a:rPr>
              <a:t>　</a:t>
            </a:r>
            <a:r>
              <a:rPr lang="en-US" altLang="ja-JP" b="1" dirty="0">
                <a:solidFill>
                  <a:srgbClr val="000000"/>
                </a:solidFill>
                <a:effectLst/>
                <a:latin typeface="游明朝" panose="02020400000000000000" pitchFamily="18" charset="-128"/>
                <a:ea typeface="游明朝" panose="02020400000000000000" pitchFamily="18" charset="-128"/>
              </a:rPr>
              <a:t>: Shaping Rotary‘s Future</a:t>
            </a:r>
            <a:r>
              <a:rPr lang="ja-JP" altLang="en-US" dirty="0">
                <a:solidFill>
                  <a:srgbClr val="000000"/>
                </a:solidFill>
                <a:effectLst/>
                <a:latin typeface="游明朝" panose="02020400000000000000" pitchFamily="18" charset="-128"/>
                <a:ea typeface="游明朝" panose="02020400000000000000" pitchFamily="18" charset="-128"/>
              </a:rPr>
              <a:t>」についての報告がありました。</a:t>
            </a:r>
            <a:endParaRPr lang="en-US" altLang="ja-JP" dirty="0">
              <a:solidFill>
                <a:srgbClr val="000000"/>
              </a:solidFill>
              <a:effectLst/>
              <a:latin typeface="游明朝" panose="02020400000000000000" pitchFamily="18" charset="-128"/>
              <a:ea typeface="游明朝" panose="02020400000000000000" pitchFamily="18" charset="-128"/>
            </a:endParaRPr>
          </a:p>
          <a:p>
            <a:pPr algn="just" rtl="0" fontAlgn="t"/>
            <a:endParaRPr lang="en-US" altLang="ja-JP" dirty="0">
              <a:solidFill>
                <a:srgbClr val="000000"/>
              </a:solidFill>
              <a:effectLst/>
              <a:latin typeface="游明朝" panose="02020400000000000000" pitchFamily="18" charset="-128"/>
              <a:ea typeface="游明朝" panose="02020400000000000000" pitchFamily="18" charset="-128"/>
            </a:endParaRPr>
          </a:p>
          <a:p>
            <a:pPr algn="just" rtl="0" fontAlgn="t"/>
            <a:r>
              <a:rPr lang="ja-JP" altLang="en-US" b="1" dirty="0">
                <a:solidFill>
                  <a:srgbClr val="000000"/>
                </a:solidFill>
                <a:effectLst/>
                <a:latin typeface="Arial" panose="020B0604020202020204" pitchFamily="34" charset="0"/>
              </a:rPr>
              <a:t>・</a:t>
            </a:r>
            <a:r>
              <a:rPr lang="en-US" altLang="ja-JP" b="1" dirty="0">
                <a:solidFill>
                  <a:srgbClr val="000000"/>
                </a:solidFill>
                <a:effectLst/>
                <a:latin typeface="Arial" panose="020B0604020202020204" pitchFamily="34" charset="0"/>
              </a:rPr>
              <a:t>2018</a:t>
            </a:r>
            <a:r>
              <a:rPr lang="ja-JP" altLang="en-US" b="1" dirty="0">
                <a:solidFill>
                  <a:srgbClr val="000000"/>
                </a:solidFill>
                <a:effectLst/>
                <a:latin typeface="Arial" panose="020B0604020202020204" pitchFamily="34" charset="0"/>
              </a:rPr>
              <a:t>年</a:t>
            </a:r>
            <a:r>
              <a:rPr lang="en-US" altLang="ja-JP" b="1" dirty="0">
                <a:solidFill>
                  <a:srgbClr val="000000"/>
                </a:solidFill>
                <a:effectLst/>
                <a:latin typeface="Arial" panose="020B0604020202020204" pitchFamily="34" charset="0"/>
              </a:rPr>
              <a:t>7</a:t>
            </a:r>
            <a:r>
              <a:rPr lang="ja-JP" altLang="en-US" b="1" dirty="0">
                <a:solidFill>
                  <a:srgbClr val="000000"/>
                </a:solidFill>
                <a:effectLst/>
                <a:latin typeface="Arial" panose="020B0604020202020204" pitchFamily="34" charset="0"/>
              </a:rPr>
              <a:t>月</a:t>
            </a:r>
            <a:r>
              <a:rPr lang="en-US" altLang="ja-JP" b="1" dirty="0">
                <a:solidFill>
                  <a:srgbClr val="000000"/>
                </a:solidFill>
                <a:effectLst/>
                <a:latin typeface="Arial" panose="020B0604020202020204" pitchFamily="34" charset="0"/>
              </a:rPr>
              <a:t>RI</a:t>
            </a:r>
            <a:r>
              <a:rPr lang="ja-JP" altLang="en-US" b="1" dirty="0">
                <a:solidFill>
                  <a:srgbClr val="000000"/>
                </a:solidFill>
                <a:effectLst/>
                <a:latin typeface="Arial" panose="020B0604020202020204" pitchFamily="34" charset="0"/>
              </a:rPr>
              <a:t>理事会議事録</a:t>
            </a:r>
          </a:p>
          <a:p>
            <a:pPr algn="just" rtl="0" fontAlgn="t"/>
            <a:r>
              <a:rPr lang="ja-JP" altLang="en-US" b="1" dirty="0">
                <a:solidFill>
                  <a:srgbClr val="000000"/>
                </a:solidFill>
                <a:effectLst/>
                <a:latin typeface="Arial" panose="020B0604020202020204" pitchFamily="34" charset="0"/>
              </a:rPr>
              <a:t>ロータリーのガバナンス</a:t>
            </a:r>
            <a:r>
              <a:rPr lang="en-US" altLang="ja-JP" b="1" dirty="0">
                <a:solidFill>
                  <a:srgbClr val="000000"/>
                </a:solidFill>
                <a:effectLst/>
                <a:latin typeface="Arial" panose="020B0604020202020204" pitchFamily="34" charset="0"/>
              </a:rPr>
              <a:t>(</a:t>
            </a:r>
            <a:r>
              <a:rPr lang="ja-JP" altLang="en-US" b="1" dirty="0">
                <a:solidFill>
                  <a:srgbClr val="000000"/>
                </a:solidFill>
                <a:effectLst/>
                <a:latin typeface="Arial" panose="020B0604020202020204" pitchFamily="34" charset="0"/>
              </a:rPr>
              <a:t>組織統括</a:t>
            </a:r>
            <a:r>
              <a:rPr lang="en-US" altLang="ja-JP" b="1" dirty="0">
                <a:solidFill>
                  <a:srgbClr val="000000"/>
                </a:solidFill>
                <a:effectLst/>
                <a:latin typeface="Arial" panose="020B0604020202020204" pitchFamily="34" charset="0"/>
              </a:rPr>
              <a:t>)</a:t>
            </a:r>
            <a:r>
              <a:rPr lang="ja-JP" altLang="en-US" b="1" dirty="0">
                <a:solidFill>
                  <a:srgbClr val="000000"/>
                </a:solidFill>
                <a:effectLst/>
                <a:latin typeface="Arial" panose="020B0604020202020204" pitchFamily="34" charset="0"/>
              </a:rPr>
              <a:t>に関する検討において、地区リーダーの役職と、研究会、会長代理、地域リーダーの効果について検討する</a:t>
            </a:r>
            <a:r>
              <a:rPr lang="en-US" altLang="ja-JP" b="1" dirty="0">
                <a:solidFill>
                  <a:srgbClr val="000000"/>
                </a:solidFill>
                <a:effectLst/>
                <a:latin typeface="Arial" panose="020B0604020202020204" pitchFamily="34" charset="0"/>
              </a:rPr>
              <a:t>6</a:t>
            </a:r>
            <a:r>
              <a:rPr lang="ja-JP" altLang="en-US" b="1" dirty="0">
                <a:solidFill>
                  <a:srgbClr val="000000"/>
                </a:solidFill>
                <a:effectLst/>
                <a:latin typeface="Arial" panose="020B0604020202020204" pitchFamily="34" charset="0"/>
              </a:rPr>
              <a:t>名構成の委員会を設置。</a:t>
            </a:r>
          </a:p>
          <a:p>
            <a:pPr algn="just" rtl="0" fontAlgn="t"/>
            <a:r>
              <a:rPr lang="en-US" altLang="ja-JP" dirty="0">
                <a:solidFill>
                  <a:schemeClr val="accent1"/>
                </a:solidFill>
                <a:effectLst/>
                <a:latin typeface="HGP創英角ｺﾞｼｯｸUB" panose="020B0900000000000000" pitchFamily="50" charset="-128"/>
                <a:ea typeface="HGP創英角ｺﾞｼｯｸUB" panose="020B0900000000000000" pitchFamily="50" charset="-128"/>
              </a:rPr>
              <a:t>1. </a:t>
            </a:r>
            <a:r>
              <a:rPr lang="ja-JP" altLang="en-US" b="1" dirty="0">
                <a:solidFill>
                  <a:schemeClr val="accent1"/>
                </a:solidFill>
                <a:effectLst/>
                <a:latin typeface="HGP創英角ｺﾞｼｯｸUB" panose="020B0900000000000000" pitchFamily="50" charset="-128"/>
                <a:ea typeface="HGP創英角ｺﾞｼｯｸUB" panose="020B0900000000000000" pitchFamily="50" charset="-128"/>
              </a:rPr>
              <a:t>ロータリーの未来形成に取り組む理由</a:t>
            </a:r>
            <a:endParaRPr lang="ja-JP" altLang="en-US" dirty="0">
              <a:solidFill>
                <a:schemeClr val="accent1"/>
              </a:solidFill>
              <a:effectLst/>
              <a:latin typeface="HGP創英角ｺﾞｼｯｸUB" panose="020B0900000000000000" pitchFamily="50" charset="-128"/>
              <a:ea typeface="HGP創英角ｺﾞｼｯｸUB" panose="020B0900000000000000" pitchFamily="50" charset="-128"/>
            </a:endParaRPr>
          </a:p>
          <a:p>
            <a:pPr algn="just" rtl="0" fontAlgn="t"/>
            <a:r>
              <a:rPr lang="ja-JP" altLang="en-US" dirty="0">
                <a:solidFill>
                  <a:srgbClr val="000000"/>
                </a:solidFill>
                <a:effectLst/>
                <a:latin typeface="Arial" panose="020B0604020202020204" pitchFamily="34" charset="0"/>
              </a:rPr>
              <a:t> </a:t>
            </a:r>
            <a:endParaRPr lang="ja-JP" altLang="en-US" b="1" dirty="0">
              <a:solidFill>
                <a:srgbClr val="000000"/>
              </a:solidFill>
              <a:effectLst/>
              <a:latin typeface="HGP創英角ｺﾞｼｯｸUB" panose="020B0900000000000000" pitchFamily="50" charset="-128"/>
              <a:ea typeface="HGP創英角ｺﾞｼｯｸUB" panose="020B0900000000000000" pitchFamily="50" charset="-128"/>
            </a:endParaRPr>
          </a:p>
          <a:p>
            <a:pPr algn="just" rtl="0" fontAlgn="t"/>
            <a:r>
              <a:rPr lang="ja-JP" altLang="en-US" b="1" dirty="0">
                <a:solidFill>
                  <a:srgbClr val="000000"/>
                </a:solidFill>
                <a:effectLst/>
                <a:latin typeface="HGP創英角ｺﾞｼｯｸUB" panose="020B0900000000000000" pitchFamily="50" charset="-128"/>
                <a:ea typeface="HGP創英角ｺﾞｼｯｸUB" panose="020B0900000000000000" pitchFamily="50" charset="-128"/>
              </a:rPr>
              <a:t>ロータリーの直面する様々な問題に対して向後の将来像を検討していく。</a:t>
            </a:r>
            <a:endParaRPr lang="en-US" altLang="ja-JP" b="1" dirty="0">
              <a:solidFill>
                <a:srgbClr val="000000"/>
              </a:solidFill>
              <a:effectLst/>
              <a:latin typeface="HGP創英角ｺﾞｼｯｸUB" panose="020B0900000000000000" pitchFamily="50" charset="-128"/>
              <a:ea typeface="HGP創英角ｺﾞｼｯｸUB" panose="020B0900000000000000" pitchFamily="50" charset="-128"/>
            </a:endParaRPr>
          </a:p>
          <a:p>
            <a:pPr algn="just" fontAlgn="t"/>
            <a:r>
              <a:rPr lang="ja-JP" altLang="en-US" b="1" dirty="0">
                <a:solidFill>
                  <a:srgbClr val="000000"/>
                </a:solidFill>
                <a:latin typeface="HGP創英角ｺﾞｼｯｸUB" panose="020B0900000000000000" pitchFamily="50" charset="-128"/>
                <a:ea typeface="HGP創英角ｺﾞｼｯｸUB" panose="020B0900000000000000" pitchFamily="50" charset="-128"/>
              </a:rPr>
              <a:t>要するに、</a:t>
            </a:r>
            <a:r>
              <a:rPr lang="ja-JP" altLang="en-US" b="1" dirty="0">
                <a:solidFill>
                  <a:srgbClr val="000000"/>
                </a:solidFill>
                <a:highlight>
                  <a:srgbClr val="FFFF00"/>
                </a:highlight>
                <a:latin typeface="HGP創英角ｺﾞｼｯｸUB" panose="020B0900000000000000" pitchFamily="50" charset="-128"/>
                <a:ea typeface="HGP創英角ｺﾞｼｯｸUB" panose="020B0900000000000000" pitchFamily="50" charset="-128"/>
              </a:rPr>
              <a:t>現在の地区やガバナー制度が十分に機能しておらず、現在のガバナンス体制ではロータリーは衰退するという判断による変革の提案である</a:t>
            </a:r>
            <a:r>
              <a:rPr lang="ja-JP" altLang="en-US" b="1" dirty="0">
                <a:solidFill>
                  <a:srgbClr val="000000"/>
                </a:solidFill>
                <a:latin typeface="HGP創英角ｺﾞｼｯｸUB" panose="020B0900000000000000" pitchFamily="50" charset="-128"/>
                <a:ea typeface="HGP創英角ｺﾞｼｯｸUB" panose="020B0900000000000000" pitchFamily="50" charset="-128"/>
              </a:rPr>
              <a:t>。</a:t>
            </a:r>
          </a:p>
          <a:p>
            <a:pPr algn="just" rtl="0" fontAlgn="t"/>
            <a:endParaRPr lang="en-US" altLang="ja-JP" b="1" dirty="0">
              <a:solidFill>
                <a:srgbClr val="000000"/>
              </a:solidFill>
              <a:latin typeface="HGP創英角ｺﾞｼｯｸUB" panose="020B0900000000000000" pitchFamily="50" charset="-128"/>
              <a:ea typeface="HGP創英角ｺﾞｼｯｸUB" panose="020B0900000000000000" pitchFamily="50" charset="-128"/>
            </a:endParaRPr>
          </a:p>
          <a:p>
            <a:pPr algn="just" rtl="0" fontAlgn="t"/>
            <a:r>
              <a:rPr lang="ja-JP" altLang="en-US" b="1" dirty="0">
                <a:solidFill>
                  <a:srgbClr val="000000"/>
                </a:solidFill>
                <a:latin typeface="HGP創英角ｺﾞｼｯｸUB" panose="020B0900000000000000" pitchFamily="50" charset="-128"/>
                <a:ea typeface="HGP創英角ｺﾞｼｯｸUB" panose="020B0900000000000000" pitchFamily="50" charset="-128"/>
              </a:rPr>
              <a:t>（</a:t>
            </a:r>
            <a:r>
              <a:rPr lang="ja-JP" altLang="en-US" b="1" dirty="0">
                <a:solidFill>
                  <a:srgbClr val="000000"/>
                </a:solidFill>
                <a:effectLst/>
                <a:latin typeface="HGP創英角ｺﾞｼｯｸUB" panose="020B0900000000000000" pitchFamily="50" charset="-128"/>
                <a:ea typeface="HGP創英角ｺﾞｼｯｸUB" panose="020B0900000000000000" pitchFamily="50" charset="-128"/>
              </a:rPr>
              <a:t>入会年数ごとの退会者数、クラブの平均人数の推移、国別のクラブ設立年数、クラブの女性割合、地域リーダーの女性割合、地区ガバナーの年齢などの現状資料が挙げられている）</a:t>
            </a:r>
          </a:p>
          <a:p>
            <a:pPr algn="just" rtl="0" fontAlgn="t"/>
            <a:r>
              <a:rPr lang="ja-JP" altLang="en-US" b="1" dirty="0">
                <a:solidFill>
                  <a:srgbClr val="000000"/>
                </a:solidFill>
                <a:effectLst/>
                <a:latin typeface="HGP創英角ｺﾞｼｯｸUB" panose="020B0900000000000000" pitchFamily="50" charset="-128"/>
                <a:ea typeface="HGP創英角ｺﾞｼｯｸUB" panose="020B0900000000000000" pitchFamily="50" charset="-128"/>
              </a:rPr>
              <a:t>そして、今回のロータリーの新たな構造モデルの草案のキーワードは</a:t>
            </a:r>
            <a:endParaRPr lang="en-US" altLang="ja-JP" b="1" dirty="0">
              <a:solidFill>
                <a:srgbClr val="000000"/>
              </a:solidFill>
              <a:effectLst/>
              <a:latin typeface="HGP創英角ｺﾞｼｯｸUB" panose="020B0900000000000000" pitchFamily="50" charset="-128"/>
              <a:ea typeface="HGP創英角ｺﾞｼｯｸUB" panose="020B0900000000000000" pitchFamily="50" charset="-128"/>
            </a:endParaRPr>
          </a:p>
          <a:p>
            <a:pPr algn="just" rtl="0" fontAlgn="t"/>
            <a:r>
              <a:rPr lang="ja-JP" altLang="en-US" sz="2000" b="1" dirty="0">
                <a:solidFill>
                  <a:srgbClr val="000000"/>
                </a:solidFill>
                <a:effectLst/>
                <a:highlight>
                  <a:srgbClr val="FFFF00"/>
                </a:highlight>
                <a:latin typeface="HGP創英角ｺﾞｼｯｸUB" panose="020B0900000000000000" pitchFamily="50" charset="-128"/>
                <a:ea typeface="HGP創英角ｺﾞｼｯｸUB" panose="020B0900000000000000" pitchFamily="50" charset="-128"/>
              </a:rPr>
              <a:t>　　　　　　　　　　</a:t>
            </a:r>
            <a:endParaRPr lang="en-US" altLang="ja-JP" sz="2000" b="1" dirty="0">
              <a:solidFill>
                <a:srgbClr val="000000"/>
              </a:solidFill>
              <a:effectLst/>
              <a:highlight>
                <a:srgbClr val="FFFF00"/>
              </a:highlight>
              <a:latin typeface="HGP創英角ｺﾞｼｯｸUB" panose="020B0900000000000000" pitchFamily="50" charset="-128"/>
              <a:ea typeface="HGP創英角ｺﾞｼｯｸUB" panose="020B0900000000000000" pitchFamily="50" charset="-128"/>
            </a:endParaRPr>
          </a:p>
          <a:p>
            <a:pPr algn="just" rtl="0" fontAlgn="t"/>
            <a:r>
              <a:rPr lang="ja-JP" altLang="en-US" sz="2000" b="1" dirty="0">
                <a:solidFill>
                  <a:srgbClr val="000000"/>
                </a:solidFill>
                <a:latin typeface="HGP創英角ｺﾞｼｯｸUB" panose="020B0900000000000000" pitchFamily="50" charset="-128"/>
                <a:ea typeface="HGP創英角ｺﾞｼｯｸUB" panose="020B0900000000000000" pitchFamily="50" charset="-128"/>
              </a:rPr>
              <a:t>　　　　　　　　　　</a:t>
            </a:r>
            <a:r>
              <a:rPr lang="en-US" altLang="ja-JP" sz="2000" b="1" dirty="0">
                <a:solidFill>
                  <a:srgbClr val="000000"/>
                </a:solidFill>
                <a:effectLst/>
                <a:highlight>
                  <a:srgbClr val="FFFF00"/>
                </a:highlight>
                <a:latin typeface="HGP創英角ｺﾞｼｯｸUB" panose="020B0900000000000000" pitchFamily="50" charset="-128"/>
                <a:ea typeface="HGP創英角ｺﾞｼｯｸUB" panose="020B0900000000000000" pitchFamily="50" charset="-128"/>
              </a:rPr>
              <a:t>【</a:t>
            </a:r>
            <a:r>
              <a:rPr lang="ja-JP" altLang="en-US" sz="2000" b="1" dirty="0">
                <a:solidFill>
                  <a:srgbClr val="000000"/>
                </a:solidFill>
                <a:effectLst/>
                <a:highlight>
                  <a:srgbClr val="FFFF00"/>
                </a:highlight>
                <a:latin typeface="HGP創英角ｺﾞｼｯｸUB" panose="020B0900000000000000" pitchFamily="50" charset="-128"/>
                <a:ea typeface="HGP創英角ｺﾞｼｯｸUB" panose="020B0900000000000000" pitchFamily="50" charset="-128"/>
              </a:rPr>
              <a:t>地域化</a:t>
            </a:r>
            <a:r>
              <a:rPr lang="en-US" altLang="ja-JP" sz="2000" b="1" dirty="0">
                <a:solidFill>
                  <a:srgbClr val="000000"/>
                </a:solidFill>
                <a:effectLst/>
                <a:highlight>
                  <a:srgbClr val="FFFF00"/>
                </a:highlight>
                <a:latin typeface="HGP創英角ｺﾞｼｯｸUB" panose="020B0900000000000000" pitchFamily="50" charset="-128"/>
                <a:ea typeface="HGP創英角ｺﾞｼｯｸUB" panose="020B0900000000000000" pitchFamily="50" charset="-128"/>
              </a:rPr>
              <a:t>】</a:t>
            </a:r>
            <a:endParaRPr lang="ja-JP" altLang="en-US" b="1" dirty="0">
              <a:solidFill>
                <a:srgbClr val="000000"/>
              </a:solidFill>
              <a:effectLst/>
              <a:latin typeface="HGP創英角ｺﾞｼｯｸUB" panose="020B0900000000000000" pitchFamily="50" charset="-128"/>
              <a:ea typeface="HGP創英角ｺﾞｼｯｸUB" panose="020B0900000000000000" pitchFamily="50" charset="-128"/>
            </a:endParaRPr>
          </a:p>
          <a:p>
            <a:pPr rtl="0" fontAlgn="t"/>
            <a:r>
              <a:rPr lang="ja-JP" altLang="en-US" b="1" dirty="0">
                <a:solidFill>
                  <a:srgbClr val="000000"/>
                </a:solidFill>
                <a:effectLst/>
                <a:latin typeface="HGP創英角ｺﾞｼｯｸUB" panose="020B0900000000000000" pitchFamily="50" charset="-128"/>
                <a:ea typeface="HGP創英角ｺﾞｼｯｸUB" panose="020B0900000000000000" pitchFamily="50" charset="-128"/>
              </a:rPr>
              <a:t> </a:t>
            </a:r>
            <a:endParaRPr kumimoji="1" lang="ja-JP" altLang="en-US" dirty="0"/>
          </a:p>
        </p:txBody>
      </p:sp>
      <p:sp>
        <p:nvSpPr>
          <p:cNvPr id="4" name="スライド番号プレースホルダー 3"/>
          <p:cNvSpPr>
            <a:spLocks noGrp="1"/>
          </p:cNvSpPr>
          <p:nvPr>
            <p:ph type="sldNum" sz="quarter" idx="5"/>
          </p:nvPr>
        </p:nvSpPr>
        <p:spPr/>
        <p:txBody>
          <a:bodyPr/>
          <a:lstStyle/>
          <a:p>
            <a:fld id="{1F6DB13F-C0B0-4356-9676-BEF8F78BF8D9}" type="slidenum">
              <a:rPr kumimoji="1" lang="ja-JP" altLang="en-US" smtClean="0"/>
              <a:t>62</a:t>
            </a:fld>
            <a:endParaRPr kumimoji="1" lang="ja-JP" altLang="en-US"/>
          </a:p>
        </p:txBody>
      </p:sp>
    </p:spTree>
    <p:extLst>
      <p:ext uri="{BB962C8B-B14F-4D97-AF65-F5344CB8AC3E}">
        <p14:creationId xmlns:p14="http://schemas.microsoft.com/office/powerpoint/2010/main" val="41303790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過去、</a:t>
            </a:r>
            <a:r>
              <a:rPr kumimoji="1" lang="en-US" altLang="ja-JP" dirty="0"/>
              <a:t>RI</a:t>
            </a:r>
            <a:r>
              <a:rPr kumimoji="1" lang="ja-JP" altLang="en-US" dirty="0"/>
              <a:t>でＴＲＦの改革のために、未来の夢計画を実施しました</a:t>
            </a:r>
            <a:endParaRPr kumimoji="1" lang="en-US" altLang="ja-JP" dirty="0"/>
          </a:p>
          <a:p>
            <a:r>
              <a:rPr kumimoji="1" lang="ja-JP" altLang="en-US" dirty="0"/>
              <a:t>２５億円かけて行いましたが、今回の未来形成は、それ以上の費用をかけてＲＩとＴＲＦの改革を行う予定であります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18D06DA6-DF91-43BB-8498-426561630BB2}" type="slidenum">
              <a:rPr kumimoji="1" lang="ja-JP" altLang="en-US" smtClean="0"/>
              <a:t>63</a:t>
            </a:fld>
            <a:endParaRPr kumimoji="1" lang="ja-JP" altLang="en-US"/>
          </a:p>
        </p:txBody>
      </p:sp>
    </p:spTree>
    <p:extLst>
      <p:ext uri="{BB962C8B-B14F-4D97-AF65-F5344CB8AC3E}">
        <p14:creationId xmlns:p14="http://schemas.microsoft.com/office/powerpoint/2010/main" val="15756554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未来形成の構図ですが、世界レベルにあるのは理事会、管理委員会は変わりませんが、その下に</a:t>
            </a:r>
            <a:r>
              <a:rPr kumimoji="1" lang="ja-JP" altLang="en-US" sz="1200" b="1" dirty="0"/>
              <a:t>Ｇｌｏｂａｌ　Ｖｏｌｕｎｔｅｅｒ　Ｃａｄｒｅ（指導員）が事務局、リソースセンターと共同して管理し、</a:t>
            </a:r>
            <a:endParaRPr kumimoji="1" lang="en-US" altLang="ja-JP"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t>そこと地域レベルで関係するのがリージョナルカウンシルであります</a:t>
            </a:r>
            <a:endParaRPr kumimoji="1" lang="en-US" altLang="ja-JP"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t>リージョナルカウンシルには、地域評議会ができますが、地区における指導を行うのはリーダーとリーダーエレクトであります</a:t>
            </a:r>
            <a:endParaRPr kumimoji="1" lang="en-US" altLang="ja-JP"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t>クラブは今まで通り変わりありませんが、会員に関してはロータリアン、ローターアクト、の他にクラブに属さない参加者がたくさんできてくると考えます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18D06DA6-DF91-43BB-8498-426561630BB2}" type="slidenum">
              <a:rPr kumimoji="1" lang="ja-JP" altLang="en-US" smtClean="0"/>
              <a:t>64</a:t>
            </a:fld>
            <a:endParaRPr kumimoji="1" lang="ja-JP" altLang="en-US"/>
          </a:p>
        </p:txBody>
      </p:sp>
    </p:spTree>
    <p:extLst>
      <p:ext uri="{BB962C8B-B14F-4D97-AF65-F5344CB8AC3E}">
        <p14:creationId xmlns:p14="http://schemas.microsoft.com/office/powerpoint/2010/main" val="7935947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1" u="sng" dirty="0">
                <a:highlight>
                  <a:srgbClr val="00FF00"/>
                </a:highlight>
                <a:latin typeface="HGP創英角ｺﾞｼｯｸUB" panose="020B0900000000000000" pitchFamily="50" charset="-128"/>
                <a:ea typeface="HGP創英角ｺﾞｼｯｸUB" panose="020B0900000000000000" pitchFamily="50" charset="-128"/>
              </a:rPr>
              <a:t>セクションレベルの決め事は</a:t>
            </a:r>
            <a:endParaRPr kumimoji="1" lang="en-US" altLang="ja-JP" b="1" u="sng" dirty="0">
              <a:highlight>
                <a:srgbClr val="00FF00"/>
              </a:highlight>
              <a:latin typeface="HGP創英角ｺﾞｼｯｸUB" panose="020B0900000000000000" pitchFamily="50" charset="-128"/>
              <a:ea typeface="HGP創英角ｺﾞｼｯｸUB" panose="020B0900000000000000" pitchFamily="50" charset="-128"/>
            </a:endParaRPr>
          </a:p>
          <a:p>
            <a:r>
              <a:rPr kumimoji="1" lang="ja-JP" altLang="en-US" b="1" u="sng" dirty="0">
                <a:highlight>
                  <a:srgbClr val="00FF00"/>
                </a:highlight>
                <a:latin typeface="HGP創英角ｺﾞｼｯｸUB" panose="020B0900000000000000" pitchFamily="50" charset="-128"/>
                <a:ea typeface="HGP創英角ｺﾞｼｯｸUB" panose="020B0900000000000000" pitchFamily="50" charset="-128"/>
              </a:rPr>
              <a:t>Ｓｅｃｔｉｏｎａｌ　Ｌｅａｄｅｒを置く（ガバナー廃止）</a:t>
            </a:r>
            <a:endParaRPr kumimoji="1" lang="en-US" altLang="ja-JP" b="1" u="sng" dirty="0">
              <a:highlight>
                <a:srgbClr val="00FF00"/>
              </a:highlight>
              <a:latin typeface="HGP創英角ｺﾞｼｯｸUB" panose="020B0900000000000000" pitchFamily="50" charset="-128"/>
              <a:ea typeface="HGP創英角ｺﾞｼｯｸUB" panose="020B0900000000000000" pitchFamily="50" charset="-128"/>
            </a:endParaRPr>
          </a:p>
          <a:p>
            <a:r>
              <a:rPr lang="ja-JP" altLang="en-US" b="1" dirty="0">
                <a:latin typeface="HGP創英角ｺﾞｼｯｸUB" panose="020B0900000000000000" pitchFamily="50" charset="-128"/>
                <a:ea typeface="HGP創英角ｺﾞｼｯｸUB" panose="020B0900000000000000" pitchFamily="50" charset="-128"/>
              </a:rPr>
              <a:t>Ｌｅａｄｅｒは、</a:t>
            </a:r>
            <a:r>
              <a:rPr lang="ja-JP" altLang="en-US" b="1" dirty="0">
                <a:highlight>
                  <a:srgbClr val="FFFF00"/>
                </a:highlight>
                <a:latin typeface="HGP創英角ｺﾞｼｯｸUB" panose="020B0900000000000000" pitchFamily="50" charset="-128"/>
                <a:ea typeface="HGP創英角ｺﾞｼｯｸUB" panose="020B0900000000000000" pitchFamily="50" charset="-128"/>
              </a:rPr>
              <a:t>Ｓｅｃｔｉｏｎ内のクラブの選挙でえらばれる</a:t>
            </a:r>
            <a:r>
              <a:rPr lang="ja-JP" altLang="en-US" b="1" dirty="0">
                <a:latin typeface="HGP創英角ｺﾞｼｯｸUB" panose="020B0900000000000000" pitchFamily="50" charset="-128"/>
                <a:ea typeface="HGP創英角ｺﾞｼｯｸUB" panose="020B0900000000000000" pitchFamily="50" charset="-128"/>
              </a:rPr>
              <a:t>（任期２年）世界で１５００～１６００人</a:t>
            </a:r>
            <a:endParaRPr lang="en-US" altLang="ja-JP" b="1" dirty="0">
              <a:latin typeface="HGP創英角ｺﾞｼｯｸUB" panose="020B0900000000000000" pitchFamily="50" charset="-128"/>
              <a:ea typeface="HGP創英角ｺﾞｼｯｸUB" panose="020B0900000000000000" pitchFamily="50" charset="-128"/>
            </a:endParaRPr>
          </a:p>
          <a:p>
            <a:r>
              <a:rPr lang="ja-JP" altLang="en-US" b="1" dirty="0">
                <a:latin typeface="HGP創英角ｺﾞｼｯｸUB" panose="020B0900000000000000" pitchFamily="50" charset="-128"/>
                <a:ea typeface="HGP創英角ｺﾞｼｯｸUB" panose="020B0900000000000000" pitchFamily="50" charset="-128"/>
              </a:rPr>
              <a:t>Ｓｅｃｔｉｏｎａｌ　Ｌｅａｄｅｒは２５～３０のロータリークラブとローターアクトクラブを支援する</a:t>
            </a:r>
            <a:endParaRPr lang="en-US" altLang="ja-JP" b="1" dirty="0">
              <a:latin typeface="HGP創英角ｺﾞｼｯｸUB" panose="020B0900000000000000" pitchFamily="50" charset="-128"/>
              <a:ea typeface="HGP創英角ｺﾞｼｯｸUB" panose="020B0900000000000000" pitchFamily="50" charset="-128"/>
            </a:endParaRPr>
          </a:p>
          <a:p>
            <a:r>
              <a:rPr lang="ja-JP" altLang="en-US" b="1" dirty="0">
                <a:latin typeface="HGP創英角ｺﾞｼｯｸUB" panose="020B0900000000000000" pitchFamily="50" charset="-128"/>
                <a:ea typeface="HGP創英角ｺﾞｼｯｸUB" panose="020B0900000000000000" pitchFamily="50" charset="-128"/>
              </a:rPr>
              <a:t>Ｓｅｃｔｉｏｎの支援はＬｅａｄｅｒとＬｅａｄｅｒ　Ｅｌｅｃｔ　により行われる</a:t>
            </a:r>
            <a:endParaRPr lang="en-US" altLang="ja-JP" b="1" dirty="0">
              <a:latin typeface="HGP創英角ｺﾞｼｯｸUB" panose="020B0900000000000000" pitchFamily="50" charset="-128"/>
              <a:ea typeface="HGP創英角ｺﾞｼｯｸUB" panose="020B0900000000000000" pitchFamily="50" charset="-128"/>
            </a:endParaRPr>
          </a:p>
          <a:p>
            <a:r>
              <a:rPr lang="ja-JP" altLang="en-US" b="1" dirty="0">
                <a:highlight>
                  <a:srgbClr val="00FF00"/>
                </a:highlight>
                <a:latin typeface="HGP創英角ｺﾞｼｯｸUB" panose="020B0900000000000000" pitchFamily="50" charset="-128"/>
                <a:ea typeface="HGP創英角ｺﾞｼｯｸUB" panose="020B0900000000000000" pitchFamily="50" charset="-128"/>
              </a:rPr>
              <a:t>Ｓｅｃｔｉｏｎ　では賦課金は徴収できない</a:t>
            </a:r>
            <a:endParaRPr lang="en-US" altLang="ja-JP" b="1" dirty="0">
              <a:highlight>
                <a:srgbClr val="00FF00"/>
              </a:highlight>
              <a:latin typeface="HGP創英角ｺﾞｼｯｸUB" panose="020B0900000000000000" pitchFamily="50" charset="-128"/>
              <a:ea typeface="HGP創英角ｺﾞｼｯｸUB" panose="020B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18D06DA6-DF91-43BB-8498-426561630BB2}" type="slidenum">
              <a:rPr kumimoji="1" lang="ja-JP" altLang="en-US" smtClean="0"/>
              <a:t>65</a:t>
            </a:fld>
            <a:endParaRPr kumimoji="1" lang="ja-JP" altLang="en-US"/>
          </a:p>
        </p:txBody>
      </p:sp>
    </p:spTree>
    <p:extLst>
      <p:ext uri="{BB962C8B-B14F-4D97-AF65-F5344CB8AC3E}">
        <p14:creationId xmlns:p14="http://schemas.microsoft.com/office/powerpoint/2010/main" val="25744055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u="sng" dirty="0">
                <a:solidFill>
                  <a:srgbClr val="FF0000"/>
                </a:solidFill>
                <a:latin typeface="HGP創英角ｺﾞｼｯｸUB" panose="020B0900000000000000" pitchFamily="50" charset="-128"/>
                <a:ea typeface="HGP創英角ｺﾞｼｯｸUB" panose="020B0900000000000000" pitchFamily="50" charset="-128"/>
              </a:rPr>
              <a:t>さて、２０１８年１０月理事会で様々な新委員会が設置されました</a:t>
            </a:r>
            <a:endParaRPr kumimoji="1" lang="en-US" altLang="ja-JP" sz="1200" b="1" u="sng" dirty="0">
              <a:solidFill>
                <a:srgbClr val="FF0000"/>
              </a:solidFill>
              <a:latin typeface="HGP創英角ｺﾞｼｯｸUB" panose="020B0900000000000000" pitchFamily="50" charset="-128"/>
              <a:ea typeface="HGP創英角ｺﾞｼｯｸUB" panose="020B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1" u="sng" dirty="0">
              <a:solidFill>
                <a:srgbClr val="FF0000"/>
              </a:solidFill>
              <a:latin typeface="HGP創英角ｺﾞｼｯｸUB" panose="020B0900000000000000" pitchFamily="50" charset="-128"/>
              <a:ea typeface="HGP創英角ｺﾞｼｯｸUB" panose="020B0900000000000000" pitchFamily="50" charset="-128"/>
            </a:endParaRPr>
          </a:p>
          <a:p>
            <a:r>
              <a:rPr kumimoji="1" lang="ja-JP" altLang="en-US" sz="1200" b="1" dirty="0">
                <a:highlight>
                  <a:srgbClr val="FFFF00"/>
                </a:highlight>
                <a:latin typeface="HGP創英角ｺﾞｼｯｸUB" panose="020B0900000000000000" pitchFamily="50" charset="-128"/>
                <a:ea typeface="HGP創英角ｺﾞｼｯｸUB" panose="020B0900000000000000" pitchFamily="50" charset="-128"/>
              </a:rPr>
              <a:t>１）　Ｌｅａｄｅｒｓｈｉｐ　Ｄｅｖｅｌｏｐｍｅｎｔ　ａｎｄ　Ｔｒａｉｎｉｎｇ　（リー　</a:t>
            </a:r>
            <a:endParaRPr kumimoji="1" lang="en-US" altLang="ja-JP" sz="12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1200" b="1" dirty="0">
                <a:highlight>
                  <a:srgbClr val="FFFF00"/>
                </a:highlight>
                <a:latin typeface="HGP創英角ｺﾞｼｯｸUB" panose="020B0900000000000000" pitchFamily="50" charset="-128"/>
                <a:ea typeface="HGP創英角ｺﾞｼｯｸUB" panose="020B0900000000000000" pitchFamily="50" charset="-128"/>
              </a:rPr>
              <a:t>　　　ダーシップ開発研究）</a:t>
            </a:r>
            <a:endParaRPr kumimoji="1" lang="en-US" altLang="ja-JP" sz="12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1200" b="1" dirty="0">
                <a:highlight>
                  <a:srgbClr val="FFFF00"/>
                </a:highlight>
                <a:latin typeface="HGP創英角ｺﾞｼｯｸUB" panose="020B0900000000000000" pitchFamily="50" charset="-128"/>
                <a:ea typeface="HGP創英角ｺﾞｼｯｸUB" panose="020B0900000000000000" pitchFamily="50" charset="-128"/>
              </a:rPr>
              <a:t>２）　Ｊｏｉｎｔ　Ｃｏｍｍｉｔｔｅｅ　ｏｎ　Ｐａｒｔｎｅｒｓｈｉｐｓ　（パートナー　</a:t>
            </a:r>
            <a:endParaRPr kumimoji="1" lang="en-US" altLang="ja-JP" sz="12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1200" b="1" dirty="0">
                <a:highlight>
                  <a:srgbClr val="FFFF00"/>
                </a:highlight>
                <a:latin typeface="HGP創英角ｺﾞｼｯｸUB" panose="020B0900000000000000" pitchFamily="50" charset="-128"/>
                <a:ea typeface="HGP創英角ｺﾞｼｯｸUB" panose="020B0900000000000000" pitchFamily="50" charset="-128"/>
              </a:rPr>
              <a:t>　　　シップに関する合同委員会）</a:t>
            </a:r>
            <a:endParaRPr kumimoji="1" lang="en-US" altLang="ja-JP" sz="12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1200" b="1" dirty="0">
                <a:highlight>
                  <a:srgbClr val="FFFF00"/>
                </a:highlight>
                <a:latin typeface="HGP創英角ｺﾞｼｯｸUB" panose="020B0900000000000000" pitchFamily="50" charset="-128"/>
                <a:ea typeface="HGP創英角ｺﾞｼｯｸUB" panose="020B0900000000000000" pitchFamily="50" charset="-128"/>
              </a:rPr>
              <a:t>３）　Ｍｅｍｂｅｒｓｈｉｐ　（会員増強）</a:t>
            </a:r>
            <a:endParaRPr kumimoji="1" lang="en-US" altLang="ja-JP" sz="12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1200" b="1" dirty="0">
                <a:highlight>
                  <a:srgbClr val="FFFF00"/>
                </a:highlight>
                <a:latin typeface="HGP創英角ｺﾞｼｯｸUB" panose="020B0900000000000000" pitchFamily="50" charset="-128"/>
                <a:ea typeface="HGP創英角ｺﾞｼｯｸUB" panose="020B0900000000000000" pitchFamily="50" charset="-128"/>
              </a:rPr>
              <a:t>４）　Ｓｔｒａｔｅｇｉｃ　Ｐｌａｎｎｉｎｇ　（戦略計画）ですが、</a:t>
            </a:r>
            <a:endParaRPr kumimoji="1" lang="en-US" altLang="ja-JP" sz="12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1200" b="1" dirty="0">
                <a:highlight>
                  <a:srgbClr val="FFFF00"/>
                </a:highlight>
                <a:latin typeface="HGP創英角ｺﾞｼｯｸUB" panose="020B0900000000000000" pitchFamily="50" charset="-128"/>
                <a:ea typeface="HGP創英角ｺﾞｼｯｸUB" panose="020B0900000000000000" pitchFamily="50" charset="-128"/>
              </a:rPr>
              <a:t>これらを設置した目的は以下の問題を解決するためであります</a:t>
            </a:r>
            <a:endParaRPr kumimoji="1" lang="en-US" altLang="ja-JP" sz="1200" b="1" dirty="0">
              <a:highlight>
                <a:srgbClr val="FFFF00"/>
              </a:highlight>
              <a:latin typeface="HGP創英角ｺﾞｼｯｸUB" panose="020B0900000000000000" pitchFamily="50" charset="-128"/>
              <a:ea typeface="HGP創英角ｺﾞｼｯｸUB" panose="020B0900000000000000" pitchFamily="50" charset="-128"/>
            </a:endParaRPr>
          </a:p>
          <a:p>
            <a:endParaRPr kumimoji="1" lang="en-US" altLang="ja-JP" sz="12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1200" b="1" dirty="0">
                <a:solidFill>
                  <a:srgbClr val="FF0000"/>
                </a:solidFill>
                <a:latin typeface="HGP創英角ｺﾞｼｯｸUB" panose="020B0900000000000000" pitchFamily="50" charset="-128"/>
                <a:ea typeface="HGP創英角ｺﾞｼｯｸUB" panose="020B0900000000000000" pitchFamily="50" charset="-128"/>
              </a:rPr>
              <a:t>①　Ｓｈａｐｉｎｇ　Ｒｏｔａｒｙ　Ｆｕｔｕｒｅ　（ＳＲＦ）：ロータリー未来形成</a:t>
            </a:r>
            <a:endParaRPr kumimoji="1" lang="en-US" altLang="ja-JP" sz="1200" b="1" dirty="0">
              <a:solidFill>
                <a:srgbClr val="FF0000"/>
              </a:solidFill>
              <a:latin typeface="HGP創英角ｺﾞｼｯｸUB" panose="020B0900000000000000" pitchFamily="50" charset="-128"/>
              <a:ea typeface="HGP創英角ｺﾞｼｯｸUB" panose="020B0900000000000000" pitchFamily="50" charset="-128"/>
            </a:endParaRPr>
          </a:p>
          <a:p>
            <a:r>
              <a:rPr kumimoji="1" lang="ja-JP" altLang="en-US" sz="1200" b="1" dirty="0">
                <a:solidFill>
                  <a:srgbClr val="FF0000"/>
                </a:solidFill>
                <a:latin typeface="HGP創英角ｺﾞｼｯｸUB" panose="020B0900000000000000" pitchFamily="50" charset="-128"/>
                <a:ea typeface="HGP創英角ｺﾞｼｯｸUB" panose="020B0900000000000000" pitchFamily="50" charset="-128"/>
              </a:rPr>
              <a:t>②　Ｙｏｕｎｇ　Ｐａｓｔ　Ｇｏｖｅｒｎｏｒｓ　若年パストガバナー</a:t>
            </a:r>
            <a:endParaRPr kumimoji="1" lang="en-US" altLang="ja-JP" sz="1200" b="1" dirty="0">
              <a:solidFill>
                <a:srgbClr val="FF0000"/>
              </a:solidFill>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③　Ｒｉｓｋ　Ａｄｖｉｓｏｒｙ　（リスク諮問）</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④　Ｅｌｅｖａｔｅ　Ｒｏｔａｒａｃｔ　Ｔａｓｋ　Ｆｏｒｃｅ　（ローターアクト地位</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向上タスクフォース）</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⑤　Ｓｕｎｓｅｔｔｉｎｇ　Ｗｏｒｋ　Ｇｒｏｕｐ（漸次廃止する活動について</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検討するグループ（合理化検討ＷＧ：２０１９年１０月）</a:t>
            </a:r>
            <a:r>
              <a:rPr kumimoji="1" lang="en-US" altLang="ja-JP" sz="1200" b="1" dirty="0">
                <a:latin typeface="HGP創英角ｺﾞｼｯｸUB" panose="020B0900000000000000" pitchFamily="50" charset="-128"/>
                <a:ea typeface="HGP創英角ｺﾞｼｯｸUB" panose="020B0900000000000000" pitchFamily="50" charset="-128"/>
              </a:rPr>
              <a:t>	</a:t>
            </a:r>
          </a:p>
          <a:p>
            <a:endParaRPr kumimoji="1" lang="ja-JP" altLang="en-US" dirty="0"/>
          </a:p>
        </p:txBody>
      </p:sp>
      <p:sp>
        <p:nvSpPr>
          <p:cNvPr id="4" name="スライド番号プレースホルダー 3"/>
          <p:cNvSpPr>
            <a:spLocks noGrp="1"/>
          </p:cNvSpPr>
          <p:nvPr>
            <p:ph type="sldNum" sz="quarter" idx="5"/>
          </p:nvPr>
        </p:nvSpPr>
        <p:spPr/>
        <p:txBody>
          <a:bodyPr/>
          <a:lstStyle/>
          <a:p>
            <a:fld id="{18D06DA6-DF91-43BB-8498-426561630BB2}" type="slidenum">
              <a:rPr kumimoji="1" lang="ja-JP" altLang="en-US" smtClean="0"/>
              <a:t>66</a:t>
            </a:fld>
            <a:endParaRPr kumimoji="1" lang="ja-JP" altLang="en-US"/>
          </a:p>
        </p:txBody>
      </p:sp>
    </p:spTree>
    <p:extLst>
      <p:ext uri="{BB962C8B-B14F-4D97-AF65-F5344CB8AC3E}">
        <p14:creationId xmlns:p14="http://schemas.microsoft.com/office/powerpoint/2010/main" val="14226771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そして、具体的なリージョナルカウンシルの案ですが、この基準は言語、民族、地域などで分けられます</a:t>
            </a:r>
            <a:endParaRPr kumimoji="1" lang="en-US" altLang="ja-JP" dirty="0"/>
          </a:p>
          <a:p>
            <a:r>
              <a:rPr kumimoji="1" lang="ja-JP" altLang="en-US" dirty="0"/>
              <a:t>日本は日本語が基準になりますから、３４地区すべてが参加する形になると思います。</a:t>
            </a:r>
            <a:endParaRPr kumimoji="1" lang="en-US" altLang="ja-JP" dirty="0"/>
          </a:p>
          <a:p>
            <a:r>
              <a:rPr kumimoji="1" lang="ja-JP" altLang="en-US" dirty="0"/>
              <a:t>その他の国は使用言語は英語であり、台湾は中国語、韓国は韓国語で参加となります</a:t>
            </a:r>
          </a:p>
        </p:txBody>
      </p:sp>
      <p:sp>
        <p:nvSpPr>
          <p:cNvPr id="4" name="スライド番号プレースホルダー 3"/>
          <p:cNvSpPr>
            <a:spLocks noGrp="1"/>
          </p:cNvSpPr>
          <p:nvPr>
            <p:ph type="sldNum" sz="quarter" idx="5"/>
          </p:nvPr>
        </p:nvSpPr>
        <p:spPr/>
        <p:txBody>
          <a:bodyPr/>
          <a:lstStyle/>
          <a:p>
            <a:fld id="{18D06DA6-DF91-43BB-8498-426561630BB2}" type="slidenum">
              <a:rPr kumimoji="1" lang="ja-JP" altLang="en-US" smtClean="0"/>
              <a:t>67</a:t>
            </a:fld>
            <a:endParaRPr kumimoji="1" lang="ja-JP" altLang="en-US"/>
          </a:p>
        </p:txBody>
      </p:sp>
    </p:spTree>
    <p:extLst>
      <p:ext uri="{BB962C8B-B14F-4D97-AF65-F5344CB8AC3E}">
        <p14:creationId xmlns:p14="http://schemas.microsoft.com/office/powerpoint/2010/main" val="2549393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地域（草案）　　　　：　　　　規模の比較</a:t>
            </a:r>
            <a:endParaRPr kumimoji="1" lang="en-US" altLang="ja-JP" sz="1200" b="1" dirty="0">
              <a:latin typeface="HGP創英角ｺﾞｼｯｸUB" panose="020B0900000000000000" pitchFamily="50" charset="-128"/>
              <a:ea typeface="HGP創英角ｺﾞｼｯｸUB" panose="020B0900000000000000" pitchFamily="50" charset="-128"/>
            </a:endParaRPr>
          </a:p>
          <a:p>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総セクション数　　　　　　１８７４（世界での）</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最多セクション数　　　　　１４５（インド南部Ｚ）</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最小セクション数　　　　　４１（ＡＳＥＡＮ）</a:t>
            </a:r>
            <a:endParaRPr kumimoji="1" lang="en-US" altLang="ja-JP" sz="1200" b="1" dirty="0">
              <a:latin typeface="HGP創英角ｺﾞｼｯｸUB" panose="020B0900000000000000" pitchFamily="50" charset="-128"/>
              <a:ea typeface="HGP創英角ｺﾞｼｯｸUB" panose="020B0900000000000000" pitchFamily="50" charset="-128"/>
            </a:endParaRPr>
          </a:p>
          <a:p>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最多参加者数　　　　　　１４１，７５５（インド南部）</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最小参加者数　　　　　　　２０，７５０（パキスタン</a:t>
            </a:r>
            <a:r>
              <a:rPr kumimoji="1" lang="en-US" altLang="ja-JP" sz="1200" b="1" dirty="0">
                <a:latin typeface="HGP創英角ｺﾞｼｯｸUB" panose="020B0900000000000000" pitchFamily="50" charset="-128"/>
                <a:ea typeface="HGP創英角ｺﾞｼｯｸUB" panose="020B0900000000000000" pitchFamily="50" charset="-128"/>
              </a:rPr>
              <a:t>&amp;</a:t>
            </a:r>
            <a:r>
              <a:rPr kumimoji="1" lang="ja-JP" altLang="en-US" sz="1200" b="1" dirty="0">
                <a:latin typeface="HGP創英角ｺﾞｼｯｸUB" panose="020B0900000000000000" pitchFamily="50" charset="-128"/>
                <a:ea typeface="HGP創英角ｺﾞｼｯｸUB" panose="020B0900000000000000" pitchFamily="50" charset="-128"/>
              </a:rPr>
              <a:t>バングラデッシュ）</a:t>
            </a:r>
            <a:endParaRPr kumimoji="1" lang="en-US" altLang="ja-JP" sz="1200" b="1" dirty="0">
              <a:latin typeface="HGP創英角ｺﾞｼｯｸUB" panose="020B0900000000000000" pitchFamily="50" charset="-128"/>
              <a:ea typeface="HGP創英角ｺﾞｼｯｸUB" panose="020B0900000000000000" pitchFamily="50" charset="-128"/>
            </a:endParaRPr>
          </a:p>
          <a:p>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最大クラブ数　　　　　　　３，６２１（インド南部）</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最小クラブ数　　　　　　　８５８（カナダ）</a:t>
            </a:r>
            <a:endParaRPr kumimoji="1" lang="en-US" altLang="ja-JP" sz="1200" b="1" dirty="0">
              <a:latin typeface="HGP創英角ｺﾞｼｯｸUB" panose="020B0900000000000000" pitchFamily="50" charset="-128"/>
              <a:ea typeface="HGP創英角ｺﾞｼｯｸUB" panose="020B0900000000000000" pitchFamily="50" charset="-128"/>
            </a:endParaRPr>
          </a:p>
          <a:p>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highlight>
                  <a:srgbClr val="FFFF00"/>
                </a:highlight>
                <a:latin typeface="HGP創英角ｺﾞｼｯｸUB" panose="020B0900000000000000" pitchFamily="50" charset="-128"/>
                <a:ea typeface="HGP創英角ｺﾞｼｯｸUB" panose="020B0900000000000000" pitchFamily="50" charset="-128"/>
              </a:rPr>
              <a:t>最大地区数　　　　　　　　３４（日本）</a:t>
            </a:r>
            <a:endParaRPr kumimoji="1" lang="en-US" altLang="ja-JP" sz="12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最小地区数　　　　　　　　４（パキスタン</a:t>
            </a:r>
            <a:r>
              <a:rPr kumimoji="1" lang="en-US" altLang="ja-JP" sz="1200" b="1" dirty="0">
                <a:latin typeface="HGP創英角ｺﾞｼｯｸUB" panose="020B0900000000000000" pitchFamily="50" charset="-128"/>
                <a:ea typeface="HGP創英角ｺﾞｼｯｸUB" panose="020B0900000000000000" pitchFamily="50" charset="-128"/>
              </a:rPr>
              <a:t>&amp;</a:t>
            </a:r>
            <a:r>
              <a:rPr kumimoji="1" lang="ja-JP" altLang="en-US" sz="1200" b="1" dirty="0">
                <a:latin typeface="HGP創英角ｺﾞｼｯｸUB" panose="020B0900000000000000" pitchFamily="50" charset="-128"/>
                <a:ea typeface="HGP創英角ｺﾞｼｯｸUB" panose="020B0900000000000000" pitchFamily="50" charset="-128"/>
              </a:rPr>
              <a:t>バングラデッシュ）</a:t>
            </a:r>
          </a:p>
          <a:p>
            <a:endParaRPr kumimoji="1" lang="ja-JP" altLang="en-US" dirty="0"/>
          </a:p>
        </p:txBody>
      </p:sp>
      <p:sp>
        <p:nvSpPr>
          <p:cNvPr id="4" name="スライド番号プレースホルダー 3"/>
          <p:cNvSpPr>
            <a:spLocks noGrp="1"/>
          </p:cNvSpPr>
          <p:nvPr>
            <p:ph type="sldNum" sz="quarter" idx="5"/>
          </p:nvPr>
        </p:nvSpPr>
        <p:spPr/>
        <p:txBody>
          <a:bodyPr/>
          <a:lstStyle/>
          <a:p>
            <a:fld id="{18D06DA6-DF91-43BB-8498-426561630BB2}" type="slidenum">
              <a:rPr kumimoji="1" lang="ja-JP" altLang="en-US" smtClean="0"/>
              <a:t>68</a:t>
            </a:fld>
            <a:endParaRPr kumimoji="1" lang="ja-JP" altLang="en-US"/>
          </a:p>
        </p:txBody>
      </p:sp>
    </p:spTree>
    <p:extLst>
      <p:ext uri="{BB962C8B-B14F-4D97-AF65-F5344CB8AC3E}">
        <p14:creationId xmlns:p14="http://schemas.microsoft.com/office/powerpoint/2010/main" val="15394045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しかし、これに関しては</a:t>
            </a:r>
            <a:r>
              <a:rPr kumimoji="1" lang="en-US" altLang="ja-JP" dirty="0"/>
              <a:t>RIBI</a:t>
            </a:r>
            <a:r>
              <a:rPr kumimoji="1" lang="ja-JP" altLang="en-US" dirty="0"/>
              <a:t>とオセアニア地域でパイロットスタディーをしているようですが、今は話題に上らなくなりました</a:t>
            </a:r>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69</a:t>
            </a:fld>
            <a:endParaRPr kumimoji="1" lang="ja-JP" altLang="en-US"/>
          </a:p>
        </p:txBody>
      </p:sp>
    </p:spTree>
    <p:extLst>
      <p:ext uri="{BB962C8B-B14F-4D97-AF65-F5344CB8AC3E}">
        <p14:creationId xmlns:p14="http://schemas.microsoft.com/office/powerpoint/2010/main" val="9839612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今まで縷々述べてきましたが、</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日本のロータリーは創設以来、様々な社会的困難（戦争、大　</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震災、等）を経て歴史を刻み、現在の例会参加、職業奉仕、ク</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ラブ奉仕に重点を置く</a:t>
            </a:r>
            <a:r>
              <a:rPr kumimoji="1" lang="ja-JP" altLang="en-US" sz="1200" b="1" dirty="0">
                <a:highlight>
                  <a:srgbClr val="00FF00"/>
                </a:highlight>
                <a:latin typeface="HGP創英角ｺﾞｼｯｸUB" panose="020B0900000000000000" pitchFamily="50" charset="-128"/>
                <a:ea typeface="HGP創英角ｺﾞｼｯｸUB" panose="020B0900000000000000" pitchFamily="50" charset="-128"/>
              </a:rPr>
              <a:t>標準ロータリクラブ定款</a:t>
            </a:r>
            <a:r>
              <a:rPr kumimoji="1" lang="ja-JP" altLang="en-US" sz="1200" b="1" dirty="0">
                <a:latin typeface="HGP創英角ｺﾞｼｯｸUB" panose="020B0900000000000000" pitchFamily="50" charset="-128"/>
                <a:ea typeface="HGP創英角ｺﾞｼｯｸUB" panose="020B0900000000000000" pitchFamily="50" charset="-128"/>
              </a:rPr>
              <a:t>に則った伝統的　</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なロータリー文化を育成してきました。</a:t>
            </a:r>
            <a:endParaRPr kumimoji="1" lang="en-US" altLang="ja-JP" sz="1200" b="1" dirty="0">
              <a:latin typeface="HGP創英角ｺﾞｼｯｸUB" panose="020B0900000000000000" pitchFamily="50" charset="-128"/>
              <a:ea typeface="HGP創英角ｺﾞｼｯｸUB" panose="020B0900000000000000" pitchFamily="50" charset="-128"/>
            </a:endParaRPr>
          </a:p>
          <a:p>
            <a:endParaRPr kumimoji="1" lang="ja-JP" altLang="en-US"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全国どこのクラブに行っても、国旗が掲げられ、ロータリーソ</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ングを歌うきちんとした例会運営がなされ、出席の意義を大切</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に守っています</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これが日本の伝統的な</a:t>
            </a:r>
            <a:r>
              <a:rPr kumimoji="1" lang="en-US" altLang="ja-JP" sz="1200" b="1" dirty="0">
                <a:latin typeface="HGP創英角ｺﾞｼｯｸUB" panose="020B0900000000000000" pitchFamily="50" charset="-128"/>
                <a:ea typeface="HGP創英角ｺﾞｼｯｸUB" panose="020B0900000000000000" pitchFamily="50" charset="-128"/>
              </a:rPr>
              <a:t>Rotary</a:t>
            </a:r>
            <a:r>
              <a:rPr kumimoji="1" lang="ja-JP" altLang="en-US" sz="1200" b="1" dirty="0">
                <a:latin typeface="HGP創英角ｺﾞｼｯｸUB" panose="020B0900000000000000" pitchFamily="50" charset="-128"/>
                <a:ea typeface="HGP創英角ｺﾞｼｯｸUB" panose="020B0900000000000000" pitchFamily="50" charset="-128"/>
              </a:rPr>
              <a:t>文化であり、原点を構成する哲</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学であると思います</a:t>
            </a:r>
            <a:endParaRPr kumimoji="1" lang="en-US" altLang="ja-JP" sz="1200" b="1" dirty="0">
              <a:latin typeface="HGP創英角ｺﾞｼｯｸUB" panose="020B0900000000000000" pitchFamily="50" charset="-128"/>
              <a:ea typeface="HGP創英角ｺﾞｼｯｸUB" panose="020B0900000000000000" pitchFamily="50" charset="-128"/>
            </a:endParaRPr>
          </a:p>
          <a:p>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私達が守らなくてはならない　</a:t>
            </a:r>
            <a:r>
              <a:rPr kumimoji="1" lang="ja-JP" altLang="en-US" sz="1200" b="1" dirty="0">
                <a:highlight>
                  <a:srgbClr val="00FF00"/>
                </a:highlight>
                <a:latin typeface="HGP創英角ｺﾞｼｯｸUB" panose="020B0900000000000000" pitchFamily="50" charset="-128"/>
                <a:ea typeface="HGP創英角ｺﾞｼｯｸUB" panose="020B0900000000000000" pitchFamily="50" charset="-128"/>
              </a:rPr>
              <a:t>標準ロータリークラブ定款</a:t>
            </a:r>
            <a:r>
              <a:rPr kumimoji="1" lang="ja-JP" altLang="en-US" sz="1200" b="1" dirty="0">
                <a:latin typeface="HGP創英角ｺﾞｼｯｸUB" panose="020B0900000000000000" pitchFamily="50" charset="-128"/>
                <a:ea typeface="HGP創英角ｺﾞｼｯｸUB" panose="020B0900000000000000" pitchFamily="50" charset="-128"/>
              </a:rPr>
              <a:t>とは、</a:t>
            </a:r>
            <a:r>
              <a:rPr kumimoji="1" lang="en-US" altLang="ja-JP" sz="1200" b="1" dirty="0">
                <a:latin typeface="HGP創英角ｺﾞｼｯｸUB" panose="020B0900000000000000" pitchFamily="50" charset="-128"/>
                <a:ea typeface="HGP創英角ｺﾞｼｯｸUB" panose="020B0900000000000000" pitchFamily="50" charset="-128"/>
              </a:rPr>
              <a:t>RI</a:t>
            </a:r>
            <a:r>
              <a:rPr kumimoji="1" lang="ja-JP" altLang="en-US" sz="1200" b="1" dirty="0">
                <a:latin typeface="HGP創英角ｺﾞｼｯｸUB" panose="020B0900000000000000" pitchFamily="50" charset="-128"/>
                <a:ea typeface="HGP創英角ｺﾞｼｯｸUB" panose="020B0900000000000000" pitchFamily="50" charset="-128"/>
              </a:rPr>
              <a:t>が最低限これだけは守って</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くださいと決めたものであり、世界中のクラブが遵守すべきグ　</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ローバルスタンダードです。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70</a:t>
            </a:fld>
            <a:endParaRPr kumimoji="1" lang="ja-JP" altLang="en-US"/>
          </a:p>
        </p:txBody>
      </p:sp>
    </p:spTree>
    <p:extLst>
      <p:ext uri="{BB962C8B-B14F-4D97-AF65-F5344CB8AC3E}">
        <p14:creationId xmlns:p14="http://schemas.microsoft.com/office/powerpoint/2010/main" val="3029774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rtl="0"/>
            <a:r>
              <a:rPr lang="ja-JP" altLang="en-US" sz="1200" b="1" i="0" dirty="0">
                <a:solidFill>
                  <a:srgbClr val="000000"/>
                </a:solidFill>
                <a:effectLst/>
                <a:highlight>
                  <a:srgbClr val="FFFF00"/>
                </a:highlight>
                <a:latin typeface="HGP創英角ｺﾞｼｯｸUB" panose="020B0900000000000000" pitchFamily="50" charset="-128"/>
                <a:ea typeface="HGP創英角ｺﾞｼｯｸUB" panose="020B0900000000000000" pitchFamily="50" charset="-128"/>
              </a:rPr>
              <a:t>マッキナリー会長のイニシアチブは、</a:t>
            </a:r>
          </a:p>
          <a:p>
            <a:pPr algn="l" rtl="0"/>
            <a:r>
              <a:rPr lang="ja-JP" altLang="en-US" sz="1600" b="1" i="0" dirty="0">
                <a:solidFill>
                  <a:srgbClr val="000000"/>
                </a:solidFill>
                <a:effectLst/>
                <a:latin typeface="HGP創英角ｺﾞｼｯｸUB" panose="020B0900000000000000" pitchFamily="50" charset="-128"/>
                <a:ea typeface="HGP創英角ｺﾞｼｯｸUB" panose="020B0900000000000000" pitchFamily="50" charset="-128"/>
              </a:rPr>
              <a:t>　</a:t>
            </a:r>
            <a:r>
              <a:rPr lang="ja-JP" altLang="en-US" sz="1400" b="1" i="0" dirty="0">
                <a:solidFill>
                  <a:srgbClr val="000000"/>
                </a:solidFill>
                <a:effectLst/>
                <a:highlight>
                  <a:srgbClr val="00FFFF"/>
                </a:highlight>
                <a:latin typeface="HGP創英角ｺﾞｼｯｸUB" panose="020B0900000000000000" pitchFamily="50" charset="-128"/>
                <a:ea typeface="HGP創英角ｺﾞｼｯｸUB" panose="020B0900000000000000" pitchFamily="50" charset="-128"/>
              </a:rPr>
              <a:t>・メンタルヘルスへの取り組み</a:t>
            </a:r>
            <a:endParaRPr lang="en-US" altLang="ja-JP" sz="1400" b="1" i="0" dirty="0">
              <a:solidFill>
                <a:srgbClr val="000000"/>
              </a:solidFill>
              <a:effectLst/>
              <a:highlight>
                <a:srgbClr val="00FFFF"/>
              </a:highlight>
              <a:latin typeface="HGP創英角ｺﾞｼｯｸUB" panose="020B0900000000000000" pitchFamily="50" charset="-128"/>
              <a:ea typeface="HGP創英角ｺﾞｼｯｸUB" panose="020B0900000000000000" pitchFamily="50" charset="-128"/>
            </a:endParaRPr>
          </a:p>
          <a:p>
            <a:pPr algn="l" rtl="0"/>
            <a:r>
              <a:rPr lang="ja-JP" altLang="en-US" sz="1400" b="1" dirty="0">
                <a:solidFill>
                  <a:srgbClr val="000000"/>
                </a:solidFill>
                <a:latin typeface="HGP創英角ｺﾞｼｯｸUB" panose="020B0900000000000000" pitchFamily="50" charset="-128"/>
                <a:ea typeface="HGP創英角ｺﾞｼｯｸUB" panose="020B0900000000000000" pitchFamily="50" charset="-128"/>
              </a:rPr>
              <a:t>　</a:t>
            </a:r>
            <a:r>
              <a:rPr lang="ja-JP" altLang="en-US" sz="1400" b="1" dirty="0">
                <a:solidFill>
                  <a:srgbClr val="000000"/>
                </a:solidFill>
                <a:highlight>
                  <a:srgbClr val="00FFFF"/>
                </a:highlight>
                <a:latin typeface="HGP創英角ｺﾞｼｯｸUB" panose="020B0900000000000000" pitchFamily="50" charset="-128"/>
                <a:ea typeface="HGP創英角ｺﾞｼｯｸUB" panose="020B0900000000000000" pitchFamily="50" charset="-128"/>
              </a:rPr>
              <a:t>・バーチャル交換を通じた平和構築</a:t>
            </a:r>
            <a:endParaRPr lang="en-US" altLang="ja-JP" sz="1400" b="1" dirty="0">
              <a:solidFill>
                <a:srgbClr val="000000"/>
              </a:solidFill>
              <a:highlight>
                <a:srgbClr val="00FFFF"/>
              </a:highlight>
              <a:latin typeface="HGP創英角ｺﾞｼｯｸUB" panose="020B0900000000000000" pitchFamily="50" charset="-128"/>
              <a:ea typeface="HGP創英角ｺﾞｼｯｸUB" panose="020B0900000000000000" pitchFamily="50" charset="-128"/>
            </a:endParaRPr>
          </a:p>
          <a:p>
            <a:r>
              <a:rPr lang="ja-JP" altLang="en-US" sz="1400" b="1" i="0" dirty="0">
                <a:solidFill>
                  <a:srgbClr val="000000"/>
                </a:solidFill>
                <a:effectLst/>
                <a:latin typeface="HGP創英角ｺﾞｼｯｸUB" panose="020B0900000000000000" pitchFamily="50" charset="-128"/>
                <a:ea typeface="HGP創英角ｺﾞｼｯｸUB" panose="020B0900000000000000" pitchFamily="50" charset="-128"/>
              </a:rPr>
              <a:t>　</a:t>
            </a:r>
            <a:r>
              <a:rPr lang="ja-JP" altLang="en-US" sz="1400" b="1" i="0" dirty="0">
                <a:solidFill>
                  <a:srgbClr val="000000"/>
                </a:solidFill>
                <a:effectLst/>
                <a:highlight>
                  <a:srgbClr val="00FFFF"/>
                </a:highlight>
                <a:latin typeface="HGP創英角ｺﾞｼｯｸUB" panose="020B0900000000000000" pitchFamily="50" charset="-128"/>
                <a:ea typeface="HGP創英角ｺﾞｼｯｸUB" panose="020B0900000000000000" pitchFamily="50" charset="-128"/>
              </a:rPr>
              <a:t>・</a:t>
            </a:r>
            <a:r>
              <a:rPr lang="ja-JP" altLang="en-US" sz="1400" b="1" dirty="0">
                <a:solidFill>
                  <a:srgbClr val="000000"/>
                </a:solidFill>
                <a:highlight>
                  <a:srgbClr val="00FFFF"/>
                </a:highlight>
                <a:latin typeface="HGP創英角ｺﾞｼｯｸUB" panose="020B0900000000000000" pitchFamily="50" charset="-128"/>
                <a:ea typeface="HGP創英角ｺﾞｼｯｸUB" panose="020B0900000000000000" pitchFamily="50" charset="-128"/>
              </a:rPr>
              <a:t>女児のエンパワメントの３点です</a:t>
            </a:r>
            <a:endParaRPr lang="en-US" altLang="ja-JP" sz="1400" b="1" dirty="0">
              <a:solidFill>
                <a:srgbClr val="000000"/>
              </a:solidFill>
              <a:highlight>
                <a:srgbClr val="00FFFF"/>
              </a:highlight>
              <a:latin typeface="HGP創英角ｺﾞｼｯｸUB" panose="020B0900000000000000" pitchFamily="50" charset="-128"/>
              <a:ea typeface="HGP創英角ｺﾞｼｯｸUB" panose="020B0900000000000000" pitchFamily="50" charset="-128"/>
            </a:endParaRPr>
          </a:p>
          <a:p>
            <a:endParaRPr lang="en-US" altLang="ja-JP" sz="1200" b="1" i="0" dirty="0">
              <a:solidFill>
                <a:srgbClr val="000000"/>
              </a:solidFill>
              <a:effectLst/>
              <a:latin typeface="HGP創英角ｺﾞｼｯｸUB" panose="020B0900000000000000" pitchFamily="50" charset="-128"/>
              <a:ea typeface="HGP創英角ｺﾞｼｯｸUB" panose="020B0900000000000000" pitchFamily="50" charset="-128"/>
            </a:endParaRPr>
          </a:p>
          <a:p>
            <a:r>
              <a:rPr lang="ja-JP" altLang="en-US" sz="1200" b="1" dirty="0">
                <a:solidFill>
                  <a:srgbClr val="000000"/>
                </a:solidFill>
                <a:latin typeface="HGP創英角ｺﾞｼｯｸUB" panose="020B0900000000000000" pitchFamily="50" charset="-128"/>
                <a:ea typeface="HGP創英角ｺﾞｼｯｸUB" panose="020B0900000000000000" pitchFamily="50" charset="-128"/>
              </a:rPr>
              <a:t>　</a:t>
            </a:r>
            <a:r>
              <a:rPr lang="ja-JP" altLang="en-US" sz="1200" b="1" i="0" dirty="0">
                <a:solidFill>
                  <a:srgbClr val="000000"/>
                </a:solidFill>
                <a:effectLst/>
                <a:latin typeface="HGP創英角ｺﾞｼｯｸUB" panose="020B0900000000000000" pitchFamily="50" charset="-128"/>
                <a:ea typeface="HGP創英角ｺﾞｼｯｸUB" panose="020B0900000000000000" pitchFamily="50" charset="-128"/>
              </a:rPr>
              <a:t>「世界に希望を生み出そう」の</a:t>
            </a:r>
            <a:endParaRPr lang="en-US" altLang="ja-JP" sz="1200" b="1" i="0" dirty="0">
              <a:solidFill>
                <a:srgbClr val="000000"/>
              </a:solidFill>
              <a:effectLst/>
              <a:latin typeface="HGP創英角ｺﾞｼｯｸUB" panose="020B0900000000000000" pitchFamily="50" charset="-128"/>
              <a:ea typeface="HGP創英角ｺﾞｼｯｸUB" panose="020B0900000000000000" pitchFamily="50" charset="-128"/>
            </a:endParaRPr>
          </a:p>
          <a:p>
            <a:r>
              <a:rPr lang="ja-JP" altLang="en-US" sz="1200" b="1" dirty="0">
                <a:solidFill>
                  <a:srgbClr val="000000"/>
                </a:solidFill>
                <a:latin typeface="HGP創英角ｺﾞｼｯｸUB" panose="020B0900000000000000" pitchFamily="50" charset="-128"/>
                <a:ea typeface="HGP創英角ｺﾞｼｯｸUB" panose="020B0900000000000000" pitchFamily="50" charset="-128"/>
              </a:rPr>
              <a:t>　</a:t>
            </a:r>
            <a:r>
              <a:rPr lang="ja-JP" altLang="en-US" sz="1200" b="1" i="0" dirty="0">
                <a:solidFill>
                  <a:srgbClr val="000000"/>
                </a:solidFill>
                <a:effectLst/>
                <a:latin typeface="HGP創英角ｺﾞｼｯｸUB" panose="020B0900000000000000" pitchFamily="50" charset="-128"/>
                <a:ea typeface="HGP創英角ｺﾞｼｯｸUB" panose="020B0900000000000000" pitchFamily="50" charset="-128"/>
              </a:rPr>
              <a:t>テーマのもとに、三つの</a:t>
            </a:r>
            <a:endParaRPr lang="en-US" altLang="ja-JP" sz="1200" b="1" i="0" dirty="0">
              <a:solidFill>
                <a:srgbClr val="000000"/>
              </a:solidFill>
              <a:effectLst/>
              <a:latin typeface="HGP創英角ｺﾞｼｯｸUB" panose="020B0900000000000000" pitchFamily="50" charset="-128"/>
              <a:ea typeface="HGP創英角ｺﾞｼｯｸUB" panose="020B0900000000000000" pitchFamily="50" charset="-128"/>
            </a:endParaRPr>
          </a:p>
          <a:p>
            <a:r>
              <a:rPr lang="ja-JP" altLang="en-US" sz="1200" b="1" dirty="0">
                <a:solidFill>
                  <a:srgbClr val="000000"/>
                </a:solidFill>
                <a:latin typeface="HGP創英角ｺﾞｼｯｸUB" panose="020B0900000000000000" pitchFamily="50" charset="-128"/>
                <a:ea typeface="HGP創英角ｺﾞｼｯｸUB" panose="020B0900000000000000" pitchFamily="50" charset="-128"/>
              </a:rPr>
              <a:t>　</a:t>
            </a:r>
            <a:r>
              <a:rPr lang="ja-JP" altLang="en-US" sz="1200" b="1" i="0" dirty="0">
                <a:solidFill>
                  <a:srgbClr val="000000"/>
                </a:solidFill>
                <a:effectLst/>
                <a:latin typeface="HGP創英角ｺﾞｼｯｸUB" panose="020B0900000000000000" pitchFamily="50" charset="-128"/>
                <a:ea typeface="HGP創英角ｺﾞｼｯｸUB" panose="020B0900000000000000" pitchFamily="50" charset="-128"/>
              </a:rPr>
              <a:t>会長イニシアチブに焦点を当てて欲しいと話します</a:t>
            </a:r>
          </a:p>
          <a:p>
            <a:pPr algn="l" rtl="0"/>
            <a:r>
              <a:rPr lang="ja-JP" altLang="en-US" sz="1200" b="1" i="0" dirty="0">
                <a:solidFill>
                  <a:srgbClr val="000000"/>
                </a:solidFill>
                <a:effectLst/>
                <a:latin typeface="HGP創英角ｺﾞｼｯｸUB" panose="020B0900000000000000" pitchFamily="50" charset="-128"/>
                <a:ea typeface="HGP創英角ｺﾞｼｯｸUB" panose="020B0900000000000000" pitchFamily="50" charset="-128"/>
              </a:rPr>
              <a:t>　</a:t>
            </a:r>
            <a:endParaRPr lang="en-US" altLang="ja-JP" sz="1200" b="1" i="0" dirty="0">
              <a:solidFill>
                <a:srgbClr val="000000"/>
              </a:solidFill>
              <a:effectLst/>
              <a:latin typeface="HGP創英角ｺﾞｼｯｸUB" panose="020B0900000000000000" pitchFamily="50" charset="-128"/>
              <a:ea typeface="HGP創英角ｺﾞｼｯｸUB" panose="020B0900000000000000" pitchFamily="50" charset="-128"/>
            </a:endParaRPr>
          </a:p>
          <a:p>
            <a:pPr algn="l" rtl="0"/>
            <a:r>
              <a:rPr lang="ja-JP" altLang="en-US" sz="1200" b="1" dirty="0">
                <a:solidFill>
                  <a:srgbClr val="000000"/>
                </a:solidFill>
                <a:latin typeface="HGP創英角ｺﾞｼｯｸUB" panose="020B0900000000000000" pitchFamily="50" charset="-128"/>
                <a:ea typeface="HGP創英角ｺﾞｼｯｸUB" panose="020B0900000000000000" pitchFamily="50" charset="-128"/>
              </a:rPr>
              <a:t>　＜</a:t>
            </a:r>
            <a:r>
              <a:rPr lang="ja-JP" altLang="en-US" sz="1200" b="1" i="0" dirty="0">
                <a:solidFill>
                  <a:srgbClr val="000000"/>
                </a:solidFill>
                <a:effectLst/>
                <a:latin typeface="HGP創英角ｺﾞｼｯｸUB" panose="020B0900000000000000" pitchFamily="50" charset="-128"/>
                <a:ea typeface="HGP創英角ｺﾞｼｯｸUB" panose="020B0900000000000000" pitchFamily="50" charset="-128"/>
              </a:rPr>
              <a:t>希望を生み出すには＞</a:t>
            </a:r>
            <a:endParaRPr lang="en-US" altLang="ja-JP" sz="1200" b="1" i="0" dirty="0">
              <a:solidFill>
                <a:srgbClr val="000000"/>
              </a:solidFill>
              <a:effectLst/>
              <a:latin typeface="HGP創英角ｺﾞｼｯｸUB" panose="020B0900000000000000" pitchFamily="50" charset="-128"/>
              <a:ea typeface="HGP創英角ｺﾞｼｯｸUB" panose="020B0900000000000000" pitchFamily="50" charset="-128"/>
            </a:endParaRPr>
          </a:p>
          <a:p>
            <a:pPr algn="l" rtl="0"/>
            <a:r>
              <a:rPr lang="ja-JP" altLang="en-US" sz="1200" b="1" dirty="0">
                <a:solidFill>
                  <a:srgbClr val="000000"/>
                </a:solidFill>
                <a:latin typeface="HGP創英角ｺﾞｼｯｸUB" panose="020B0900000000000000" pitchFamily="50" charset="-128"/>
                <a:ea typeface="HGP創英角ｺﾞｼｯｸUB" panose="020B0900000000000000" pitchFamily="50" charset="-128"/>
              </a:rPr>
              <a:t>　</a:t>
            </a:r>
            <a:r>
              <a:rPr lang="ja-JP" altLang="en-US" sz="1200" b="1" dirty="0">
                <a:solidFill>
                  <a:schemeClr val="accent2"/>
                </a:solidFill>
                <a:latin typeface="HGP創英角ｺﾞｼｯｸUB" panose="020B0900000000000000" pitchFamily="50" charset="-128"/>
                <a:ea typeface="HGP創英角ｺﾞｼｯｸUB" panose="020B0900000000000000" pitchFamily="50" charset="-128"/>
              </a:rPr>
              <a:t>・</a:t>
            </a:r>
            <a:r>
              <a:rPr lang="ja-JP" altLang="en-US" sz="1200" b="1" i="0" dirty="0">
                <a:solidFill>
                  <a:schemeClr val="accent2"/>
                </a:solidFill>
                <a:effectLst/>
                <a:latin typeface="HGP創英角ｺﾞｼｯｸUB" panose="020B0900000000000000" pitchFamily="50" charset="-128"/>
                <a:ea typeface="HGP創英角ｺﾞｼｯｸUB" panose="020B0900000000000000" pitchFamily="50" charset="-128"/>
              </a:rPr>
              <a:t>最も重要な活動を継続することで、それはポリオ撲滅、</a:t>
            </a:r>
            <a:r>
              <a:rPr lang="en-US" altLang="ja-JP" sz="1200" b="1" i="0" dirty="0">
                <a:solidFill>
                  <a:schemeClr val="accent2"/>
                </a:solidFill>
                <a:effectLst/>
                <a:latin typeface="HGP創英角ｺﾞｼｯｸUB" panose="020B0900000000000000" pitchFamily="50" charset="-128"/>
                <a:ea typeface="HGP創英角ｺﾞｼｯｸUB" panose="020B0900000000000000" pitchFamily="50" charset="-128"/>
              </a:rPr>
              <a:t>DEI</a:t>
            </a:r>
            <a:r>
              <a:rPr lang="ja-JP" altLang="en-US" sz="1200" b="1" i="0" dirty="0">
                <a:solidFill>
                  <a:schemeClr val="accent2"/>
                </a:solidFill>
                <a:effectLst/>
                <a:latin typeface="HGP創英角ｺﾞｼｯｸUB" panose="020B0900000000000000" pitchFamily="50" charset="-128"/>
                <a:ea typeface="HGP創英角ｺﾞｼｯｸUB" panose="020B0900000000000000" pitchFamily="50" charset="-128"/>
              </a:rPr>
              <a:t>の推進、女児のエンパワーメントです</a:t>
            </a:r>
            <a:br>
              <a:rPr lang="ja-JP" altLang="en-US" sz="1200" b="1" i="0" dirty="0">
                <a:solidFill>
                  <a:srgbClr val="000000"/>
                </a:solidFill>
                <a:effectLst/>
                <a:latin typeface="HGP創英角ｺﾞｼｯｸUB" panose="020B0900000000000000" pitchFamily="50" charset="-128"/>
                <a:ea typeface="HGP創英角ｺﾞｼｯｸUB" panose="020B0900000000000000" pitchFamily="50" charset="-128"/>
              </a:rPr>
            </a:br>
            <a:r>
              <a:rPr lang="ja-JP" altLang="en-US" sz="1200" b="1" i="0" dirty="0">
                <a:solidFill>
                  <a:srgbClr val="000000"/>
                </a:solidFill>
                <a:effectLst/>
                <a:latin typeface="HGP創英角ｺﾞｼｯｸUB" panose="020B0900000000000000" pitchFamily="50" charset="-128"/>
                <a:ea typeface="HGP創英角ｺﾞｼｯｸUB" panose="020B0900000000000000" pitchFamily="50" charset="-128"/>
              </a:rPr>
              <a:t>　</a:t>
            </a:r>
          </a:p>
          <a:p>
            <a:endParaRPr kumimoji="1" lang="ja-JP" altLang="en-US"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7</a:t>
            </a:fld>
            <a:endParaRPr kumimoji="1" lang="ja-JP" altLang="en-US"/>
          </a:p>
        </p:txBody>
      </p:sp>
    </p:spTree>
    <p:extLst>
      <p:ext uri="{BB962C8B-B14F-4D97-AF65-F5344CB8AC3E}">
        <p14:creationId xmlns:p14="http://schemas.microsoft.com/office/powerpoint/2010/main" val="8701601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b="1" u="sng" dirty="0">
                <a:solidFill>
                  <a:srgbClr val="222222"/>
                </a:solidFill>
                <a:highlight>
                  <a:srgbClr val="00FF00"/>
                </a:highlight>
                <a:latin typeface="HGP創英角ｺﾞｼｯｸUB" panose="020B0900000000000000" pitchFamily="50" charset="-128"/>
                <a:ea typeface="HGP創英角ｺﾞｼｯｸUB" panose="020B0900000000000000" pitchFamily="50" charset="-128"/>
              </a:rPr>
              <a:t>　</a:t>
            </a:r>
            <a:r>
              <a:rPr lang="ja-JP" altLang="en-US" sz="1200" b="1" i="0" u="sng" dirty="0">
                <a:solidFill>
                  <a:srgbClr val="222222"/>
                </a:solidFill>
                <a:effectLst/>
                <a:highlight>
                  <a:srgbClr val="00FF00"/>
                </a:highlight>
                <a:latin typeface="HGP創英角ｺﾞｼｯｸUB" panose="020B0900000000000000" pitchFamily="50" charset="-128"/>
                <a:ea typeface="HGP創英角ｺﾞｼｯｸUB" panose="020B0900000000000000" pitchFamily="50" charset="-128"/>
              </a:rPr>
              <a:t>しかし現在は</a:t>
            </a:r>
            <a:endParaRPr lang="en-US" altLang="ja-JP" sz="1200" b="1" i="0" u="sng" dirty="0">
              <a:solidFill>
                <a:srgbClr val="222222"/>
              </a:solidFill>
              <a:effectLst/>
              <a:highlight>
                <a:srgbClr val="00FF00"/>
              </a:highlight>
              <a:latin typeface="HGP創英角ｺﾞｼｯｸUB" panose="020B0900000000000000" pitchFamily="50" charset="-128"/>
              <a:ea typeface="HGP創英角ｺﾞｼｯｸUB" panose="020B0900000000000000" pitchFamily="50" charset="-128"/>
            </a:endParaRPr>
          </a:p>
          <a:p>
            <a:r>
              <a:rPr lang="ja-JP" altLang="en-US" sz="1200" b="1" dirty="0">
                <a:solidFill>
                  <a:srgbClr val="222222"/>
                </a:solidFill>
                <a:latin typeface="HGP創英角ｺﾞｼｯｸUB" panose="020B0900000000000000" pitchFamily="50" charset="-128"/>
                <a:ea typeface="HGP創英角ｺﾞｼｯｸUB" panose="020B0900000000000000" pitchFamily="50" charset="-128"/>
              </a:rPr>
              <a:t>　</a:t>
            </a:r>
            <a:r>
              <a:rPr lang="en-US" altLang="ja-JP" sz="1200" b="1" i="0" dirty="0">
                <a:solidFill>
                  <a:srgbClr val="222222"/>
                </a:solidFill>
                <a:effectLst/>
                <a:latin typeface="HGP創英角ｺﾞｼｯｸUB" panose="020B0900000000000000" pitchFamily="50" charset="-128"/>
                <a:ea typeface="HGP創英角ｺﾞｼｯｸUB" panose="020B0900000000000000" pitchFamily="50" charset="-128"/>
              </a:rPr>
              <a:t>Rotary</a:t>
            </a:r>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は世界</a:t>
            </a:r>
            <a:r>
              <a:rPr lang="en-US" altLang="ja-JP" sz="1200" b="1" i="0" dirty="0">
                <a:solidFill>
                  <a:srgbClr val="222222"/>
                </a:solidFill>
                <a:effectLst/>
                <a:latin typeface="HGP創英角ｺﾞｼｯｸUB" panose="020B0900000000000000" pitchFamily="50" charset="-128"/>
                <a:ea typeface="HGP創英角ｺﾞｼｯｸUB" panose="020B0900000000000000" pitchFamily="50" charset="-128"/>
              </a:rPr>
              <a:t>200</a:t>
            </a:r>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カ国以上に拡大し、会員数も</a:t>
            </a:r>
            <a:r>
              <a:rPr lang="en-US" altLang="ja-JP" sz="1200" b="1" i="0" dirty="0">
                <a:solidFill>
                  <a:srgbClr val="222222"/>
                </a:solidFill>
                <a:effectLst/>
                <a:latin typeface="HGP創英角ｺﾞｼｯｸUB" panose="020B0900000000000000" pitchFamily="50" charset="-128"/>
                <a:ea typeface="HGP創英角ｺﾞｼｯｸUB" panose="020B0900000000000000" pitchFamily="50" charset="-128"/>
              </a:rPr>
              <a:t>1,</a:t>
            </a:r>
            <a:r>
              <a:rPr lang="ja-JP" altLang="en-US" sz="1200" b="1" dirty="0">
                <a:solidFill>
                  <a:srgbClr val="222222"/>
                </a:solidFill>
                <a:latin typeface="HGP創英角ｺﾞｼｯｸUB" panose="020B0900000000000000" pitchFamily="50" charset="-128"/>
                <a:ea typeface="HGP創英角ｺﾞｼｯｸUB" panose="020B0900000000000000" pitchFamily="50" charset="-128"/>
              </a:rPr>
              <a:t>２</a:t>
            </a:r>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　</a:t>
            </a:r>
            <a:endParaRPr lang="en-US" altLang="ja-JP" sz="1200" b="1" i="0" dirty="0">
              <a:solidFill>
                <a:srgbClr val="222222"/>
              </a:solidFill>
              <a:effectLst/>
              <a:latin typeface="HGP創英角ｺﾞｼｯｸUB" panose="020B0900000000000000" pitchFamily="50" charset="-128"/>
              <a:ea typeface="HGP創英角ｺﾞｼｯｸUB" panose="020B0900000000000000" pitchFamily="50" charset="-128"/>
            </a:endParaRPr>
          </a:p>
          <a:p>
            <a:r>
              <a:rPr lang="ja-JP" altLang="en-US" sz="1200" b="1" dirty="0">
                <a:solidFill>
                  <a:srgbClr val="222222"/>
                </a:solidFill>
                <a:latin typeface="HGP創英角ｺﾞｼｯｸUB" panose="020B0900000000000000" pitchFamily="50" charset="-128"/>
                <a:ea typeface="HGP創英角ｺﾞｼｯｸUB" panose="020B0900000000000000" pitchFamily="50" charset="-128"/>
              </a:rPr>
              <a:t>　</a:t>
            </a:r>
            <a:r>
              <a:rPr lang="en-US" altLang="ja-JP" sz="1200" b="1" i="0" dirty="0">
                <a:solidFill>
                  <a:srgbClr val="222222"/>
                </a:solidFill>
                <a:effectLst/>
                <a:latin typeface="HGP創英角ｺﾞｼｯｸUB" panose="020B0900000000000000" pitchFamily="50" charset="-128"/>
                <a:ea typeface="HGP創英角ｺﾞｼｯｸUB" panose="020B0900000000000000" pitchFamily="50" charset="-128"/>
              </a:rPr>
              <a:t>00,000</a:t>
            </a:r>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人近くになり、先進国の歴史あるクラブと、発展</a:t>
            </a:r>
            <a:endParaRPr lang="en-US" altLang="ja-JP" sz="1200" b="1" i="0" dirty="0">
              <a:solidFill>
                <a:srgbClr val="222222"/>
              </a:solidFill>
              <a:effectLst/>
              <a:latin typeface="HGP創英角ｺﾞｼｯｸUB" panose="020B0900000000000000" pitchFamily="50" charset="-128"/>
              <a:ea typeface="HGP創英角ｺﾞｼｯｸUB" panose="020B0900000000000000" pitchFamily="50" charset="-128"/>
            </a:endParaRPr>
          </a:p>
          <a:p>
            <a:r>
              <a:rPr lang="ja-JP" altLang="en-US" sz="1200" b="1" dirty="0">
                <a:solidFill>
                  <a:srgbClr val="222222"/>
                </a:solidFill>
                <a:latin typeface="HGP創英角ｺﾞｼｯｸUB" panose="020B0900000000000000" pitchFamily="50" charset="-128"/>
                <a:ea typeface="HGP創英角ｺﾞｼｯｸUB" panose="020B0900000000000000" pitchFamily="50" charset="-128"/>
              </a:rPr>
              <a:t>　</a:t>
            </a:r>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途上国のクラブでは、その文化、人種、自然環境、国</a:t>
            </a:r>
            <a:endParaRPr lang="en-US" altLang="ja-JP" sz="1200" b="1" i="0" dirty="0">
              <a:solidFill>
                <a:srgbClr val="222222"/>
              </a:solidFill>
              <a:effectLst/>
              <a:latin typeface="HGP創英角ｺﾞｼｯｸUB" panose="020B0900000000000000" pitchFamily="50" charset="-128"/>
              <a:ea typeface="HGP創英角ｺﾞｼｯｸUB" panose="020B0900000000000000" pitchFamily="50" charset="-128"/>
            </a:endParaRPr>
          </a:p>
          <a:p>
            <a:r>
              <a:rPr lang="ja-JP" altLang="en-US" sz="1200" b="1" dirty="0">
                <a:solidFill>
                  <a:srgbClr val="222222"/>
                </a:solidFill>
                <a:latin typeface="HGP創英角ｺﾞｼｯｸUB" panose="020B0900000000000000" pitchFamily="50" charset="-128"/>
                <a:ea typeface="HGP創英角ｺﾞｼｯｸUB" panose="020B0900000000000000" pitchFamily="50" charset="-128"/>
              </a:rPr>
              <a:t>　</a:t>
            </a:r>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の歴史、資金力など全てが異なる。</a:t>
            </a:r>
            <a:endParaRPr lang="en-US" altLang="ja-JP" sz="1200" b="1" i="0" dirty="0">
              <a:solidFill>
                <a:srgbClr val="222222"/>
              </a:solidFill>
              <a:effectLst/>
              <a:latin typeface="HGP創英角ｺﾞｼｯｸUB" panose="020B0900000000000000" pitchFamily="50" charset="-128"/>
              <a:ea typeface="HGP創英角ｺﾞｼｯｸUB" panose="020B0900000000000000" pitchFamily="50" charset="-128"/>
            </a:endParaRPr>
          </a:p>
          <a:p>
            <a:endParaRPr lang="en-US" altLang="ja-JP" sz="1200" b="1" dirty="0">
              <a:solidFill>
                <a:srgbClr val="222222"/>
              </a:solidFill>
              <a:latin typeface="HGP創英角ｺﾞｼｯｸUB" panose="020B0900000000000000" pitchFamily="50" charset="-128"/>
              <a:ea typeface="HGP創英角ｺﾞｼｯｸUB" panose="020B0900000000000000" pitchFamily="50" charset="-128"/>
            </a:endParaRPr>
          </a:p>
          <a:p>
            <a:endParaRPr lang="en-US" altLang="ja-JP" sz="1200" b="1" i="0" dirty="0">
              <a:solidFill>
                <a:srgbClr val="222222"/>
              </a:solidFill>
              <a:effectLst/>
              <a:latin typeface="HGP創英角ｺﾞｼｯｸUB" panose="020B0900000000000000" pitchFamily="50" charset="-128"/>
              <a:ea typeface="HGP創英角ｺﾞｼｯｸUB" panose="020B0900000000000000" pitchFamily="50" charset="-128"/>
            </a:endParaRPr>
          </a:p>
          <a:p>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　</a:t>
            </a:r>
            <a:r>
              <a:rPr lang="en-US" altLang="ja-JP" sz="1200" b="1" i="0" dirty="0">
                <a:solidFill>
                  <a:srgbClr val="222222"/>
                </a:solidFill>
                <a:effectLst/>
                <a:latin typeface="HGP創英角ｺﾞｼｯｸUB" panose="020B0900000000000000" pitchFamily="50" charset="-128"/>
                <a:ea typeface="HGP創英角ｺﾞｼｯｸUB" panose="020B0900000000000000" pitchFamily="50" charset="-128"/>
              </a:rPr>
              <a:t>RI</a:t>
            </a:r>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はこれらの現実に対応するため、</a:t>
            </a:r>
            <a:r>
              <a:rPr lang="en-US" altLang="ja-JP" sz="1200" b="1" i="0" dirty="0">
                <a:solidFill>
                  <a:srgbClr val="222222"/>
                </a:solidFill>
                <a:effectLst/>
                <a:latin typeface="HGP創英角ｺﾞｼｯｸUB" panose="020B0900000000000000" pitchFamily="50" charset="-128"/>
                <a:ea typeface="HGP創英角ｺﾞｼｯｸUB" panose="020B0900000000000000" pitchFamily="50" charset="-128"/>
              </a:rPr>
              <a:t>2016</a:t>
            </a:r>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年の規定</a:t>
            </a:r>
            <a:endParaRPr lang="en-US" altLang="ja-JP" sz="1200" b="1" i="0" dirty="0">
              <a:solidFill>
                <a:srgbClr val="222222"/>
              </a:solidFill>
              <a:effectLst/>
              <a:latin typeface="HGP創英角ｺﾞｼｯｸUB" panose="020B0900000000000000" pitchFamily="50" charset="-128"/>
              <a:ea typeface="HGP創英角ｺﾞｼｯｸUB" panose="020B0900000000000000" pitchFamily="50" charset="-128"/>
            </a:endParaRPr>
          </a:p>
          <a:p>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　審議会で</a:t>
            </a:r>
            <a:r>
              <a:rPr lang="ja-JP" altLang="en-US" sz="1200" b="1" i="0" dirty="0">
                <a:solidFill>
                  <a:schemeClr val="accent2"/>
                </a:solidFill>
                <a:effectLst/>
                <a:latin typeface="HGP創英角ｺﾞｼｯｸUB" panose="020B0900000000000000" pitchFamily="50" charset="-128"/>
                <a:ea typeface="HGP創英角ｺﾞｼｯｸUB" panose="020B0900000000000000" pitchFamily="50" charset="-128"/>
              </a:rPr>
              <a:t>「柔軟性」</a:t>
            </a:r>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と言うキーワードで、大きく方向転</a:t>
            </a:r>
            <a:endParaRPr lang="en-US" altLang="ja-JP" sz="1200" b="1" i="0" dirty="0">
              <a:solidFill>
                <a:srgbClr val="222222"/>
              </a:solidFill>
              <a:effectLst/>
              <a:latin typeface="HGP創英角ｺﾞｼｯｸUB" panose="020B0900000000000000" pitchFamily="50" charset="-128"/>
              <a:ea typeface="HGP創英角ｺﾞｼｯｸUB" panose="020B0900000000000000" pitchFamily="50" charset="-128"/>
            </a:endParaRPr>
          </a:p>
          <a:p>
            <a:r>
              <a:rPr lang="ja-JP" altLang="en-US" sz="1200" b="1" dirty="0">
                <a:solidFill>
                  <a:srgbClr val="222222"/>
                </a:solidFill>
                <a:latin typeface="HGP創英角ｺﾞｼｯｸUB" panose="020B0900000000000000" pitchFamily="50" charset="-128"/>
                <a:ea typeface="HGP創英角ｺﾞｼｯｸUB" panose="020B0900000000000000" pitchFamily="50" charset="-128"/>
              </a:rPr>
              <a:t>　</a:t>
            </a:r>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換を図る。</a:t>
            </a:r>
            <a:endParaRPr lang="en-US" altLang="ja-JP" sz="1200" b="1" i="0" dirty="0">
              <a:solidFill>
                <a:srgbClr val="222222"/>
              </a:solidFill>
              <a:effectLst/>
              <a:latin typeface="HGP創英角ｺﾞｼｯｸUB" panose="020B0900000000000000" pitchFamily="50" charset="-128"/>
              <a:ea typeface="HGP創英角ｺﾞｼｯｸUB" panose="020B0900000000000000" pitchFamily="50" charset="-128"/>
            </a:endParaRPr>
          </a:p>
          <a:p>
            <a:endParaRPr lang="en-US" altLang="ja-JP" sz="1200" b="1" dirty="0">
              <a:solidFill>
                <a:srgbClr val="222222"/>
              </a:solidFill>
              <a:latin typeface="HGP創英角ｺﾞｼｯｸUB" panose="020B0900000000000000" pitchFamily="50" charset="-128"/>
              <a:ea typeface="HGP創英角ｺﾞｼｯｸUB" panose="020B0900000000000000" pitchFamily="50" charset="-128"/>
            </a:endParaRPr>
          </a:p>
          <a:p>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　会員資格や入会条件、例会規定、出席、奉仕活動</a:t>
            </a:r>
            <a:endParaRPr lang="en-US" altLang="ja-JP" sz="1200" b="1" i="0" dirty="0">
              <a:solidFill>
                <a:srgbClr val="222222"/>
              </a:solidFill>
              <a:effectLst/>
              <a:latin typeface="HGP創英角ｺﾞｼｯｸUB" panose="020B0900000000000000" pitchFamily="50" charset="-128"/>
              <a:ea typeface="HGP創英角ｺﾞｼｯｸUB" panose="020B0900000000000000" pitchFamily="50" charset="-128"/>
            </a:endParaRPr>
          </a:p>
          <a:p>
            <a:r>
              <a:rPr lang="ja-JP" altLang="en-US" sz="1200" b="1" dirty="0">
                <a:solidFill>
                  <a:srgbClr val="222222"/>
                </a:solidFill>
                <a:latin typeface="HGP創英角ｺﾞｼｯｸUB" panose="020B0900000000000000" pitchFamily="50" charset="-128"/>
                <a:ea typeface="HGP創英角ｺﾞｼｯｸUB" panose="020B0900000000000000" pitchFamily="50" charset="-128"/>
              </a:rPr>
              <a:t>　</a:t>
            </a:r>
            <a:r>
              <a:rPr lang="ja-JP" altLang="en-US" sz="1200" b="1" i="0" dirty="0">
                <a:solidFill>
                  <a:srgbClr val="222222"/>
                </a:solidFill>
                <a:effectLst/>
                <a:latin typeface="HGP創英角ｺﾞｼｯｸUB" panose="020B0900000000000000" pitchFamily="50" charset="-128"/>
                <a:ea typeface="HGP創英角ｺﾞｼｯｸUB" panose="020B0900000000000000" pitchFamily="50" charset="-128"/>
              </a:rPr>
              <a:t>等について各クラブに柔軟に対応してもらおう。</a:t>
            </a:r>
            <a:endParaRPr lang="en-US" altLang="ja-JP" sz="1200" b="1" i="0" dirty="0">
              <a:solidFill>
                <a:srgbClr val="222222"/>
              </a:solidFill>
              <a:effectLst/>
              <a:latin typeface="HGP創英角ｺﾞｼｯｸUB" panose="020B0900000000000000" pitchFamily="50" charset="-128"/>
              <a:ea typeface="HGP創英角ｺﾞｼｯｸUB" panose="020B0900000000000000" pitchFamily="50" charset="-128"/>
            </a:endParaRPr>
          </a:p>
          <a:p>
            <a:pPr algn="l"/>
            <a:endParaRPr kumimoji="1" lang="ja-JP" altLang="en-US"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71</a:t>
            </a:fld>
            <a:endParaRPr kumimoji="1" lang="ja-JP" altLang="en-US"/>
          </a:p>
        </p:txBody>
      </p:sp>
    </p:spTree>
    <p:extLst>
      <p:ext uri="{BB962C8B-B14F-4D97-AF65-F5344CB8AC3E}">
        <p14:creationId xmlns:p14="http://schemas.microsoft.com/office/powerpoint/2010/main" val="37348951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ロータリーの定款細則の基本方針　は、</a:t>
            </a:r>
          </a:p>
          <a:p>
            <a:r>
              <a:rPr kumimoji="1" lang="ja-JP" altLang="en-US" dirty="0"/>
              <a:t>　</a:t>
            </a:r>
          </a:p>
          <a:p>
            <a:r>
              <a:rPr kumimoji="1" lang="ja-JP" altLang="en-US" dirty="0"/>
              <a:t>「管理に関する定款及び手続き上の制限は、</a:t>
            </a:r>
            <a:r>
              <a:rPr kumimoji="1" lang="en-US" altLang="ja-JP" dirty="0"/>
              <a:t>Rotary</a:t>
            </a:r>
            <a:r>
              <a:rPr kumimoji="1" lang="ja-JP" altLang="en-US" dirty="0"/>
              <a:t>の根本的かつ比類　</a:t>
            </a:r>
          </a:p>
          <a:p>
            <a:r>
              <a:rPr kumimoji="1" lang="ja-JP" altLang="en-US" dirty="0"/>
              <a:t>　のない特徴を保持するために必要な最小限度に留められている。</a:t>
            </a:r>
          </a:p>
          <a:p>
            <a:r>
              <a:rPr kumimoji="1" lang="ja-JP" altLang="en-US" dirty="0"/>
              <a:t>　</a:t>
            </a:r>
          </a:p>
          <a:p>
            <a:r>
              <a:rPr kumimoji="1" lang="ja-JP" altLang="en-US" dirty="0"/>
              <a:t>　特に地域の実情において、国際ロータリーの方針を解釈し、実行するに</a:t>
            </a:r>
          </a:p>
          <a:p>
            <a:r>
              <a:rPr kumimoji="1" lang="ja-JP" altLang="en-US" dirty="0"/>
              <a:t>　あたり最大の融通性を求めるものである」と明記され</a:t>
            </a:r>
          </a:p>
          <a:p>
            <a:r>
              <a:rPr kumimoji="1" lang="ja-JP" altLang="en-US" dirty="0"/>
              <a:t>　国際ロータリーの管理の根本原則は、加盟ロータリークラブの実質的な</a:t>
            </a:r>
          </a:p>
          <a:p>
            <a:r>
              <a:rPr kumimoji="1" lang="ja-JP" altLang="en-US" dirty="0"/>
              <a:t>　自治にある。</a:t>
            </a:r>
          </a:p>
          <a:p>
            <a:endParaRPr kumimoji="1" lang="ja-JP" altLang="en-US" dirty="0"/>
          </a:p>
          <a:p>
            <a:r>
              <a:rPr kumimoji="1" lang="ja-JP" altLang="en-US" dirty="0"/>
              <a:t>　今、この</a:t>
            </a:r>
            <a:r>
              <a:rPr kumimoji="1" lang="en-US" altLang="ja-JP" dirty="0"/>
              <a:t>RI</a:t>
            </a:r>
            <a:r>
              <a:rPr kumimoji="1" lang="ja-JP" altLang="en-US" dirty="0"/>
              <a:t>の考えが日本の</a:t>
            </a:r>
            <a:r>
              <a:rPr kumimoji="1" lang="en-US" altLang="ja-JP" dirty="0"/>
              <a:t>Rotary</a:t>
            </a:r>
            <a:r>
              <a:rPr kumimoji="1" lang="ja-JP" altLang="en-US" dirty="0"/>
              <a:t>にとって受け入れがたいものであった　</a:t>
            </a:r>
          </a:p>
          <a:p>
            <a:r>
              <a:rPr kumimoji="1" lang="ja-JP" altLang="en-US" dirty="0"/>
              <a:t>　としても、発展途上国や新興国等他地区のクラブにとっては良い方法な</a:t>
            </a:r>
          </a:p>
          <a:p>
            <a:r>
              <a:rPr kumimoji="1" lang="ja-JP" altLang="en-US" dirty="0"/>
              <a:t>　のかもしれません</a:t>
            </a:r>
          </a:p>
          <a:p>
            <a:r>
              <a:rPr kumimoji="1" lang="ja-JP" altLang="en-US" dirty="0"/>
              <a:t>　</a:t>
            </a:r>
          </a:p>
          <a:p>
            <a:r>
              <a:rPr kumimoji="1" lang="ja-JP" altLang="en-US" dirty="0"/>
              <a:t>◆しかしながら、私たちはそれを否定することなく、誇り高い、気品に満ちた日本の</a:t>
            </a:r>
          </a:p>
          <a:p>
            <a:r>
              <a:rPr kumimoji="1" lang="ja-JP" altLang="en-US" dirty="0"/>
              <a:t>　</a:t>
            </a:r>
            <a:r>
              <a:rPr kumimoji="1" lang="en-US" altLang="ja-JP" dirty="0"/>
              <a:t>Rotary</a:t>
            </a:r>
            <a:r>
              <a:rPr kumimoji="1" lang="ja-JP" altLang="en-US" dirty="0"/>
              <a:t>を継承していこうではありませんか</a:t>
            </a:r>
          </a:p>
          <a:p>
            <a:endParaRPr kumimoji="1" lang="ja-JP" altLang="en-US"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72</a:t>
            </a:fld>
            <a:endParaRPr kumimoji="1" lang="ja-JP" altLang="en-US"/>
          </a:p>
        </p:txBody>
      </p:sp>
    </p:spTree>
    <p:extLst>
      <p:ext uri="{BB962C8B-B14F-4D97-AF65-F5344CB8AC3E}">
        <p14:creationId xmlns:p14="http://schemas.microsoft.com/office/powerpoint/2010/main" val="36727900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人との友情は、組織や団体などの目的や理念が</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同じ者同士の交友である</a:t>
            </a:r>
            <a:r>
              <a:rPr kumimoji="1" lang="en-US" altLang="ja-JP" sz="1200" b="1" dirty="0">
                <a:latin typeface="HGP創英角ｺﾞｼｯｸUB" panose="020B0900000000000000" pitchFamily="50" charset="-128"/>
                <a:ea typeface="HGP創英角ｺﾞｼｯｸUB" panose="020B0900000000000000" pitchFamily="50" charset="-128"/>
              </a:rPr>
              <a:t>acquaintance”</a:t>
            </a:r>
            <a:r>
              <a:rPr kumimoji="1" lang="ja-JP" altLang="en-US" sz="1200" b="1" dirty="0">
                <a:latin typeface="HGP創英角ｺﾞｼｯｸUB" panose="020B0900000000000000" pitchFamily="50" charset="-128"/>
                <a:ea typeface="HGP創英角ｺﾞｼｯｸUB" panose="020B0900000000000000" pitchFamily="50" charset="-128"/>
              </a:rPr>
              <a:t>から始まり、親しい者同士の友情である</a:t>
            </a:r>
            <a:r>
              <a:rPr kumimoji="1" lang="en-US" altLang="ja-JP" sz="1200" b="1" dirty="0">
                <a:latin typeface="HGP創英角ｺﾞｼｯｸUB" panose="020B0900000000000000" pitchFamily="50" charset="-128"/>
                <a:ea typeface="HGP創英角ｺﾞｼｯｸUB" panose="020B0900000000000000" pitchFamily="50" charset="-128"/>
              </a:rPr>
              <a:t>friendship</a:t>
            </a:r>
            <a:r>
              <a:rPr kumimoji="1" lang="ja-JP" altLang="en-US" sz="1200" b="1" dirty="0">
                <a:latin typeface="HGP創英角ｺﾞｼｯｸUB" panose="020B0900000000000000" pitchFamily="50" charset="-128"/>
                <a:ea typeface="HGP創英角ｺﾞｼｯｸUB" panose="020B0900000000000000" pitchFamily="50" charset="-128"/>
              </a:rPr>
              <a:t>になります</a:t>
            </a:r>
            <a:endParaRPr kumimoji="1" lang="en-US" altLang="ja-JP" sz="1200" b="1" dirty="0">
              <a:latin typeface="HGP創英角ｺﾞｼｯｸUB" panose="020B0900000000000000" pitchFamily="50" charset="-128"/>
              <a:ea typeface="HGP創英角ｺﾞｼｯｸUB" panose="020B0900000000000000" pitchFamily="50" charset="-128"/>
            </a:endParaRPr>
          </a:p>
          <a:p>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そして、ロータリアンが出会い集うクラブやその他全ての場に於いて醸成される親睦とは</a:t>
            </a:r>
            <a:r>
              <a:rPr kumimoji="1" lang="en-US" altLang="ja-JP" sz="1200" b="1" dirty="0">
                <a:latin typeface="HGP創英角ｺﾞｼｯｸUB" panose="020B0900000000000000" pitchFamily="50" charset="-128"/>
                <a:ea typeface="HGP創英角ｺﾞｼｯｸUB" panose="020B0900000000000000" pitchFamily="50" charset="-128"/>
              </a:rPr>
              <a:t>”(</a:t>
            </a:r>
            <a:r>
              <a:rPr kumimoji="1" lang="ja-JP" altLang="en-US" sz="1200" b="1" dirty="0">
                <a:latin typeface="HGP創英角ｺﾞｼｯｸUB" panose="020B0900000000000000" pitchFamily="50" charset="-128"/>
                <a:ea typeface="HGP創英角ｺﾞｼｯｸUB" panose="020B0900000000000000" pitchFamily="50" charset="-128"/>
              </a:rPr>
              <a:t>ロータリーの志を共にする仲間意識であり</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これを</a:t>
            </a:r>
            <a:r>
              <a:rPr kumimoji="1" lang="en-US" altLang="ja-JP" sz="1200" b="1" dirty="0">
                <a:latin typeface="HGP創英角ｺﾞｼｯｸUB" panose="020B0900000000000000" pitchFamily="50" charset="-128"/>
                <a:ea typeface="HGP創英角ｺﾞｼｯｸUB" panose="020B0900000000000000" pitchFamily="50" charset="-128"/>
              </a:rPr>
              <a:t> “fellowship) </a:t>
            </a:r>
            <a:r>
              <a:rPr kumimoji="1" lang="ja-JP" altLang="en-US" sz="1200" b="1" dirty="0">
                <a:latin typeface="HGP創英角ｺﾞｼｯｸUB" panose="020B0900000000000000" pitchFamily="50" charset="-128"/>
                <a:ea typeface="HGP創英角ｺﾞｼｯｸUB" panose="020B0900000000000000" pitchFamily="50" charset="-128"/>
              </a:rPr>
              <a:t>と言います</a:t>
            </a:r>
            <a:endParaRPr kumimoji="1" lang="en-US" altLang="ja-JP" sz="1200" b="1" dirty="0">
              <a:latin typeface="HGP創英角ｺﾞｼｯｸUB" panose="020B0900000000000000" pitchFamily="50" charset="-128"/>
              <a:ea typeface="HGP創英角ｺﾞｼｯｸUB" panose="020B0900000000000000" pitchFamily="50" charset="-128"/>
            </a:endParaRPr>
          </a:p>
          <a:p>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私たちはこの</a:t>
            </a:r>
            <a:r>
              <a:rPr kumimoji="1" lang="en-US" altLang="ja-JP" sz="1200" b="1" dirty="0">
                <a:latin typeface="HGP創英角ｺﾞｼｯｸUB" panose="020B0900000000000000" pitchFamily="50" charset="-128"/>
                <a:ea typeface="HGP創英角ｺﾞｼｯｸUB" panose="020B0900000000000000" pitchFamily="50" charset="-128"/>
              </a:rPr>
              <a:t>“fellowship</a:t>
            </a:r>
            <a:r>
              <a:rPr kumimoji="1" lang="ja-JP" altLang="en-US" sz="1200" b="1" dirty="0">
                <a:latin typeface="HGP創英角ｺﾞｼｯｸUB" panose="020B0900000000000000" pitchFamily="50" charset="-128"/>
                <a:ea typeface="HGP創英角ｺﾞｼｯｸUB" panose="020B0900000000000000" pitchFamily="50" charset="-128"/>
              </a:rPr>
              <a:t>　　へと深めていくことが大切である</a:t>
            </a:r>
          </a:p>
          <a:p>
            <a:endParaRPr kumimoji="1" lang="ja-JP" altLang="en-US"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73</a:t>
            </a:fld>
            <a:endParaRPr kumimoji="1" lang="ja-JP" altLang="en-US"/>
          </a:p>
        </p:txBody>
      </p:sp>
    </p:spTree>
    <p:extLst>
      <p:ext uri="{BB962C8B-B14F-4D97-AF65-F5344CB8AC3E}">
        <p14:creationId xmlns:p14="http://schemas.microsoft.com/office/powerpoint/2010/main" val="33463980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貴方はロータリーに入会して幸せになりましたか</a:t>
            </a:r>
            <a:endParaRPr kumimoji="1" lang="en-US" altLang="ja-JP" dirty="0"/>
          </a:p>
          <a:p>
            <a:r>
              <a:rPr kumimoji="1" lang="ja-JP" altLang="en-US" dirty="0"/>
              <a:t>この言葉はアメリカのＴＶプロデューサーのヒュー・ダウンズ氏が語った言葉です</a:t>
            </a:r>
            <a:endParaRPr kumimoji="1" lang="en-US" altLang="ja-JP" dirty="0"/>
          </a:p>
          <a:p>
            <a:r>
              <a:rPr kumimoji="1" lang="ja-JP" altLang="en-US" dirty="0"/>
              <a:t>ハッピーな人はある状況や環境にいる人の事ではなく、むしろ。ある種の考え方や態度を持った人である</a:t>
            </a:r>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74</a:t>
            </a:fld>
            <a:endParaRPr kumimoji="1" lang="ja-JP" altLang="en-US"/>
          </a:p>
        </p:txBody>
      </p:sp>
    </p:spTree>
    <p:extLst>
      <p:ext uri="{BB962C8B-B14F-4D97-AF65-F5344CB8AC3E}">
        <p14:creationId xmlns:p14="http://schemas.microsoft.com/office/powerpoint/2010/main" val="9110168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6000" b="1"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ポール・ハリスは、１９１４年「持続可能な活動によって、ロータリーが私たちにとって何を意味するにせよ、世界は、その</a:t>
            </a:r>
            <a:r>
              <a:rPr kumimoji="1" lang="ja-JP" altLang="en-US" sz="6000" b="1" i="0" u="none" strike="noStrike" kern="1200" cap="none" spc="0" normalizeH="0" baseline="0" noProof="0" dirty="0">
                <a:ln>
                  <a:noFill/>
                </a:ln>
                <a:solidFill>
                  <a:prstClr val="white"/>
                </a:solidFill>
                <a:effectLst/>
                <a:highlight>
                  <a:srgbClr val="000080"/>
                </a:highlight>
                <a:uLnTx/>
                <a:uFillTx/>
                <a:latin typeface="HGP創英角ｺﾞｼｯｸUB" panose="020B0900000000000000" pitchFamily="50" charset="-128"/>
                <a:ea typeface="HGP創英角ｺﾞｼｯｸUB" panose="020B0900000000000000" pitchFamily="50" charset="-128"/>
                <a:cs typeface="+mn-cs"/>
              </a:rPr>
              <a:t>活動成果</a:t>
            </a:r>
            <a:r>
              <a:rPr kumimoji="1" lang="ja-JP" altLang="en-US" sz="6000" b="1"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によってロータリーを知るのですと語りました</a:t>
            </a:r>
            <a:endParaRPr kumimoji="1" lang="en-US" altLang="ja-JP" sz="6000" b="1"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1" lang="en-US" altLang="ja-JP" sz="6000" b="1"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6000" b="1"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今私たちは、過去からの一連の流れを理解し、これから先どのような考えをもってロータリー活動に対応していくか、今こそ大きな変革を求められていると思います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50D32A8C-5924-4F6F-869E-B2550E0EF8B6}" type="slidenum">
              <a:rPr kumimoji="1" lang="ja-JP" altLang="en-US" smtClean="0"/>
              <a:t>75</a:t>
            </a:fld>
            <a:endParaRPr kumimoji="1" lang="ja-JP" altLang="en-US"/>
          </a:p>
        </p:txBody>
      </p:sp>
    </p:spTree>
    <p:extLst>
      <p:ext uri="{BB962C8B-B14F-4D97-AF65-F5344CB8AC3E}">
        <p14:creationId xmlns:p14="http://schemas.microsoft.com/office/powerpoint/2010/main" val="37212963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シンガポール国際大会は２０２４年５月２６日から開催されます</a:t>
            </a:r>
            <a:endParaRPr kumimoji="1" lang="en-US" altLang="ja-JP" dirty="0"/>
          </a:p>
          <a:p>
            <a:r>
              <a:rPr kumimoji="1" lang="ja-JP" altLang="en-US" dirty="0"/>
              <a:t>皆様とシンガポールでお会いできますことを楽しみにしています</a:t>
            </a:r>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76</a:t>
            </a:fld>
            <a:endParaRPr kumimoji="1" lang="ja-JP" altLang="en-US"/>
          </a:p>
        </p:txBody>
      </p:sp>
    </p:spTree>
    <p:extLst>
      <p:ext uri="{BB962C8B-B14F-4D97-AF65-F5344CB8AC3E}">
        <p14:creationId xmlns:p14="http://schemas.microsoft.com/office/powerpoint/2010/main" val="13259750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来年、シンガポールでお会いしましょう</a:t>
            </a:r>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78</a:t>
            </a:fld>
            <a:endParaRPr kumimoji="1" lang="ja-JP" altLang="en-US"/>
          </a:p>
        </p:txBody>
      </p:sp>
    </p:spTree>
    <p:extLst>
      <p:ext uri="{BB962C8B-B14F-4D97-AF65-F5344CB8AC3E}">
        <p14:creationId xmlns:p14="http://schemas.microsoft.com/office/powerpoint/2010/main" val="2771629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1" dirty="0"/>
              <a:t>それを、踏まえて鵜沢ガバナーは</a:t>
            </a:r>
            <a:r>
              <a:rPr lang="ja-JP" altLang="en-US" sz="1200" b="1" dirty="0">
                <a:latin typeface="HGP創英角ｺﾞｼｯｸUB" panose="020B0900000000000000" pitchFamily="50" charset="-128"/>
                <a:ea typeface="HGP創英角ｺﾞｼｯｸUB" panose="020B0900000000000000" pitchFamily="50" charset="-128"/>
              </a:rPr>
              <a:t>ロータリーのメンバー達との信頼を繋ぎ、ロータリーに貢献したいという気持ちを醸成してください</a:t>
            </a:r>
            <a:endParaRPr lang="en-US" altLang="ja-JP" sz="1200" b="1" dirty="0">
              <a:latin typeface="HGP創英角ｺﾞｼｯｸUB" panose="020B0900000000000000" pitchFamily="50" charset="-128"/>
              <a:ea typeface="HGP創英角ｺﾞｼｯｸUB" panose="020B0900000000000000" pitchFamily="50" charset="-128"/>
            </a:endParaRPr>
          </a:p>
          <a:p>
            <a:endParaRPr lang="en-US" altLang="ja-JP" sz="1200" b="1" dirty="0">
              <a:latin typeface="HGP創英角ｺﾞｼｯｸUB" panose="020B0900000000000000" pitchFamily="50" charset="-128"/>
              <a:ea typeface="HGP創英角ｺﾞｼｯｸUB" panose="020B0900000000000000" pitchFamily="50" charset="-128"/>
            </a:endParaRPr>
          </a:p>
          <a:p>
            <a:r>
              <a:rPr lang="ja-JP" altLang="en-US" sz="1200" b="1" dirty="0">
                <a:latin typeface="HGP創英角ｺﾞｼｯｸUB" panose="020B0900000000000000" pitchFamily="50" charset="-128"/>
                <a:ea typeface="HGP創英角ｺﾞｼｯｸUB" panose="020B0900000000000000" pitchFamily="50" charset="-128"/>
              </a:rPr>
              <a:t>その思いがロータリーに対する</a:t>
            </a:r>
            <a:r>
              <a:rPr lang="en-US" altLang="ja-JP" sz="1200" b="1" dirty="0">
                <a:latin typeface="HGP創英角ｺﾞｼｯｸUB" panose="020B0900000000000000" pitchFamily="50" charset="-128"/>
                <a:ea typeface="HGP創英角ｺﾞｼｯｸUB" panose="020B0900000000000000" pitchFamily="50" charset="-128"/>
              </a:rPr>
              <a:t>『</a:t>
            </a:r>
            <a:r>
              <a:rPr lang="ja-JP" altLang="en-US" sz="1200" b="1" dirty="0">
                <a:latin typeface="HGP創英角ｺﾞｼｯｸUB" panose="020B0900000000000000" pitchFamily="50" charset="-128"/>
                <a:ea typeface="HGP創英角ｺﾞｼｯｸUB" panose="020B0900000000000000" pitchFamily="50" charset="-128"/>
              </a:rPr>
              <a:t>エンゲージメント</a:t>
            </a:r>
            <a:r>
              <a:rPr lang="en-US" altLang="ja-JP" sz="1200" b="1" dirty="0">
                <a:latin typeface="HGP創英角ｺﾞｼｯｸUB" panose="020B0900000000000000" pitchFamily="50" charset="-128"/>
                <a:ea typeface="HGP創英角ｺﾞｼｯｸUB" panose="020B0900000000000000" pitchFamily="50" charset="-128"/>
              </a:rPr>
              <a:t>』</a:t>
            </a:r>
            <a:r>
              <a:rPr lang="ja-JP" altLang="en-US" sz="1200" b="1" dirty="0">
                <a:latin typeface="HGP創英角ｺﾞｼｯｸUB" panose="020B0900000000000000" pitchFamily="50" charset="-128"/>
                <a:ea typeface="HGP創英角ｺﾞｼｯｸUB" panose="020B0900000000000000" pitchFamily="50" charset="-128"/>
              </a:rPr>
              <a:t>ですと説明しました</a:t>
            </a:r>
            <a:endParaRPr lang="en-US" altLang="ja-JP" sz="1200" b="1" dirty="0">
              <a:latin typeface="HGP創英角ｺﾞｼｯｸUB" panose="020B0900000000000000" pitchFamily="50" charset="-128"/>
              <a:ea typeface="HGP創英角ｺﾞｼｯｸUB" panose="020B0900000000000000" pitchFamily="50" charset="-128"/>
            </a:endParaRPr>
          </a:p>
          <a:p>
            <a:endParaRPr lang="en-US" altLang="ja-JP" sz="1200" b="1" dirty="0">
              <a:latin typeface="HGP創英角ｺﾞｼｯｸUB" panose="020B0900000000000000" pitchFamily="50" charset="-128"/>
              <a:ea typeface="HGP創英角ｺﾞｼｯｸUB" panose="020B0900000000000000" pitchFamily="50" charset="-128"/>
            </a:endParaRPr>
          </a:p>
          <a:p>
            <a:r>
              <a:rPr lang="ja-JP" altLang="en-US" sz="1200" b="1" dirty="0">
                <a:latin typeface="HGP創英角ｺﾞｼｯｸUB" panose="020B0900000000000000" pitchFamily="50" charset="-128"/>
                <a:ea typeface="HGP創英角ｺﾞｼｯｸUB" panose="020B0900000000000000" pitchFamily="50" charset="-128"/>
              </a:rPr>
              <a:t>会員がエンゲージメントを育むにはクラブには　</a:t>
            </a:r>
            <a:r>
              <a:rPr lang="ja-JP" altLang="en-US" sz="1200" b="1" dirty="0">
                <a:solidFill>
                  <a:srgbClr val="FF0000"/>
                </a:solidFill>
                <a:latin typeface="Gill Sans Nova Ultra Bold" panose="020B0B02020104020203" pitchFamily="34" charset="0"/>
                <a:ea typeface="HGP創英角ｺﾞｼｯｸUB" panose="020B0900000000000000" pitchFamily="50" charset="-128"/>
              </a:rPr>
              <a:t>（</a:t>
            </a:r>
            <a:r>
              <a:rPr lang="en-US" altLang="ja-JP" sz="1200" b="1" dirty="0">
                <a:solidFill>
                  <a:srgbClr val="FF0000"/>
                </a:solidFill>
                <a:latin typeface="Gill Sans Nova Ultra Bold" panose="020B0B02020104020203" pitchFamily="34" charset="0"/>
                <a:ea typeface="HGP創英角ｺﾞｼｯｸUB" panose="020B0900000000000000" pitchFamily="50" charset="-128"/>
              </a:rPr>
              <a:t>D</a:t>
            </a:r>
            <a:r>
              <a:rPr lang="ja-JP" altLang="en-US" sz="1200" b="1" dirty="0">
                <a:solidFill>
                  <a:srgbClr val="FF0000"/>
                </a:solidFill>
                <a:latin typeface="Gill Sans Nova Ultra Bold" panose="020B0B02020104020203" pitchFamily="34" charset="0"/>
                <a:ea typeface="HGP創英角ｺﾞｼｯｸUB" panose="020B0900000000000000" pitchFamily="50" charset="-128"/>
              </a:rPr>
              <a:t>　</a:t>
            </a:r>
            <a:r>
              <a:rPr lang="en-US" altLang="ja-JP" sz="1200" b="1" dirty="0">
                <a:solidFill>
                  <a:srgbClr val="FF0000"/>
                </a:solidFill>
                <a:latin typeface="Gill Sans Nova Ultra Bold" panose="020B0B02020104020203" pitchFamily="34" charset="0"/>
                <a:ea typeface="HGP創英角ｺﾞｼｯｸUB" panose="020B0900000000000000" pitchFamily="50" charset="-128"/>
              </a:rPr>
              <a:t>E</a:t>
            </a:r>
            <a:r>
              <a:rPr lang="ja-JP" altLang="en-US" sz="1200" b="1" dirty="0">
                <a:solidFill>
                  <a:srgbClr val="FF0000"/>
                </a:solidFill>
                <a:latin typeface="Gill Sans Nova Ultra Bold" panose="020B0B02020104020203" pitchFamily="34" charset="0"/>
                <a:ea typeface="HGP創英角ｺﾞｼｯｸUB" panose="020B0900000000000000" pitchFamily="50" charset="-128"/>
              </a:rPr>
              <a:t>　</a:t>
            </a:r>
            <a:r>
              <a:rPr lang="en-US" altLang="ja-JP" sz="1200" b="1" dirty="0">
                <a:solidFill>
                  <a:srgbClr val="FF0000"/>
                </a:solidFill>
                <a:latin typeface="Gill Sans Nova Ultra Bold" panose="020B0B02020104020203" pitchFamily="34" charset="0"/>
                <a:ea typeface="HGP創英角ｺﾞｼｯｸUB" panose="020B0900000000000000" pitchFamily="50" charset="-128"/>
              </a:rPr>
              <a:t>I</a:t>
            </a:r>
            <a:r>
              <a:rPr lang="ja-JP" altLang="en-US" sz="1200" b="1" dirty="0">
                <a:solidFill>
                  <a:srgbClr val="FF0000"/>
                </a:solidFill>
                <a:latin typeface="Gill Sans Nova Ultra Bold" panose="020B0B02020104020203" pitchFamily="34" charset="0"/>
                <a:ea typeface="HGP創英角ｺﾞｼｯｸUB" panose="020B0900000000000000" pitchFamily="50" charset="-128"/>
              </a:rPr>
              <a:t>　）</a:t>
            </a:r>
            <a:endParaRPr lang="en-US" altLang="ja-JP" sz="1200" b="1" dirty="0">
              <a:solidFill>
                <a:srgbClr val="FF0000"/>
              </a:solidFill>
              <a:latin typeface="Gill Sans Nova Ultra Bold" panose="020B0B02020104020203" pitchFamily="34" charset="0"/>
              <a:ea typeface="HGP創英角ｺﾞｼｯｸUB" panose="020B0900000000000000" pitchFamily="50" charset="-128"/>
            </a:endParaRPr>
          </a:p>
          <a:p>
            <a:pPr marL="0" indent="0">
              <a:buNone/>
            </a:pPr>
            <a:r>
              <a:rPr lang="ja-JP" altLang="en-US" sz="1200" b="1" dirty="0">
                <a:latin typeface="HGP創英角ｺﾞｼｯｸUB" panose="020B0900000000000000" pitchFamily="50" charset="-128"/>
                <a:ea typeface="HGP創英角ｺﾞｼｯｸUB" panose="020B0900000000000000" pitchFamily="50" charset="-128"/>
              </a:rPr>
              <a:t>　①</a:t>
            </a:r>
            <a:r>
              <a:rPr lang="ja-JP" altLang="en-US" sz="1200" b="1" dirty="0">
                <a:solidFill>
                  <a:schemeClr val="accent2"/>
                </a:solidFill>
                <a:latin typeface="HGP創英角ｺﾞｼｯｸUB" panose="020B0900000000000000" pitchFamily="50" charset="-128"/>
                <a:ea typeface="HGP創英角ｺﾞｼｯｸUB" panose="020B0900000000000000" pitchFamily="50" charset="-128"/>
              </a:rPr>
              <a:t>多様な価値観</a:t>
            </a:r>
            <a:r>
              <a:rPr lang="ja-JP" altLang="en-US" sz="1200" b="1" dirty="0">
                <a:latin typeface="HGP創英角ｺﾞｼｯｸUB" panose="020B0900000000000000" pitchFamily="50" charset="-128"/>
                <a:ea typeface="HGP創英角ｺﾞｼｯｸUB" panose="020B0900000000000000" pitchFamily="50" charset="-128"/>
              </a:rPr>
              <a:t>を受け入れ、　</a:t>
            </a:r>
            <a:endParaRPr lang="en-US" altLang="ja-JP" sz="1200" b="1" dirty="0">
              <a:latin typeface="HGP創英角ｺﾞｼｯｸUB" panose="020B0900000000000000" pitchFamily="50" charset="-128"/>
              <a:ea typeface="HGP創英角ｺﾞｼｯｸUB" panose="020B0900000000000000" pitchFamily="50" charset="-128"/>
            </a:endParaRPr>
          </a:p>
          <a:p>
            <a:pPr marL="0" indent="0">
              <a:buNone/>
            </a:pPr>
            <a:r>
              <a:rPr lang="ja-JP" altLang="en-US" sz="1200" b="1" dirty="0">
                <a:latin typeface="HGP創英角ｺﾞｼｯｸUB" panose="020B0900000000000000" pitchFamily="50" charset="-128"/>
                <a:ea typeface="HGP創英角ｺﾞｼｯｸUB" panose="020B0900000000000000" pitchFamily="50" charset="-128"/>
              </a:rPr>
              <a:t>　②</a:t>
            </a:r>
            <a:r>
              <a:rPr lang="ja-JP" altLang="en-US" sz="1200" b="1" dirty="0">
                <a:solidFill>
                  <a:schemeClr val="accent2"/>
                </a:solidFill>
                <a:latin typeface="HGP創英角ｺﾞｼｯｸUB" panose="020B0900000000000000" pitchFamily="50" charset="-128"/>
                <a:ea typeface="HGP創英角ｺﾞｼｯｸUB" panose="020B0900000000000000" pitchFamily="50" charset="-128"/>
              </a:rPr>
              <a:t>公平</a:t>
            </a:r>
            <a:endParaRPr lang="en-US" altLang="ja-JP" sz="1200" b="1" dirty="0">
              <a:latin typeface="HGP創英角ｺﾞｼｯｸUB" panose="020B0900000000000000" pitchFamily="50" charset="-128"/>
              <a:ea typeface="HGP創英角ｺﾞｼｯｸUB" panose="020B0900000000000000" pitchFamily="50" charset="-128"/>
            </a:endParaRPr>
          </a:p>
          <a:p>
            <a:pPr marL="0" indent="0">
              <a:buNone/>
            </a:pPr>
            <a:r>
              <a:rPr lang="ja-JP" altLang="en-US" sz="1200" b="1" dirty="0">
                <a:latin typeface="HGP創英角ｺﾞｼｯｸUB" panose="020B0900000000000000" pitchFamily="50" charset="-128"/>
                <a:ea typeface="HGP創英角ｺﾞｼｯｸUB" panose="020B0900000000000000" pitchFamily="50" charset="-128"/>
              </a:rPr>
              <a:t>　③</a:t>
            </a:r>
            <a:r>
              <a:rPr lang="ja-JP" altLang="en-US" sz="1200" b="1" dirty="0">
                <a:solidFill>
                  <a:schemeClr val="accent2"/>
                </a:solidFill>
                <a:latin typeface="HGP創英角ｺﾞｼｯｸUB" panose="020B0900000000000000" pitchFamily="50" charset="-128"/>
                <a:ea typeface="HGP創英角ｺﾞｼｯｸUB" panose="020B0900000000000000" pitchFamily="50" charset="-128"/>
              </a:rPr>
              <a:t>インクルージョンな文化</a:t>
            </a:r>
            <a:r>
              <a:rPr lang="ja-JP" altLang="en-US" sz="1200" b="1" dirty="0">
                <a:latin typeface="HGP創英角ｺﾞｼｯｸUB" panose="020B0900000000000000" pitchFamily="50" charset="-128"/>
                <a:ea typeface="HGP創英角ｺﾞｼｯｸUB" panose="020B0900000000000000" pitchFamily="50" charset="-128"/>
              </a:rPr>
              <a:t>が必要であるとしております</a:t>
            </a:r>
            <a:endParaRPr lang="en-US" altLang="ja-JP" sz="1200" b="1" dirty="0">
              <a:latin typeface="HGP創英角ｺﾞｼｯｸUB" panose="020B0900000000000000" pitchFamily="50" charset="-128"/>
              <a:ea typeface="HGP創英角ｺﾞｼｯｸUB" panose="020B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8</a:t>
            </a:fld>
            <a:endParaRPr kumimoji="1" lang="ja-JP" altLang="en-US"/>
          </a:p>
        </p:txBody>
      </p:sp>
    </p:spTree>
    <p:extLst>
      <p:ext uri="{BB962C8B-B14F-4D97-AF65-F5344CB8AC3E}">
        <p14:creationId xmlns:p14="http://schemas.microsoft.com/office/powerpoint/2010/main" val="1199263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1" dirty="0">
                <a:latin typeface="HGP創英角ｺﾞｼｯｸUB" panose="020B0900000000000000" pitchFamily="50" charset="-128"/>
                <a:ea typeface="HGP創英角ｺﾞｼｯｸUB" panose="020B0900000000000000" pitchFamily="50" charset="-128"/>
              </a:rPr>
              <a:t>DEI</a:t>
            </a:r>
            <a:r>
              <a:rPr kumimoji="1" lang="ja-JP" altLang="en-US" sz="1200" b="1" dirty="0">
                <a:latin typeface="HGP創英角ｺﾞｼｯｸUB" panose="020B0900000000000000" pitchFamily="50" charset="-128"/>
                <a:ea typeface="HGP創英角ｺﾞｼｯｸUB" panose="020B0900000000000000" pitchFamily="50" charset="-128"/>
              </a:rPr>
              <a:t>はジェニファー・ジョーンズ会長の時に脚光を浴び、クラブで取り入れるように説明がありました</a:t>
            </a:r>
            <a:endParaRPr kumimoji="1" lang="en-US" altLang="ja-JP" sz="1200" b="1" dirty="0">
              <a:latin typeface="HGP創英角ｺﾞｼｯｸUB" panose="020B0900000000000000" pitchFamily="50" charset="-128"/>
              <a:ea typeface="HGP創英角ｺﾞｼｯｸUB" panose="020B0900000000000000" pitchFamily="50" charset="-128"/>
            </a:endParaRPr>
          </a:p>
          <a:p>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そして２０２２年の規定審議会で</a:t>
            </a:r>
            <a:r>
              <a:rPr kumimoji="1" lang="ja-JP" altLang="en-US" sz="1200" b="1" dirty="0">
                <a:highlight>
                  <a:srgbClr val="00FF00"/>
                </a:highlight>
                <a:latin typeface="HGP創英角ｺﾞｼｯｸUB" panose="020B0900000000000000" pitchFamily="50" charset="-128"/>
                <a:ea typeface="HGP創英角ｺﾞｼｯｸUB" panose="020B0900000000000000" pitchFamily="50" charset="-128"/>
              </a:rPr>
              <a:t>インドから上程されたのが決議</a:t>
            </a:r>
            <a:r>
              <a:rPr kumimoji="1" lang="ja-JP" altLang="en-US" sz="1200" b="1" dirty="0">
                <a:solidFill>
                  <a:schemeClr val="accent2"/>
                </a:solidFill>
                <a:highlight>
                  <a:srgbClr val="00FF00"/>
                </a:highlight>
                <a:latin typeface="HGP創英角ｺﾞｼｯｸUB" panose="020B0900000000000000" pitchFamily="50" charset="-128"/>
                <a:ea typeface="HGP創英角ｺﾞｼｯｸUB" panose="020B0900000000000000" pitchFamily="50" charset="-128"/>
              </a:rPr>
              <a:t>２２－１０の「</a:t>
            </a:r>
            <a:r>
              <a:rPr kumimoji="1" lang="ja-JP" altLang="en-US" sz="1200" b="1" dirty="0">
                <a:highlight>
                  <a:srgbClr val="00FF00"/>
                </a:highlight>
                <a:latin typeface="HGP創英角ｺﾞｼｯｸUB" panose="020B0900000000000000" pitchFamily="50" charset="-128"/>
                <a:ea typeface="HGP創英角ｺﾞｼｯｸUB" panose="020B0900000000000000" pitchFamily="50" charset="-128"/>
              </a:rPr>
              <a:t>バランスの取れた会員基盤の構築要素</a:t>
            </a:r>
            <a:endParaRPr kumimoji="1" lang="en-US" altLang="ja-JP" sz="1200" b="1" dirty="0">
              <a:highlight>
                <a:srgbClr val="00FF00"/>
              </a:highlight>
              <a:latin typeface="HGP創英角ｺﾞｼｯｸUB" panose="020B0900000000000000" pitchFamily="50" charset="-128"/>
              <a:ea typeface="HGP創英角ｺﾞｼｯｸUB" panose="020B0900000000000000" pitchFamily="50" charset="-128"/>
            </a:endParaRPr>
          </a:p>
          <a:p>
            <a:r>
              <a:rPr kumimoji="1" lang="ja-JP" altLang="en-US" sz="1200" b="1" dirty="0">
                <a:highlight>
                  <a:srgbClr val="00FF00"/>
                </a:highlight>
                <a:latin typeface="HGP創英角ｺﾞｼｯｸUB" panose="020B0900000000000000" pitchFamily="50" charset="-128"/>
                <a:ea typeface="HGP創英角ｺﾞｼｯｸUB" panose="020B0900000000000000" pitchFamily="50" charset="-128"/>
              </a:rPr>
              <a:t>　に公平さとインクルージョンを加える（インド）」事が、４２０対５６の圧倒的な差で可決されました。</a:t>
            </a:r>
            <a:endParaRPr kumimoji="1" lang="en-US" altLang="ja-JP" sz="1200" b="1" dirty="0">
              <a:highlight>
                <a:srgbClr val="00FF00"/>
              </a:highlight>
              <a:latin typeface="HGP創英角ｺﾞｼｯｸUB" panose="020B0900000000000000" pitchFamily="50" charset="-128"/>
              <a:ea typeface="HGP創英角ｺﾞｼｯｸUB" panose="020B0900000000000000" pitchFamily="50" charset="-128"/>
            </a:endParaRPr>
          </a:p>
          <a:p>
            <a:endParaRPr kumimoji="1" lang="en-US" altLang="ja-JP" sz="1200" b="1" dirty="0">
              <a:highlight>
                <a:srgbClr val="00FF00"/>
              </a:highlight>
              <a:latin typeface="HGP創英角ｺﾞｼｯｸUB" panose="020B0900000000000000" pitchFamily="50" charset="-128"/>
              <a:ea typeface="HGP創英角ｺﾞｼｯｸUB" panose="020B0900000000000000" pitchFamily="50" charset="-128"/>
            </a:endParaRPr>
          </a:p>
          <a:p>
            <a:r>
              <a:rPr kumimoji="1" lang="ja-JP" altLang="en-US" sz="1200" b="1" dirty="0">
                <a:highlight>
                  <a:srgbClr val="00FF00"/>
                </a:highlight>
                <a:latin typeface="HGP創英角ｺﾞｼｯｸUB" panose="020B0900000000000000" pitchFamily="50" charset="-128"/>
                <a:ea typeface="HGP創英角ｺﾞｼｯｸUB" panose="020B0900000000000000" pitchFamily="50" charset="-128"/>
              </a:rPr>
              <a:t>これはロータリー章典</a:t>
            </a:r>
            <a:r>
              <a:rPr kumimoji="1" lang="ja-JP" altLang="en-US" sz="1200" b="1" dirty="0">
                <a:latin typeface="HGP創英角ｺﾞｼｯｸUB" panose="020B0900000000000000" pitchFamily="50" charset="-128"/>
                <a:ea typeface="HGP創英角ｺﾞｼｯｸUB" panose="020B0900000000000000" pitchFamily="50" charset="-128"/>
              </a:rPr>
              <a:t>第４条　クラブの会員身分　４．０７０</a:t>
            </a:r>
            <a:r>
              <a:rPr kumimoji="1" lang="en-US" altLang="ja-JP" sz="1200" b="1" dirty="0">
                <a:latin typeface="HGP創英角ｺﾞｼｯｸUB" panose="020B0900000000000000" pitchFamily="50" charset="-128"/>
                <a:ea typeface="HGP創英角ｺﾞｼｯｸUB" panose="020B0900000000000000" pitchFamily="50" charset="-128"/>
              </a:rPr>
              <a:t>.</a:t>
            </a:r>
            <a:r>
              <a:rPr kumimoji="1" lang="ja-JP" altLang="en-US" sz="1200" b="1" dirty="0">
                <a:latin typeface="HGP創英角ｺﾞｼｯｸUB" panose="020B0900000000000000" pitchFamily="50" charset="-128"/>
                <a:ea typeface="HGP創英角ｺﾞｼｯｸUB" panose="020B0900000000000000" pitchFamily="50" charset="-128"/>
              </a:rPr>
              <a:t> 会員の多様性にＲＩ細則として変更されたわけであります</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a:t>
            </a:r>
            <a:r>
              <a:rPr kumimoji="1" lang="en-US" altLang="ja-JP" sz="1200" b="1" dirty="0">
                <a:highlight>
                  <a:srgbClr val="FFFF00"/>
                </a:highlight>
                <a:latin typeface="HGP創英角ｺﾞｼｯｸUB" panose="020B0900000000000000" pitchFamily="50" charset="-128"/>
                <a:ea typeface="HGP創英角ｺﾞｼｯｸUB" panose="020B0900000000000000" pitchFamily="50" charset="-128"/>
              </a:rPr>
              <a:t>DEI</a:t>
            </a:r>
            <a:r>
              <a:rPr kumimoji="1" lang="ja-JP" altLang="en-US" sz="1200" b="1" dirty="0">
                <a:highlight>
                  <a:srgbClr val="FFFF00"/>
                </a:highlight>
                <a:latin typeface="HGP創英角ｺﾞｼｯｸUB" panose="020B0900000000000000" pitchFamily="50" charset="-128"/>
                <a:ea typeface="HGP創英角ｺﾞｼｯｸUB" panose="020B0900000000000000" pitchFamily="50" charset="-128"/>
              </a:rPr>
              <a:t>が採択され</a:t>
            </a:r>
            <a:r>
              <a:rPr kumimoji="1" lang="en-US" altLang="ja-JP" sz="1200" b="1" dirty="0">
                <a:highlight>
                  <a:srgbClr val="FFFF00"/>
                </a:highlight>
                <a:latin typeface="HGP創英角ｺﾞｼｯｸUB" panose="020B0900000000000000" pitchFamily="50" charset="-128"/>
                <a:ea typeface="HGP創英角ｺﾞｼｯｸUB" panose="020B0900000000000000" pitchFamily="50" charset="-128"/>
              </a:rPr>
              <a:t>RI</a:t>
            </a:r>
            <a:r>
              <a:rPr kumimoji="1" lang="ja-JP" altLang="en-US" sz="1200" b="1" dirty="0">
                <a:highlight>
                  <a:srgbClr val="FFFF00"/>
                </a:highlight>
                <a:latin typeface="HGP創英角ｺﾞｼｯｸUB" panose="020B0900000000000000" pitchFamily="50" charset="-128"/>
                <a:ea typeface="HGP創英角ｺﾞｼｯｸUB" panose="020B0900000000000000" pitchFamily="50" charset="-128"/>
              </a:rPr>
              <a:t>細則の変更は</a:t>
            </a:r>
            <a:endParaRPr kumimoji="1" lang="en-US" altLang="ja-JP" sz="12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　</a:t>
            </a:r>
            <a:r>
              <a:rPr kumimoji="1" lang="ja-JP" altLang="en-US" b="1" dirty="0">
                <a:latin typeface="HGP創英角ｺﾞｼｯｸUB" panose="020B0900000000000000" pitchFamily="50" charset="-128"/>
                <a:ea typeface="HGP創英角ｺﾞｼｯｸUB" panose="020B0900000000000000" pitchFamily="50" charset="-128"/>
              </a:rPr>
              <a:t>・</a:t>
            </a:r>
            <a:r>
              <a:rPr kumimoji="1" lang="ja-JP" altLang="en-US" b="1" dirty="0">
                <a:solidFill>
                  <a:srgbClr val="FF0000"/>
                </a:solidFill>
                <a:latin typeface="HGP創英角ｺﾞｼｯｸUB" panose="020B0900000000000000" pitchFamily="50" charset="-128"/>
                <a:ea typeface="HGP創英角ｺﾞｼｯｸUB" panose="020B0900000000000000" pitchFamily="50" charset="-128"/>
              </a:rPr>
              <a:t>各クラブとローターアクトクラブは、多様性、公平さ、インクルージョンを推進す</a:t>
            </a:r>
            <a:endParaRPr kumimoji="1" lang="en-US" altLang="ja-JP" b="1" dirty="0">
              <a:solidFill>
                <a:srgbClr val="FF0000"/>
              </a:solidFill>
              <a:latin typeface="HGP創英角ｺﾞｼｯｸUB" panose="020B0900000000000000" pitchFamily="50" charset="-128"/>
              <a:ea typeface="HGP創英角ｺﾞｼｯｸUB" panose="020B0900000000000000" pitchFamily="50" charset="-128"/>
            </a:endParaRPr>
          </a:p>
          <a:p>
            <a:r>
              <a:rPr kumimoji="1" lang="ja-JP" altLang="en-US" b="1" dirty="0">
                <a:solidFill>
                  <a:srgbClr val="FF0000"/>
                </a:solidFill>
                <a:latin typeface="HGP創英角ｺﾞｼｯｸUB" panose="020B0900000000000000" pitchFamily="50" charset="-128"/>
                <a:ea typeface="HGP創英角ｺﾞｼｯｸUB" panose="020B0900000000000000" pitchFamily="50" charset="-128"/>
              </a:rPr>
              <a:t>　　るような均衡のとれた会員構成を構築するよう努めるものとする</a:t>
            </a:r>
            <a:endParaRPr kumimoji="1" lang="en-US" altLang="ja-JP" b="1" dirty="0">
              <a:solidFill>
                <a:srgbClr val="FF0000"/>
              </a:solidFill>
              <a:latin typeface="HGP創英角ｺﾞｼｯｸUB" panose="020B0900000000000000" pitchFamily="50" charset="-128"/>
              <a:ea typeface="HGP創英角ｺﾞｼｯｸUB" panose="020B0900000000000000" pitchFamily="50" charset="-128"/>
            </a:endParaRPr>
          </a:p>
          <a:p>
            <a:r>
              <a:rPr kumimoji="1" lang="ja-JP" altLang="en-US" b="1" dirty="0">
                <a:solidFill>
                  <a:srgbClr val="FF0000"/>
                </a:solidFill>
                <a:latin typeface="HGP創英角ｺﾞｼｯｸUB" panose="020B0900000000000000" pitchFamily="50" charset="-128"/>
                <a:ea typeface="HGP創英角ｺﾞｼｯｸUB" panose="020B0900000000000000" pitchFamily="50" charset="-128"/>
              </a:rPr>
              <a:t>　　</a:t>
            </a:r>
            <a:endParaRPr kumimoji="1" lang="en-US" altLang="ja-JP" b="1" dirty="0">
              <a:solidFill>
                <a:srgbClr val="FF0000"/>
              </a:solidFill>
              <a:latin typeface="HGP創英角ｺﾞｼｯｸUB" panose="020B0900000000000000" pitchFamily="50" charset="-128"/>
              <a:ea typeface="HGP創英角ｺﾞｼｯｸUB" panose="020B0900000000000000" pitchFamily="50" charset="-128"/>
            </a:endParaRPr>
          </a:p>
          <a:p>
            <a:r>
              <a:rPr kumimoji="1" lang="ja-JP" altLang="en-US" b="1" dirty="0">
                <a:latin typeface="HGP創英角ｺﾞｼｯｸUB" panose="020B0900000000000000" pitchFamily="50" charset="-128"/>
                <a:ea typeface="HGP創英角ｺﾞｼｯｸUB" panose="020B0900000000000000" pitchFamily="50" charset="-128"/>
              </a:rPr>
              <a:t>　　・いかなるクラブも、</a:t>
            </a:r>
            <a:r>
              <a:rPr kumimoji="1" lang="en-US" altLang="ja-JP" b="1" dirty="0">
                <a:latin typeface="HGP創英角ｺﾞｼｯｸUB" panose="020B0900000000000000" pitchFamily="50" charset="-128"/>
                <a:ea typeface="HGP創英角ｺﾞｼｯｸUB" panose="020B0900000000000000" pitchFamily="50" charset="-128"/>
              </a:rPr>
              <a:t>RI</a:t>
            </a:r>
            <a:r>
              <a:rPr kumimoji="1" lang="ja-JP" altLang="en-US" b="1" dirty="0">
                <a:latin typeface="HGP創英角ｺﾞｼｯｸUB" panose="020B0900000000000000" pitchFamily="50" charset="-128"/>
                <a:ea typeface="HGP創英角ｺﾞｼｯｸUB" panose="020B0900000000000000" pitchFamily="50" charset="-128"/>
              </a:rPr>
              <a:t>にいつ加盟したかに関係なく、いかなる方法においても、</a:t>
            </a:r>
            <a:endParaRPr kumimoji="1" lang="en-US" altLang="ja-JP" b="1" dirty="0">
              <a:latin typeface="HGP創英角ｺﾞｼｯｸUB" panose="020B0900000000000000" pitchFamily="50" charset="-128"/>
              <a:ea typeface="HGP創英角ｺﾞｼｯｸUB" panose="020B0900000000000000" pitchFamily="50" charset="-128"/>
            </a:endParaRPr>
          </a:p>
          <a:p>
            <a:r>
              <a:rPr kumimoji="1" lang="ja-JP" altLang="en-US" b="1" dirty="0">
                <a:latin typeface="HGP創英角ｺﾞｼｯｸUB" panose="020B0900000000000000" pitchFamily="50" charset="-128"/>
                <a:ea typeface="HGP創英角ｺﾞｼｯｸUB" panose="020B0900000000000000" pitchFamily="50" charset="-128"/>
              </a:rPr>
              <a:t>　　　ジェンダー、人種、皮膚の色、信条、国籍、または性的指向により入会を制約</a:t>
            </a:r>
            <a:endParaRPr kumimoji="1" lang="en-US" altLang="ja-JP" b="1" dirty="0">
              <a:latin typeface="HGP創英角ｺﾞｼｯｸUB" panose="020B0900000000000000" pitchFamily="50" charset="-128"/>
              <a:ea typeface="HGP創英角ｺﾞｼｯｸUB" panose="020B0900000000000000" pitchFamily="50" charset="-128"/>
            </a:endParaRPr>
          </a:p>
          <a:p>
            <a:r>
              <a:rPr kumimoji="1" lang="ja-JP" altLang="en-US" b="1" dirty="0">
                <a:latin typeface="HGP創英角ｺﾞｼｯｸUB" panose="020B0900000000000000" pitchFamily="50" charset="-128"/>
                <a:ea typeface="HGP創英角ｺﾞｼｯｸUB" panose="020B0900000000000000" pitchFamily="50" charset="-128"/>
              </a:rPr>
              <a:t>　　　すること、もしくは</a:t>
            </a:r>
            <a:r>
              <a:rPr kumimoji="1" lang="en-US" altLang="ja-JP" b="1" dirty="0">
                <a:latin typeface="HGP創英角ｺﾞｼｯｸUB" panose="020B0900000000000000" pitchFamily="50" charset="-128"/>
                <a:ea typeface="HGP創英角ｺﾞｼｯｸUB" panose="020B0900000000000000" pitchFamily="50" charset="-128"/>
              </a:rPr>
              <a:t>RI</a:t>
            </a:r>
            <a:r>
              <a:rPr kumimoji="1" lang="ja-JP" altLang="en-US" b="1" dirty="0">
                <a:latin typeface="HGP創英角ｺﾞｼｯｸUB" panose="020B0900000000000000" pitchFamily="50" charset="-128"/>
                <a:ea typeface="HGP創英角ｺﾞｼｯｸUB" panose="020B0900000000000000" pitchFamily="50" charset="-128"/>
              </a:rPr>
              <a:t>定款または細則により明白にみとめられていない入会の</a:t>
            </a:r>
            <a:endParaRPr kumimoji="1" lang="en-US" altLang="ja-JP" b="1" dirty="0">
              <a:latin typeface="HGP創英角ｺﾞｼｯｸUB" panose="020B0900000000000000" pitchFamily="50" charset="-128"/>
              <a:ea typeface="HGP創英角ｺﾞｼｯｸUB" panose="020B0900000000000000" pitchFamily="50" charset="-128"/>
            </a:endParaRPr>
          </a:p>
          <a:p>
            <a:r>
              <a:rPr kumimoji="1" lang="ja-JP" altLang="en-US" b="1" dirty="0">
                <a:latin typeface="HGP創英角ｺﾞｼｯｸUB" panose="020B0900000000000000" pitchFamily="50" charset="-128"/>
                <a:ea typeface="HGP創英角ｺﾞｼｯｸUB" panose="020B0900000000000000" pitchFamily="50" charset="-128"/>
              </a:rPr>
              <a:t>　　　条件を課すことはできない。</a:t>
            </a:r>
            <a:endParaRPr kumimoji="1" lang="en-US" altLang="ja-JP" b="1" dirty="0">
              <a:latin typeface="HGP創英角ｺﾞｼｯｸUB" panose="020B0900000000000000" pitchFamily="50" charset="-128"/>
              <a:ea typeface="HGP創英角ｺﾞｼｯｸUB" panose="020B0900000000000000" pitchFamily="50" charset="-128"/>
            </a:endParaRPr>
          </a:p>
          <a:p>
            <a:r>
              <a:rPr kumimoji="1" lang="ja-JP" altLang="en-US" b="1" dirty="0">
                <a:latin typeface="HGP創英角ｺﾞｼｯｸUB" panose="020B0900000000000000" pitchFamily="50" charset="-128"/>
                <a:ea typeface="HGP創英角ｺﾞｼｯｸUB" panose="020B0900000000000000" pitchFamily="50" charset="-128"/>
              </a:rPr>
              <a:t>　　　本節の規定に反する会員資格のいかなる規定または条件も無効であり、効力</a:t>
            </a:r>
            <a:endParaRPr kumimoji="1" lang="en-US" altLang="ja-JP" b="1" dirty="0">
              <a:latin typeface="HGP創英角ｺﾞｼｯｸUB" panose="020B0900000000000000" pitchFamily="50" charset="-128"/>
              <a:ea typeface="HGP創英角ｺﾞｼｯｸUB" panose="020B0900000000000000" pitchFamily="50" charset="-128"/>
            </a:endParaRPr>
          </a:p>
          <a:p>
            <a:r>
              <a:rPr kumimoji="1" lang="ja-JP" altLang="en-US" b="1" dirty="0">
                <a:latin typeface="HGP創英角ｺﾞｼｯｸUB" panose="020B0900000000000000" pitchFamily="50" charset="-128"/>
                <a:ea typeface="HGP創英角ｺﾞｼｯｸUB" panose="020B0900000000000000" pitchFamily="50" charset="-128"/>
              </a:rPr>
              <a:t>　　　は持たない</a:t>
            </a:r>
            <a:endParaRPr kumimoji="1" lang="en-US" altLang="ja-JP" b="1" dirty="0">
              <a:latin typeface="HGP創英角ｺﾞｼｯｸUB" panose="020B0900000000000000" pitchFamily="50" charset="-128"/>
              <a:ea typeface="HGP創英角ｺﾞｼｯｸUB" panose="020B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3342215F-ED16-4B32-B45F-A8D193A02133}" type="slidenum">
              <a:rPr kumimoji="1" lang="ja-JP" altLang="en-US" smtClean="0"/>
              <a:t>9</a:t>
            </a:fld>
            <a:endParaRPr kumimoji="1" lang="ja-JP" altLang="en-US"/>
          </a:p>
        </p:txBody>
      </p:sp>
    </p:spTree>
    <p:extLst>
      <p:ext uri="{BB962C8B-B14F-4D97-AF65-F5344CB8AC3E}">
        <p14:creationId xmlns:p14="http://schemas.microsoft.com/office/powerpoint/2010/main" val="1871414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AE44F4D-7ECB-4971-A6BF-188D06DDB3F6}" type="datetimeFigureOut">
              <a:rPr kumimoji="1" lang="ja-JP" altLang="en-US" smtClean="0"/>
              <a:t>2023/10/15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345DDB9-BB53-4895-B6A9-BC9478BAACD8}" type="slidenum">
              <a:rPr kumimoji="1" lang="ja-JP" altLang="en-US" smtClean="0"/>
              <a:t>‹#›</a:t>
            </a:fld>
            <a:endParaRPr kumimoji="1" lang="ja-JP" altLang="en-US"/>
          </a:p>
        </p:txBody>
      </p:sp>
    </p:spTree>
    <p:extLst>
      <p:ext uri="{BB962C8B-B14F-4D97-AF65-F5344CB8AC3E}">
        <p14:creationId xmlns:p14="http://schemas.microsoft.com/office/powerpoint/2010/main" val="1552333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AE44F4D-7ECB-4971-A6BF-188D06DDB3F6}" type="datetimeFigureOut">
              <a:rPr kumimoji="1" lang="ja-JP" altLang="en-US" smtClean="0"/>
              <a:t>2023/10/15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345DDB9-BB53-4895-B6A9-BC9478BAACD8}" type="slidenum">
              <a:rPr kumimoji="1" lang="ja-JP" altLang="en-US" smtClean="0"/>
              <a:t>‹#›</a:t>
            </a:fld>
            <a:endParaRPr kumimoji="1" lang="ja-JP" altLang="en-US"/>
          </a:p>
        </p:txBody>
      </p:sp>
    </p:spTree>
    <p:extLst>
      <p:ext uri="{BB962C8B-B14F-4D97-AF65-F5344CB8AC3E}">
        <p14:creationId xmlns:p14="http://schemas.microsoft.com/office/powerpoint/2010/main" val="1008998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AE44F4D-7ECB-4971-A6BF-188D06DDB3F6}" type="datetimeFigureOut">
              <a:rPr kumimoji="1" lang="ja-JP" altLang="en-US" smtClean="0"/>
              <a:t>2023/10/15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345DDB9-BB53-4895-B6A9-BC9478BAACD8}" type="slidenum">
              <a:rPr kumimoji="1" lang="ja-JP" altLang="en-US" smtClean="0"/>
              <a:t>‹#›</a:t>
            </a:fld>
            <a:endParaRPr kumimoji="1" lang="ja-JP" altLang="en-US"/>
          </a:p>
        </p:txBody>
      </p:sp>
    </p:spTree>
    <p:extLst>
      <p:ext uri="{BB962C8B-B14F-4D97-AF65-F5344CB8AC3E}">
        <p14:creationId xmlns:p14="http://schemas.microsoft.com/office/powerpoint/2010/main" val="2719971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2825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AE44F4D-7ECB-4971-A6BF-188D06DDB3F6}" type="datetimeFigureOut">
              <a:rPr kumimoji="1" lang="ja-JP" altLang="en-US" smtClean="0"/>
              <a:t>2023/10/15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345DDB9-BB53-4895-B6A9-BC9478BAACD8}" type="slidenum">
              <a:rPr kumimoji="1" lang="ja-JP" altLang="en-US" smtClean="0"/>
              <a:t>‹#›</a:t>
            </a:fld>
            <a:endParaRPr kumimoji="1" lang="ja-JP" altLang="en-US"/>
          </a:p>
        </p:txBody>
      </p:sp>
    </p:spTree>
    <p:extLst>
      <p:ext uri="{BB962C8B-B14F-4D97-AF65-F5344CB8AC3E}">
        <p14:creationId xmlns:p14="http://schemas.microsoft.com/office/powerpoint/2010/main" val="3954028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AE44F4D-7ECB-4971-A6BF-188D06DDB3F6}" type="datetimeFigureOut">
              <a:rPr kumimoji="1" lang="ja-JP" altLang="en-US" smtClean="0"/>
              <a:t>2023/10/15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345DDB9-BB53-4895-B6A9-BC9478BAACD8}" type="slidenum">
              <a:rPr kumimoji="1" lang="ja-JP" altLang="en-US" smtClean="0"/>
              <a:t>‹#›</a:t>
            </a:fld>
            <a:endParaRPr kumimoji="1" lang="ja-JP" altLang="en-US"/>
          </a:p>
        </p:txBody>
      </p:sp>
    </p:spTree>
    <p:extLst>
      <p:ext uri="{BB962C8B-B14F-4D97-AF65-F5344CB8AC3E}">
        <p14:creationId xmlns:p14="http://schemas.microsoft.com/office/powerpoint/2010/main" val="2716734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AE44F4D-7ECB-4971-A6BF-188D06DDB3F6}" type="datetimeFigureOut">
              <a:rPr kumimoji="1" lang="ja-JP" altLang="en-US" smtClean="0"/>
              <a:t>2023/10/15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345DDB9-BB53-4895-B6A9-BC9478BAACD8}" type="slidenum">
              <a:rPr kumimoji="1" lang="ja-JP" altLang="en-US" smtClean="0"/>
              <a:t>‹#›</a:t>
            </a:fld>
            <a:endParaRPr kumimoji="1" lang="ja-JP" altLang="en-US"/>
          </a:p>
        </p:txBody>
      </p:sp>
    </p:spTree>
    <p:extLst>
      <p:ext uri="{BB962C8B-B14F-4D97-AF65-F5344CB8AC3E}">
        <p14:creationId xmlns:p14="http://schemas.microsoft.com/office/powerpoint/2010/main" val="2063307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AE44F4D-7ECB-4971-A6BF-188D06DDB3F6}" type="datetimeFigureOut">
              <a:rPr kumimoji="1" lang="ja-JP" altLang="en-US" smtClean="0"/>
              <a:t>2023/10/15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345DDB9-BB53-4895-B6A9-BC9478BAACD8}" type="slidenum">
              <a:rPr kumimoji="1" lang="ja-JP" altLang="en-US" smtClean="0"/>
              <a:t>‹#›</a:t>
            </a:fld>
            <a:endParaRPr kumimoji="1" lang="ja-JP" altLang="en-US"/>
          </a:p>
        </p:txBody>
      </p:sp>
    </p:spTree>
    <p:extLst>
      <p:ext uri="{BB962C8B-B14F-4D97-AF65-F5344CB8AC3E}">
        <p14:creationId xmlns:p14="http://schemas.microsoft.com/office/powerpoint/2010/main" val="3212831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AE44F4D-7ECB-4971-A6BF-188D06DDB3F6}" type="datetimeFigureOut">
              <a:rPr kumimoji="1" lang="ja-JP" altLang="en-US" smtClean="0"/>
              <a:t>2023/10/15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345DDB9-BB53-4895-B6A9-BC9478BAACD8}" type="slidenum">
              <a:rPr kumimoji="1" lang="ja-JP" altLang="en-US" smtClean="0"/>
              <a:t>‹#›</a:t>
            </a:fld>
            <a:endParaRPr kumimoji="1" lang="ja-JP" altLang="en-US"/>
          </a:p>
        </p:txBody>
      </p:sp>
    </p:spTree>
    <p:extLst>
      <p:ext uri="{BB962C8B-B14F-4D97-AF65-F5344CB8AC3E}">
        <p14:creationId xmlns:p14="http://schemas.microsoft.com/office/powerpoint/2010/main" val="2405624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E44F4D-7ECB-4971-A6BF-188D06DDB3F6}" type="datetimeFigureOut">
              <a:rPr kumimoji="1" lang="ja-JP" altLang="en-US" smtClean="0"/>
              <a:t>2023/10/15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345DDB9-BB53-4895-B6A9-BC9478BAACD8}" type="slidenum">
              <a:rPr kumimoji="1" lang="ja-JP" altLang="en-US" smtClean="0"/>
              <a:t>‹#›</a:t>
            </a:fld>
            <a:endParaRPr kumimoji="1" lang="ja-JP" altLang="en-US"/>
          </a:p>
        </p:txBody>
      </p:sp>
    </p:spTree>
    <p:extLst>
      <p:ext uri="{BB962C8B-B14F-4D97-AF65-F5344CB8AC3E}">
        <p14:creationId xmlns:p14="http://schemas.microsoft.com/office/powerpoint/2010/main" val="2326041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AE44F4D-7ECB-4971-A6BF-188D06DDB3F6}" type="datetimeFigureOut">
              <a:rPr kumimoji="1" lang="ja-JP" altLang="en-US" smtClean="0"/>
              <a:t>2023/10/15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345DDB9-BB53-4895-B6A9-BC9478BAACD8}" type="slidenum">
              <a:rPr kumimoji="1" lang="ja-JP" altLang="en-US" smtClean="0"/>
              <a:t>‹#›</a:t>
            </a:fld>
            <a:endParaRPr kumimoji="1" lang="ja-JP" altLang="en-US"/>
          </a:p>
        </p:txBody>
      </p:sp>
    </p:spTree>
    <p:extLst>
      <p:ext uri="{BB962C8B-B14F-4D97-AF65-F5344CB8AC3E}">
        <p14:creationId xmlns:p14="http://schemas.microsoft.com/office/powerpoint/2010/main" val="2776361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AE44F4D-7ECB-4971-A6BF-188D06DDB3F6}" type="datetimeFigureOut">
              <a:rPr kumimoji="1" lang="ja-JP" altLang="en-US" smtClean="0"/>
              <a:t>2023/10/15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345DDB9-BB53-4895-B6A9-BC9478BAACD8}" type="slidenum">
              <a:rPr kumimoji="1" lang="ja-JP" altLang="en-US" smtClean="0"/>
              <a:t>‹#›</a:t>
            </a:fld>
            <a:endParaRPr kumimoji="1" lang="ja-JP" altLang="en-US"/>
          </a:p>
        </p:txBody>
      </p:sp>
    </p:spTree>
    <p:extLst>
      <p:ext uri="{BB962C8B-B14F-4D97-AF65-F5344CB8AC3E}">
        <p14:creationId xmlns:p14="http://schemas.microsoft.com/office/powerpoint/2010/main" val="1660930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E44F4D-7ECB-4971-A6BF-188D06DDB3F6}" type="datetimeFigureOut">
              <a:rPr kumimoji="1" lang="ja-JP" altLang="en-US" smtClean="0"/>
              <a:t>2023/10/15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45DDB9-BB53-4895-B6A9-BC9478BAACD8}" type="slidenum">
              <a:rPr kumimoji="1" lang="ja-JP" altLang="en-US" smtClean="0"/>
              <a:t>‹#›</a:t>
            </a:fld>
            <a:endParaRPr kumimoji="1" lang="ja-JP" altLang="en-US"/>
          </a:p>
        </p:txBody>
      </p:sp>
    </p:spTree>
    <p:extLst>
      <p:ext uri="{BB962C8B-B14F-4D97-AF65-F5344CB8AC3E}">
        <p14:creationId xmlns:p14="http://schemas.microsoft.com/office/powerpoint/2010/main" val="19461903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5.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7482DC-DDC6-C641-73DA-F7354DF1798E}"/>
              </a:ext>
            </a:extLst>
          </p:cNvPr>
          <p:cNvSpPr>
            <a:spLocks noGrp="1"/>
          </p:cNvSpPr>
          <p:nvPr>
            <p:ph type="ctrTitle"/>
          </p:nvPr>
        </p:nvSpPr>
        <p:spPr>
          <a:xfrm>
            <a:off x="1000461" y="2162287"/>
            <a:ext cx="7548315" cy="2392460"/>
          </a:xfrm>
        </p:spPr>
        <p:style>
          <a:lnRef idx="1">
            <a:schemeClr val="accent1"/>
          </a:lnRef>
          <a:fillRef idx="3">
            <a:schemeClr val="accent1"/>
          </a:fillRef>
          <a:effectRef idx="2">
            <a:schemeClr val="accent1"/>
          </a:effectRef>
          <a:fontRef idx="minor">
            <a:schemeClr val="lt1"/>
          </a:fontRef>
        </p:style>
        <p:txBody>
          <a:bodyPr>
            <a:noAutofit/>
          </a:bodyPr>
          <a:lstStyle/>
          <a:p>
            <a:br>
              <a:rPr kumimoji="1" lang="en-US" altLang="ja-JP" sz="4800" b="1" dirty="0">
                <a:latin typeface="HGP創英角ｺﾞｼｯｸUB" panose="020B0900000000000000" pitchFamily="50" charset="-128"/>
                <a:ea typeface="HGP創英角ｺﾞｼｯｸUB" panose="020B0900000000000000" pitchFamily="50" charset="-128"/>
              </a:rPr>
            </a:br>
            <a:br>
              <a:rPr kumimoji="1" lang="en-US" altLang="ja-JP" sz="4800" b="1" dirty="0">
                <a:latin typeface="HGP創英角ｺﾞｼｯｸUB" panose="020B0900000000000000" pitchFamily="50" charset="-128"/>
                <a:ea typeface="HGP創英角ｺﾞｼｯｸUB" panose="020B0900000000000000" pitchFamily="50" charset="-128"/>
              </a:rPr>
            </a:br>
            <a:r>
              <a:rPr kumimoji="1" lang="ja-JP" altLang="en-US" sz="4400" b="1" dirty="0">
                <a:latin typeface="HGP創英角ｺﾞｼｯｸUB" panose="020B0900000000000000" pitchFamily="50" charset="-128"/>
                <a:ea typeface="HGP創英角ｺﾞｼｯｸUB" panose="020B0900000000000000" pitchFamily="50" charset="-128"/>
              </a:rPr>
              <a:t>時代とともに変化する</a:t>
            </a:r>
            <a:br>
              <a:rPr kumimoji="1" lang="en-US" altLang="ja-JP" sz="4400" b="1" dirty="0">
                <a:latin typeface="HGP創英角ｺﾞｼｯｸUB" panose="020B0900000000000000" pitchFamily="50" charset="-128"/>
                <a:ea typeface="HGP創英角ｺﾞｼｯｸUB" panose="020B0900000000000000" pitchFamily="50" charset="-128"/>
              </a:rPr>
            </a:br>
            <a:r>
              <a:rPr kumimoji="1" lang="en-US" altLang="ja-JP" sz="4400" b="1" dirty="0">
                <a:latin typeface="HGP創英角ｺﾞｼｯｸUB" panose="020B0900000000000000" pitchFamily="50" charset="-128"/>
                <a:ea typeface="HGP創英角ｺﾞｼｯｸUB" panose="020B0900000000000000" pitchFamily="50" charset="-128"/>
              </a:rPr>
              <a:t>RI</a:t>
            </a:r>
            <a:r>
              <a:rPr kumimoji="1" lang="ja-JP" altLang="en-US" sz="4400" b="1" dirty="0">
                <a:latin typeface="HGP創英角ｺﾞｼｯｸUB" panose="020B0900000000000000" pitchFamily="50" charset="-128"/>
                <a:ea typeface="HGP創英角ｺﾞｼｯｸUB" panose="020B0900000000000000" pitchFamily="50" charset="-128"/>
              </a:rPr>
              <a:t>の</a:t>
            </a:r>
            <a:r>
              <a:rPr lang="ja-JP" altLang="en-US" sz="4400" b="1" dirty="0">
                <a:latin typeface="HGP創英角ｺﾞｼｯｸUB" panose="020B0900000000000000" pitchFamily="50" charset="-128"/>
                <a:ea typeface="HGP創英角ｺﾞｼｯｸUB" panose="020B0900000000000000" pitchFamily="50" charset="-128"/>
              </a:rPr>
              <a:t>考え方</a:t>
            </a:r>
            <a:br>
              <a:rPr kumimoji="1" lang="en-US" altLang="ja-JP" sz="4400" b="1" dirty="0">
                <a:latin typeface="HGP創英角ｺﾞｼｯｸUB" panose="020B0900000000000000" pitchFamily="50" charset="-128"/>
                <a:ea typeface="HGP創英角ｺﾞｼｯｸUB" panose="020B0900000000000000" pitchFamily="50" charset="-128"/>
              </a:rPr>
            </a:br>
            <a:endParaRPr kumimoji="1" lang="ja-JP" altLang="en-US" sz="4400" b="1" dirty="0">
              <a:latin typeface="HGP創英角ｺﾞｼｯｸUB" panose="020B0900000000000000" pitchFamily="50" charset="-128"/>
              <a:ea typeface="HGP創英角ｺﾞｼｯｸUB" panose="020B0900000000000000" pitchFamily="50" charset="-128"/>
            </a:endParaRPr>
          </a:p>
        </p:txBody>
      </p:sp>
      <p:sp>
        <p:nvSpPr>
          <p:cNvPr id="3" name="字幕 2">
            <a:extLst>
              <a:ext uri="{FF2B5EF4-FFF2-40B4-BE49-F238E27FC236}">
                <a16:creationId xmlns:a16="http://schemas.microsoft.com/office/drawing/2014/main" id="{B99138A3-A886-961E-F5E8-72E5DD433139}"/>
              </a:ext>
            </a:extLst>
          </p:cNvPr>
          <p:cNvSpPr>
            <a:spLocks noGrp="1"/>
          </p:cNvSpPr>
          <p:nvPr>
            <p:ph type="subTitle" idx="1"/>
          </p:nvPr>
        </p:nvSpPr>
        <p:spPr>
          <a:xfrm>
            <a:off x="4070555" y="5148670"/>
            <a:ext cx="4788310" cy="1312515"/>
          </a:xfrm>
        </p:spPr>
        <p:style>
          <a:lnRef idx="0">
            <a:schemeClr val="accent4"/>
          </a:lnRef>
          <a:fillRef idx="3">
            <a:schemeClr val="accent4"/>
          </a:fillRef>
          <a:effectRef idx="3">
            <a:schemeClr val="accent4"/>
          </a:effectRef>
          <a:fontRef idx="minor">
            <a:schemeClr val="lt1"/>
          </a:fontRef>
        </p:style>
        <p:txBody>
          <a:bodyPr>
            <a:normAutofit fontScale="77500" lnSpcReduction="20000"/>
          </a:bodyPr>
          <a:lstStyle/>
          <a:p>
            <a:endParaRPr kumimoji="1" lang="en-US" altLang="ja-JP" b="1" dirty="0">
              <a:solidFill>
                <a:schemeClr val="accent6">
                  <a:lumMod val="50000"/>
                </a:schemeClr>
              </a:solidFill>
              <a:latin typeface="HGP創英角ｺﾞｼｯｸUB" panose="020B0900000000000000" pitchFamily="50" charset="-128"/>
              <a:ea typeface="HGP創英角ｺﾞｼｯｸUB" panose="020B0900000000000000" pitchFamily="50" charset="-128"/>
            </a:endParaRPr>
          </a:p>
          <a:p>
            <a:r>
              <a:rPr kumimoji="1" lang="en-US" altLang="ja-JP" b="1" dirty="0">
                <a:solidFill>
                  <a:schemeClr val="accent6">
                    <a:lumMod val="50000"/>
                  </a:schemeClr>
                </a:solidFill>
                <a:latin typeface="HGP創英角ｺﾞｼｯｸUB" panose="020B0900000000000000" pitchFamily="50" charset="-128"/>
                <a:ea typeface="HGP創英角ｺﾞｼｯｸUB" panose="020B0900000000000000" pitchFamily="50" charset="-128"/>
              </a:rPr>
              <a:t>Ri</a:t>
            </a:r>
            <a:r>
              <a:rPr kumimoji="1" lang="ja-JP" altLang="en-US" b="1" dirty="0">
                <a:solidFill>
                  <a:schemeClr val="accent6">
                    <a:lumMod val="50000"/>
                  </a:schemeClr>
                </a:solidFill>
                <a:latin typeface="HGP創英角ｺﾞｼｯｸUB" panose="020B0900000000000000" pitchFamily="50" charset="-128"/>
                <a:ea typeface="HGP創英角ｺﾞｼｯｸUB" panose="020B0900000000000000" pitchFamily="50" charset="-128"/>
              </a:rPr>
              <a:t>２５００地区</a:t>
            </a:r>
            <a:endParaRPr kumimoji="1" lang="en-US" altLang="ja-JP" b="1" dirty="0">
              <a:solidFill>
                <a:schemeClr val="accent6">
                  <a:lumMod val="50000"/>
                </a:schemeClr>
              </a:solidFill>
              <a:latin typeface="HGP創英角ｺﾞｼｯｸUB" panose="020B0900000000000000" pitchFamily="50" charset="-128"/>
              <a:ea typeface="HGP創英角ｺﾞｼｯｸUB" panose="020B0900000000000000" pitchFamily="50" charset="-128"/>
            </a:endParaRPr>
          </a:p>
          <a:p>
            <a:r>
              <a:rPr lang="ja-JP" altLang="en-US" b="1" dirty="0">
                <a:solidFill>
                  <a:schemeClr val="accent6">
                    <a:lumMod val="50000"/>
                  </a:schemeClr>
                </a:solidFill>
                <a:latin typeface="HGP創英角ｺﾞｼｯｸUB" panose="020B0900000000000000" pitchFamily="50" charset="-128"/>
                <a:ea typeface="HGP創英角ｺﾞｼｯｸUB" panose="020B0900000000000000" pitchFamily="50" charset="-128"/>
              </a:rPr>
              <a:t>２００８年ー０９年ガバナー</a:t>
            </a:r>
            <a:endParaRPr lang="en-US" altLang="ja-JP" b="1" dirty="0">
              <a:solidFill>
                <a:schemeClr val="accent6">
                  <a:lumMod val="50000"/>
                </a:schemeClr>
              </a:solidFill>
              <a:latin typeface="HGP創英角ｺﾞｼｯｸUB" panose="020B0900000000000000" pitchFamily="50" charset="-128"/>
              <a:ea typeface="HGP創英角ｺﾞｼｯｸUB" panose="020B0900000000000000" pitchFamily="50" charset="-128"/>
            </a:endParaRPr>
          </a:p>
          <a:p>
            <a:r>
              <a:rPr lang="ja-JP" altLang="en-US" b="1" dirty="0">
                <a:solidFill>
                  <a:schemeClr val="accent6">
                    <a:lumMod val="50000"/>
                  </a:schemeClr>
                </a:solidFill>
                <a:latin typeface="HGP創英角ｺﾞｼｯｸUB" panose="020B0900000000000000" pitchFamily="50" charset="-128"/>
                <a:ea typeface="HGP創英角ｺﾞｼｯｸUB" panose="020B0900000000000000" pitchFamily="50" charset="-128"/>
              </a:rPr>
              <a:t>　２０１６年ー１８年</a:t>
            </a:r>
            <a:r>
              <a:rPr kumimoji="1" lang="en-US" altLang="ja-JP" b="1" dirty="0">
                <a:solidFill>
                  <a:schemeClr val="accent6">
                    <a:lumMod val="50000"/>
                  </a:schemeClr>
                </a:solidFill>
                <a:latin typeface="HGP創英角ｺﾞｼｯｸUB" panose="020B0900000000000000" pitchFamily="50" charset="-128"/>
                <a:ea typeface="HGP創英角ｺﾞｼｯｸUB" panose="020B0900000000000000" pitchFamily="50" charset="-128"/>
              </a:rPr>
              <a:t>RI</a:t>
            </a:r>
            <a:r>
              <a:rPr kumimoji="1" lang="ja-JP" altLang="en-US" b="1" dirty="0">
                <a:solidFill>
                  <a:schemeClr val="accent6">
                    <a:lumMod val="50000"/>
                  </a:schemeClr>
                </a:solidFill>
                <a:latin typeface="HGP創英角ｺﾞｼｯｸUB" panose="020B0900000000000000" pitchFamily="50" charset="-128"/>
                <a:ea typeface="HGP創英角ｺﾞｼｯｸUB" panose="020B0900000000000000" pitchFamily="50" charset="-128"/>
              </a:rPr>
              <a:t>研修リーダー　足立功一</a:t>
            </a:r>
          </a:p>
        </p:txBody>
      </p:sp>
      <p:sp>
        <p:nvSpPr>
          <p:cNvPr id="4" name="テキスト ボックス 3">
            <a:extLst>
              <a:ext uri="{FF2B5EF4-FFF2-40B4-BE49-F238E27FC236}">
                <a16:creationId xmlns:a16="http://schemas.microsoft.com/office/drawing/2014/main" id="{752CA0C6-9DA4-EE14-B4E7-B01D94674934}"/>
              </a:ext>
            </a:extLst>
          </p:cNvPr>
          <p:cNvSpPr txBox="1"/>
          <p:nvPr/>
        </p:nvSpPr>
        <p:spPr>
          <a:xfrm>
            <a:off x="543464" y="396815"/>
            <a:ext cx="2613804" cy="92333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Ｒｌ２７９０地区</a:t>
            </a:r>
            <a:endParaRPr kumimoji="1" lang="en-US" altLang="ja-JP" b="1" dirty="0">
              <a:latin typeface="HGP創英角ｺﾞｼｯｸUB" panose="020B0900000000000000" pitchFamily="50" charset="-128"/>
              <a:ea typeface="HGP創英角ｺﾞｼｯｸUB" panose="020B0900000000000000" pitchFamily="50" charset="-128"/>
            </a:endParaRPr>
          </a:p>
          <a:p>
            <a:r>
              <a:rPr kumimoji="1" lang="ja-JP" altLang="en-US" b="1" dirty="0">
                <a:latin typeface="HGP創英角ｺﾞｼｯｸUB" panose="020B0900000000000000" pitchFamily="50" charset="-128"/>
                <a:ea typeface="HGP創英角ｺﾞｼｯｸUB" panose="020B0900000000000000" pitchFamily="50" charset="-128"/>
              </a:rPr>
              <a:t>２０２３年ー２４年度</a:t>
            </a:r>
            <a:endParaRPr kumimoji="1" lang="en-US" altLang="ja-JP" b="1" dirty="0">
              <a:latin typeface="HGP創英角ｺﾞｼｯｸUB" panose="020B0900000000000000" pitchFamily="50" charset="-128"/>
              <a:ea typeface="HGP創英角ｺﾞｼｯｸUB" panose="020B0900000000000000" pitchFamily="50" charset="-128"/>
            </a:endParaRPr>
          </a:p>
          <a:p>
            <a:r>
              <a:rPr kumimoji="1" lang="ja-JP" altLang="en-US" b="1" dirty="0">
                <a:latin typeface="HGP創英角ｺﾞｼｯｸUB" panose="020B0900000000000000" pitchFamily="50" charset="-128"/>
                <a:ea typeface="HGP創英角ｺﾞｼｯｸUB" panose="020B0900000000000000" pitchFamily="50" charset="-128"/>
              </a:rPr>
              <a:t>ガバナー　鵜沢和弘</a:t>
            </a:r>
          </a:p>
        </p:txBody>
      </p:sp>
      <p:sp>
        <p:nvSpPr>
          <p:cNvPr id="5" name="テキスト ボックス 4">
            <a:extLst>
              <a:ext uri="{FF2B5EF4-FFF2-40B4-BE49-F238E27FC236}">
                <a16:creationId xmlns:a16="http://schemas.microsoft.com/office/drawing/2014/main" id="{C91AE142-8F8E-5ADB-1F32-1D4547435011}"/>
              </a:ext>
            </a:extLst>
          </p:cNvPr>
          <p:cNvSpPr txBox="1"/>
          <p:nvPr/>
        </p:nvSpPr>
        <p:spPr>
          <a:xfrm>
            <a:off x="5710687" y="396815"/>
            <a:ext cx="2747513" cy="369332"/>
          </a:xfrm>
          <a:prstGeom prst="rect">
            <a:avLst/>
          </a:prstGeom>
          <a:noFill/>
        </p:spPr>
        <p:txBody>
          <a:bodyPr wrap="square" rtlCol="0">
            <a:spAutoFit/>
          </a:bodyPr>
          <a:lstStyle/>
          <a:p>
            <a:r>
              <a:rPr kumimoji="1" lang="ja-JP" altLang="en-US" b="1" dirty="0">
                <a:solidFill>
                  <a:schemeClr val="accent2"/>
                </a:solidFill>
                <a:latin typeface="HGP創英角ｺﾞｼｯｸUB" panose="020B0900000000000000" pitchFamily="50" charset="-128"/>
                <a:ea typeface="HGP創英角ｺﾞｼｯｸUB" panose="020B0900000000000000" pitchFamily="50" charset="-128"/>
              </a:rPr>
              <a:t>２０２３年１０月２１日</a:t>
            </a:r>
          </a:p>
        </p:txBody>
      </p:sp>
      <p:sp>
        <p:nvSpPr>
          <p:cNvPr id="6" name="テキスト ボックス 5">
            <a:extLst>
              <a:ext uri="{FF2B5EF4-FFF2-40B4-BE49-F238E27FC236}">
                <a16:creationId xmlns:a16="http://schemas.microsoft.com/office/drawing/2014/main" id="{B4940C69-CECE-1789-B9CF-397096E4C727}"/>
              </a:ext>
            </a:extLst>
          </p:cNvPr>
          <p:cNvSpPr txBox="1"/>
          <p:nvPr/>
        </p:nvSpPr>
        <p:spPr>
          <a:xfrm>
            <a:off x="1000461" y="1568364"/>
            <a:ext cx="4505604"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kumimoji="1" lang="ja-JP" altLang="en-US" sz="2800" b="1" dirty="0">
                <a:latin typeface="HGP創英角ｺﾞｼｯｸUB" panose="020B0900000000000000" pitchFamily="50" charset="-128"/>
                <a:ea typeface="HGP創英角ｺﾞｼｯｸUB" panose="020B0900000000000000" pitchFamily="50" charset="-128"/>
              </a:rPr>
              <a:t>指導者育成セミナー</a:t>
            </a:r>
          </a:p>
        </p:txBody>
      </p:sp>
      <p:pic>
        <p:nvPicPr>
          <p:cNvPr id="7" name="Picture 2" descr="C:\Users\FMV-ESPRIMO\Desktop\image001.png">
            <a:extLst>
              <a:ext uri="{FF2B5EF4-FFF2-40B4-BE49-F238E27FC236}">
                <a16:creationId xmlns:a16="http://schemas.microsoft.com/office/drawing/2014/main" id="{B4290428-1230-BCCE-8DED-A6F0E9636C2A}"/>
              </a:ext>
            </a:extLst>
          </p:cNvPr>
          <p:cNvPicPr>
            <a:picLocks noChangeAspect="1" noChangeArrowheads="1"/>
          </p:cNvPicPr>
          <p:nvPr/>
        </p:nvPicPr>
        <p:blipFill>
          <a:blip r:embed="rId3" cstate="print"/>
          <a:srcRect/>
          <a:stretch>
            <a:fillRect/>
          </a:stretch>
        </p:blipFill>
        <p:spPr bwMode="auto">
          <a:xfrm>
            <a:off x="8082051" y="394672"/>
            <a:ext cx="933450" cy="371475"/>
          </a:xfrm>
          <a:prstGeom prst="rect">
            <a:avLst/>
          </a:prstGeom>
          <a:noFill/>
        </p:spPr>
      </p:pic>
    </p:spTree>
    <p:extLst>
      <p:ext uri="{BB962C8B-B14F-4D97-AF65-F5344CB8AC3E}">
        <p14:creationId xmlns:p14="http://schemas.microsoft.com/office/powerpoint/2010/main" val="423129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CF8FDC8-20B6-644E-3581-423EF9D86414}"/>
              </a:ext>
            </a:extLst>
          </p:cNvPr>
          <p:cNvSpPr txBox="1"/>
          <p:nvPr/>
        </p:nvSpPr>
        <p:spPr>
          <a:xfrm>
            <a:off x="451822" y="268941"/>
            <a:ext cx="8261872" cy="6370975"/>
          </a:xfrm>
          <a:prstGeom prst="rect">
            <a:avLst/>
          </a:prstGeom>
          <a:noFill/>
        </p:spPr>
        <p:txBody>
          <a:bodyPr wrap="square">
            <a:spAutoFit/>
          </a:bodyPr>
          <a:lstStyle/>
          <a:p>
            <a:r>
              <a:rPr lang="ja-JP" altLang="en-US" sz="2400" b="1" i="0" dirty="0">
                <a:solidFill>
                  <a:srgbClr val="39424A"/>
                </a:solidFill>
                <a:effectLst/>
                <a:highlight>
                  <a:srgbClr val="FFFF00"/>
                </a:highlight>
                <a:latin typeface="HGP創英角ｺﾞｼｯｸUB" panose="020B0900000000000000" pitchFamily="50" charset="-128"/>
                <a:ea typeface="HGP創英角ｺﾞｼｯｸUB" panose="020B0900000000000000" pitchFamily="50" charset="-128"/>
              </a:rPr>
              <a:t>◆マッキナリー会長が考えるロータリーを活性化する最善の方法</a:t>
            </a:r>
            <a:endParaRPr lang="en-US" altLang="ja-JP" sz="2400" b="1" i="0" dirty="0">
              <a:solidFill>
                <a:srgbClr val="39424A"/>
              </a:solidFill>
              <a:effectLst/>
              <a:highlight>
                <a:srgbClr val="FFFF00"/>
              </a:highlight>
              <a:latin typeface="HGP創英角ｺﾞｼｯｸUB" panose="020B0900000000000000" pitchFamily="50" charset="-128"/>
              <a:ea typeface="HGP創英角ｺﾞｼｯｸUB" panose="020B0900000000000000" pitchFamily="50" charset="-128"/>
            </a:endParaRPr>
          </a:p>
          <a:p>
            <a:endParaRPr lang="en-US" altLang="ja-JP" sz="2400" b="1" i="0" dirty="0">
              <a:solidFill>
                <a:srgbClr val="39424A"/>
              </a:solidFill>
              <a:effectLst/>
              <a:latin typeface="HGP創英角ｺﾞｼｯｸUB" panose="020B0900000000000000" pitchFamily="50" charset="-128"/>
              <a:ea typeface="HGP創英角ｺﾞｼｯｸUB" panose="020B0900000000000000" pitchFamily="50" charset="-128"/>
            </a:endParaRPr>
          </a:p>
          <a:p>
            <a:r>
              <a:rPr lang="ja-JP" altLang="en-US" sz="24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rPr>
              <a:t>①</a:t>
            </a:r>
            <a:r>
              <a:rPr lang="ja-JP" altLang="en-US" sz="2400" b="1" i="0" dirty="0">
                <a:solidFill>
                  <a:srgbClr val="FF0000"/>
                </a:solidFill>
                <a:effectLst/>
                <a:highlight>
                  <a:srgbClr val="FFFF00"/>
                </a:highlight>
                <a:latin typeface="HGP創英角ｺﾞｼｯｸUB" panose="020B0900000000000000" pitchFamily="50" charset="-128"/>
                <a:ea typeface="HGP創英角ｺﾞｼｯｸUB" panose="020B0900000000000000" pitchFamily="50" charset="-128"/>
              </a:rPr>
              <a:t>会員増強　</a:t>
            </a:r>
            <a:r>
              <a:rPr lang="ja-JP" altLang="en-US" sz="2400" b="1" i="0" dirty="0">
                <a:solidFill>
                  <a:srgbClr val="7030A0"/>
                </a:solidFill>
                <a:effectLst/>
                <a:highlight>
                  <a:srgbClr val="00FF00"/>
                </a:highlight>
                <a:latin typeface="HGP創英角ｺﾞｼｯｸUB" panose="020B0900000000000000" pitchFamily="50" charset="-128"/>
                <a:ea typeface="HGP創英角ｺﾞｼｯｸUB" panose="020B0900000000000000" pitchFamily="50" charset="-128"/>
              </a:rPr>
              <a:t>（その最善の方法）</a:t>
            </a:r>
            <a:endParaRPr lang="en-US" altLang="ja-JP" sz="2400" b="1" i="0" dirty="0">
              <a:solidFill>
                <a:srgbClr val="7030A0"/>
              </a:solidFill>
              <a:effectLst/>
              <a:highlight>
                <a:srgbClr val="00FF00"/>
              </a:highlight>
              <a:latin typeface="HGP創英角ｺﾞｼｯｸUB" panose="020B0900000000000000" pitchFamily="50" charset="-128"/>
              <a:ea typeface="HGP創英角ｺﾞｼｯｸUB" panose="020B0900000000000000" pitchFamily="50" charset="-128"/>
            </a:endParaRPr>
          </a:p>
          <a:p>
            <a:r>
              <a:rPr lang="ja-JP" altLang="en-US" sz="2400" b="1" dirty="0">
                <a:solidFill>
                  <a:srgbClr val="7030A0"/>
                </a:solidFill>
                <a:highlight>
                  <a:srgbClr val="00FF00"/>
                </a:highlight>
                <a:latin typeface="HGP創英角ｺﾞｼｯｸUB" panose="020B0900000000000000" pitchFamily="50" charset="-128"/>
                <a:ea typeface="HGP創英角ｺﾞｼｯｸUB" panose="020B0900000000000000" pitchFamily="50" charset="-128"/>
              </a:rPr>
              <a:t>　　　　　　</a:t>
            </a:r>
            <a:r>
              <a:rPr lang="ja-JP" altLang="en-US" sz="2400" b="1" i="0" dirty="0">
                <a:solidFill>
                  <a:srgbClr val="7030A0"/>
                </a:solidFill>
                <a:effectLst/>
                <a:highlight>
                  <a:srgbClr val="00FF00"/>
                </a:highlight>
                <a:latin typeface="HGP創英角ｺﾞｼｯｸUB" panose="020B0900000000000000" pitchFamily="50" charset="-128"/>
                <a:ea typeface="HGP創英角ｺﾞｼｯｸUB" panose="020B0900000000000000" pitchFamily="50" charset="-128"/>
              </a:rPr>
              <a:t>「エンゲージメント（参加／関わり）を育む」</a:t>
            </a:r>
            <a:endParaRPr lang="en-US" altLang="ja-JP" sz="2400" b="1" i="0" dirty="0">
              <a:solidFill>
                <a:srgbClr val="7030A0"/>
              </a:solidFill>
              <a:effectLst/>
              <a:highlight>
                <a:srgbClr val="00FF00"/>
              </a:highlight>
              <a:latin typeface="HGP創英角ｺﾞｼｯｸUB" panose="020B0900000000000000" pitchFamily="50" charset="-128"/>
              <a:ea typeface="HGP創英角ｺﾞｼｯｸUB" panose="020B0900000000000000" pitchFamily="50" charset="-128"/>
            </a:endParaRPr>
          </a:p>
          <a:p>
            <a:endParaRPr lang="en-US" altLang="ja-JP" sz="2400" b="1" dirty="0">
              <a:solidFill>
                <a:srgbClr val="7030A0"/>
              </a:solidFill>
              <a:latin typeface="HGP創英角ｺﾞｼｯｸUB" panose="020B0900000000000000" pitchFamily="50" charset="-128"/>
              <a:ea typeface="HGP創英角ｺﾞｼｯｸUB" panose="020B0900000000000000" pitchFamily="50" charset="-128"/>
            </a:endParaRPr>
          </a:p>
          <a:p>
            <a:r>
              <a:rPr lang="ja-JP" altLang="en-US" sz="2400" b="1" i="0" dirty="0">
                <a:solidFill>
                  <a:srgbClr val="7030A0"/>
                </a:solidFill>
                <a:effectLst/>
                <a:highlight>
                  <a:srgbClr val="00FF00"/>
                </a:highlight>
                <a:latin typeface="HGP創英角ｺﾞｼｯｸUB" panose="020B0900000000000000" pitchFamily="50" charset="-128"/>
                <a:ea typeface="HGP創英角ｺﾞｼｯｸUB" panose="020B0900000000000000" pitchFamily="50" charset="-128"/>
              </a:rPr>
              <a:t>②地域のリーダーであるロータリアンが</a:t>
            </a:r>
            <a:r>
              <a:rPr lang="ja-JP" altLang="en-US" sz="2400" b="1" i="0" dirty="0">
                <a:solidFill>
                  <a:srgbClr val="FF0000"/>
                </a:solidFill>
                <a:effectLst/>
                <a:highlight>
                  <a:srgbClr val="FFFF00"/>
                </a:highlight>
                <a:latin typeface="HGP創英角ｺﾞｼｯｸUB" panose="020B0900000000000000" pitchFamily="50" charset="-128"/>
                <a:ea typeface="HGP創英角ｺﾞｼｯｸUB" panose="020B0900000000000000" pitchFamily="50" charset="-128"/>
              </a:rPr>
              <a:t>リーダーシップをとる</a:t>
            </a:r>
            <a:endParaRPr lang="en-US" altLang="ja-JP" sz="2400" b="1" i="0" dirty="0">
              <a:solidFill>
                <a:srgbClr val="FF0000"/>
              </a:solidFill>
              <a:effectLst/>
              <a:highlight>
                <a:srgbClr val="FFFF00"/>
              </a:highlight>
              <a:latin typeface="HGP創英角ｺﾞｼｯｸUB" panose="020B0900000000000000" pitchFamily="50" charset="-128"/>
              <a:ea typeface="HGP創英角ｺﾞｼｯｸUB" panose="020B0900000000000000" pitchFamily="50" charset="-128"/>
            </a:endParaRPr>
          </a:p>
          <a:p>
            <a:endParaRPr lang="en-US" altLang="ja-JP" sz="2400" b="1" dirty="0">
              <a:solidFill>
                <a:srgbClr val="39424A"/>
              </a:solidFill>
              <a:latin typeface="HGP創英角ｺﾞｼｯｸUB" panose="020B0900000000000000" pitchFamily="50" charset="-128"/>
              <a:ea typeface="HGP創英角ｺﾞｼｯｸUB" panose="020B0900000000000000" pitchFamily="50" charset="-128"/>
            </a:endParaRPr>
          </a:p>
          <a:p>
            <a:r>
              <a:rPr lang="en-US" altLang="ja-JP" sz="2400" b="1" i="0" dirty="0">
                <a:effectLst/>
                <a:highlight>
                  <a:srgbClr val="FFFF00"/>
                </a:highlight>
                <a:latin typeface="HGP創英角ｺﾞｼｯｸUB" panose="020B0900000000000000" pitchFamily="50" charset="-128"/>
                <a:ea typeface="HGP創英角ｺﾞｼｯｸUB" panose="020B0900000000000000" pitchFamily="50" charset="-128"/>
              </a:rPr>
              <a:t>※</a:t>
            </a:r>
            <a:r>
              <a:rPr lang="ja-JP" altLang="en-US" sz="2400" b="1" i="0" dirty="0">
                <a:effectLst/>
                <a:highlight>
                  <a:srgbClr val="FFFF00"/>
                </a:highlight>
                <a:latin typeface="HGP創英角ｺﾞｼｯｸUB" panose="020B0900000000000000" pitchFamily="50" charset="-128"/>
                <a:ea typeface="HGP創英角ｺﾞｼｯｸUB" panose="020B0900000000000000" pitchFamily="50" charset="-128"/>
              </a:rPr>
              <a:t>　クラブをより良くサポートするには、国際ロータリー、地域</a:t>
            </a:r>
            <a:endParaRPr lang="en-US" altLang="ja-JP" sz="2400" b="1" i="0" dirty="0">
              <a:effectLst/>
              <a:highlight>
                <a:srgbClr val="FFFF00"/>
              </a:highlight>
              <a:latin typeface="HGP創英角ｺﾞｼｯｸUB" panose="020B0900000000000000" pitchFamily="50" charset="-128"/>
              <a:ea typeface="HGP創英角ｺﾞｼｯｸUB" panose="020B0900000000000000" pitchFamily="50" charset="-128"/>
            </a:endParaRPr>
          </a:p>
          <a:p>
            <a:r>
              <a:rPr lang="ja-JP" altLang="en-US" sz="2400" b="1" dirty="0">
                <a:highlight>
                  <a:srgbClr val="FFFF00"/>
                </a:highlight>
                <a:latin typeface="HGP創英角ｺﾞｼｯｸUB" panose="020B0900000000000000" pitchFamily="50" charset="-128"/>
                <a:ea typeface="HGP創英角ｺﾞｼｯｸUB" panose="020B0900000000000000" pitchFamily="50" charset="-128"/>
              </a:rPr>
              <a:t>　</a:t>
            </a:r>
            <a:r>
              <a:rPr lang="ja-JP" altLang="en-US" sz="2400" b="1" i="0" dirty="0">
                <a:effectLst/>
                <a:highlight>
                  <a:srgbClr val="FFFF00"/>
                </a:highlight>
                <a:latin typeface="HGP創英角ｺﾞｼｯｸUB" panose="020B0900000000000000" pitchFamily="50" charset="-128"/>
                <a:ea typeface="HGP創英角ｺﾞｼｯｸUB" panose="020B0900000000000000" pitchFamily="50" charset="-128"/>
              </a:rPr>
              <a:t>リーダー、地区チームのすべてがクラブと関わりあう必要がある</a:t>
            </a:r>
            <a:endParaRPr lang="en-US" altLang="ja-JP" sz="2400" b="1" i="0" dirty="0">
              <a:effectLst/>
              <a:highlight>
                <a:srgbClr val="FFFF00"/>
              </a:highlight>
              <a:latin typeface="HGP創英角ｺﾞｼｯｸUB" panose="020B0900000000000000" pitchFamily="50" charset="-128"/>
              <a:ea typeface="HGP創英角ｺﾞｼｯｸUB" panose="020B0900000000000000" pitchFamily="50" charset="-128"/>
            </a:endParaRPr>
          </a:p>
          <a:p>
            <a:endParaRPr lang="en-US" altLang="ja-JP" sz="2400" b="1" dirty="0">
              <a:solidFill>
                <a:srgbClr val="39424A"/>
              </a:solidFill>
              <a:latin typeface="HGP創英角ｺﾞｼｯｸUB" panose="020B0900000000000000" pitchFamily="50" charset="-128"/>
              <a:ea typeface="HGP創英角ｺﾞｼｯｸUB" panose="020B0900000000000000" pitchFamily="50" charset="-128"/>
            </a:endParaRPr>
          </a:p>
          <a:p>
            <a:r>
              <a:rPr lang="en-US" altLang="ja-JP" sz="2400" b="1" i="0" dirty="0">
                <a:solidFill>
                  <a:srgbClr val="39424A"/>
                </a:solidFill>
                <a:effectLst/>
                <a:latin typeface="HGP創英角ｺﾞｼｯｸUB" panose="020B0900000000000000" pitchFamily="50" charset="-128"/>
                <a:ea typeface="HGP創英角ｺﾞｼｯｸUB" panose="020B0900000000000000" pitchFamily="50" charset="-128"/>
              </a:rPr>
              <a:t>※</a:t>
            </a:r>
            <a:r>
              <a:rPr lang="ja-JP" altLang="en-US" sz="2400" b="1" i="0" dirty="0">
                <a:solidFill>
                  <a:srgbClr val="39424A"/>
                </a:solidFill>
                <a:effectLst/>
                <a:latin typeface="HGP創英角ｺﾞｼｯｸUB" panose="020B0900000000000000" pitchFamily="50" charset="-128"/>
                <a:ea typeface="HGP創英角ｺﾞｼｯｸUB" panose="020B0900000000000000" pitchFamily="50" charset="-128"/>
              </a:rPr>
              <a:t>　ソーシャルメディアを通じた</a:t>
            </a:r>
            <a:r>
              <a:rPr lang="ja-JP" altLang="en-US" sz="2400" b="1" i="0" dirty="0">
                <a:solidFill>
                  <a:schemeClr val="accent2"/>
                </a:solidFill>
                <a:effectLst/>
                <a:latin typeface="HGP創英角ｺﾞｼｯｸUB" panose="020B0900000000000000" pitchFamily="50" charset="-128"/>
                <a:ea typeface="HGP創英角ｺﾞｼｯｸUB" panose="020B0900000000000000" pitchFamily="50" charset="-128"/>
              </a:rPr>
              <a:t>エンゲージメント</a:t>
            </a:r>
            <a:r>
              <a:rPr lang="ja-JP" altLang="en-US" sz="2400" b="1" i="0" dirty="0">
                <a:solidFill>
                  <a:srgbClr val="39424A"/>
                </a:solidFill>
                <a:effectLst/>
                <a:latin typeface="HGP創英角ｺﾞｼｯｸUB" panose="020B0900000000000000" pitchFamily="50" charset="-128"/>
                <a:ea typeface="HGP創英角ｺﾞｼｯｸUB" panose="020B0900000000000000" pitchFamily="50" charset="-128"/>
              </a:rPr>
              <a:t>によって、　</a:t>
            </a:r>
            <a:endParaRPr lang="en-US" altLang="ja-JP" sz="2400" b="1" i="0" dirty="0">
              <a:solidFill>
                <a:srgbClr val="39424A"/>
              </a:solidFill>
              <a:effectLst/>
              <a:latin typeface="HGP創英角ｺﾞｼｯｸUB" panose="020B0900000000000000" pitchFamily="50" charset="-128"/>
              <a:ea typeface="HGP創英角ｺﾞｼｯｸUB" panose="020B0900000000000000" pitchFamily="50" charset="-128"/>
            </a:endParaRPr>
          </a:p>
          <a:p>
            <a:r>
              <a:rPr lang="ja-JP" altLang="en-US" sz="2400" b="1" dirty="0">
                <a:solidFill>
                  <a:srgbClr val="39424A"/>
                </a:solidFill>
                <a:latin typeface="HGP創英角ｺﾞｼｯｸUB" panose="020B0900000000000000" pitchFamily="50" charset="-128"/>
                <a:ea typeface="HGP創英角ｺﾞｼｯｸUB" panose="020B0900000000000000" pitchFamily="50" charset="-128"/>
              </a:rPr>
              <a:t>　　　</a:t>
            </a:r>
            <a:r>
              <a:rPr lang="ja-JP" altLang="en-US" sz="2400" b="1" i="0" dirty="0">
                <a:solidFill>
                  <a:srgbClr val="39424A"/>
                </a:solidFill>
                <a:effectLst/>
                <a:latin typeface="HGP創英角ｺﾞｼｯｸUB" panose="020B0900000000000000" pitchFamily="50" charset="-128"/>
                <a:ea typeface="HGP創英角ｺﾞｼｯｸUB" panose="020B0900000000000000" pitchFamily="50" charset="-128"/>
              </a:rPr>
              <a:t>ロータリーのブランドをより強くする</a:t>
            </a:r>
            <a:endParaRPr lang="en-US" altLang="ja-JP" sz="2400" b="1" i="0" dirty="0">
              <a:solidFill>
                <a:srgbClr val="39424A"/>
              </a:solidFill>
              <a:effectLst/>
              <a:latin typeface="HGP創英角ｺﾞｼｯｸUB" panose="020B0900000000000000" pitchFamily="50" charset="-128"/>
              <a:ea typeface="HGP創英角ｺﾞｼｯｸUB" panose="020B0900000000000000" pitchFamily="50" charset="-128"/>
            </a:endParaRPr>
          </a:p>
          <a:p>
            <a:endParaRPr lang="en-US" altLang="ja-JP" sz="2400" b="1" i="0" dirty="0">
              <a:solidFill>
                <a:srgbClr val="39424A"/>
              </a:solidFill>
              <a:effectLst/>
              <a:latin typeface="HGP創英角ｺﾞｼｯｸUB" panose="020B0900000000000000" pitchFamily="50" charset="-128"/>
              <a:ea typeface="HGP創英角ｺﾞｼｯｸUB" panose="020B0900000000000000" pitchFamily="50" charset="-128"/>
            </a:endParaRPr>
          </a:p>
          <a:p>
            <a:r>
              <a:rPr lang="en-US" altLang="ja-JP" sz="2400" b="1" i="0" dirty="0">
                <a:solidFill>
                  <a:srgbClr val="39424A"/>
                </a:solidFill>
                <a:effectLst/>
                <a:latin typeface="HGP創英角ｺﾞｼｯｸUB" panose="020B0900000000000000" pitchFamily="50" charset="-128"/>
                <a:ea typeface="HGP創英角ｺﾞｼｯｸUB" panose="020B0900000000000000" pitchFamily="50" charset="-128"/>
              </a:rPr>
              <a:t>※</a:t>
            </a:r>
            <a:r>
              <a:rPr lang="ja-JP" altLang="en-US" sz="2400" b="1" i="0" dirty="0">
                <a:solidFill>
                  <a:srgbClr val="39424A"/>
                </a:solidFill>
                <a:effectLst/>
                <a:latin typeface="HGP創英角ｺﾞｼｯｸUB" panose="020B0900000000000000" pitchFamily="50" charset="-128"/>
                <a:ea typeface="HGP創英角ｺﾞｼｯｸUB" panose="020B0900000000000000" pitchFamily="50" charset="-128"/>
              </a:rPr>
              <a:t>　ロータリーがもたらす機会を多くの人に知ってもらう</a:t>
            </a:r>
            <a:endParaRPr lang="en-US" altLang="ja-JP" sz="2400" b="1" i="0" dirty="0">
              <a:solidFill>
                <a:srgbClr val="39424A"/>
              </a:solidFill>
              <a:effectLst/>
              <a:latin typeface="HGP創英角ｺﾞｼｯｸUB" panose="020B0900000000000000" pitchFamily="50" charset="-128"/>
              <a:ea typeface="HGP創英角ｺﾞｼｯｸUB" panose="020B0900000000000000" pitchFamily="50" charset="-128"/>
            </a:endParaRPr>
          </a:p>
          <a:p>
            <a:endParaRPr lang="en-US" altLang="ja-JP" sz="2400" b="1" dirty="0">
              <a:solidFill>
                <a:srgbClr val="39424A"/>
              </a:solidFill>
              <a:latin typeface="HGP創英角ｺﾞｼｯｸUB" panose="020B0900000000000000" pitchFamily="50" charset="-128"/>
              <a:ea typeface="HGP創英角ｺﾞｼｯｸUB" panose="020B0900000000000000" pitchFamily="50" charset="-128"/>
            </a:endParaRPr>
          </a:p>
          <a:p>
            <a:r>
              <a:rPr lang="en-US" altLang="ja-JP" sz="2400" b="1" i="0" dirty="0">
                <a:solidFill>
                  <a:srgbClr val="39424A"/>
                </a:solidFill>
                <a:effectLst/>
                <a:latin typeface="HGP創英角ｺﾞｼｯｸUB" panose="020B0900000000000000" pitchFamily="50" charset="-128"/>
                <a:ea typeface="HGP創英角ｺﾞｼｯｸUB" panose="020B0900000000000000" pitchFamily="50" charset="-128"/>
              </a:rPr>
              <a:t>※</a:t>
            </a:r>
            <a:r>
              <a:rPr lang="ja-JP" altLang="en-US" sz="2400" b="1" i="0" dirty="0">
                <a:solidFill>
                  <a:srgbClr val="39424A"/>
                </a:solidFill>
                <a:effectLst/>
                <a:latin typeface="HGP創英角ｺﾞｼｯｸUB" panose="020B0900000000000000" pitchFamily="50" charset="-128"/>
                <a:ea typeface="HGP創英角ｺﾞｼｯｸUB" panose="020B0900000000000000" pitchFamily="50" charset="-128"/>
              </a:rPr>
              <a:t>　政府・企業・その他の団体のエンゲージメントがあることで</a:t>
            </a:r>
            <a:endParaRPr lang="en-US" altLang="ja-JP" sz="2400" b="1" i="0" dirty="0">
              <a:solidFill>
                <a:srgbClr val="39424A"/>
              </a:solidFill>
              <a:effectLst/>
              <a:latin typeface="HGP創英角ｺﾞｼｯｸUB" panose="020B0900000000000000" pitchFamily="50" charset="-128"/>
              <a:ea typeface="HGP創英角ｺﾞｼｯｸUB" panose="020B0900000000000000" pitchFamily="50" charset="-128"/>
            </a:endParaRPr>
          </a:p>
          <a:p>
            <a:r>
              <a:rPr lang="ja-JP" altLang="en-US" sz="2400" b="1" dirty="0">
                <a:solidFill>
                  <a:srgbClr val="39424A"/>
                </a:solidFill>
                <a:latin typeface="HGP創英角ｺﾞｼｯｸUB" panose="020B0900000000000000" pitchFamily="50" charset="-128"/>
                <a:ea typeface="HGP創英角ｺﾞｼｯｸUB" panose="020B0900000000000000" pitchFamily="50" charset="-128"/>
              </a:rPr>
              <a:t>　　</a:t>
            </a:r>
            <a:r>
              <a:rPr lang="ja-JP" altLang="en-US" sz="2400" b="1" i="0" dirty="0">
                <a:solidFill>
                  <a:schemeClr val="accent2"/>
                </a:solidFill>
                <a:effectLst/>
                <a:latin typeface="HGP創英角ｺﾞｼｯｸUB" panose="020B0900000000000000" pitchFamily="50" charset="-128"/>
                <a:ea typeface="HGP創英角ｺﾞｼｯｸUB" panose="020B0900000000000000" pitchFamily="50" charset="-128"/>
              </a:rPr>
              <a:t>有意義なパートナーシップを築く</a:t>
            </a:r>
            <a:endParaRPr lang="ja-JP" altLang="en-US" sz="2400" b="1" dirty="0">
              <a:solidFill>
                <a:schemeClr val="accent2"/>
              </a:solidFill>
              <a:latin typeface="HGP創英角ｺﾞｼｯｸUB" panose="020B0900000000000000" pitchFamily="50" charset="-128"/>
              <a:ea typeface="HGP創英角ｺﾞｼｯｸUB" panose="020B0900000000000000" pitchFamily="50" charset="-128"/>
            </a:endParaRPr>
          </a:p>
        </p:txBody>
      </p:sp>
      <p:pic>
        <p:nvPicPr>
          <p:cNvPr id="2" name="Picture 2" descr="C:\Users\FMV-ESPRIMO\Desktop\image001.png">
            <a:extLst>
              <a:ext uri="{FF2B5EF4-FFF2-40B4-BE49-F238E27FC236}">
                <a16:creationId xmlns:a16="http://schemas.microsoft.com/office/drawing/2014/main" id="{4A45A6C2-FA3E-2B78-B97B-C312450A4A1E}"/>
              </a:ext>
            </a:extLst>
          </p:cNvPr>
          <p:cNvPicPr>
            <a:picLocks noChangeAspect="1" noChangeArrowheads="1"/>
          </p:cNvPicPr>
          <p:nvPr/>
        </p:nvPicPr>
        <p:blipFill>
          <a:blip r:embed="rId3" cstate="print"/>
          <a:srcRect/>
          <a:stretch>
            <a:fillRect/>
          </a:stretch>
        </p:blipFill>
        <p:spPr bwMode="auto">
          <a:xfrm>
            <a:off x="8013870" y="917496"/>
            <a:ext cx="933450" cy="371475"/>
          </a:xfrm>
          <a:prstGeom prst="rect">
            <a:avLst/>
          </a:prstGeom>
          <a:noFill/>
        </p:spPr>
      </p:pic>
    </p:spTree>
    <p:extLst>
      <p:ext uri="{BB962C8B-B14F-4D97-AF65-F5344CB8AC3E}">
        <p14:creationId xmlns:p14="http://schemas.microsoft.com/office/powerpoint/2010/main" val="552230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140906B-BC38-D3EF-0F75-796FDC57A569}"/>
              </a:ext>
            </a:extLst>
          </p:cNvPr>
          <p:cNvSpPr txBox="1"/>
          <p:nvPr/>
        </p:nvSpPr>
        <p:spPr>
          <a:xfrm>
            <a:off x="530943" y="412955"/>
            <a:ext cx="8042786" cy="6278642"/>
          </a:xfrm>
          <a:prstGeom prst="rect">
            <a:avLst/>
          </a:prstGeom>
          <a:noFill/>
        </p:spPr>
        <p:txBody>
          <a:bodyPr wrap="square" rtlCol="0">
            <a:spAutoFit/>
          </a:bodyPr>
          <a:lstStyle/>
          <a:p>
            <a:r>
              <a:rPr kumimoji="1" lang="ja-JP" altLang="en-US" sz="2400" b="1" i="0" u="sng" strike="noStrike" kern="1200" cap="none" spc="0" normalizeH="0" baseline="0" noProof="0" dirty="0">
                <a:ln>
                  <a:noFill/>
                </a:ln>
                <a:solidFill>
                  <a:srgbClr val="002060"/>
                </a:solidFill>
                <a:effectLst/>
                <a:highlight>
                  <a:srgbClr val="FFFF00"/>
                </a:highlight>
                <a:uLnTx/>
                <a:uFillTx/>
                <a:latin typeface="HGP創英角ｺﾞｼｯｸUB" panose="020B0900000000000000" pitchFamily="50" charset="-128"/>
                <a:ea typeface="HGP創英角ｺﾞｼｯｸUB" panose="020B0900000000000000" pitchFamily="50" charset="-128"/>
                <a:cs typeface="+mn-cs"/>
              </a:rPr>
              <a:t>◆会員がエンゲージメントを育むためには？</a:t>
            </a:r>
            <a:br>
              <a:rPr kumimoji="1" lang="en-US" altLang="ja-JP" sz="3200" b="1"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br>
            <a:br>
              <a:rPr kumimoji="1" lang="en-US" altLang="ja-JP" sz="1800" b="1"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br>
            <a:r>
              <a:rPr kumimoji="1" lang="ja-JP" altLang="en-US" sz="2400" b="1"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①基盤となる</a:t>
            </a:r>
            <a:r>
              <a:rPr kumimoji="1" lang="ja-JP" altLang="en-US" sz="2400" b="1" i="0" u="sng" strike="noStrike" kern="1200" cap="none" spc="0" normalizeH="0" baseline="0" noProof="0" dirty="0">
                <a:ln>
                  <a:noFill/>
                </a:ln>
                <a:solidFill>
                  <a:schemeClr val="accent2"/>
                </a:solidFill>
                <a:effectLst/>
                <a:uLnTx/>
                <a:uFillTx/>
                <a:latin typeface="HGP創英角ｺﾞｼｯｸUB" panose="020B0900000000000000" pitchFamily="50" charset="-128"/>
                <a:ea typeface="HGP創英角ｺﾞｼｯｸUB" panose="020B0900000000000000" pitchFamily="50" charset="-128"/>
                <a:cs typeface="+mn-cs"/>
              </a:rPr>
              <a:t>会員増強</a:t>
            </a:r>
            <a:r>
              <a:rPr kumimoji="1" lang="ja-JP" altLang="en-US" sz="2400" b="1"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が必要である</a:t>
            </a:r>
            <a:endParaRPr kumimoji="1" lang="en-US" altLang="ja-JP" sz="2400" b="1"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a:p>
            <a:endParaRPr kumimoji="1" lang="en-US" altLang="ja-JP" sz="2400" b="1" dirty="0">
              <a:solidFill>
                <a:prstClr val="black"/>
              </a:solidFill>
              <a:latin typeface="HGP創英角ｺﾞｼｯｸUB" panose="020B0900000000000000" pitchFamily="50" charset="-128"/>
              <a:ea typeface="HGP創英角ｺﾞｼｯｸUB" panose="020B0900000000000000" pitchFamily="50" charset="-128"/>
            </a:endParaRPr>
          </a:p>
          <a:p>
            <a:r>
              <a:rPr kumimoji="1" lang="ja-JP" altLang="en-US" sz="2400" b="1" dirty="0">
                <a:solidFill>
                  <a:prstClr val="black"/>
                </a:solidFill>
                <a:latin typeface="HGP創英角ｺﾞｼｯｸUB" panose="020B0900000000000000" pitchFamily="50" charset="-128"/>
                <a:ea typeface="HGP創英角ｺﾞｼｯｸUB" panose="020B0900000000000000" pitchFamily="50" charset="-128"/>
              </a:rPr>
              <a:t>②</a:t>
            </a:r>
            <a:r>
              <a:rPr kumimoji="1" lang="ja-JP" altLang="en-US" sz="2400" b="1"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クラブに</a:t>
            </a:r>
            <a:r>
              <a:rPr kumimoji="1" lang="ja-JP" altLang="en-US" sz="2400" b="1" i="0" u="sng" strike="noStrike" kern="1200" cap="none" spc="0" normalizeH="0" baseline="0" noProof="0" dirty="0">
                <a:ln>
                  <a:noFill/>
                </a:ln>
                <a:solidFill>
                  <a:schemeClr val="accent2"/>
                </a:solidFill>
                <a:effectLst/>
                <a:uLnTx/>
                <a:uFillTx/>
                <a:latin typeface="HGP創英角ｺﾞｼｯｸUB" panose="020B0900000000000000" pitchFamily="50" charset="-128"/>
                <a:ea typeface="HGP創英角ｺﾞｼｯｸUB" panose="020B0900000000000000" pitchFamily="50" charset="-128"/>
                <a:cs typeface="+mn-cs"/>
              </a:rPr>
              <a:t>多様な価値観</a:t>
            </a:r>
            <a:r>
              <a:rPr kumimoji="1" lang="ja-JP" altLang="en-US" sz="2400" b="1"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を受け入れる教育が必要</a:t>
            </a:r>
            <a:endParaRPr kumimoji="1" lang="en-US" altLang="ja-JP" sz="2400" b="1"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a:p>
            <a:r>
              <a:rPr kumimoji="1" lang="ja-JP" altLang="en-US" sz="2400" b="1" dirty="0">
                <a:solidFill>
                  <a:prstClr val="black"/>
                </a:solidFill>
                <a:latin typeface="HGP創英角ｺﾞｼｯｸUB" panose="020B0900000000000000" pitchFamily="50" charset="-128"/>
                <a:ea typeface="HGP創英角ｺﾞｼｯｸUB" panose="020B0900000000000000" pitchFamily="50" charset="-128"/>
              </a:rPr>
              <a:t>　：</a:t>
            </a:r>
            <a:r>
              <a:rPr kumimoji="1" lang="ja-JP" altLang="en-US" sz="2400" b="1"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人種、性別、年齢、職業、学歴、社会的地位、国籍等</a:t>
            </a:r>
            <a:endParaRPr kumimoji="1" lang="en-US" altLang="ja-JP" sz="2400" b="1"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a:p>
            <a:endParaRPr kumimoji="1" lang="en-US" altLang="ja-JP" sz="2400" b="1" dirty="0">
              <a:solidFill>
                <a:prstClr val="black"/>
              </a:solidFill>
              <a:latin typeface="HGP創英角ｺﾞｼｯｸUB" panose="020B0900000000000000" pitchFamily="50" charset="-128"/>
              <a:ea typeface="HGP創英角ｺﾞｼｯｸUB" panose="020B0900000000000000" pitchFamily="50" charset="-128"/>
            </a:endParaRPr>
          </a:p>
          <a:p>
            <a:r>
              <a:rPr kumimoji="1" lang="ja-JP" altLang="en-US" sz="2400" b="1" dirty="0">
                <a:solidFill>
                  <a:prstClr val="black"/>
                </a:solidFill>
                <a:latin typeface="HGP創英角ｺﾞｼｯｸUB" panose="020B0900000000000000" pitchFamily="50" charset="-128"/>
                <a:ea typeface="HGP創英角ｺﾞｼｯｸUB" panose="020B0900000000000000" pitchFamily="50" charset="-128"/>
              </a:rPr>
              <a:t>③</a:t>
            </a:r>
            <a:r>
              <a:rPr kumimoji="1" lang="ja-JP" altLang="en-US" sz="2400" b="1" u="sng" dirty="0">
                <a:solidFill>
                  <a:schemeClr val="accent2"/>
                </a:solidFill>
                <a:latin typeface="HGP創英角ｺﾞｼｯｸUB" panose="020B0900000000000000" pitchFamily="50" charset="-128"/>
                <a:ea typeface="HGP創英角ｺﾞｼｯｸUB" panose="020B0900000000000000" pitchFamily="50" charset="-128"/>
              </a:rPr>
              <a:t>公平</a:t>
            </a:r>
            <a:r>
              <a:rPr kumimoji="1" lang="ja-JP" altLang="en-US" sz="2400" b="1" dirty="0">
                <a:solidFill>
                  <a:schemeClr val="accent2"/>
                </a:solidFill>
                <a:latin typeface="HGP創英角ｺﾞｼｯｸUB" panose="020B0900000000000000" pitchFamily="50" charset="-128"/>
                <a:ea typeface="HGP創英角ｺﾞｼｯｸUB" panose="020B0900000000000000" pitchFamily="50" charset="-128"/>
              </a:rPr>
              <a:t>　</a:t>
            </a:r>
            <a:endParaRPr kumimoji="1" lang="en-US" altLang="ja-JP" sz="2400" b="1" dirty="0">
              <a:solidFill>
                <a:schemeClr val="accent2"/>
              </a:solidFill>
              <a:latin typeface="HGP創英角ｺﾞｼｯｸUB" panose="020B0900000000000000" pitchFamily="50" charset="-128"/>
              <a:ea typeface="HGP創英角ｺﾞｼｯｸUB" panose="020B0900000000000000" pitchFamily="50" charset="-128"/>
            </a:endParaRPr>
          </a:p>
          <a:p>
            <a:r>
              <a:rPr kumimoji="1" lang="ja-JP" altLang="en-US" sz="2400" b="1" dirty="0">
                <a:solidFill>
                  <a:prstClr val="black"/>
                </a:solidFill>
                <a:latin typeface="HGP創英角ｺﾞｼｯｸUB" panose="020B0900000000000000" pitchFamily="50" charset="-128"/>
                <a:ea typeface="HGP創英角ｺﾞｼｯｸUB" panose="020B0900000000000000" pitchFamily="50" charset="-128"/>
              </a:rPr>
              <a:t>　：会費、人事、例会に関する諸規定の順守</a:t>
            </a:r>
            <a:endParaRPr kumimoji="1" lang="en-US" altLang="ja-JP" sz="2400" b="1" dirty="0">
              <a:solidFill>
                <a:prstClr val="black"/>
              </a:solidFill>
              <a:latin typeface="HGP創英角ｺﾞｼｯｸUB" panose="020B0900000000000000" pitchFamily="50" charset="-128"/>
              <a:ea typeface="HGP創英角ｺﾞｼｯｸUB" panose="020B0900000000000000" pitchFamily="50" charset="-128"/>
            </a:endParaRPr>
          </a:p>
          <a:p>
            <a:r>
              <a:rPr kumimoji="1" lang="ja-JP" altLang="en-US" sz="2400" b="1" dirty="0">
                <a:solidFill>
                  <a:prstClr val="black"/>
                </a:solidFill>
                <a:latin typeface="HGP創英角ｺﾞｼｯｸUB" panose="020B0900000000000000" pitchFamily="50" charset="-128"/>
                <a:ea typeface="HGP創英角ｺﾞｼｯｸUB" panose="020B0900000000000000" pitchFamily="50" charset="-128"/>
              </a:rPr>
              <a:t>　　ローターアクト、インターアクト、衛星クラブ、</a:t>
            </a:r>
            <a:r>
              <a:rPr kumimoji="1" lang="en-US" altLang="ja-JP" sz="2400" b="1" dirty="0">
                <a:solidFill>
                  <a:prstClr val="black"/>
                </a:solidFill>
                <a:latin typeface="HGP創英角ｺﾞｼｯｸUB" panose="020B0900000000000000" pitchFamily="50" charset="-128"/>
                <a:ea typeface="HGP創英角ｺﾞｼｯｸUB" panose="020B0900000000000000" pitchFamily="50" charset="-128"/>
              </a:rPr>
              <a:t>E</a:t>
            </a:r>
            <a:r>
              <a:rPr kumimoji="1" lang="ja-JP" altLang="en-US" sz="2400" b="1" dirty="0">
                <a:solidFill>
                  <a:prstClr val="black"/>
                </a:solidFill>
                <a:latin typeface="HGP創英角ｺﾞｼｯｸUB" panose="020B0900000000000000" pitchFamily="50" charset="-128"/>
                <a:ea typeface="HGP創英角ｺﾞｼｯｸUB" panose="020B0900000000000000" pitchFamily="50" charset="-128"/>
              </a:rPr>
              <a:t>クラブ、法人</a:t>
            </a:r>
            <a:endParaRPr kumimoji="1" lang="en-US" altLang="ja-JP" sz="2400" b="1" dirty="0">
              <a:solidFill>
                <a:prstClr val="black"/>
              </a:solidFill>
              <a:latin typeface="HGP創英角ｺﾞｼｯｸUB" panose="020B0900000000000000" pitchFamily="50" charset="-128"/>
              <a:ea typeface="HGP創英角ｺﾞｼｯｸUB" panose="020B0900000000000000" pitchFamily="50" charset="-128"/>
            </a:endParaRPr>
          </a:p>
          <a:p>
            <a:r>
              <a:rPr kumimoji="1" lang="ja-JP" altLang="en-US" sz="2400" b="1" dirty="0">
                <a:solidFill>
                  <a:prstClr val="black"/>
                </a:solidFill>
                <a:latin typeface="HGP創英角ｺﾞｼｯｸUB" panose="020B0900000000000000" pitchFamily="50" charset="-128"/>
                <a:ea typeface="HGP創英角ｺﾞｼｯｸUB" panose="020B0900000000000000" pitchFamily="50" charset="-128"/>
              </a:rPr>
              <a:t>　　クラブ等様々なクラブの在り方を認める</a:t>
            </a:r>
            <a:endParaRPr kumimoji="1" lang="en-US" altLang="ja-JP" sz="2400" b="1" dirty="0">
              <a:solidFill>
                <a:prstClr val="black"/>
              </a:solidFill>
              <a:latin typeface="HGP創英角ｺﾞｼｯｸUB" panose="020B0900000000000000" pitchFamily="50" charset="-128"/>
              <a:ea typeface="HGP創英角ｺﾞｼｯｸUB" panose="020B0900000000000000" pitchFamily="50" charset="-128"/>
            </a:endParaRPr>
          </a:p>
          <a:p>
            <a:endParaRPr kumimoji="1" lang="en-US" altLang="ja-JP" sz="2400" b="1"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a:p>
            <a:r>
              <a:rPr kumimoji="1" lang="ja-JP" altLang="en-US" sz="2400" b="1" dirty="0">
                <a:solidFill>
                  <a:prstClr val="black"/>
                </a:solidFill>
                <a:latin typeface="HGP創英角ｺﾞｼｯｸUB" panose="020B0900000000000000" pitchFamily="50" charset="-128"/>
                <a:ea typeface="HGP創英角ｺﾞｼｯｸUB" panose="020B0900000000000000" pitchFamily="50" charset="-128"/>
              </a:rPr>
              <a:t>④</a:t>
            </a:r>
            <a:r>
              <a:rPr kumimoji="1" lang="ja-JP" altLang="en-US" sz="2400" b="1" i="0" u="sng" strike="noStrike" kern="1200" cap="none" spc="0" normalizeH="0" baseline="0" noProof="0" dirty="0">
                <a:ln>
                  <a:noFill/>
                </a:ln>
                <a:solidFill>
                  <a:schemeClr val="accent2"/>
                </a:solidFill>
                <a:effectLst/>
                <a:uLnTx/>
                <a:uFillTx/>
                <a:latin typeface="HGP創英角ｺﾞｼｯｸUB" panose="020B0900000000000000" pitchFamily="50" charset="-128"/>
                <a:ea typeface="HGP創英角ｺﾞｼｯｸUB" panose="020B0900000000000000" pitchFamily="50" charset="-128"/>
                <a:cs typeface="+mn-cs"/>
              </a:rPr>
              <a:t>インクルージョンな文化</a:t>
            </a:r>
            <a:endParaRPr kumimoji="1" lang="en-US" altLang="ja-JP" sz="2400" b="1" i="0" u="sng" strike="noStrike" kern="1200" cap="none" spc="0" normalizeH="0" baseline="0" noProof="0" dirty="0">
              <a:ln>
                <a:noFill/>
              </a:ln>
              <a:solidFill>
                <a:schemeClr val="accent2"/>
              </a:solidFill>
              <a:effectLst/>
              <a:uLnTx/>
              <a:uFillTx/>
              <a:latin typeface="HGP創英角ｺﾞｼｯｸUB" panose="020B0900000000000000" pitchFamily="50" charset="-128"/>
              <a:ea typeface="HGP創英角ｺﾞｼｯｸUB" panose="020B0900000000000000" pitchFamily="50" charset="-128"/>
              <a:cs typeface="+mn-cs"/>
            </a:endParaRPr>
          </a:p>
          <a:p>
            <a:r>
              <a:rPr kumimoji="1" lang="ja-JP" altLang="en-US" sz="2400" b="1" dirty="0">
                <a:solidFill>
                  <a:prstClr val="black"/>
                </a:solidFill>
                <a:latin typeface="HGP創英角ｺﾞｼｯｸUB" panose="020B0900000000000000" pitchFamily="50" charset="-128"/>
                <a:ea typeface="HGP創英角ｺﾞｼｯｸUB" panose="020B0900000000000000" pitchFamily="50" charset="-128"/>
              </a:rPr>
              <a:t>　：</a:t>
            </a:r>
            <a:r>
              <a:rPr kumimoji="1" lang="ja-JP" altLang="en-US" sz="2400" b="1"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クラブ内の会員がそれぞれの個性や能力、考え方を認め合</a:t>
            </a:r>
            <a:endParaRPr kumimoji="1" lang="en-US" altLang="ja-JP" sz="2400" b="1"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a:p>
            <a:r>
              <a:rPr kumimoji="1" lang="ja-JP" altLang="en-US" sz="2400" b="1" dirty="0">
                <a:solidFill>
                  <a:prstClr val="black"/>
                </a:solidFill>
                <a:latin typeface="HGP創英角ｺﾞｼｯｸUB" panose="020B0900000000000000" pitchFamily="50" charset="-128"/>
                <a:ea typeface="HGP創英角ｺﾞｼｯｸUB" panose="020B0900000000000000" pitchFamily="50" charset="-128"/>
              </a:rPr>
              <a:t>　　</a:t>
            </a:r>
            <a:r>
              <a:rPr kumimoji="1" lang="ja-JP" altLang="en-US" sz="2400" b="1"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いながら一人一人が自分たちの考えで活動する</a:t>
            </a:r>
            <a:endParaRPr kumimoji="1" lang="en-US" altLang="ja-JP" sz="2400" b="1"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a:p>
            <a:br>
              <a:rPr kumimoji="1" lang="en-US" altLang="ja-JP" sz="2400" b="1"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br>
            <a:endParaRPr kumimoji="1" lang="ja-JP" altLang="en-US" sz="2400" dirty="0"/>
          </a:p>
        </p:txBody>
      </p:sp>
      <p:pic>
        <p:nvPicPr>
          <p:cNvPr id="2" name="Picture 2" descr="C:\Users\FMV-ESPRIMO\Desktop\image001.png">
            <a:extLst>
              <a:ext uri="{FF2B5EF4-FFF2-40B4-BE49-F238E27FC236}">
                <a16:creationId xmlns:a16="http://schemas.microsoft.com/office/drawing/2014/main" id="{09BB87E4-8E3E-5F0D-D4D0-70792E518432}"/>
              </a:ext>
            </a:extLst>
          </p:cNvPr>
          <p:cNvPicPr>
            <a:picLocks noChangeAspect="1" noChangeArrowheads="1"/>
          </p:cNvPicPr>
          <p:nvPr/>
        </p:nvPicPr>
        <p:blipFill>
          <a:blip r:embed="rId3" cstate="print"/>
          <a:srcRect/>
          <a:stretch>
            <a:fillRect/>
          </a:stretch>
        </p:blipFill>
        <p:spPr bwMode="auto">
          <a:xfrm>
            <a:off x="8013870" y="406219"/>
            <a:ext cx="933450" cy="371475"/>
          </a:xfrm>
          <a:prstGeom prst="rect">
            <a:avLst/>
          </a:prstGeom>
          <a:noFill/>
        </p:spPr>
      </p:pic>
    </p:spTree>
    <p:extLst>
      <p:ext uri="{BB962C8B-B14F-4D97-AF65-F5344CB8AC3E}">
        <p14:creationId xmlns:p14="http://schemas.microsoft.com/office/powerpoint/2010/main" val="3834055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D4DCD0B-8E1C-21DF-52C9-3CE478E880C6}"/>
              </a:ext>
            </a:extLst>
          </p:cNvPr>
          <p:cNvSpPr txBox="1"/>
          <p:nvPr/>
        </p:nvSpPr>
        <p:spPr>
          <a:xfrm>
            <a:off x="700644" y="1330036"/>
            <a:ext cx="7828840" cy="34163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5400" b="1" dirty="0">
                <a:latin typeface="HGP創英角ｺﾞｼｯｸUB" panose="020B0900000000000000" pitchFamily="50" charset="-128"/>
                <a:ea typeface="HGP創英角ｺﾞｼｯｸUB" panose="020B0900000000000000" pitchFamily="50" charset="-128"/>
              </a:rPr>
              <a:t>このような基盤を構築した中で、将来クラブに入会する未来のロータリアンはどのような人間でしょうか？</a:t>
            </a:r>
          </a:p>
        </p:txBody>
      </p:sp>
      <p:pic>
        <p:nvPicPr>
          <p:cNvPr id="3" name="Picture 2" descr="C:\Users\FMV-ESPRIMO\Desktop\image001.png">
            <a:extLst>
              <a:ext uri="{FF2B5EF4-FFF2-40B4-BE49-F238E27FC236}">
                <a16:creationId xmlns:a16="http://schemas.microsoft.com/office/drawing/2014/main" id="{D7DD6FD6-0C77-F876-B601-EE2B0A86DED7}"/>
              </a:ext>
            </a:extLst>
          </p:cNvPr>
          <p:cNvPicPr>
            <a:picLocks noChangeAspect="1" noChangeArrowheads="1"/>
          </p:cNvPicPr>
          <p:nvPr/>
        </p:nvPicPr>
        <p:blipFill>
          <a:blip r:embed="rId3" cstate="print"/>
          <a:srcRect/>
          <a:stretch>
            <a:fillRect/>
          </a:stretch>
        </p:blipFill>
        <p:spPr bwMode="auto">
          <a:xfrm>
            <a:off x="8013870" y="406219"/>
            <a:ext cx="933450" cy="371475"/>
          </a:xfrm>
          <a:prstGeom prst="rect">
            <a:avLst/>
          </a:prstGeom>
          <a:noFill/>
        </p:spPr>
      </p:pic>
    </p:spTree>
    <p:extLst>
      <p:ext uri="{BB962C8B-B14F-4D97-AF65-F5344CB8AC3E}">
        <p14:creationId xmlns:p14="http://schemas.microsoft.com/office/powerpoint/2010/main" val="1781850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図 2">
            <a:extLst>
              <a:ext uri="{FF2B5EF4-FFF2-40B4-BE49-F238E27FC236}">
                <a16:creationId xmlns:a16="http://schemas.microsoft.com/office/drawing/2014/main" id="{4C752CB7-F6FE-DC4F-21D6-3A7B493B1400}"/>
              </a:ext>
            </a:extLst>
          </p:cNvPr>
          <p:cNvPicPr>
            <a:picLocks noChangeAspect="1"/>
          </p:cNvPicPr>
          <p:nvPr/>
        </p:nvPicPr>
        <p:blipFill>
          <a:blip r:embed="rId3"/>
          <a:stretch>
            <a:fillRect/>
          </a:stretch>
        </p:blipFill>
        <p:spPr>
          <a:xfrm>
            <a:off x="482600" y="1752346"/>
            <a:ext cx="8178799" cy="3353307"/>
          </a:xfrm>
          <a:prstGeom prst="rect">
            <a:avLst/>
          </a:prstGeom>
        </p:spPr>
      </p:pic>
      <p:sp>
        <p:nvSpPr>
          <p:cNvPr id="4" name="テキスト ボックス 3">
            <a:extLst>
              <a:ext uri="{FF2B5EF4-FFF2-40B4-BE49-F238E27FC236}">
                <a16:creationId xmlns:a16="http://schemas.microsoft.com/office/drawing/2014/main" id="{3FCC3C6B-B339-B1A4-321B-66999FDFD91D}"/>
              </a:ext>
            </a:extLst>
          </p:cNvPr>
          <p:cNvSpPr txBox="1"/>
          <p:nvPr/>
        </p:nvSpPr>
        <p:spPr>
          <a:xfrm>
            <a:off x="931653" y="612475"/>
            <a:ext cx="6927011" cy="1200329"/>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写真家・ロバート・キャパはフォト・エッセイのタイトルとして「</a:t>
            </a:r>
            <a:r>
              <a:rPr kumimoji="1" lang="en-US" altLang="ja-JP" b="1" dirty="0">
                <a:latin typeface="HGP創英角ｺﾞｼｯｸUB" panose="020B0900000000000000" pitchFamily="50" charset="-128"/>
                <a:ea typeface="HGP創英角ｺﾞｼｯｸUB" panose="020B0900000000000000" pitchFamily="50" charset="-128"/>
              </a:rPr>
              <a:t>Generation X</a:t>
            </a:r>
            <a:r>
              <a:rPr kumimoji="1" lang="ja-JP" altLang="en-US" b="1" dirty="0">
                <a:latin typeface="HGP創英角ｺﾞｼｯｸUB" panose="020B0900000000000000" pitchFamily="50" charset="-128"/>
                <a:ea typeface="HGP創英角ｺﾞｼｯｸUB" panose="020B0900000000000000" pitchFamily="50" charset="-128"/>
              </a:rPr>
              <a:t>」という言葉を使いました。その後、カナダの小説家、ダグラス・クープランドが</a:t>
            </a:r>
            <a:r>
              <a:rPr kumimoji="1" lang="en-US" altLang="ja-JP" b="1" dirty="0">
                <a:latin typeface="HGP創英角ｺﾞｼｯｸUB" panose="020B0900000000000000" pitchFamily="50" charset="-128"/>
                <a:ea typeface="HGP創英角ｺﾞｼｯｸUB" panose="020B0900000000000000" pitchFamily="50" charset="-128"/>
              </a:rPr>
              <a:t>1991</a:t>
            </a:r>
            <a:r>
              <a:rPr kumimoji="1" lang="ja-JP" altLang="en-US" b="1" dirty="0">
                <a:latin typeface="HGP創英角ｺﾞｼｯｸUB" panose="020B0900000000000000" pitchFamily="50" charset="-128"/>
                <a:ea typeface="HGP創英角ｺﾞｼｯｸUB" panose="020B0900000000000000" pitchFamily="50" charset="-128"/>
              </a:rPr>
              <a:t>年に発表した「ジェネレーション</a:t>
            </a:r>
            <a:r>
              <a:rPr kumimoji="1" lang="en-US" altLang="ja-JP" b="1" dirty="0">
                <a:latin typeface="HGP創英角ｺﾞｼｯｸUB" panose="020B0900000000000000" pitchFamily="50" charset="-128"/>
                <a:ea typeface="HGP創英角ｺﾞｼｯｸUB" panose="020B0900000000000000" pitchFamily="50" charset="-128"/>
              </a:rPr>
              <a:t>X -</a:t>
            </a:r>
            <a:r>
              <a:rPr kumimoji="1" lang="ja-JP" altLang="en-US" b="1" dirty="0">
                <a:latin typeface="HGP創英角ｺﾞｼｯｸUB" panose="020B0900000000000000" pitchFamily="50" charset="-128"/>
                <a:ea typeface="HGP創英角ｺﾞｼｯｸUB" panose="020B0900000000000000" pitchFamily="50" charset="-128"/>
              </a:rPr>
              <a:t>加速された文化のための物語たち」によって、アルファベット</a:t>
            </a:r>
            <a:r>
              <a:rPr kumimoji="1" lang="en-US" altLang="ja-JP" b="1" dirty="0">
                <a:latin typeface="HGP創英角ｺﾞｼｯｸUB" panose="020B0900000000000000" pitchFamily="50" charset="-128"/>
                <a:ea typeface="HGP創英角ｺﾞｼｯｸUB" panose="020B0900000000000000" pitchFamily="50" charset="-128"/>
              </a:rPr>
              <a:t>+</a:t>
            </a:r>
            <a:r>
              <a:rPr kumimoji="1" lang="ja-JP" altLang="en-US" b="1" dirty="0">
                <a:latin typeface="HGP創英角ｺﾞｼｯｸUB" panose="020B0900000000000000" pitchFamily="50" charset="-128"/>
                <a:ea typeface="HGP創英角ｺﾞｼｯｸUB" panose="020B0900000000000000" pitchFamily="50" charset="-128"/>
              </a:rPr>
              <a:t>世代という言葉が広まった</a:t>
            </a:r>
          </a:p>
        </p:txBody>
      </p:sp>
      <p:sp>
        <p:nvSpPr>
          <p:cNvPr id="2" name="テキスト ボックス 1">
            <a:extLst>
              <a:ext uri="{FF2B5EF4-FFF2-40B4-BE49-F238E27FC236}">
                <a16:creationId xmlns:a16="http://schemas.microsoft.com/office/drawing/2014/main" id="{49A5C01D-2405-067C-BD7B-A28D7C04DED2}"/>
              </a:ext>
            </a:extLst>
          </p:cNvPr>
          <p:cNvSpPr txBox="1"/>
          <p:nvPr/>
        </p:nvSpPr>
        <p:spPr>
          <a:xfrm>
            <a:off x="2104103" y="5201265"/>
            <a:ext cx="4139381" cy="584775"/>
          </a:xfrm>
          <a:prstGeom prst="rect">
            <a:avLst/>
          </a:prstGeom>
          <a:noFill/>
        </p:spPr>
        <p:txBody>
          <a:bodyPr wrap="square" rtlCol="0">
            <a:spAutoFit/>
          </a:bodyPr>
          <a:lstStyle/>
          <a:p>
            <a:r>
              <a:rPr kumimoji="1" lang="ja-JP" altLang="en-US" sz="3200" b="1" dirty="0">
                <a:latin typeface="HGP創英角ｺﾞｼｯｸUB" panose="020B0900000000000000" pitchFamily="50" charset="-128"/>
                <a:ea typeface="HGP創英角ｺﾞｼｯｸUB" panose="020B0900000000000000" pitchFamily="50" charset="-128"/>
              </a:rPr>
              <a:t>ジェネレーション</a:t>
            </a:r>
            <a:r>
              <a:rPr kumimoji="1" lang="ja-JP" altLang="en-US" sz="3200" b="1" dirty="0">
                <a:latin typeface="Gill Sans Nova Ultra Bold" panose="020B0B02020104020203" pitchFamily="34" charset="0"/>
                <a:ea typeface="HGP創英角ｺﾞｼｯｸUB" panose="020B0900000000000000" pitchFamily="50" charset="-128"/>
              </a:rPr>
              <a:t>✕</a:t>
            </a:r>
          </a:p>
        </p:txBody>
      </p:sp>
      <p:pic>
        <p:nvPicPr>
          <p:cNvPr id="5" name="Picture 2" descr="C:\Users\FMV-ESPRIMO\Desktop\image001.png">
            <a:extLst>
              <a:ext uri="{FF2B5EF4-FFF2-40B4-BE49-F238E27FC236}">
                <a16:creationId xmlns:a16="http://schemas.microsoft.com/office/drawing/2014/main" id="{07C07E7B-4E62-614A-EECE-CF049CFE72E0}"/>
              </a:ext>
            </a:extLst>
          </p:cNvPr>
          <p:cNvPicPr>
            <a:picLocks noChangeAspect="1" noChangeArrowheads="1"/>
          </p:cNvPicPr>
          <p:nvPr/>
        </p:nvPicPr>
        <p:blipFill>
          <a:blip r:embed="rId4" cstate="print"/>
          <a:srcRect/>
          <a:stretch>
            <a:fillRect/>
          </a:stretch>
        </p:blipFill>
        <p:spPr bwMode="auto">
          <a:xfrm>
            <a:off x="7855728" y="628073"/>
            <a:ext cx="933450" cy="371475"/>
          </a:xfrm>
          <a:prstGeom prst="rect">
            <a:avLst/>
          </a:prstGeom>
          <a:noFill/>
        </p:spPr>
      </p:pic>
    </p:spTree>
    <p:extLst>
      <p:ext uri="{BB962C8B-B14F-4D97-AF65-F5344CB8AC3E}">
        <p14:creationId xmlns:p14="http://schemas.microsoft.com/office/powerpoint/2010/main" val="3089315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2BBDFC-36F5-B637-88AC-24E55695376D}"/>
              </a:ext>
            </a:extLst>
          </p:cNvPr>
          <p:cNvSpPr>
            <a:spLocks noGrp="1"/>
          </p:cNvSpPr>
          <p:nvPr>
            <p:ph type="title"/>
          </p:nvPr>
        </p:nvSpPr>
        <p:spPr>
          <a:xfrm>
            <a:off x="628650" y="365127"/>
            <a:ext cx="7886700" cy="696758"/>
          </a:xfrm>
        </p:spPr>
        <p:txBody>
          <a:bodyPr>
            <a:normAutofit/>
          </a:bodyPr>
          <a:lstStyle/>
          <a:p>
            <a:r>
              <a:rPr lang="ja-JP" altLang="en-US" b="1" u="sng" dirty="0">
                <a:latin typeface="HGP創英角ｺﾞｼｯｸUB" panose="020B0900000000000000" pitchFamily="50" charset="-128"/>
                <a:ea typeface="HGP創英角ｺﾞｼｯｸUB" panose="020B0900000000000000" pitchFamily="50" charset="-128"/>
              </a:rPr>
              <a:t>◆各世代の違い</a:t>
            </a:r>
          </a:p>
        </p:txBody>
      </p:sp>
      <p:graphicFrame>
        <p:nvGraphicFramePr>
          <p:cNvPr id="4" name="表 4">
            <a:extLst>
              <a:ext uri="{FF2B5EF4-FFF2-40B4-BE49-F238E27FC236}">
                <a16:creationId xmlns:a16="http://schemas.microsoft.com/office/drawing/2014/main" id="{D1F1D602-9C21-0C54-0533-36B199F86B9B}"/>
              </a:ext>
            </a:extLst>
          </p:cNvPr>
          <p:cNvGraphicFramePr>
            <a:graphicFrameLocks noGrp="1"/>
          </p:cNvGraphicFramePr>
          <p:nvPr>
            <p:ph idx="1"/>
            <p:extLst>
              <p:ext uri="{D42A27DB-BD31-4B8C-83A1-F6EECF244321}">
                <p14:modId xmlns:p14="http://schemas.microsoft.com/office/powerpoint/2010/main" val="2131137157"/>
              </p:ext>
            </p:extLst>
          </p:nvPr>
        </p:nvGraphicFramePr>
        <p:xfrm>
          <a:off x="628649" y="1307691"/>
          <a:ext cx="8082732" cy="5185180"/>
        </p:xfrm>
        <a:graphic>
          <a:graphicData uri="http://schemas.openxmlformats.org/drawingml/2006/table">
            <a:tbl>
              <a:tblPr firstRow="1" bandRow="1">
                <a:tableStyleId>{5C22544A-7EE6-4342-B048-85BDC9FD1C3A}</a:tableStyleId>
              </a:tblPr>
              <a:tblGrid>
                <a:gridCol w="2694244">
                  <a:extLst>
                    <a:ext uri="{9D8B030D-6E8A-4147-A177-3AD203B41FA5}">
                      <a16:colId xmlns:a16="http://schemas.microsoft.com/office/drawing/2014/main" val="1746125069"/>
                    </a:ext>
                  </a:extLst>
                </a:gridCol>
                <a:gridCol w="3060152">
                  <a:extLst>
                    <a:ext uri="{9D8B030D-6E8A-4147-A177-3AD203B41FA5}">
                      <a16:colId xmlns:a16="http://schemas.microsoft.com/office/drawing/2014/main" val="1570952873"/>
                    </a:ext>
                  </a:extLst>
                </a:gridCol>
                <a:gridCol w="2328336">
                  <a:extLst>
                    <a:ext uri="{9D8B030D-6E8A-4147-A177-3AD203B41FA5}">
                      <a16:colId xmlns:a16="http://schemas.microsoft.com/office/drawing/2014/main" val="2423189501"/>
                    </a:ext>
                  </a:extLst>
                </a:gridCol>
              </a:tblGrid>
              <a:tr h="1037036">
                <a:tc>
                  <a:txBody>
                    <a:bodyPr/>
                    <a:lstStyle/>
                    <a:p>
                      <a:r>
                        <a:rPr kumimoji="1" lang="ja-JP" altLang="en-US" sz="2400" b="1" dirty="0">
                          <a:solidFill>
                            <a:schemeClr val="tx1"/>
                          </a:solidFill>
                          <a:highlight>
                            <a:srgbClr val="FFFF00"/>
                          </a:highlight>
                          <a:latin typeface="HGP創英角ｺﾞｼｯｸUB" panose="020B0900000000000000" pitchFamily="50" charset="-128"/>
                          <a:ea typeface="HGP創英角ｺﾞｼｯｸUB" panose="020B0900000000000000" pitchFamily="50" charset="-128"/>
                        </a:rPr>
                        <a:t>世代</a:t>
                      </a:r>
                    </a:p>
                  </a:txBody>
                  <a:tcPr/>
                </a:tc>
                <a:tc>
                  <a:txBody>
                    <a:bodyPr/>
                    <a:lstStyle/>
                    <a:p>
                      <a:r>
                        <a:rPr kumimoji="1" lang="ja-JP" altLang="en-US" sz="2400" b="1" dirty="0">
                          <a:solidFill>
                            <a:schemeClr val="tx1"/>
                          </a:solidFill>
                          <a:highlight>
                            <a:srgbClr val="FFFF00"/>
                          </a:highlight>
                          <a:latin typeface="HGP創英角ｺﾞｼｯｸUB" panose="020B0900000000000000" pitchFamily="50" charset="-128"/>
                          <a:ea typeface="HGP創英角ｺﾞｼｯｸUB" panose="020B0900000000000000" pitchFamily="50" charset="-128"/>
                        </a:rPr>
                        <a:t>生まれた年　</a:t>
                      </a:r>
                    </a:p>
                  </a:txBody>
                  <a:tcPr/>
                </a:tc>
                <a:tc>
                  <a:txBody>
                    <a:bodyPr/>
                    <a:lstStyle/>
                    <a:p>
                      <a:r>
                        <a:rPr kumimoji="1" lang="ja-JP" altLang="en-US" sz="2400" b="1" dirty="0">
                          <a:solidFill>
                            <a:schemeClr val="tx1"/>
                          </a:solidFill>
                          <a:highlight>
                            <a:srgbClr val="FFFF00"/>
                          </a:highlight>
                          <a:latin typeface="HGP創英角ｺﾞｼｯｸUB" panose="020B0900000000000000" pitchFamily="50" charset="-128"/>
                          <a:ea typeface="HGP創英角ｺﾞｼｯｸUB" panose="020B0900000000000000" pitchFamily="50" charset="-128"/>
                        </a:rPr>
                        <a:t>年齢</a:t>
                      </a:r>
                    </a:p>
                  </a:txBody>
                  <a:tcPr/>
                </a:tc>
                <a:extLst>
                  <a:ext uri="{0D108BD9-81ED-4DB2-BD59-A6C34878D82A}">
                    <a16:rowId xmlns:a16="http://schemas.microsoft.com/office/drawing/2014/main" val="3430975768"/>
                  </a:ext>
                </a:extLst>
              </a:tr>
              <a:tr h="1037036">
                <a:tc>
                  <a:txBody>
                    <a:bodyPr/>
                    <a:lstStyle/>
                    <a:p>
                      <a:r>
                        <a:rPr kumimoji="1" lang="en-US" altLang="ja-JP" sz="2800" b="1" dirty="0">
                          <a:latin typeface="HGP創英角ｺﾞｼｯｸUB" panose="020B0900000000000000" pitchFamily="50" charset="-128"/>
                          <a:ea typeface="HGP創英角ｺﾞｼｯｸUB" panose="020B0900000000000000" pitchFamily="50" charset="-128"/>
                        </a:rPr>
                        <a:t>X</a:t>
                      </a:r>
                      <a:r>
                        <a:rPr kumimoji="1" lang="ja-JP" altLang="en-US" sz="2800" b="1" dirty="0">
                          <a:latin typeface="HGP創英角ｺﾞｼｯｸUB" panose="020B0900000000000000" pitchFamily="50" charset="-128"/>
                          <a:ea typeface="HGP創英角ｺﾞｼｯｸUB" panose="020B0900000000000000" pitchFamily="50" charset="-128"/>
                        </a:rPr>
                        <a:t>世代</a:t>
                      </a:r>
                    </a:p>
                  </a:txBody>
                  <a:tcPr/>
                </a:tc>
                <a:tc>
                  <a:txBody>
                    <a:bodyPr/>
                    <a:lstStyle/>
                    <a:p>
                      <a:r>
                        <a:rPr kumimoji="1" lang="ja-JP" altLang="en-US" sz="2400" b="1" dirty="0">
                          <a:latin typeface="HGP創英角ｺﾞｼｯｸUB" panose="020B0900000000000000" pitchFamily="50" charset="-128"/>
                          <a:ea typeface="HGP創英角ｺﾞｼｯｸUB" panose="020B0900000000000000" pitchFamily="50" charset="-128"/>
                        </a:rPr>
                        <a:t>１９６５年～１９８０年代前半</a:t>
                      </a:r>
                    </a:p>
                  </a:txBody>
                  <a:tcPr/>
                </a:tc>
                <a:tc>
                  <a:txBody>
                    <a:bodyPr/>
                    <a:lstStyle/>
                    <a:p>
                      <a:r>
                        <a:rPr kumimoji="1" lang="ja-JP" altLang="en-US" sz="2400" b="1" dirty="0">
                          <a:latin typeface="HGP創英角ｺﾞｼｯｸUB" panose="020B0900000000000000" pitchFamily="50" charset="-128"/>
                          <a:ea typeface="HGP創英角ｺﾞｼｯｸUB" panose="020B0900000000000000" pitchFamily="50" charset="-128"/>
                        </a:rPr>
                        <a:t>５８歳～４３歳</a:t>
                      </a:r>
                    </a:p>
                  </a:txBody>
                  <a:tcPr/>
                </a:tc>
                <a:extLst>
                  <a:ext uri="{0D108BD9-81ED-4DB2-BD59-A6C34878D82A}">
                    <a16:rowId xmlns:a16="http://schemas.microsoft.com/office/drawing/2014/main" val="2277093709"/>
                  </a:ext>
                </a:extLst>
              </a:tr>
              <a:tr h="1037036">
                <a:tc>
                  <a:txBody>
                    <a:bodyPr/>
                    <a:lstStyle/>
                    <a:p>
                      <a:r>
                        <a:rPr kumimoji="1" lang="ja-JP" altLang="en-US" sz="2400" b="1" dirty="0">
                          <a:latin typeface="HGP創英角ｺﾞｼｯｸUB" panose="020B0900000000000000" pitchFamily="50" charset="-128"/>
                          <a:ea typeface="HGP創英角ｺﾞｼｯｸUB" panose="020B0900000000000000" pitchFamily="50" charset="-128"/>
                        </a:rPr>
                        <a:t>ミレニアル</a:t>
                      </a:r>
                      <a:r>
                        <a:rPr kumimoji="1" lang="en-US" altLang="ja-JP" sz="2400" b="1" dirty="0">
                          <a:latin typeface="HGP創英角ｺﾞｼｯｸUB" panose="020B0900000000000000" pitchFamily="50" charset="-128"/>
                          <a:ea typeface="HGP創英角ｺﾞｼｯｸUB" panose="020B0900000000000000" pitchFamily="50" charset="-128"/>
                        </a:rPr>
                        <a:t>Ý</a:t>
                      </a:r>
                      <a:r>
                        <a:rPr kumimoji="1" lang="ja-JP" altLang="en-US" sz="2400" b="1" dirty="0">
                          <a:latin typeface="HGP創英角ｺﾞｼｯｸUB" panose="020B0900000000000000" pitchFamily="50" charset="-128"/>
                          <a:ea typeface="HGP創英角ｺﾞｼｯｸUB" panose="020B0900000000000000" pitchFamily="50" charset="-128"/>
                        </a:rPr>
                        <a:t>世代</a:t>
                      </a:r>
                    </a:p>
                  </a:txBody>
                  <a:tcPr/>
                </a:tc>
                <a:tc>
                  <a:txBody>
                    <a:bodyPr/>
                    <a:lstStyle/>
                    <a:p>
                      <a:r>
                        <a:rPr kumimoji="1" lang="ja-JP" altLang="en-US" sz="2400" b="1" dirty="0">
                          <a:latin typeface="HGP創英角ｺﾞｼｯｸUB" panose="020B0900000000000000" pitchFamily="50" charset="-128"/>
                          <a:ea typeface="HGP創英角ｺﾞｼｯｸUB" panose="020B0900000000000000" pitchFamily="50" charset="-128"/>
                        </a:rPr>
                        <a:t>１９８１年～１９９６年</a:t>
                      </a:r>
                    </a:p>
                  </a:txBody>
                  <a:tcPr/>
                </a:tc>
                <a:tc>
                  <a:txBody>
                    <a:bodyPr/>
                    <a:lstStyle/>
                    <a:p>
                      <a:r>
                        <a:rPr kumimoji="1" lang="ja-JP" altLang="en-US" sz="2400" b="1" dirty="0">
                          <a:latin typeface="HGP創英角ｺﾞｼｯｸUB" panose="020B0900000000000000" pitchFamily="50" charset="-128"/>
                          <a:ea typeface="HGP創英角ｺﾞｼｯｸUB" panose="020B0900000000000000" pitchFamily="50" charset="-128"/>
                        </a:rPr>
                        <a:t>４２歳から２７歳</a:t>
                      </a:r>
                    </a:p>
                  </a:txBody>
                  <a:tcPr/>
                </a:tc>
                <a:extLst>
                  <a:ext uri="{0D108BD9-81ED-4DB2-BD59-A6C34878D82A}">
                    <a16:rowId xmlns:a16="http://schemas.microsoft.com/office/drawing/2014/main" val="1344462540"/>
                  </a:ext>
                </a:extLst>
              </a:tr>
              <a:tr h="1037036">
                <a:tc>
                  <a:txBody>
                    <a:bodyPr/>
                    <a:lstStyle/>
                    <a:p>
                      <a:r>
                        <a:rPr kumimoji="1" lang="en-US" altLang="ja-JP" sz="2400" b="1" dirty="0">
                          <a:latin typeface="HGP創英角ｺﾞｼｯｸUB" panose="020B0900000000000000" pitchFamily="50" charset="-128"/>
                          <a:ea typeface="HGP創英角ｺﾞｼｯｸUB" panose="020B0900000000000000" pitchFamily="50" charset="-128"/>
                        </a:rPr>
                        <a:t>Z</a:t>
                      </a:r>
                      <a:r>
                        <a:rPr kumimoji="1" lang="ja-JP" altLang="en-US" sz="2400" b="1" dirty="0">
                          <a:latin typeface="HGP創英角ｺﾞｼｯｸUB" panose="020B0900000000000000" pitchFamily="50" charset="-128"/>
                          <a:ea typeface="HGP創英角ｺﾞｼｯｸUB" panose="020B0900000000000000" pitchFamily="50" charset="-128"/>
                        </a:rPr>
                        <a:t>世代</a:t>
                      </a:r>
                    </a:p>
                  </a:txBody>
                  <a:tcPr/>
                </a:tc>
                <a:tc>
                  <a:txBody>
                    <a:bodyPr/>
                    <a:lstStyle/>
                    <a:p>
                      <a:r>
                        <a:rPr kumimoji="1" lang="ja-JP" altLang="en-US" sz="2400" b="1" dirty="0">
                          <a:latin typeface="HGP創英角ｺﾞｼｯｸUB" panose="020B0900000000000000" pitchFamily="50" charset="-128"/>
                          <a:ea typeface="HGP創英角ｺﾞｼｯｸUB" panose="020B0900000000000000" pitchFamily="50" charset="-128"/>
                        </a:rPr>
                        <a:t>１９９０年代後半～</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２０１０年</a:t>
                      </a:r>
                    </a:p>
                  </a:txBody>
                  <a:tcPr/>
                </a:tc>
                <a:tc>
                  <a:txBody>
                    <a:bodyPr/>
                    <a:lstStyle/>
                    <a:p>
                      <a:r>
                        <a:rPr kumimoji="1" lang="ja-JP" altLang="en-US" sz="2400" b="1" dirty="0">
                          <a:latin typeface="HGP創英角ｺﾞｼｯｸUB" panose="020B0900000000000000" pitchFamily="50" charset="-128"/>
                          <a:ea typeface="HGP創英角ｺﾞｼｯｸUB" panose="020B0900000000000000" pitchFamily="50" charset="-128"/>
                        </a:rPr>
                        <a:t>３３歳～１３歳</a:t>
                      </a:r>
                    </a:p>
                  </a:txBody>
                  <a:tcPr/>
                </a:tc>
                <a:extLst>
                  <a:ext uri="{0D108BD9-81ED-4DB2-BD59-A6C34878D82A}">
                    <a16:rowId xmlns:a16="http://schemas.microsoft.com/office/drawing/2014/main" val="2228178087"/>
                  </a:ext>
                </a:extLst>
              </a:tr>
              <a:tr h="1037036">
                <a:tc>
                  <a:txBody>
                    <a:bodyPr/>
                    <a:lstStyle/>
                    <a:p>
                      <a:r>
                        <a:rPr kumimoji="1" lang="en-US" altLang="ja-JP" sz="2400" b="1" dirty="0">
                          <a:latin typeface="HGP創英角ｺﾞｼｯｸUB" panose="020B0900000000000000" pitchFamily="50" charset="-128"/>
                          <a:ea typeface="HGP創英角ｺﾞｼｯｸUB" panose="020B0900000000000000" pitchFamily="50" charset="-128"/>
                        </a:rPr>
                        <a:t>α</a:t>
                      </a:r>
                      <a:r>
                        <a:rPr kumimoji="1" lang="ja-JP" altLang="en-US" sz="2400" b="1" dirty="0">
                          <a:latin typeface="HGP創英角ｺﾞｼｯｸUB" panose="020B0900000000000000" pitchFamily="50" charset="-128"/>
                          <a:ea typeface="HGP創英角ｺﾞｼｯｸUB" panose="020B0900000000000000" pitchFamily="50" charset="-128"/>
                        </a:rPr>
                        <a:t>世代</a:t>
                      </a:r>
                    </a:p>
                  </a:txBody>
                  <a:tcPr/>
                </a:tc>
                <a:tc>
                  <a:txBody>
                    <a:bodyPr/>
                    <a:lstStyle/>
                    <a:p>
                      <a:r>
                        <a:rPr kumimoji="1" lang="ja-JP" altLang="en-US" sz="2400" b="1" dirty="0">
                          <a:latin typeface="HGP創英角ｺﾞｼｯｸUB" panose="020B0900000000000000" pitchFamily="50" charset="-128"/>
                          <a:ea typeface="HGP創英角ｺﾞｼｯｸUB" panose="020B0900000000000000" pitchFamily="50" charset="-128"/>
                        </a:rPr>
                        <a:t>２０１０年～２０２５年</a:t>
                      </a:r>
                    </a:p>
                  </a:txBody>
                  <a:tcPr/>
                </a:tc>
                <a:tc>
                  <a:txBody>
                    <a:bodyPr/>
                    <a:lstStyle/>
                    <a:p>
                      <a:r>
                        <a:rPr kumimoji="1" lang="ja-JP" altLang="en-US" sz="2400" b="1" dirty="0">
                          <a:latin typeface="HGP創英角ｺﾞｼｯｸUB" panose="020B0900000000000000" pitchFamily="50" charset="-128"/>
                          <a:ea typeface="HGP創英角ｺﾞｼｯｸUB" panose="020B0900000000000000" pitchFamily="50" charset="-128"/>
                        </a:rPr>
                        <a:t>１２歳～０歳</a:t>
                      </a:r>
                    </a:p>
                  </a:txBody>
                  <a:tcPr/>
                </a:tc>
                <a:extLst>
                  <a:ext uri="{0D108BD9-81ED-4DB2-BD59-A6C34878D82A}">
                    <a16:rowId xmlns:a16="http://schemas.microsoft.com/office/drawing/2014/main" val="2833620977"/>
                  </a:ext>
                </a:extLst>
              </a:tr>
            </a:tbl>
          </a:graphicData>
        </a:graphic>
      </p:graphicFrame>
      <p:pic>
        <p:nvPicPr>
          <p:cNvPr id="3" name="Picture 2" descr="C:\Users\FMV-ESPRIMO\Desktop\image001.png">
            <a:extLst>
              <a:ext uri="{FF2B5EF4-FFF2-40B4-BE49-F238E27FC236}">
                <a16:creationId xmlns:a16="http://schemas.microsoft.com/office/drawing/2014/main" id="{B9FA9DDE-2BF2-7E84-26AC-1F3C4FA4B3EE}"/>
              </a:ext>
            </a:extLst>
          </p:cNvPr>
          <p:cNvPicPr>
            <a:picLocks noChangeAspect="1" noChangeArrowheads="1"/>
          </p:cNvPicPr>
          <p:nvPr/>
        </p:nvPicPr>
        <p:blipFill>
          <a:blip r:embed="rId3" cstate="print"/>
          <a:srcRect/>
          <a:stretch>
            <a:fillRect/>
          </a:stretch>
        </p:blipFill>
        <p:spPr bwMode="auto">
          <a:xfrm>
            <a:off x="8013870" y="406219"/>
            <a:ext cx="933450" cy="371475"/>
          </a:xfrm>
          <a:prstGeom prst="rect">
            <a:avLst/>
          </a:prstGeom>
          <a:noFill/>
        </p:spPr>
      </p:pic>
    </p:spTree>
    <p:extLst>
      <p:ext uri="{BB962C8B-B14F-4D97-AF65-F5344CB8AC3E}">
        <p14:creationId xmlns:p14="http://schemas.microsoft.com/office/powerpoint/2010/main" val="4127046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C4AD342-2EE4-368C-D5B6-157E5414FE8B}"/>
              </a:ext>
            </a:extLst>
          </p:cNvPr>
          <p:cNvSpPr txBox="1"/>
          <p:nvPr/>
        </p:nvSpPr>
        <p:spPr>
          <a:xfrm>
            <a:off x="294967" y="235974"/>
            <a:ext cx="8279689" cy="6370975"/>
          </a:xfrm>
          <a:prstGeom prst="rect">
            <a:avLst/>
          </a:prstGeom>
          <a:noFill/>
        </p:spPr>
        <p:txBody>
          <a:bodyPr wrap="square" rtlCol="0">
            <a:spAutoFit/>
          </a:bodyPr>
          <a:lstStyle/>
          <a:p>
            <a:r>
              <a:rPr lang="ja-JP" altLang="en-US" sz="2400" b="1" i="0" dirty="0">
                <a:solidFill>
                  <a:srgbClr val="111111"/>
                </a:solidFill>
                <a:effectLst/>
                <a:highlight>
                  <a:srgbClr val="00FFFF"/>
                </a:highlight>
                <a:latin typeface="HGP創英角ｺﾞｼｯｸUB" panose="020B0900000000000000" pitchFamily="50" charset="-128"/>
                <a:ea typeface="HGP創英角ｺﾞｼｯｸUB" panose="020B0900000000000000" pitchFamily="50" charset="-128"/>
              </a:rPr>
              <a:t>◆　</a:t>
            </a:r>
            <a:r>
              <a:rPr lang="en-US" altLang="ja-JP" sz="2400" b="1" i="0" dirty="0">
                <a:solidFill>
                  <a:srgbClr val="111111"/>
                </a:solidFill>
                <a:effectLst/>
                <a:highlight>
                  <a:srgbClr val="00FFFF"/>
                </a:highlight>
                <a:latin typeface="HGP創英角ｺﾞｼｯｸUB" panose="020B0900000000000000" pitchFamily="50" charset="-128"/>
                <a:ea typeface="HGP創英角ｺﾞｼｯｸUB" panose="020B0900000000000000" pitchFamily="50" charset="-128"/>
              </a:rPr>
              <a:t>X</a:t>
            </a:r>
            <a:r>
              <a:rPr lang="ja-JP" altLang="en-US" sz="2400" b="1" i="0" dirty="0">
                <a:solidFill>
                  <a:srgbClr val="111111"/>
                </a:solidFill>
                <a:effectLst/>
                <a:highlight>
                  <a:srgbClr val="00FFFF"/>
                </a:highlight>
                <a:latin typeface="HGP創英角ｺﾞｼｯｸUB" panose="020B0900000000000000" pitchFamily="50" charset="-128"/>
                <a:ea typeface="HGP創英角ｺﾞｼｯｸUB" panose="020B0900000000000000" pitchFamily="50" charset="-128"/>
              </a:rPr>
              <a:t>世代の定義</a:t>
            </a:r>
            <a:endParaRPr lang="en-US" altLang="ja-JP" sz="2400" b="1" dirty="0">
              <a:solidFill>
                <a:srgbClr val="111111"/>
              </a:solidFill>
              <a:highlight>
                <a:srgbClr val="00FFFF"/>
              </a:highlight>
              <a:latin typeface="HGP創英角ｺﾞｼｯｸUB" panose="020B0900000000000000" pitchFamily="50" charset="-128"/>
              <a:ea typeface="HGP創英角ｺﾞｼｯｸUB" panose="020B0900000000000000" pitchFamily="50" charset="-128"/>
            </a:endParaRPr>
          </a:p>
          <a:p>
            <a:r>
              <a:rPr lang="ja-JP" altLang="en-US" sz="2400" b="1" i="0" dirty="0">
                <a:solidFill>
                  <a:srgbClr val="111111"/>
                </a:solidFill>
                <a:effectLst/>
                <a:latin typeface="HGP創英角ｺﾞｼｯｸUB" panose="020B0900000000000000" pitchFamily="50" charset="-128"/>
                <a:ea typeface="HGP創英角ｺﾞｼｯｸUB" panose="020B0900000000000000" pitchFamily="50" charset="-128"/>
              </a:rPr>
              <a:t>　　　</a:t>
            </a:r>
            <a:r>
              <a:rPr lang="en-US" altLang="ja-JP" sz="2400" b="1" i="0" dirty="0">
                <a:solidFill>
                  <a:srgbClr val="111111"/>
                </a:solidFill>
                <a:effectLst/>
                <a:latin typeface="HGP創英角ｺﾞｼｯｸUB" panose="020B0900000000000000" pitchFamily="50" charset="-128"/>
                <a:ea typeface="HGP創英角ｺﾞｼｯｸUB" panose="020B0900000000000000" pitchFamily="50" charset="-128"/>
              </a:rPr>
              <a:t>1965</a:t>
            </a:r>
            <a:r>
              <a:rPr lang="ja-JP" altLang="en-US" sz="2400" b="1" i="0" dirty="0">
                <a:solidFill>
                  <a:srgbClr val="111111"/>
                </a:solidFill>
                <a:effectLst/>
                <a:latin typeface="HGP創英角ｺﾞｼｯｸUB" panose="020B0900000000000000" pitchFamily="50" charset="-128"/>
                <a:ea typeface="HGP創英角ｺﾞｼｯｸUB" panose="020B0900000000000000" pitchFamily="50" charset="-128"/>
              </a:rPr>
              <a:t>年から</a:t>
            </a:r>
            <a:r>
              <a:rPr lang="en-US" altLang="ja-JP" sz="2400" b="1" i="0" dirty="0">
                <a:solidFill>
                  <a:srgbClr val="111111"/>
                </a:solidFill>
                <a:effectLst/>
                <a:latin typeface="HGP創英角ｺﾞｼｯｸUB" panose="020B0900000000000000" pitchFamily="50" charset="-128"/>
                <a:ea typeface="HGP創英角ｺﾞｼｯｸUB" panose="020B0900000000000000" pitchFamily="50" charset="-128"/>
              </a:rPr>
              <a:t>1980</a:t>
            </a:r>
            <a:r>
              <a:rPr lang="ja-JP" altLang="en-US" sz="2400" b="1" i="0" dirty="0">
                <a:solidFill>
                  <a:srgbClr val="111111"/>
                </a:solidFill>
                <a:effectLst/>
                <a:latin typeface="HGP創英角ｺﾞｼｯｸUB" panose="020B0900000000000000" pitchFamily="50" charset="-128"/>
                <a:ea typeface="HGP創英角ｺﾞｼｯｸUB" panose="020B0900000000000000" pitchFamily="50" charset="-128"/>
              </a:rPr>
              <a:t>年代前半にかけて生ま　</a:t>
            </a:r>
            <a:endParaRPr lang="en-US" altLang="ja-JP" sz="2400" b="1" i="0" dirty="0">
              <a:solidFill>
                <a:srgbClr val="111111"/>
              </a:solidFill>
              <a:effectLst/>
              <a:latin typeface="HGP創英角ｺﾞｼｯｸUB" panose="020B0900000000000000" pitchFamily="50" charset="-128"/>
              <a:ea typeface="HGP創英角ｺﾞｼｯｸUB" panose="020B0900000000000000" pitchFamily="50" charset="-128"/>
            </a:endParaRPr>
          </a:p>
          <a:p>
            <a:r>
              <a:rPr lang="ja-JP" altLang="en-US" sz="2400" b="1" dirty="0">
                <a:solidFill>
                  <a:srgbClr val="111111"/>
                </a:solidFill>
                <a:latin typeface="HGP創英角ｺﾞｼｯｸUB" panose="020B0900000000000000" pitchFamily="50" charset="-128"/>
                <a:ea typeface="HGP創英角ｺﾞｼｯｸUB" panose="020B0900000000000000" pitchFamily="50" charset="-128"/>
              </a:rPr>
              <a:t>　　　</a:t>
            </a:r>
            <a:r>
              <a:rPr lang="ja-JP" altLang="en-US" sz="2400" b="1" i="0" dirty="0">
                <a:solidFill>
                  <a:srgbClr val="111111"/>
                </a:solidFill>
                <a:effectLst/>
                <a:latin typeface="HGP創英角ｺﾞｼｯｸUB" panose="020B0900000000000000" pitchFamily="50" charset="-128"/>
                <a:ea typeface="HGP創英角ｺﾞｼｯｸUB" panose="020B0900000000000000" pitchFamily="50" charset="-128"/>
              </a:rPr>
              <a:t>れた人々（現在</a:t>
            </a:r>
            <a:r>
              <a:rPr lang="en-US" altLang="ja-JP" sz="2400" b="1" i="0" dirty="0">
                <a:solidFill>
                  <a:srgbClr val="111111"/>
                </a:solidFill>
                <a:effectLst/>
                <a:latin typeface="HGP創英角ｺﾞｼｯｸUB" panose="020B0900000000000000" pitchFamily="50" charset="-128"/>
                <a:ea typeface="HGP創英角ｺﾞｼｯｸUB" panose="020B0900000000000000" pitchFamily="50" charset="-128"/>
              </a:rPr>
              <a:t>40-60</a:t>
            </a:r>
            <a:r>
              <a:rPr lang="ja-JP" altLang="en-US" sz="2400" b="1" i="0" dirty="0">
                <a:solidFill>
                  <a:srgbClr val="111111"/>
                </a:solidFill>
                <a:effectLst/>
                <a:latin typeface="HGP創英角ｺﾞｼｯｸUB" panose="020B0900000000000000" pitchFamily="50" charset="-128"/>
                <a:ea typeface="HGP創英角ｺﾞｼｯｸUB" panose="020B0900000000000000" pitchFamily="50" charset="-128"/>
              </a:rPr>
              <a:t>才）</a:t>
            </a:r>
            <a:r>
              <a:rPr lang="ja-JP" altLang="en-US" sz="2400" b="1" dirty="0">
                <a:solidFill>
                  <a:srgbClr val="111111"/>
                </a:solidFill>
                <a:latin typeface="HGP創英角ｺﾞｼｯｸUB" panose="020B0900000000000000" pitchFamily="50" charset="-128"/>
                <a:ea typeface="HGP創英角ｺﾞｼｯｸUB" panose="020B0900000000000000" pitchFamily="50" charset="-128"/>
              </a:rPr>
              <a:t>　</a:t>
            </a:r>
            <a:r>
              <a:rPr lang="ja-JP" altLang="en-US" sz="2400" b="1" i="0" dirty="0">
                <a:solidFill>
                  <a:srgbClr val="111111"/>
                </a:solidFill>
                <a:effectLst/>
                <a:latin typeface="HGP創英角ｺﾞｼｯｸUB" panose="020B0900000000000000" pitchFamily="50" charset="-128"/>
                <a:ea typeface="HGP創英角ｺﾞｼｯｸUB" panose="020B0900000000000000" pitchFamily="50" charset="-128"/>
              </a:rPr>
              <a:t>日本の団塊ジュニアを含む</a:t>
            </a:r>
            <a:br>
              <a:rPr lang="ja-JP" altLang="en-US" sz="2400" b="1" dirty="0">
                <a:latin typeface="HGP創英角ｺﾞｼｯｸUB" panose="020B0900000000000000" pitchFamily="50" charset="-128"/>
                <a:ea typeface="HGP創英角ｺﾞｼｯｸUB" panose="020B0900000000000000" pitchFamily="50" charset="-128"/>
              </a:rPr>
            </a:br>
            <a:br>
              <a:rPr lang="ja-JP" altLang="en-US" sz="2400" b="1" dirty="0">
                <a:latin typeface="HGP創英角ｺﾞｼｯｸUB" panose="020B0900000000000000" pitchFamily="50" charset="-128"/>
                <a:ea typeface="HGP創英角ｺﾞｼｯｸUB" panose="020B0900000000000000" pitchFamily="50" charset="-128"/>
              </a:rPr>
            </a:br>
            <a:r>
              <a:rPr lang="ja-JP" altLang="en-US" sz="2400" b="1" dirty="0">
                <a:latin typeface="HGP創英角ｺﾞｼｯｸUB" panose="020B0900000000000000" pitchFamily="50" charset="-128"/>
                <a:ea typeface="HGP創英角ｺﾞｼｯｸUB" panose="020B0900000000000000" pitchFamily="50" charset="-128"/>
              </a:rPr>
              <a:t>・　</a:t>
            </a:r>
            <a:r>
              <a:rPr lang="en-US" altLang="ja-JP" sz="2400" b="1" i="0" dirty="0">
                <a:solidFill>
                  <a:srgbClr val="111111"/>
                </a:solidFill>
                <a:effectLst/>
                <a:highlight>
                  <a:srgbClr val="FFFF00"/>
                </a:highlight>
                <a:latin typeface="HGP創英角ｺﾞｼｯｸUB" panose="020B0900000000000000" pitchFamily="50" charset="-128"/>
                <a:ea typeface="HGP創英角ｺﾞｼｯｸUB" panose="020B0900000000000000" pitchFamily="50" charset="-128"/>
              </a:rPr>
              <a:t>X</a:t>
            </a:r>
            <a:r>
              <a:rPr lang="ja-JP" altLang="en-US" sz="2400" b="1" i="0" dirty="0">
                <a:solidFill>
                  <a:srgbClr val="111111"/>
                </a:solidFill>
                <a:effectLst/>
                <a:highlight>
                  <a:srgbClr val="FFFF00"/>
                </a:highlight>
                <a:latin typeface="HGP創英角ｺﾞｼｯｸUB" panose="020B0900000000000000" pitchFamily="50" charset="-128"/>
                <a:ea typeface="HGP創英角ｺﾞｼｯｸUB" panose="020B0900000000000000" pitchFamily="50" charset="-128"/>
              </a:rPr>
              <a:t>世代は、一般的に自己主張や個人の自由、多様性、グロー</a:t>
            </a:r>
            <a:endParaRPr lang="en-US" altLang="ja-JP" sz="2400" b="1" i="0" dirty="0">
              <a:solidFill>
                <a:srgbClr val="111111"/>
              </a:solidFill>
              <a:effectLst/>
              <a:highlight>
                <a:srgbClr val="FFFF00"/>
              </a:highlight>
              <a:latin typeface="HGP創英角ｺﾞｼｯｸUB" panose="020B0900000000000000" pitchFamily="50" charset="-128"/>
              <a:ea typeface="HGP創英角ｺﾞｼｯｸUB" panose="020B0900000000000000" pitchFamily="50" charset="-128"/>
            </a:endParaRPr>
          </a:p>
          <a:p>
            <a:r>
              <a:rPr lang="ja-JP" altLang="en-US" sz="2400" b="1" dirty="0">
                <a:solidFill>
                  <a:srgbClr val="111111"/>
                </a:solidFill>
                <a:latin typeface="HGP創英角ｺﾞｼｯｸUB" panose="020B0900000000000000" pitchFamily="50" charset="-128"/>
                <a:ea typeface="HGP創英角ｺﾞｼｯｸUB" panose="020B0900000000000000" pitchFamily="50" charset="-128"/>
              </a:rPr>
              <a:t>　　</a:t>
            </a:r>
            <a:r>
              <a:rPr lang="ja-JP" altLang="en-US" sz="2400" b="1" i="0" dirty="0">
                <a:solidFill>
                  <a:srgbClr val="111111"/>
                </a:solidFill>
                <a:effectLst/>
                <a:highlight>
                  <a:srgbClr val="FFFF00"/>
                </a:highlight>
                <a:latin typeface="HGP創英角ｺﾞｼｯｸUB" panose="020B0900000000000000" pitchFamily="50" charset="-128"/>
                <a:ea typeface="HGP創英角ｺﾞｼｯｸUB" panose="020B0900000000000000" pitchFamily="50" charset="-128"/>
              </a:rPr>
              <a:t>バルな視野を重視する傾向があるほか、長時間労働、終身</a:t>
            </a:r>
            <a:endParaRPr lang="en-US" altLang="ja-JP" sz="2400" b="1" i="0" dirty="0">
              <a:solidFill>
                <a:srgbClr val="111111"/>
              </a:solidFill>
              <a:effectLst/>
              <a:highlight>
                <a:srgbClr val="FFFF00"/>
              </a:highlight>
              <a:latin typeface="HGP創英角ｺﾞｼｯｸUB" panose="020B0900000000000000" pitchFamily="50" charset="-128"/>
              <a:ea typeface="HGP創英角ｺﾞｼｯｸUB" panose="020B0900000000000000" pitchFamily="50" charset="-128"/>
            </a:endParaRPr>
          </a:p>
          <a:p>
            <a:r>
              <a:rPr lang="ja-JP" altLang="en-US" sz="2400" b="1" dirty="0">
                <a:solidFill>
                  <a:srgbClr val="111111"/>
                </a:solidFill>
                <a:latin typeface="HGP創英角ｺﾞｼｯｸUB" panose="020B0900000000000000" pitchFamily="50" charset="-128"/>
                <a:ea typeface="HGP創英角ｺﾞｼｯｸUB" panose="020B0900000000000000" pitchFamily="50" charset="-128"/>
              </a:rPr>
              <a:t>　　</a:t>
            </a:r>
            <a:r>
              <a:rPr lang="ja-JP" altLang="en-US" sz="2400" b="1" i="0" dirty="0">
                <a:solidFill>
                  <a:srgbClr val="111111"/>
                </a:solidFill>
                <a:effectLst/>
                <a:highlight>
                  <a:srgbClr val="FFFF00"/>
                </a:highlight>
                <a:latin typeface="HGP創英角ｺﾞｼｯｸUB" panose="020B0900000000000000" pitchFamily="50" charset="-128"/>
                <a:ea typeface="HGP創英角ｺﾞｼｯｸUB" panose="020B0900000000000000" pitchFamily="50" charset="-128"/>
              </a:rPr>
              <a:t>雇用にこだわらず、ワークライフバランスを重視する</a:t>
            </a:r>
            <a:endParaRPr lang="en-US" altLang="ja-JP" sz="2400" b="1" i="0" dirty="0">
              <a:solidFill>
                <a:srgbClr val="111111"/>
              </a:solidFill>
              <a:effectLst/>
              <a:highlight>
                <a:srgbClr val="FFFF00"/>
              </a:highlight>
              <a:latin typeface="HGP創英角ｺﾞｼｯｸUB" panose="020B0900000000000000" pitchFamily="50" charset="-128"/>
              <a:ea typeface="HGP創英角ｺﾞｼｯｸUB" panose="020B0900000000000000" pitchFamily="50" charset="-128"/>
            </a:endParaRPr>
          </a:p>
          <a:p>
            <a:endParaRPr lang="en-US" altLang="ja-JP" sz="2400" b="1" dirty="0">
              <a:solidFill>
                <a:srgbClr val="111111"/>
              </a:solidFill>
              <a:latin typeface="HGP創英角ｺﾞｼｯｸUB" panose="020B0900000000000000" pitchFamily="50" charset="-128"/>
              <a:ea typeface="HGP創英角ｺﾞｼｯｸUB" panose="020B0900000000000000" pitchFamily="50" charset="-128"/>
            </a:endParaRPr>
          </a:p>
          <a:p>
            <a:pPr algn="l"/>
            <a:r>
              <a:rPr lang="ja-JP" altLang="en-US" sz="2400" b="1" i="0" dirty="0">
                <a:solidFill>
                  <a:srgbClr val="333333"/>
                </a:solidFill>
                <a:effectLst/>
                <a:highlight>
                  <a:srgbClr val="00FFFF"/>
                </a:highlight>
                <a:latin typeface="HGP創英角ｺﾞｼｯｸUB" panose="020B0900000000000000" pitchFamily="50" charset="-128"/>
                <a:ea typeface="HGP創英角ｺﾞｼｯｸUB" panose="020B0900000000000000" pitchFamily="50" charset="-128"/>
              </a:rPr>
              <a:t>◆　</a:t>
            </a:r>
            <a:r>
              <a:rPr lang="en-US" altLang="ja-JP" sz="2400" b="1" i="0" dirty="0">
                <a:solidFill>
                  <a:srgbClr val="333333"/>
                </a:solidFill>
                <a:effectLst/>
                <a:highlight>
                  <a:srgbClr val="00FFFF"/>
                </a:highlight>
                <a:latin typeface="HGP創英角ｺﾞｼｯｸUB" panose="020B0900000000000000" pitchFamily="50" charset="-128"/>
                <a:ea typeface="HGP創英角ｺﾞｼｯｸUB" panose="020B0900000000000000" pitchFamily="50" charset="-128"/>
              </a:rPr>
              <a:t>Y</a:t>
            </a:r>
            <a:r>
              <a:rPr lang="ja-JP" altLang="en-US" sz="2400" b="1" i="0" dirty="0">
                <a:solidFill>
                  <a:srgbClr val="333333"/>
                </a:solidFill>
                <a:effectLst/>
                <a:highlight>
                  <a:srgbClr val="00FFFF"/>
                </a:highlight>
                <a:latin typeface="HGP創英角ｺﾞｼｯｸUB" panose="020B0900000000000000" pitchFamily="50" charset="-128"/>
                <a:ea typeface="HGP創英角ｺﾞｼｯｸUB" panose="020B0900000000000000" pitchFamily="50" charset="-128"/>
              </a:rPr>
              <a:t>ミレニアル世代の特徴（１９８１年から１９９６年）</a:t>
            </a:r>
          </a:p>
          <a:p>
            <a:pPr algn="l"/>
            <a:r>
              <a:rPr lang="ja-JP" altLang="en-US" sz="2400" b="1" dirty="0">
                <a:solidFill>
                  <a:srgbClr val="111111"/>
                </a:solidFill>
                <a:latin typeface="HGP創英角ｺﾞｼｯｸUB" panose="020B0900000000000000" pitchFamily="50" charset="-128"/>
                <a:ea typeface="HGP創英角ｺﾞｼｯｸUB" panose="020B0900000000000000" pitchFamily="50" charset="-128"/>
              </a:rPr>
              <a:t>・　</a:t>
            </a:r>
            <a:r>
              <a:rPr lang="en-US" altLang="ja-JP" sz="2400" b="1" i="0" dirty="0">
                <a:solidFill>
                  <a:srgbClr val="111111"/>
                </a:solidFill>
                <a:effectLst/>
                <a:latin typeface="HGP創英角ｺﾞｼｯｸUB" panose="020B0900000000000000" pitchFamily="50" charset="-128"/>
                <a:ea typeface="HGP創英角ｺﾞｼｯｸUB" panose="020B0900000000000000" pitchFamily="50" charset="-128"/>
              </a:rPr>
              <a:t>Y</a:t>
            </a:r>
            <a:r>
              <a:rPr lang="ja-JP" altLang="en-US" sz="2400" b="1" i="0" dirty="0">
                <a:solidFill>
                  <a:srgbClr val="111111"/>
                </a:solidFill>
                <a:effectLst/>
                <a:latin typeface="HGP創英角ｺﾞｼｯｸUB" panose="020B0900000000000000" pitchFamily="50" charset="-128"/>
                <a:ea typeface="HGP創英角ｺﾞｼｯｸUB" panose="020B0900000000000000" pitchFamily="50" charset="-128"/>
              </a:rPr>
              <a:t>世代の特徴は、デジタルテクノロジーの進化とともに育って</a:t>
            </a:r>
            <a:endParaRPr lang="en-US" altLang="ja-JP" sz="2400" b="1" i="0" dirty="0">
              <a:solidFill>
                <a:srgbClr val="111111"/>
              </a:solidFill>
              <a:effectLst/>
              <a:latin typeface="HGP創英角ｺﾞｼｯｸUB" panose="020B0900000000000000" pitchFamily="50" charset="-128"/>
              <a:ea typeface="HGP創英角ｺﾞｼｯｸUB" panose="020B0900000000000000" pitchFamily="50" charset="-128"/>
            </a:endParaRPr>
          </a:p>
          <a:p>
            <a:pPr algn="l"/>
            <a:r>
              <a:rPr lang="ja-JP" altLang="en-US" sz="2400" b="1" dirty="0">
                <a:solidFill>
                  <a:srgbClr val="111111"/>
                </a:solidFill>
                <a:latin typeface="HGP創英角ｺﾞｼｯｸUB" panose="020B0900000000000000" pitchFamily="50" charset="-128"/>
                <a:ea typeface="HGP創英角ｺﾞｼｯｸUB" panose="020B0900000000000000" pitchFamily="50" charset="-128"/>
              </a:rPr>
              <a:t>　　</a:t>
            </a:r>
            <a:r>
              <a:rPr lang="ja-JP" altLang="en-US" sz="2400" b="1" i="0" dirty="0">
                <a:solidFill>
                  <a:srgbClr val="111111"/>
                </a:solidFill>
                <a:effectLst/>
                <a:latin typeface="HGP創英角ｺﾞｼｯｸUB" panose="020B0900000000000000" pitchFamily="50" charset="-128"/>
                <a:ea typeface="HGP創英角ｺﾞｼｯｸUB" panose="020B0900000000000000" pitchFamily="50" charset="-128"/>
              </a:rPr>
              <a:t>いることから、</a:t>
            </a:r>
            <a:r>
              <a:rPr lang="en-US" altLang="ja-JP" sz="2400" b="1" i="0" dirty="0">
                <a:solidFill>
                  <a:srgbClr val="111111"/>
                </a:solidFill>
                <a:effectLst/>
                <a:highlight>
                  <a:srgbClr val="FFFF00"/>
                </a:highlight>
                <a:latin typeface="HGP創英角ｺﾞｼｯｸUB" panose="020B0900000000000000" pitchFamily="50" charset="-128"/>
                <a:ea typeface="HGP創英角ｺﾞｼｯｸUB" panose="020B0900000000000000" pitchFamily="50" charset="-128"/>
              </a:rPr>
              <a:t>SNS</a:t>
            </a:r>
            <a:r>
              <a:rPr lang="ja-JP" altLang="en-US" sz="2400" b="1" i="0" dirty="0">
                <a:solidFill>
                  <a:srgbClr val="111111"/>
                </a:solidFill>
                <a:effectLst/>
                <a:highlight>
                  <a:srgbClr val="FFFF00"/>
                </a:highlight>
                <a:latin typeface="HGP創英角ｺﾞｼｯｸUB" panose="020B0900000000000000" pitchFamily="50" charset="-128"/>
                <a:ea typeface="HGP創英角ｺﾞｼｯｸUB" panose="020B0900000000000000" pitchFamily="50" charset="-128"/>
              </a:rPr>
              <a:t>などのオンラインのコミュニケーションツー</a:t>
            </a:r>
            <a:endParaRPr lang="en-US" altLang="ja-JP" sz="2400" b="1" i="0" dirty="0">
              <a:solidFill>
                <a:srgbClr val="111111"/>
              </a:solidFill>
              <a:effectLst/>
              <a:highlight>
                <a:srgbClr val="FFFF00"/>
              </a:highlight>
              <a:latin typeface="HGP創英角ｺﾞｼｯｸUB" panose="020B0900000000000000" pitchFamily="50" charset="-128"/>
              <a:ea typeface="HGP創英角ｺﾞｼｯｸUB" panose="020B0900000000000000" pitchFamily="50" charset="-128"/>
            </a:endParaRPr>
          </a:p>
          <a:p>
            <a:pPr algn="l"/>
            <a:r>
              <a:rPr lang="ja-JP" altLang="en-US" sz="2400" b="1" dirty="0">
                <a:solidFill>
                  <a:srgbClr val="111111"/>
                </a:solidFill>
                <a:highlight>
                  <a:srgbClr val="FFFF00"/>
                </a:highlight>
                <a:latin typeface="HGP創英角ｺﾞｼｯｸUB" panose="020B0900000000000000" pitchFamily="50" charset="-128"/>
                <a:ea typeface="HGP創英角ｺﾞｼｯｸUB" panose="020B0900000000000000" pitchFamily="50" charset="-128"/>
              </a:rPr>
              <a:t>　　</a:t>
            </a:r>
            <a:r>
              <a:rPr lang="ja-JP" altLang="en-US" sz="2400" b="1" i="0" dirty="0">
                <a:solidFill>
                  <a:srgbClr val="111111"/>
                </a:solidFill>
                <a:effectLst/>
                <a:highlight>
                  <a:srgbClr val="FFFF00"/>
                </a:highlight>
                <a:latin typeface="HGP創英角ｺﾞｼｯｸUB" panose="020B0900000000000000" pitchFamily="50" charset="-128"/>
                <a:ea typeface="HGP創英角ｺﾞｼｯｸUB" panose="020B0900000000000000" pitchFamily="50" charset="-128"/>
              </a:rPr>
              <a:t>ルを積極的に利用する</a:t>
            </a:r>
            <a:r>
              <a:rPr lang="ja-JP" altLang="en-US" sz="2400" b="1" i="0" dirty="0">
                <a:solidFill>
                  <a:srgbClr val="111111"/>
                </a:solidFill>
                <a:effectLst/>
                <a:latin typeface="HGP創英角ｺﾞｼｯｸUB" panose="020B0900000000000000" pitchFamily="50" charset="-128"/>
                <a:ea typeface="HGP創英角ｺﾞｼｯｸUB" panose="020B0900000000000000" pitchFamily="50" charset="-128"/>
              </a:rPr>
              <a:t>。</a:t>
            </a:r>
            <a:r>
              <a:rPr lang="ja-JP" altLang="en-US" sz="2400" b="1" i="0" dirty="0">
                <a:solidFill>
                  <a:srgbClr val="111111"/>
                </a:solidFill>
                <a:effectLst/>
                <a:highlight>
                  <a:srgbClr val="FFFF00"/>
                </a:highlight>
                <a:latin typeface="HGP創英角ｺﾞｼｯｸUB" panose="020B0900000000000000" pitchFamily="50" charset="-128"/>
                <a:ea typeface="HGP創英角ｺﾞｼｯｸUB" panose="020B0900000000000000" pitchFamily="50" charset="-128"/>
              </a:rPr>
              <a:t>組織や企業に対しての忠誠心よりも、</a:t>
            </a:r>
            <a:endParaRPr lang="en-US" altLang="ja-JP" sz="2400" b="1" i="0" dirty="0">
              <a:solidFill>
                <a:srgbClr val="111111"/>
              </a:solidFill>
              <a:effectLst/>
              <a:highlight>
                <a:srgbClr val="FFFF00"/>
              </a:highlight>
              <a:latin typeface="HGP創英角ｺﾞｼｯｸUB" panose="020B0900000000000000" pitchFamily="50" charset="-128"/>
              <a:ea typeface="HGP創英角ｺﾞｼｯｸUB" panose="020B0900000000000000" pitchFamily="50" charset="-128"/>
            </a:endParaRPr>
          </a:p>
          <a:p>
            <a:pPr algn="l"/>
            <a:r>
              <a:rPr lang="ja-JP" altLang="en-US" sz="2400" b="1" dirty="0">
                <a:solidFill>
                  <a:srgbClr val="111111"/>
                </a:solidFill>
                <a:highlight>
                  <a:srgbClr val="FFFF00"/>
                </a:highlight>
                <a:latin typeface="HGP創英角ｺﾞｼｯｸUB" panose="020B0900000000000000" pitchFamily="50" charset="-128"/>
                <a:ea typeface="HGP創英角ｺﾞｼｯｸUB" panose="020B0900000000000000" pitchFamily="50" charset="-128"/>
              </a:rPr>
              <a:t>　　</a:t>
            </a:r>
            <a:r>
              <a:rPr lang="ja-JP" altLang="en-US" sz="2400" b="1" i="0" dirty="0">
                <a:solidFill>
                  <a:srgbClr val="111111"/>
                </a:solidFill>
                <a:effectLst/>
                <a:highlight>
                  <a:srgbClr val="FFFF00"/>
                </a:highlight>
                <a:latin typeface="HGP創英角ｺﾞｼｯｸUB" panose="020B0900000000000000" pitchFamily="50" charset="-128"/>
                <a:ea typeface="HGP創英角ｺﾞｼｯｸUB" panose="020B0900000000000000" pitchFamily="50" charset="-128"/>
              </a:rPr>
              <a:t>自分自身の成長やキャリアアップを優先する個人主義的な一</a:t>
            </a:r>
            <a:endParaRPr lang="en-US" altLang="ja-JP" sz="2400" b="1" i="0" dirty="0">
              <a:solidFill>
                <a:srgbClr val="111111"/>
              </a:solidFill>
              <a:effectLst/>
              <a:highlight>
                <a:srgbClr val="FFFF00"/>
              </a:highlight>
              <a:latin typeface="HGP創英角ｺﾞｼｯｸUB" panose="020B0900000000000000" pitchFamily="50" charset="-128"/>
              <a:ea typeface="HGP創英角ｺﾞｼｯｸUB" panose="020B0900000000000000" pitchFamily="50" charset="-128"/>
            </a:endParaRPr>
          </a:p>
          <a:p>
            <a:pPr algn="l"/>
            <a:r>
              <a:rPr lang="ja-JP" altLang="en-US" sz="2400" b="1" dirty="0">
                <a:solidFill>
                  <a:srgbClr val="111111"/>
                </a:solidFill>
                <a:highlight>
                  <a:srgbClr val="FFFF00"/>
                </a:highlight>
                <a:latin typeface="HGP創英角ｺﾞｼｯｸUB" panose="020B0900000000000000" pitchFamily="50" charset="-128"/>
                <a:ea typeface="HGP創英角ｺﾞｼｯｸUB" panose="020B0900000000000000" pitchFamily="50" charset="-128"/>
              </a:rPr>
              <a:t>　　</a:t>
            </a:r>
            <a:r>
              <a:rPr lang="ja-JP" altLang="en-US" sz="2400" b="1" i="0" dirty="0">
                <a:solidFill>
                  <a:srgbClr val="111111"/>
                </a:solidFill>
                <a:effectLst/>
                <a:highlight>
                  <a:srgbClr val="FFFF00"/>
                </a:highlight>
                <a:latin typeface="HGP創英角ｺﾞｼｯｸUB" panose="020B0900000000000000" pitchFamily="50" charset="-128"/>
                <a:ea typeface="HGP創英角ｺﾞｼｯｸUB" panose="020B0900000000000000" pitchFamily="50" charset="-128"/>
              </a:rPr>
              <a:t>面がある</a:t>
            </a:r>
            <a:br>
              <a:rPr lang="ja-JP" altLang="en-US" sz="2400" b="1" i="0" dirty="0">
                <a:solidFill>
                  <a:srgbClr val="111111"/>
                </a:solidFill>
                <a:effectLst/>
                <a:highlight>
                  <a:srgbClr val="FFFF00"/>
                </a:highlight>
                <a:latin typeface="HGP創英角ｺﾞｼｯｸUB" panose="020B0900000000000000" pitchFamily="50" charset="-128"/>
                <a:ea typeface="HGP創英角ｺﾞｼｯｸUB" panose="020B0900000000000000" pitchFamily="50" charset="-128"/>
              </a:rPr>
            </a:br>
            <a:br>
              <a:rPr lang="ja-JP" altLang="en-US" sz="2400" b="1" i="0" dirty="0">
                <a:solidFill>
                  <a:srgbClr val="111111"/>
                </a:solidFill>
                <a:effectLst/>
                <a:latin typeface="HGP創英角ｺﾞｼｯｸUB" panose="020B0900000000000000" pitchFamily="50" charset="-128"/>
                <a:ea typeface="HGP創英角ｺﾞｼｯｸUB" panose="020B0900000000000000" pitchFamily="50" charset="-128"/>
              </a:rPr>
            </a:br>
            <a:r>
              <a:rPr lang="ja-JP" altLang="en-US" sz="2400" b="1" i="0" dirty="0">
                <a:solidFill>
                  <a:srgbClr val="111111"/>
                </a:solidFill>
                <a:effectLst/>
                <a:latin typeface="HGP創英角ｺﾞｼｯｸUB" panose="020B0900000000000000" pitchFamily="50" charset="-128"/>
                <a:ea typeface="HGP創英角ｺﾞｼｯｸUB" panose="020B0900000000000000" pitchFamily="50" charset="-128"/>
              </a:rPr>
              <a:t>　　その反面、環境や社会的な責任に関心を持ち、持続可能な　</a:t>
            </a:r>
            <a:endParaRPr lang="en-US" altLang="ja-JP" sz="2400" b="1" i="0" dirty="0">
              <a:solidFill>
                <a:srgbClr val="111111"/>
              </a:solidFill>
              <a:effectLst/>
              <a:latin typeface="HGP創英角ｺﾞｼｯｸUB" panose="020B0900000000000000" pitchFamily="50" charset="-128"/>
              <a:ea typeface="HGP創英角ｺﾞｼｯｸUB" panose="020B0900000000000000" pitchFamily="50" charset="-128"/>
            </a:endParaRPr>
          </a:p>
          <a:p>
            <a:pPr algn="l"/>
            <a:r>
              <a:rPr lang="ja-JP" altLang="en-US" sz="2400" b="1" dirty="0">
                <a:solidFill>
                  <a:srgbClr val="111111"/>
                </a:solidFill>
                <a:latin typeface="HGP創英角ｺﾞｼｯｸUB" panose="020B0900000000000000" pitchFamily="50" charset="-128"/>
                <a:ea typeface="HGP創英角ｺﾞｼｯｸUB" panose="020B0900000000000000" pitchFamily="50" charset="-128"/>
              </a:rPr>
              <a:t>　　</a:t>
            </a:r>
            <a:r>
              <a:rPr lang="ja-JP" altLang="en-US" sz="2400" b="1" i="0" dirty="0">
                <a:solidFill>
                  <a:srgbClr val="111111"/>
                </a:solidFill>
                <a:effectLst/>
                <a:latin typeface="HGP創英角ｺﾞｼｯｸUB" panose="020B0900000000000000" pitchFamily="50" charset="-128"/>
                <a:ea typeface="HGP創英角ｺﾞｼｯｸUB" panose="020B0900000000000000" pitchFamily="50" charset="-128"/>
              </a:rPr>
              <a:t>社会を求めるといった保守的な一面も持ち合わせる</a:t>
            </a:r>
          </a:p>
        </p:txBody>
      </p:sp>
      <p:pic>
        <p:nvPicPr>
          <p:cNvPr id="3" name="Picture 2" descr="C:\Users\FMV-ESPRIMO\Desktop\image001.png">
            <a:extLst>
              <a:ext uri="{FF2B5EF4-FFF2-40B4-BE49-F238E27FC236}">
                <a16:creationId xmlns:a16="http://schemas.microsoft.com/office/drawing/2014/main" id="{BE1FB1D1-4B3C-35DC-5629-C3AAFBAA5FA4}"/>
              </a:ext>
            </a:extLst>
          </p:cNvPr>
          <p:cNvPicPr>
            <a:picLocks noChangeAspect="1" noChangeArrowheads="1"/>
          </p:cNvPicPr>
          <p:nvPr/>
        </p:nvPicPr>
        <p:blipFill>
          <a:blip r:embed="rId3" cstate="print"/>
          <a:srcRect/>
          <a:stretch>
            <a:fillRect/>
          </a:stretch>
        </p:blipFill>
        <p:spPr bwMode="auto">
          <a:xfrm>
            <a:off x="8013870" y="406219"/>
            <a:ext cx="933450" cy="371475"/>
          </a:xfrm>
          <a:prstGeom prst="rect">
            <a:avLst/>
          </a:prstGeom>
          <a:noFill/>
        </p:spPr>
      </p:pic>
    </p:spTree>
    <p:extLst>
      <p:ext uri="{BB962C8B-B14F-4D97-AF65-F5344CB8AC3E}">
        <p14:creationId xmlns:p14="http://schemas.microsoft.com/office/powerpoint/2010/main" val="2881830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D4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図 2">
            <a:extLst>
              <a:ext uri="{FF2B5EF4-FFF2-40B4-BE49-F238E27FC236}">
                <a16:creationId xmlns:a16="http://schemas.microsoft.com/office/drawing/2014/main" id="{DEA8186E-CD8F-3C53-8A6F-6F28EB3F38F8}"/>
              </a:ext>
            </a:extLst>
          </p:cNvPr>
          <p:cNvPicPr>
            <a:picLocks noChangeAspect="1"/>
          </p:cNvPicPr>
          <p:nvPr/>
        </p:nvPicPr>
        <p:blipFill>
          <a:blip r:embed="rId3"/>
          <a:stretch>
            <a:fillRect/>
          </a:stretch>
        </p:blipFill>
        <p:spPr>
          <a:xfrm>
            <a:off x="482600" y="1834135"/>
            <a:ext cx="8178799" cy="3189730"/>
          </a:xfrm>
          <a:prstGeom prst="rect">
            <a:avLst/>
          </a:prstGeom>
        </p:spPr>
      </p:pic>
      <p:sp>
        <p:nvSpPr>
          <p:cNvPr id="5" name="テキスト ボックス 4">
            <a:extLst>
              <a:ext uri="{FF2B5EF4-FFF2-40B4-BE49-F238E27FC236}">
                <a16:creationId xmlns:a16="http://schemas.microsoft.com/office/drawing/2014/main" id="{3E096C80-D6C3-2E69-45AF-49BC1A9459A3}"/>
              </a:ext>
            </a:extLst>
          </p:cNvPr>
          <p:cNvSpPr txBox="1"/>
          <p:nvPr/>
        </p:nvSpPr>
        <p:spPr>
          <a:xfrm>
            <a:off x="1345721" y="698740"/>
            <a:ext cx="3907766" cy="769441"/>
          </a:xfrm>
          <a:prstGeom prst="rect">
            <a:avLst/>
          </a:prstGeom>
          <a:noFill/>
        </p:spPr>
        <p:txBody>
          <a:bodyPr wrap="square" rtlCol="0">
            <a:spAutoFit/>
          </a:bodyPr>
          <a:lstStyle/>
          <a:p>
            <a:r>
              <a:rPr kumimoji="1" lang="ja-JP" altLang="en-US" sz="4400" b="1" dirty="0">
                <a:latin typeface="HGP創英角ｺﾞｼｯｸUB" panose="020B0900000000000000" pitchFamily="50" charset="-128"/>
                <a:ea typeface="HGP創英角ｺﾞｼｯｸUB" panose="020B0900000000000000" pitchFamily="50" charset="-128"/>
              </a:rPr>
              <a:t>Ｚ世代</a:t>
            </a:r>
          </a:p>
        </p:txBody>
      </p:sp>
      <p:pic>
        <p:nvPicPr>
          <p:cNvPr id="2" name="Picture 2" descr="C:\Users\FMV-ESPRIMO\Desktop\image001.png">
            <a:extLst>
              <a:ext uri="{FF2B5EF4-FFF2-40B4-BE49-F238E27FC236}">
                <a16:creationId xmlns:a16="http://schemas.microsoft.com/office/drawing/2014/main" id="{31FAC5E3-1E40-2B2D-4F03-D3C10994FB24}"/>
              </a:ext>
            </a:extLst>
          </p:cNvPr>
          <p:cNvPicPr>
            <a:picLocks noChangeAspect="1" noChangeArrowheads="1"/>
          </p:cNvPicPr>
          <p:nvPr/>
        </p:nvPicPr>
        <p:blipFill>
          <a:blip r:embed="rId4" cstate="print"/>
          <a:srcRect/>
          <a:stretch>
            <a:fillRect/>
          </a:stretch>
        </p:blipFill>
        <p:spPr bwMode="auto">
          <a:xfrm>
            <a:off x="7727949" y="711985"/>
            <a:ext cx="933450" cy="371475"/>
          </a:xfrm>
          <a:prstGeom prst="rect">
            <a:avLst/>
          </a:prstGeom>
          <a:noFill/>
        </p:spPr>
      </p:pic>
    </p:spTree>
    <p:extLst>
      <p:ext uri="{BB962C8B-B14F-4D97-AF65-F5344CB8AC3E}">
        <p14:creationId xmlns:p14="http://schemas.microsoft.com/office/powerpoint/2010/main" val="791032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1DEB019-8AA0-BBA2-E097-F37336027EEB}"/>
              </a:ext>
            </a:extLst>
          </p:cNvPr>
          <p:cNvSpPr txBox="1"/>
          <p:nvPr/>
        </p:nvSpPr>
        <p:spPr>
          <a:xfrm>
            <a:off x="393290" y="245807"/>
            <a:ext cx="8440159" cy="6247864"/>
          </a:xfrm>
          <a:prstGeom prst="rect">
            <a:avLst/>
          </a:prstGeom>
          <a:noFill/>
        </p:spPr>
        <p:txBody>
          <a:bodyPr wrap="square" rtlCol="0">
            <a:spAutoFit/>
          </a:bodyPr>
          <a:lstStyle/>
          <a:p>
            <a:r>
              <a:rPr lang="ja-JP" altLang="en-US" sz="2000" b="1" dirty="0">
                <a:solidFill>
                  <a:srgbClr val="000000"/>
                </a:solidFill>
                <a:highlight>
                  <a:srgbClr val="00FFFF"/>
                </a:highlight>
                <a:latin typeface="HGP創英角ｺﾞｼｯｸUB" panose="020B0900000000000000" pitchFamily="50" charset="-128"/>
                <a:ea typeface="HGP創英角ｺﾞｼｯｸUB" panose="020B0900000000000000" pitchFamily="50" charset="-128"/>
              </a:rPr>
              <a:t>◆</a:t>
            </a:r>
            <a:r>
              <a:rPr lang="ja-JP" altLang="en-US" sz="2000" b="1" i="0" dirty="0">
                <a:solidFill>
                  <a:srgbClr val="000000"/>
                </a:solidFill>
                <a:effectLst/>
                <a:highlight>
                  <a:srgbClr val="00FFFF"/>
                </a:highlight>
                <a:latin typeface="HGP創英角ｺﾞｼｯｸUB" panose="020B0900000000000000" pitchFamily="50" charset="-128"/>
                <a:ea typeface="HGP創英角ｺﾞｼｯｸUB" panose="020B0900000000000000" pitchFamily="50" charset="-128"/>
              </a:rPr>
              <a:t>　Ｚ世代（１９９０年から２０１０年までに生まれた世代）</a:t>
            </a:r>
            <a:endParaRPr lang="en-US" altLang="ja-JP" sz="2000" b="1" i="0" dirty="0">
              <a:solidFill>
                <a:srgbClr val="000000"/>
              </a:solidFill>
              <a:effectLst/>
              <a:highlight>
                <a:srgbClr val="00FFFF"/>
              </a:highlight>
              <a:latin typeface="HGP創英角ｺﾞｼｯｸUB" panose="020B0900000000000000" pitchFamily="50" charset="-128"/>
              <a:ea typeface="HGP創英角ｺﾞｼｯｸUB" panose="020B0900000000000000" pitchFamily="50" charset="-128"/>
            </a:endParaRPr>
          </a:p>
          <a:p>
            <a:r>
              <a:rPr lang="ja-JP" altLang="en-US" sz="2000" b="1" dirty="0">
                <a:solidFill>
                  <a:srgbClr val="000000"/>
                </a:solidFill>
                <a:highlight>
                  <a:srgbClr val="00FFFF"/>
                </a:highlight>
                <a:latin typeface="HGP創英角ｺﾞｼｯｸUB" panose="020B0900000000000000" pitchFamily="50" charset="-128"/>
                <a:ea typeface="HGP創英角ｺﾞｼｯｸUB" panose="020B0900000000000000" pitchFamily="50" charset="-128"/>
              </a:rPr>
              <a:t>　　</a:t>
            </a:r>
            <a:endParaRPr lang="en-US" altLang="ja-JP" sz="2000" b="1" i="0" dirty="0">
              <a:solidFill>
                <a:srgbClr val="000000"/>
              </a:solidFill>
              <a:effectLst/>
              <a:highlight>
                <a:srgbClr val="00FFFF"/>
              </a:highlight>
              <a:latin typeface="HGP創英角ｺﾞｼｯｸUB" panose="020B0900000000000000" pitchFamily="50" charset="-128"/>
              <a:ea typeface="HGP創英角ｺﾞｼｯｸUB" panose="020B0900000000000000" pitchFamily="50" charset="-128"/>
            </a:endParaRPr>
          </a:p>
          <a:p>
            <a:r>
              <a:rPr lang="ja-JP" altLang="en-US" sz="2000" b="1" i="0" dirty="0">
                <a:solidFill>
                  <a:srgbClr val="000000"/>
                </a:solidFill>
                <a:effectLst/>
                <a:latin typeface="HGP創英角ｺﾞｼｯｸUB" panose="020B0900000000000000" pitchFamily="50" charset="-128"/>
                <a:ea typeface="HGP創英角ｺﾞｼｯｸUB" panose="020B0900000000000000" pitchFamily="50" charset="-128"/>
              </a:rPr>
              <a:t>　</a:t>
            </a:r>
            <a:endParaRPr lang="en-US" altLang="ja-JP" sz="2000" b="1" i="0" dirty="0">
              <a:solidFill>
                <a:srgbClr val="000000"/>
              </a:solidFill>
              <a:effectLst/>
              <a:latin typeface="HGP創英角ｺﾞｼｯｸUB" panose="020B0900000000000000" pitchFamily="50" charset="-128"/>
              <a:ea typeface="HGP創英角ｺﾞｼｯｸUB" panose="020B0900000000000000" pitchFamily="50" charset="-128"/>
            </a:endParaRPr>
          </a:p>
          <a:p>
            <a:r>
              <a:rPr lang="ja-JP" altLang="en-US" sz="2000" b="1" dirty="0">
                <a:solidFill>
                  <a:srgbClr val="000000"/>
                </a:solidFill>
                <a:latin typeface="HGP創英角ｺﾞｼｯｸUB" panose="020B0900000000000000" pitchFamily="50" charset="-128"/>
                <a:ea typeface="HGP創英角ｺﾞｼｯｸUB" panose="020B0900000000000000" pitchFamily="50" charset="-128"/>
              </a:rPr>
              <a:t>　</a:t>
            </a:r>
            <a:r>
              <a:rPr lang="ja-JP" altLang="en-US" sz="2000" b="1" i="0" dirty="0">
                <a:solidFill>
                  <a:srgbClr val="000000"/>
                </a:solidFill>
                <a:effectLst/>
                <a:latin typeface="HGP創英角ｺﾞｼｯｸUB" panose="020B0900000000000000" pitchFamily="50" charset="-128"/>
                <a:ea typeface="HGP創英角ｺﾞｼｯｸUB" panose="020B0900000000000000" pitchFamily="50" charset="-128"/>
              </a:rPr>
              <a:t>・</a:t>
            </a:r>
            <a:r>
              <a:rPr kumimoji="1" lang="ja-JP" altLang="en-US" sz="2000" b="1" dirty="0">
                <a:solidFill>
                  <a:schemeClr val="accent2"/>
                </a:solidFill>
                <a:latin typeface="HGP創英角ｺﾞｼｯｸUB" panose="020B0900000000000000" pitchFamily="50" charset="-128"/>
                <a:ea typeface="HGP創英角ｺﾞｼｯｸUB" panose="020B0900000000000000" pitchFamily="50" charset="-128"/>
              </a:rPr>
              <a:t>インターネットが普及した後に誕生</a:t>
            </a:r>
            <a:endParaRPr kumimoji="1" lang="en-US" altLang="ja-JP" sz="2000" b="1" dirty="0">
              <a:solidFill>
                <a:schemeClr val="accent2"/>
              </a:solidFill>
              <a:latin typeface="HGP創英角ｺﾞｼｯｸUB" panose="020B0900000000000000" pitchFamily="50" charset="-128"/>
              <a:ea typeface="HGP創英角ｺﾞｼｯｸUB" panose="020B0900000000000000" pitchFamily="50" charset="-128"/>
            </a:endParaRPr>
          </a:p>
          <a:p>
            <a:r>
              <a:rPr kumimoji="1" lang="ja-JP" altLang="en-US" sz="2000" b="1" dirty="0">
                <a:solidFill>
                  <a:schemeClr val="accent2"/>
                </a:solidFill>
                <a:latin typeface="HGP創英角ｺﾞｼｯｸUB" panose="020B0900000000000000" pitchFamily="50" charset="-128"/>
                <a:ea typeface="HGP創英角ｺﾞｼｯｸUB" panose="020B0900000000000000" pitchFamily="50" charset="-128"/>
              </a:rPr>
              <a:t>　　</a:t>
            </a:r>
            <a:r>
              <a:rPr kumimoji="1" lang="en-US" altLang="ja-JP" sz="2000" b="1" dirty="0">
                <a:solidFill>
                  <a:srgbClr val="000000"/>
                </a:solidFill>
                <a:latin typeface="HGP創英角ｺﾞｼｯｸUB" panose="020B0900000000000000" pitchFamily="50" charset="-128"/>
                <a:ea typeface="HGP創英角ｺﾞｼｯｸUB" panose="020B0900000000000000" pitchFamily="50" charset="-128"/>
              </a:rPr>
              <a:t>SNS</a:t>
            </a:r>
            <a:r>
              <a:rPr kumimoji="1" lang="ja-JP" altLang="en-US" sz="2000" b="1" dirty="0">
                <a:solidFill>
                  <a:srgbClr val="000000"/>
                </a:solidFill>
                <a:latin typeface="HGP創英角ｺﾞｼｯｸUB" panose="020B0900000000000000" pitchFamily="50" charset="-128"/>
                <a:ea typeface="HGP創英角ｺﾞｼｯｸUB" panose="020B0900000000000000" pitchFamily="50" charset="-128"/>
              </a:rPr>
              <a:t>は日常生活に深く浸透し、</a:t>
            </a:r>
            <a:r>
              <a:rPr kumimoji="1" lang="en-US" altLang="ja-JP" sz="2000" b="1" dirty="0">
                <a:solidFill>
                  <a:srgbClr val="000000"/>
                </a:solidFill>
                <a:latin typeface="HGP創英角ｺﾞｼｯｸUB" panose="020B0900000000000000" pitchFamily="50" charset="-128"/>
                <a:ea typeface="HGP創英角ｺﾞｼｯｸUB" panose="020B0900000000000000" pitchFamily="50" charset="-128"/>
              </a:rPr>
              <a:t>SNS</a:t>
            </a:r>
            <a:r>
              <a:rPr kumimoji="1" lang="ja-JP" altLang="en-US" sz="2000" b="1" dirty="0">
                <a:solidFill>
                  <a:srgbClr val="000000"/>
                </a:solidFill>
                <a:latin typeface="HGP創英角ｺﾞｼｯｸUB" panose="020B0900000000000000" pitchFamily="50" charset="-128"/>
                <a:ea typeface="HGP創英角ｺﾞｼｯｸUB" panose="020B0900000000000000" pitchFamily="50" charset="-128"/>
              </a:rPr>
              <a:t>を通じて、国内外・年齢・性別・職種を</a:t>
            </a:r>
            <a:endParaRPr kumimoji="1" lang="en-US" altLang="ja-JP" sz="2000" b="1" dirty="0">
              <a:solidFill>
                <a:srgbClr val="000000"/>
              </a:solidFill>
              <a:latin typeface="HGP創英角ｺﾞｼｯｸUB" panose="020B0900000000000000" pitchFamily="50" charset="-128"/>
              <a:ea typeface="HGP創英角ｺﾞｼｯｸUB" panose="020B0900000000000000" pitchFamily="50" charset="-128"/>
            </a:endParaRPr>
          </a:p>
          <a:p>
            <a:r>
              <a:rPr kumimoji="1" lang="ja-JP" altLang="en-US" sz="2000" b="1" dirty="0">
                <a:solidFill>
                  <a:srgbClr val="000000"/>
                </a:solidFill>
                <a:latin typeface="HGP創英角ｺﾞｼｯｸUB" panose="020B0900000000000000" pitchFamily="50" charset="-128"/>
                <a:ea typeface="HGP創英角ｺﾞｼｯｸUB" panose="020B0900000000000000" pitchFamily="50" charset="-128"/>
              </a:rPr>
              <a:t>　　問わず、さまざまな人とのつながりを持つ傾向がある。</a:t>
            </a:r>
            <a:r>
              <a:rPr kumimoji="1" lang="ja-JP" altLang="en-US" sz="2000" b="1" dirty="0">
                <a:solidFill>
                  <a:srgbClr val="000000"/>
                </a:solidFill>
                <a:highlight>
                  <a:srgbClr val="FFFF00"/>
                </a:highlight>
                <a:latin typeface="HGP創英角ｺﾞｼｯｸUB" panose="020B0900000000000000" pitchFamily="50" charset="-128"/>
                <a:ea typeface="HGP創英角ｺﾞｼｯｸUB" panose="020B0900000000000000" pitchFamily="50" charset="-128"/>
              </a:rPr>
              <a:t>同じ考えを持つ人とコ</a:t>
            </a:r>
            <a:endParaRPr kumimoji="1" lang="en-US" altLang="ja-JP" sz="2000" b="1" dirty="0">
              <a:solidFill>
                <a:srgbClr val="000000"/>
              </a:solidFill>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2000" b="1" dirty="0">
                <a:solidFill>
                  <a:srgbClr val="000000"/>
                </a:solidFill>
                <a:highlight>
                  <a:srgbClr val="FFFF00"/>
                </a:highlight>
                <a:latin typeface="HGP創英角ｺﾞｼｯｸUB" panose="020B0900000000000000" pitchFamily="50" charset="-128"/>
                <a:ea typeface="HGP創英角ｺﾞｼｯｸUB" panose="020B0900000000000000" pitchFamily="50" charset="-128"/>
              </a:rPr>
              <a:t>　　ミュニティーをつくったり、自分の考えを積極的に発信したりする人も多い</a:t>
            </a:r>
            <a:endParaRPr kumimoji="1" lang="en-US" altLang="ja-JP" sz="2000" b="1" dirty="0">
              <a:solidFill>
                <a:srgbClr val="000000"/>
              </a:solidFill>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2000" b="1" dirty="0">
                <a:solidFill>
                  <a:srgbClr val="000000"/>
                </a:solidFill>
                <a:latin typeface="HGP創英角ｺﾞｼｯｸUB" panose="020B0900000000000000" pitchFamily="50" charset="-128"/>
                <a:ea typeface="HGP創英角ｺﾞｼｯｸUB" panose="020B0900000000000000" pitchFamily="50" charset="-128"/>
              </a:rPr>
              <a:t>　　　</a:t>
            </a:r>
            <a:endParaRPr kumimoji="1" lang="en-US" altLang="ja-JP" sz="2000" b="1" dirty="0">
              <a:solidFill>
                <a:srgbClr val="000000"/>
              </a:solidFill>
              <a:latin typeface="HGP創英角ｺﾞｼｯｸUB" panose="020B0900000000000000" pitchFamily="50" charset="-128"/>
              <a:ea typeface="HGP創英角ｺﾞｼｯｸUB" panose="020B0900000000000000" pitchFamily="50" charset="-128"/>
            </a:endParaRPr>
          </a:p>
          <a:p>
            <a:r>
              <a:rPr kumimoji="1" lang="ja-JP" altLang="en-US" sz="2000" b="1" dirty="0">
                <a:solidFill>
                  <a:srgbClr val="000000"/>
                </a:solidFill>
                <a:latin typeface="HGP創英角ｺﾞｼｯｸUB" panose="020B0900000000000000" pitchFamily="50" charset="-128"/>
                <a:ea typeface="HGP創英角ｺﾞｼｯｸUB" panose="020B0900000000000000" pitchFamily="50" charset="-128"/>
              </a:rPr>
              <a:t>　　　職場においても、オープンでフラットなコミュニケーション環境を求める傾向</a:t>
            </a:r>
            <a:endParaRPr kumimoji="1" lang="en-US" altLang="ja-JP" sz="2000" b="1" dirty="0">
              <a:solidFill>
                <a:srgbClr val="000000"/>
              </a:solidFill>
              <a:latin typeface="HGP創英角ｺﾞｼｯｸUB" panose="020B0900000000000000" pitchFamily="50" charset="-128"/>
              <a:ea typeface="HGP創英角ｺﾞｼｯｸUB" panose="020B0900000000000000" pitchFamily="50" charset="-128"/>
            </a:endParaRPr>
          </a:p>
          <a:p>
            <a:r>
              <a:rPr kumimoji="1" lang="ja-JP" altLang="en-US" sz="2000" b="1" dirty="0">
                <a:solidFill>
                  <a:srgbClr val="000000"/>
                </a:solidFill>
                <a:latin typeface="HGP創英角ｺﾞｼｯｸUB" panose="020B0900000000000000" pitchFamily="50" charset="-128"/>
                <a:ea typeface="HGP創英角ｺﾞｼｯｸUB" panose="020B0900000000000000" pitchFamily="50" charset="-128"/>
              </a:rPr>
              <a:t>　　が強く、</a:t>
            </a:r>
            <a:r>
              <a:rPr lang="ja-JP" altLang="en-US" sz="2000" b="1" i="0" dirty="0">
                <a:solidFill>
                  <a:srgbClr val="000000"/>
                </a:solidFill>
                <a:effectLst/>
                <a:latin typeface="HGP創英角ｺﾞｼｯｸUB" panose="020B0900000000000000" pitchFamily="50" charset="-128"/>
                <a:ea typeface="HGP創英角ｺﾞｼｯｸUB" panose="020B0900000000000000" pitchFamily="50" charset="-128"/>
              </a:rPr>
              <a:t>多様性を当たり前のこととして受け入れる。「周囲と同じ」ではなく</a:t>
            </a:r>
            <a:endParaRPr lang="en-US" altLang="ja-JP" sz="2000" b="1" i="0" dirty="0">
              <a:solidFill>
                <a:srgbClr val="000000"/>
              </a:solidFill>
              <a:effectLst/>
              <a:latin typeface="HGP創英角ｺﾞｼｯｸUB" panose="020B0900000000000000" pitchFamily="50" charset="-128"/>
              <a:ea typeface="HGP創英角ｺﾞｼｯｸUB" panose="020B0900000000000000" pitchFamily="50" charset="-128"/>
            </a:endParaRPr>
          </a:p>
          <a:p>
            <a:r>
              <a:rPr lang="ja-JP" altLang="en-US" sz="2000" b="1" dirty="0">
                <a:solidFill>
                  <a:srgbClr val="000000"/>
                </a:solidFill>
                <a:latin typeface="HGP創英角ｺﾞｼｯｸUB" panose="020B0900000000000000" pitchFamily="50" charset="-128"/>
                <a:ea typeface="HGP創英角ｺﾞｼｯｸUB" panose="020B0900000000000000" pitchFamily="50" charset="-128"/>
              </a:rPr>
              <a:t>　　</a:t>
            </a:r>
            <a:r>
              <a:rPr lang="ja-JP" altLang="en-US" sz="2000" b="1" i="0" dirty="0">
                <a:solidFill>
                  <a:srgbClr val="000000"/>
                </a:solidFill>
                <a:effectLst/>
                <a:highlight>
                  <a:srgbClr val="FFFF00"/>
                </a:highlight>
                <a:latin typeface="HGP創英角ｺﾞｼｯｸUB" panose="020B0900000000000000" pitchFamily="50" charset="-128"/>
                <a:ea typeface="HGP創英角ｺﾞｼｯｸUB" panose="020B0900000000000000" pitchFamily="50" charset="-128"/>
              </a:rPr>
              <a:t>「自分らしさ」を大切にする傾向が強い</a:t>
            </a:r>
            <a:r>
              <a:rPr lang="ja-JP" altLang="en-US" sz="2000" b="1" i="0" dirty="0">
                <a:solidFill>
                  <a:srgbClr val="000000"/>
                </a:solidFill>
                <a:effectLst/>
                <a:latin typeface="HGP創英角ｺﾞｼｯｸUB" panose="020B0900000000000000" pitchFamily="50" charset="-128"/>
                <a:ea typeface="HGP創英角ｺﾞｼｯｸUB" panose="020B0900000000000000" pitchFamily="50" charset="-128"/>
              </a:rPr>
              <a:t>。学校教育やインターネットの情報を</a:t>
            </a:r>
            <a:endParaRPr lang="en-US" altLang="ja-JP" sz="2000" b="1" i="0" dirty="0">
              <a:solidFill>
                <a:srgbClr val="000000"/>
              </a:solidFill>
              <a:effectLst/>
              <a:latin typeface="HGP創英角ｺﾞｼｯｸUB" panose="020B0900000000000000" pitchFamily="50" charset="-128"/>
              <a:ea typeface="HGP創英角ｺﾞｼｯｸUB" panose="020B0900000000000000" pitchFamily="50" charset="-128"/>
            </a:endParaRPr>
          </a:p>
          <a:p>
            <a:r>
              <a:rPr lang="ja-JP" altLang="en-US" sz="2000" b="1" dirty="0">
                <a:solidFill>
                  <a:srgbClr val="000000"/>
                </a:solidFill>
                <a:latin typeface="HGP創英角ｺﾞｼｯｸUB" panose="020B0900000000000000" pitchFamily="50" charset="-128"/>
                <a:ea typeface="HGP創英角ｺﾞｼｯｸUB" panose="020B0900000000000000" pitchFamily="50" charset="-128"/>
              </a:rPr>
              <a:t>　　</a:t>
            </a:r>
            <a:r>
              <a:rPr lang="ja-JP" altLang="en-US" sz="2000" b="1" i="0" dirty="0">
                <a:solidFill>
                  <a:srgbClr val="000000"/>
                </a:solidFill>
                <a:effectLst/>
                <a:latin typeface="HGP創英角ｺﾞｼｯｸUB" panose="020B0900000000000000" pitchFamily="50" charset="-128"/>
                <a:ea typeface="HGP創英角ｺﾞｼｯｸUB" panose="020B0900000000000000" pitchFamily="50" charset="-128"/>
              </a:rPr>
              <a:t>通して</a:t>
            </a:r>
            <a:r>
              <a:rPr lang="ja-JP" altLang="en-US" sz="2000" b="1" i="0" dirty="0">
                <a:solidFill>
                  <a:schemeClr val="accent2"/>
                </a:solidFill>
                <a:effectLst/>
                <a:latin typeface="HGP創英角ｺﾞｼｯｸUB" panose="020B0900000000000000" pitchFamily="50" charset="-128"/>
                <a:ea typeface="HGP創英角ｺﾞｼｯｸUB" panose="020B0900000000000000" pitchFamily="50" charset="-128"/>
              </a:rPr>
              <a:t>「多様性（ダイバーシティー）」「ジェンダーレス」「</a:t>
            </a:r>
            <a:r>
              <a:rPr lang="en-US" altLang="ja-JP" sz="2000" b="1" i="0" dirty="0">
                <a:solidFill>
                  <a:schemeClr val="accent2"/>
                </a:solidFill>
                <a:effectLst/>
                <a:latin typeface="HGP創英角ｺﾞｼｯｸUB" panose="020B0900000000000000" pitchFamily="50" charset="-128"/>
                <a:ea typeface="HGP創英角ｺﾞｼｯｸUB" panose="020B0900000000000000" pitchFamily="50" charset="-128"/>
              </a:rPr>
              <a:t>LGBTQ</a:t>
            </a:r>
            <a:r>
              <a:rPr lang="ja-JP" altLang="en-US" sz="2000" b="1" i="0" dirty="0">
                <a:solidFill>
                  <a:srgbClr val="000000"/>
                </a:solidFill>
                <a:effectLst/>
                <a:latin typeface="HGP創英角ｺﾞｼｯｸUB" panose="020B0900000000000000" pitchFamily="50" charset="-128"/>
                <a:ea typeface="HGP創英角ｺﾞｼｯｸUB" panose="020B0900000000000000" pitchFamily="50" charset="-128"/>
              </a:rPr>
              <a:t>」などの知識・</a:t>
            </a:r>
            <a:endParaRPr lang="en-US" altLang="ja-JP" sz="2000" b="1" i="0" dirty="0">
              <a:solidFill>
                <a:srgbClr val="000000"/>
              </a:solidFill>
              <a:effectLst/>
              <a:latin typeface="HGP創英角ｺﾞｼｯｸUB" panose="020B0900000000000000" pitchFamily="50" charset="-128"/>
              <a:ea typeface="HGP創英角ｺﾞｼｯｸUB" panose="020B0900000000000000" pitchFamily="50" charset="-128"/>
            </a:endParaRPr>
          </a:p>
          <a:p>
            <a:r>
              <a:rPr lang="ja-JP" altLang="en-US" sz="2000" b="1" dirty="0">
                <a:solidFill>
                  <a:srgbClr val="000000"/>
                </a:solidFill>
                <a:latin typeface="HGP創英角ｺﾞｼｯｸUB" panose="020B0900000000000000" pitchFamily="50" charset="-128"/>
                <a:ea typeface="HGP創英角ｺﾞｼｯｸUB" panose="020B0900000000000000" pitchFamily="50" charset="-128"/>
              </a:rPr>
              <a:t>　　</a:t>
            </a:r>
            <a:r>
              <a:rPr lang="ja-JP" altLang="en-US" sz="2000" b="1" i="0" dirty="0">
                <a:solidFill>
                  <a:srgbClr val="000000"/>
                </a:solidFill>
                <a:effectLst/>
                <a:latin typeface="HGP創英角ｺﾞｼｯｸUB" panose="020B0900000000000000" pitchFamily="50" charset="-128"/>
                <a:ea typeface="HGP創英角ｺﾞｼｯｸUB" panose="020B0900000000000000" pitchFamily="50" charset="-128"/>
              </a:rPr>
              <a:t>考え方・感覚が身に付いているため、他者に対しても、年齢や性別などの属</a:t>
            </a:r>
            <a:endParaRPr lang="en-US" altLang="ja-JP" sz="2000" b="1" i="0" dirty="0">
              <a:solidFill>
                <a:srgbClr val="000000"/>
              </a:solidFill>
              <a:effectLst/>
              <a:latin typeface="HGP創英角ｺﾞｼｯｸUB" panose="020B0900000000000000" pitchFamily="50" charset="-128"/>
              <a:ea typeface="HGP創英角ｺﾞｼｯｸUB" panose="020B0900000000000000" pitchFamily="50" charset="-128"/>
            </a:endParaRPr>
          </a:p>
          <a:p>
            <a:r>
              <a:rPr lang="ja-JP" altLang="en-US" sz="2000" b="1" dirty="0">
                <a:solidFill>
                  <a:srgbClr val="000000"/>
                </a:solidFill>
                <a:latin typeface="HGP創英角ｺﾞｼｯｸUB" panose="020B0900000000000000" pitchFamily="50" charset="-128"/>
                <a:ea typeface="HGP創英角ｺﾞｼｯｸUB" panose="020B0900000000000000" pitchFamily="50" charset="-128"/>
              </a:rPr>
              <a:t>　　</a:t>
            </a:r>
            <a:r>
              <a:rPr lang="ja-JP" altLang="en-US" sz="2000" b="1" i="0" dirty="0">
                <a:solidFill>
                  <a:srgbClr val="000000"/>
                </a:solidFill>
                <a:effectLst/>
                <a:latin typeface="HGP創英角ｺﾞｼｯｸUB" panose="020B0900000000000000" pitchFamily="50" charset="-128"/>
                <a:ea typeface="HGP創英角ｺﾞｼｯｸUB" panose="020B0900000000000000" pitchFamily="50" charset="-128"/>
              </a:rPr>
              <a:t>性にとらわれず、「一個人」として接する</a:t>
            </a:r>
            <a:endParaRPr lang="en-US" altLang="ja-JP" sz="2000" b="1" i="0" dirty="0">
              <a:solidFill>
                <a:srgbClr val="000000"/>
              </a:solidFill>
              <a:effectLst/>
              <a:latin typeface="HGP創英角ｺﾞｼｯｸUB" panose="020B0900000000000000" pitchFamily="50" charset="-128"/>
              <a:ea typeface="HGP創英角ｺﾞｼｯｸUB" panose="020B0900000000000000" pitchFamily="50" charset="-128"/>
            </a:endParaRPr>
          </a:p>
          <a:p>
            <a:r>
              <a:rPr kumimoji="1" lang="ja-JP" altLang="en-US" sz="2000" b="1" dirty="0">
                <a:solidFill>
                  <a:srgbClr val="000000"/>
                </a:solidFill>
                <a:latin typeface="HGP創英角ｺﾞｼｯｸUB" panose="020B0900000000000000" pitchFamily="50" charset="-128"/>
                <a:ea typeface="HGP創英角ｺﾞｼｯｸUB" panose="020B0900000000000000" pitchFamily="50" charset="-128"/>
              </a:rPr>
              <a:t>　</a:t>
            </a:r>
            <a:endParaRPr kumimoji="1" lang="en-US" altLang="ja-JP" sz="2000" b="1" dirty="0">
              <a:solidFill>
                <a:srgbClr val="000000"/>
              </a:solidFill>
              <a:latin typeface="HGP創英角ｺﾞｼｯｸUB" panose="020B0900000000000000" pitchFamily="50" charset="-128"/>
              <a:ea typeface="HGP創英角ｺﾞｼｯｸUB" panose="020B0900000000000000" pitchFamily="50" charset="-128"/>
            </a:endParaRPr>
          </a:p>
          <a:p>
            <a:r>
              <a:rPr kumimoji="1" lang="ja-JP" altLang="en-US" sz="2000" b="1" dirty="0">
                <a:solidFill>
                  <a:srgbClr val="000000"/>
                </a:solidFill>
                <a:latin typeface="HGP創英角ｺﾞｼｯｸUB" panose="020B0900000000000000" pitchFamily="50" charset="-128"/>
                <a:ea typeface="HGP創英角ｺﾞｼｯｸUB" panose="020B0900000000000000" pitchFamily="50" charset="-128"/>
              </a:rPr>
              <a:t>　・</a:t>
            </a:r>
            <a:r>
              <a:rPr kumimoji="1" lang="ja-JP" altLang="en-US" sz="2000" b="1" dirty="0">
                <a:solidFill>
                  <a:srgbClr val="000000"/>
                </a:solidFill>
                <a:highlight>
                  <a:srgbClr val="FFFF00"/>
                </a:highlight>
                <a:latin typeface="HGP創英角ｺﾞｼｯｸUB" panose="020B0900000000000000" pitchFamily="50" charset="-128"/>
                <a:ea typeface="HGP創英角ｺﾞｼｯｸUB" panose="020B0900000000000000" pitchFamily="50" charset="-128"/>
              </a:rPr>
              <a:t>自分らしさを大切にする一方で、他者からの評価に敏感で承認欲求が強　</a:t>
            </a:r>
            <a:endParaRPr kumimoji="1" lang="en-US" altLang="ja-JP" sz="2000" b="1" dirty="0">
              <a:solidFill>
                <a:srgbClr val="000000"/>
              </a:solidFill>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2000" b="1" dirty="0">
                <a:solidFill>
                  <a:srgbClr val="000000"/>
                </a:solidFill>
                <a:highlight>
                  <a:srgbClr val="FFFF00"/>
                </a:highlight>
                <a:latin typeface="HGP創英角ｺﾞｼｯｸUB" panose="020B0900000000000000" pitchFamily="50" charset="-128"/>
                <a:ea typeface="HGP創英角ｺﾞｼｯｸUB" panose="020B0900000000000000" pitchFamily="50" charset="-128"/>
              </a:rPr>
              <a:t>　　い。</a:t>
            </a:r>
            <a:r>
              <a:rPr kumimoji="1" lang="ja-JP" altLang="en-US" sz="2000" b="1" dirty="0">
                <a:solidFill>
                  <a:srgbClr val="000000"/>
                </a:solidFill>
                <a:latin typeface="HGP創英角ｺﾞｼｯｸUB" panose="020B0900000000000000" pitchFamily="50" charset="-128"/>
                <a:ea typeface="HGP創英角ｺﾞｼｯｸUB" panose="020B0900000000000000" pitchFamily="50" charset="-128"/>
              </a:rPr>
              <a:t>　　</a:t>
            </a:r>
            <a:r>
              <a:rPr kumimoji="1" lang="en-US" altLang="ja-JP" sz="2000" b="1" dirty="0">
                <a:solidFill>
                  <a:srgbClr val="000000"/>
                </a:solidFill>
                <a:latin typeface="HGP創英角ｺﾞｼｯｸUB" panose="020B0900000000000000" pitchFamily="50" charset="-128"/>
                <a:ea typeface="HGP創英角ｺﾞｼｯｸUB" panose="020B0900000000000000" pitchFamily="50" charset="-128"/>
              </a:rPr>
              <a:t>SNS</a:t>
            </a:r>
            <a:r>
              <a:rPr kumimoji="1" lang="ja-JP" altLang="en-US" sz="2000" b="1" dirty="0">
                <a:solidFill>
                  <a:srgbClr val="000000"/>
                </a:solidFill>
                <a:latin typeface="HGP創英角ｺﾞｼｯｸUB" panose="020B0900000000000000" pitchFamily="50" charset="-128"/>
                <a:ea typeface="HGP創英角ｺﾞｼｯｸUB" panose="020B0900000000000000" pitchFamily="50" charset="-128"/>
              </a:rPr>
              <a:t>が当たり前のコミュニケーションツールになっているため、「面白</a:t>
            </a:r>
            <a:endParaRPr kumimoji="1" lang="en-US" altLang="ja-JP" sz="2000" b="1" dirty="0">
              <a:solidFill>
                <a:srgbClr val="000000"/>
              </a:solidFill>
              <a:latin typeface="HGP創英角ｺﾞｼｯｸUB" panose="020B0900000000000000" pitchFamily="50" charset="-128"/>
              <a:ea typeface="HGP創英角ｺﾞｼｯｸUB" panose="020B0900000000000000" pitchFamily="50" charset="-128"/>
            </a:endParaRPr>
          </a:p>
          <a:p>
            <a:r>
              <a:rPr kumimoji="1" lang="ja-JP" altLang="en-US" sz="2000" b="1" dirty="0">
                <a:solidFill>
                  <a:srgbClr val="000000"/>
                </a:solidFill>
                <a:latin typeface="HGP創英角ｺﾞｼｯｸUB" panose="020B0900000000000000" pitchFamily="50" charset="-128"/>
                <a:ea typeface="HGP創英角ｺﾞｼｯｸUB" panose="020B0900000000000000" pitchFamily="50" charset="-128"/>
              </a:rPr>
              <a:t>　　いと思ったことや感動したことを共有したい」「自分の考えや行動を受け入れ</a:t>
            </a:r>
            <a:endParaRPr kumimoji="1" lang="en-US" altLang="ja-JP" sz="2000" b="1" dirty="0">
              <a:solidFill>
                <a:srgbClr val="000000"/>
              </a:solidFill>
              <a:latin typeface="HGP創英角ｺﾞｼｯｸUB" panose="020B0900000000000000" pitchFamily="50" charset="-128"/>
              <a:ea typeface="HGP創英角ｺﾞｼｯｸUB" panose="020B0900000000000000" pitchFamily="50" charset="-128"/>
            </a:endParaRPr>
          </a:p>
          <a:p>
            <a:r>
              <a:rPr kumimoji="1" lang="ja-JP" altLang="en-US" sz="2000" b="1" dirty="0">
                <a:solidFill>
                  <a:srgbClr val="000000"/>
                </a:solidFill>
                <a:latin typeface="HGP創英角ｺﾞｼｯｸUB" panose="020B0900000000000000" pitchFamily="50" charset="-128"/>
                <a:ea typeface="HGP創英角ｺﾞｼｯｸUB" panose="020B0900000000000000" pitchFamily="50" charset="-128"/>
              </a:rPr>
              <a:t>　　られたい」と考えることが多い</a:t>
            </a:r>
            <a:endParaRPr kumimoji="1" lang="en-US" altLang="ja-JP" sz="2000" b="1" dirty="0">
              <a:solidFill>
                <a:srgbClr val="000000"/>
              </a:solidFill>
              <a:latin typeface="HGP創英角ｺﾞｼｯｸUB" panose="020B0900000000000000" pitchFamily="50" charset="-128"/>
              <a:ea typeface="HGP創英角ｺﾞｼｯｸUB" panose="020B0900000000000000" pitchFamily="50" charset="-128"/>
            </a:endParaRPr>
          </a:p>
          <a:p>
            <a:r>
              <a:rPr kumimoji="1" lang="ja-JP" altLang="en-US" sz="2000" b="1" u="sng" dirty="0">
                <a:solidFill>
                  <a:srgbClr val="000000"/>
                </a:solidFill>
                <a:latin typeface="HGP創英角ｺﾞｼｯｸUB" panose="020B0900000000000000" pitchFamily="50" charset="-128"/>
                <a:ea typeface="HGP創英角ｺﾞｼｯｸUB" panose="020B0900000000000000" pitchFamily="50" charset="-128"/>
              </a:rPr>
              <a:t>　</a:t>
            </a:r>
            <a:endParaRPr kumimoji="1" lang="ja-JP" altLang="en-US" sz="2000" b="1" dirty="0">
              <a:latin typeface="HGP創英角ｺﾞｼｯｸUB" panose="020B0900000000000000" pitchFamily="50" charset="-128"/>
              <a:ea typeface="HGP創英角ｺﾞｼｯｸUB" panose="020B0900000000000000" pitchFamily="50" charset="-128"/>
            </a:endParaRPr>
          </a:p>
        </p:txBody>
      </p:sp>
      <p:pic>
        <p:nvPicPr>
          <p:cNvPr id="3" name="Picture 2" descr="C:\Users\FMV-ESPRIMO\Desktop\image001.png">
            <a:extLst>
              <a:ext uri="{FF2B5EF4-FFF2-40B4-BE49-F238E27FC236}">
                <a16:creationId xmlns:a16="http://schemas.microsoft.com/office/drawing/2014/main" id="{41CC5A8C-804B-90DF-A0FF-87C1652E813F}"/>
              </a:ext>
            </a:extLst>
          </p:cNvPr>
          <p:cNvPicPr>
            <a:picLocks noChangeAspect="1" noChangeArrowheads="1"/>
          </p:cNvPicPr>
          <p:nvPr/>
        </p:nvPicPr>
        <p:blipFill>
          <a:blip r:embed="rId3" cstate="print"/>
          <a:srcRect/>
          <a:stretch>
            <a:fillRect/>
          </a:stretch>
        </p:blipFill>
        <p:spPr bwMode="auto">
          <a:xfrm>
            <a:off x="8013870" y="406219"/>
            <a:ext cx="933450" cy="371475"/>
          </a:xfrm>
          <a:prstGeom prst="rect">
            <a:avLst/>
          </a:prstGeom>
          <a:noFill/>
        </p:spPr>
      </p:pic>
    </p:spTree>
    <p:extLst>
      <p:ext uri="{BB962C8B-B14F-4D97-AF65-F5344CB8AC3E}">
        <p14:creationId xmlns:p14="http://schemas.microsoft.com/office/powerpoint/2010/main" val="2023863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AA6D673-1CD8-AD45-C5BB-1B584CFE48CA}"/>
              </a:ext>
            </a:extLst>
          </p:cNvPr>
          <p:cNvSpPr txBox="1"/>
          <p:nvPr/>
        </p:nvSpPr>
        <p:spPr>
          <a:xfrm>
            <a:off x="334298" y="442452"/>
            <a:ext cx="8544232" cy="6063198"/>
          </a:xfrm>
          <a:prstGeom prst="rect">
            <a:avLst/>
          </a:prstGeom>
          <a:noFill/>
        </p:spPr>
        <p:txBody>
          <a:bodyPr wrap="square" rtlCol="0">
            <a:spAutoFit/>
          </a:bodyPr>
          <a:lstStyle/>
          <a:p>
            <a:r>
              <a:rPr kumimoji="1" lang="ja-JP" altLang="en-US" sz="3200" b="1" u="sng" dirty="0">
                <a:highlight>
                  <a:srgbClr val="00FF00"/>
                </a:highlight>
                <a:latin typeface="HGP創英角ｺﾞｼｯｸUB" panose="020B0900000000000000" pitchFamily="50" charset="-128"/>
                <a:ea typeface="HGP創英角ｺﾞｼｯｸUB" panose="020B0900000000000000" pitchFamily="50" charset="-128"/>
              </a:rPr>
              <a:t>◆</a:t>
            </a:r>
            <a:r>
              <a:rPr kumimoji="1" lang="en-US" altLang="ja-JP" sz="3200" b="1" u="sng" dirty="0">
                <a:highlight>
                  <a:srgbClr val="00FF00"/>
                </a:highlight>
                <a:latin typeface="HGP創英角ｺﾞｼｯｸUB" panose="020B0900000000000000" pitchFamily="50" charset="-128"/>
                <a:ea typeface="HGP創英角ｺﾞｼｯｸUB" panose="020B0900000000000000" pitchFamily="50" charset="-128"/>
              </a:rPr>
              <a:t>Z</a:t>
            </a:r>
            <a:r>
              <a:rPr kumimoji="1" lang="ja-JP" altLang="en-US" sz="3200" b="1" u="sng" dirty="0">
                <a:highlight>
                  <a:srgbClr val="00FF00"/>
                </a:highlight>
                <a:latin typeface="HGP創英角ｺﾞｼｯｸUB" panose="020B0900000000000000" pitchFamily="50" charset="-128"/>
                <a:ea typeface="HGP創英角ｺﾞｼｯｸUB" panose="020B0900000000000000" pitchFamily="50" charset="-128"/>
              </a:rPr>
              <a:t>世代の人たちとの付き合い方（私の所見）</a:t>
            </a:r>
            <a:endParaRPr kumimoji="1" lang="en-US" altLang="ja-JP" sz="3200" b="1" u="sng" dirty="0">
              <a:highlight>
                <a:srgbClr val="00FF00"/>
              </a:highlight>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①私の時代はこうだったという経験談は通用しない</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②周りの雰囲気よりも個人の考えが優先する。時間外の勉強会な　</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どは成立しない。</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③年齢や性別、地位などとは関係なく一個人として接してくる</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④自分の価値観を認めて欲しがる</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⑤自分の感動を他者と共有したがる</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800" b="1" dirty="0">
                <a:highlight>
                  <a:srgbClr val="FFFF00"/>
                </a:highlight>
                <a:latin typeface="HGP創英角ｺﾞｼｯｸUB" panose="020B0900000000000000" pitchFamily="50" charset="-128"/>
                <a:ea typeface="HGP創英角ｺﾞｼｯｸUB" panose="020B0900000000000000" pitchFamily="50" charset="-128"/>
              </a:rPr>
              <a:t>・ハードスキル（仕事に関連したスキル、専門知識ヤ技能）の訓練をもっと受けたいと考えている</a:t>
            </a:r>
            <a:endParaRPr kumimoji="1" lang="en-US" altLang="ja-JP" sz="28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2800" b="1" dirty="0">
                <a:highlight>
                  <a:srgbClr val="FFFF00"/>
                </a:highlight>
                <a:latin typeface="HGP創英角ｺﾞｼｯｸUB" panose="020B0900000000000000" pitchFamily="50" charset="-128"/>
                <a:ea typeface="HGP創英角ｺﾞｼｯｸUB" panose="020B0900000000000000" pitchFamily="50" charset="-128"/>
              </a:rPr>
              <a:t>・ソフトスキル（コミュニケーション）を磨きたいとは考えていない</a:t>
            </a:r>
            <a:endParaRPr kumimoji="1" lang="en-US" altLang="ja-JP" sz="28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2800" b="1" dirty="0">
                <a:highlight>
                  <a:srgbClr val="FFFF00"/>
                </a:highlight>
                <a:latin typeface="HGP創英角ｺﾞｼｯｸUB" panose="020B0900000000000000" pitchFamily="50" charset="-128"/>
                <a:ea typeface="HGP創英角ｺﾞｼｯｸUB" panose="020B0900000000000000" pitchFamily="50" charset="-128"/>
              </a:rPr>
              <a:t>・</a:t>
            </a:r>
            <a:r>
              <a:rPr kumimoji="1" lang="en-US" altLang="ja-JP" sz="2800" b="1" dirty="0">
                <a:highlight>
                  <a:srgbClr val="FFFF00"/>
                </a:highlight>
                <a:latin typeface="HGP創英角ｺﾞｼｯｸUB" panose="020B0900000000000000" pitchFamily="50" charset="-128"/>
                <a:ea typeface="HGP創英角ｺﾞｼｯｸUB" panose="020B0900000000000000" pitchFamily="50" charset="-128"/>
              </a:rPr>
              <a:t>Z</a:t>
            </a:r>
            <a:r>
              <a:rPr kumimoji="1" lang="ja-JP" altLang="en-US" sz="2800" b="1" dirty="0">
                <a:highlight>
                  <a:srgbClr val="FFFF00"/>
                </a:highlight>
                <a:latin typeface="HGP創英角ｺﾞｼｯｸUB" panose="020B0900000000000000" pitchFamily="50" charset="-128"/>
                <a:ea typeface="HGP創英角ｺﾞｼｯｸUB" panose="020B0900000000000000" pitchFamily="50" charset="-128"/>
              </a:rPr>
              <a:t>世代の職場でのエチケットの欠如を懸念</a:t>
            </a:r>
            <a:endParaRPr kumimoji="1" lang="en-US" altLang="ja-JP" sz="28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以前は必要なかった基本的な社会人スキルや実務スキルに関する訓練を雇用主が提供する必要が高まる（</a:t>
            </a:r>
            <a:r>
              <a:rPr kumimoji="1" lang="en-US" altLang="ja-JP" sz="2400" b="1" dirty="0">
                <a:latin typeface="HGP創英角ｺﾞｼｯｸUB" panose="020B0900000000000000" pitchFamily="50" charset="-128"/>
                <a:ea typeface="HGP創英角ｺﾞｼｯｸUB" panose="020B0900000000000000" pitchFamily="50" charset="-128"/>
              </a:rPr>
              <a:t>E</a:t>
            </a:r>
            <a:r>
              <a:rPr kumimoji="1" lang="ja-JP" altLang="en-US" sz="2400" b="1" dirty="0">
                <a:latin typeface="HGP創英角ｺﾞｼｯｸUB" panose="020B0900000000000000" pitchFamily="50" charset="-128"/>
                <a:ea typeface="HGP創英角ｺﾞｼｯｸUB" panose="020B0900000000000000" pitchFamily="50" charset="-128"/>
              </a:rPr>
              <a:t>メールの送り方、服装、コミュニケーション等）</a:t>
            </a:r>
            <a:endParaRPr kumimoji="1" lang="en-US" altLang="ja-JP" sz="2400" b="1" dirty="0">
              <a:latin typeface="HGP創英角ｺﾞｼｯｸUB" panose="020B0900000000000000" pitchFamily="50" charset="-128"/>
              <a:ea typeface="HGP創英角ｺﾞｼｯｸUB" panose="020B0900000000000000" pitchFamily="50" charset="-128"/>
            </a:endParaRPr>
          </a:p>
        </p:txBody>
      </p:sp>
      <p:pic>
        <p:nvPicPr>
          <p:cNvPr id="3" name="図 2">
            <a:extLst>
              <a:ext uri="{FF2B5EF4-FFF2-40B4-BE49-F238E27FC236}">
                <a16:creationId xmlns:a16="http://schemas.microsoft.com/office/drawing/2014/main" id="{2DD3AF4C-6108-8357-4942-77048C3292F3}"/>
              </a:ext>
            </a:extLst>
          </p:cNvPr>
          <p:cNvPicPr>
            <a:picLocks noChangeAspect="1"/>
          </p:cNvPicPr>
          <p:nvPr/>
        </p:nvPicPr>
        <p:blipFill>
          <a:blip r:embed="rId3"/>
          <a:stretch>
            <a:fillRect/>
          </a:stretch>
        </p:blipFill>
        <p:spPr>
          <a:xfrm>
            <a:off x="7778947" y="166406"/>
            <a:ext cx="932769" cy="371888"/>
          </a:xfrm>
          <a:prstGeom prst="rect">
            <a:avLst/>
          </a:prstGeom>
        </p:spPr>
      </p:pic>
    </p:spTree>
    <p:extLst>
      <p:ext uri="{BB962C8B-B14F-4D97-AF65-F5344CB8AC3E}">
        <p14:creationId xmlns:p14="http://schemas.microsoft.com/office/powerpoint/2010/main" val="579502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11548A3-9717-8103-71B5-F430E24F801F}"/>
              </a:ext>
            </a:extLst>
          </p:cNvPr>
          <p:cNvSpPr txBox="1"/>
          <p:nvPr/>
        </p:nvSpPr>
        <p:spPr>
          <a:xfrm>
            <a:off x="865239" y="1612491"/>
            <a:ext cx="7246374" cy="347787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4400" b="1" dirty="0">
                <a:latin typeface="HGP創英角ｺﾞｼｯｸUB" panose="020B0900000000000000" pitchFamily="50" charset="-128"/>
                <a:ea typeface="HGP創英角ｺﾞｼｯｸUB" panose="020B0900000000000000" pitchFamily="50" charset="-128"/>
              </a:rPr>
              <a:t>今後、このような若者たちがロータリーに入会してきます。</a:t>
            </a:r>
            <a:endParaRPr kumimoji="1" lang="en-US" altLang="ja-JP" sz="4400" b="1" dirty="0">
              <a:latin typeface="HGP創英角ｺﾞｼｯｸUB" panose="020B0900000000000000" pitchFamily="50" charset="-128"/>
              <a:ea typeface="HGP創英角ｺﾞｼｯｸUB" panose="020B0900000000000000" pitchFamily="50" charset="-128"/>
            </a:endParaRPr>
          </a:p>
          <a:p>
            <a:endParaRPr kumimoji="1" lang="en-US" altLang="ja-JP" sz="4400" b="1" dirty="0">
              <a:latin typeface="HGP創英角ｺﾞｼｯｸUB" panose="020B0900000000000000" pitchFamily="50" charset="-128"/>
              <a:ea typeface="HGP創英角ｺﾞｼｯｸUB" panose="020B0900000000000000" pitchFamily="50" charset="-128"/>
            </a:endParaRPr>
          </a:p>
          <a:p>
            <a:r>
              <a:rPr kumimoji="1" lang="ja-JP" altLang="en-US" sz="4400" b="1" dirty="0">
                <a:latin typeface="HGP創英角ｺﾞｼｯｸUB" panose="020B0900000000000000" pitchFamily="50" charset="-128"/>
                <a:ea typeface="HGP創英角ｺﾞｼｯｸUB" panose="020B0900000000000000" pitchFamily="50" charset="-128"/>
              </a:rPr>
              <a:t>その頃、日本ではどのような状況になっているでしょうか？</a:t>
            </a:r>
          </a:p>
        </p:txBody>
      </p:sp>
      <p:pic>
        <p:nvPicPr>
          <p:cNvPr id="3" name="Picture 2" descr="C:\Users\FMV-ESPRIMO\Desktop\image001.png">
            <a:extLst>
              <a:ext uri="{FF2B5EF4-FFF2-40B4-BE49-F238E27FC236}">
                <a16:creationId xmlns:a16="http://schemas.microsoft.com/office/drawing/2014/main" id="{81D2178F-1387-2874-25E1-75A7A0BC2168}"/>
              </a:ext>
            </a:extLst>
          </p:cNvPr>
          <p:cNvPicPr>
            <a:picLocks noChangeAspect="1" noChangeArrowheads="1"/>
          </p:cNvPicPr>
          <p:nvPr/>
        </p:nvPicPr>
        <p:blipFill>
          <a:blip r:embed="rId3" cstate="print"/>
          <a:srcRect/>
          <a:stretch>
            <a:fillRect/>
          </a:stretch>
        </p:blipFill>
        <p:spPr bwMode="auto">
          <a:xfrm>
            <a:off x="8013870" y="406219"/>
            <a:ext cx="933450" cy="371475"/>
          </a:xfrm>
          <a:prstGeom prst="rect">
            <a:avLst/>
          </a:prstGeom>
          <a:noFill/>
        </p:spPr>
      </p:pic>
    </p:spTree>
    <p:extLst>
      <p:ext uri="{BB962C8B-B14F-4D97-AF65-F5344CB8AC3E}">
        <p14:creationId xmlns:p14="http://schemas.microsoft.com/office/powerpoint/2010/main" val="1706110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男性, 人, スーツ, 衣類 が含まれている画像&#10;&#10;非常に高い精度で生成された説明">
            <a:extLst>
              <a:ext uri="{FF2B5EF4-FFF2-40B4-BE49-F238E27FC236}">
                <a16:creationId xmlns:a16="http://schemas.microsoft.com/office/drawing/2014/main" id="{310A36E8-F17E-4EED-94A1-D5A3E89558A9}"/>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3" b="2680"/>
          <a:stretch/>
        </p:blipFill>
        <p:spPr>
          <a:xfrm>
            <a:off x="3234813" y="1010608"/>
            <a:ext cx="2448232" cy="2826137"/>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4" name="テキスト ボックス 3">
            <a:extLst>
              <a:ext uri="{FF2B5EF4-FFF2-40B4-BE49-F238E27FC236}">
                <a16:creationId xmlns:a16="http://schemas.microsoft.com/office/drawing/2014/main" id="{BA117365-1F71-4BF7-8E44-2418F30995B4}"/>
              </a:ext>
            </a:extLst>
          </p:cNvPr>
          <p:cNvSpPr txBox="1"/>
          <p:nvPr/>
        </p:nvSpPr>
        <p:spPr>
          <a:xfrm>
            <a:off x="1563329" y="4444181"/>
            <a:ext cx="6003332" cy="1612489"/>
          </a:xfrm>
          <a:prstGeom prst="rect">
            <a:avLst/>
          </a:prstGeom>
        </p:spPr>
        <p:txBody>
          <a:bodyPr vert="horz" lIns="91440" tIns="45720" rIns="91440" bIns="45720" rtlCol="0" anchor="ctr">
            <a:normAutofit lnSpcReduction="10000"/>
          </a:bodyPr>
          <a:lstStyle/>
          <a:p>
            <a:pPr algn="ctr" defTabSz="914400">
              <a:lnSpc>
                <a:spcPct val="90000"/>
              </a:lnSpc>
              <a:spcBef>
                <a:spcPct val="0"/>
              </a:spcBef>
              <a:spcAft>
                <a:spcPts val="600"/>
              </a:spcAft>
            </a:pPr>
            <a:r>
              <a:rPr kumimoji="1" lang="ja-JP" altLang="en-US" sz="3600" b="1" kern="1200" dirty="0">
                <a:solidFill>
                  <a:schemeClr val="tx1"/>
                </a:solidFill>
                <a:latin typeface="HGP創英角ｺﾞｼｯｸUB" panose="020B0900000000000000" pitchFamily="50" charset="-128"/>
                <a:ea typeface="HGP創英角ｺﾞｼｯｸUB" panose="020B0900000000000000" pitchFamily="50" charset="-128"/>
                <a:cs typeface="+mj-cs"/>
              </a:rPr>
              <a:t>２００８年</a:t>
            </a:r>
            <a:r>
              <a:rPr kumimoji="1" lang="en-US" altLang="ja-JP" sz="3600" b="1" kern="1200" dirty="0">
                <a:solidFill>
                  <a:schemeClr val="tx1"/>
                </a:solidFill>
                <a:latin typeface="HGP創英角ｺﾞｼｯｸUB" panose="020B0900000000000000" pitchFamily="50" charset="-128"/>
                <a:ea typeface="HGP創英角ｺﾞｼｯｸUB" panose="020B0900000000000000" pitchFamily="50" charset="-128"/>
                <a:cs typeface="+mj-cs"/>
              </a:rPr>
              <a:t>―</a:t>
            </a:r>
            <a:r>
              <a:rPr kumimoji="1" lang="ja-JP" altLang="en-US" sz="3600" b="1" kern="1200" dirty="0">
                <a:solidFill>
                  <a:schemeClr val="tx1"/>
                </a:solidFill>
                <a:latin typeface="HGP創英角ｺﾞｼｯｸUB" panose="020B0900000000000000" pitchFamily="50" charset="-128"/>
                <a:ea typeface="HGP創英角ｺﾞｼｯｸUB" panose="020B0900000000000000" pitchFamily="50" charset="-128"/>
                <a:cs typeface="+mj-cs"/>
              </a:rPr>
              <a:t>０９年度</a:t>
            </a:r>
            <a:endParaRPr kumimoji="1" lang="en-US" altLang="ja-JP" sz="3600" b="1" kern="1200" dirty="0">
              <a:solidFill>
                <a:schemeClr val="tx1"/>
              </a:solidFill>
              <a:latin typeface="HGP創英角ｺﾞｼｯｸUB" panose="020B0900000000000000" pitchFamily="50" charset="-128"/>
              <a:ea typeface="HGP創英角ｺﾞｼｯｸUB" panose="020B0900000000000000" pitchFamily="50" charset="-128"/>
              <a:cs typeface="+mj-cs"/>
            </a:endParaRPr>
          </a:p>
          <a:p>
            <a:pPr algn="ctr" defTabSz="914400">
              <a:lnSpc>
                <a:spcPct val="90000"/>
              </a:lnSpc>
              <a:spcBef>
                <a:spcPct val="0"/>
              </a:spcBef>
              <a:spcAft>
                <a:spcPts val="600"/>
              </a:spcAft>
            </a:pPr>
            <a:r>
              <a:rPr kumimoji="1" lang="ja-JP" altLang="en-US" sz="3600" b="1" kern="1200" dirty="0">
                <a:solidFill>
                  <a:schemeClr val="tx1"/>
                </a:solidFill>
                <a:latin typeface="HGP創英角ｺﾞｼｯｸUB" panose="020B0900000000000000" pitchFamily="50" charset="-128"/>
                <a:ea typeface="HGP創英角ｺﾞｼｯｸUB" panose="020B0900000000000000" pitchFamily="50" charset="-128"/>
                <a:cs typeface="+mj-cs"/>
              </a:rPr>
              <a:t>ガバナー</a:t>
            </a:r>
            <a:endParaRPr kumimoji="1" lang="en-US" altLang="ja-JP" sz="3600" b="1" kern="1200" dirty="0">
              <a:solidFill>
                <a:schemeClr val="tx1"/>
              </a:solidFill>
              <a:latin typeface="HGP創英角ｺﾞｼｯｸUB" panose="020B0900000000000000" pitchFamily="50" charset="-128"/>
              <a:ea typeface="HGP創英角ｺﾞｼｯｸUB" panose="020B0900000000000000" pitchFamily="50" charset="-128"/>
              <a:cs typeface="+mj-cs"/>
            </a:endParaRPr>
          </a:p>
          <a:p>
            <a:pPr algn="ctr" defTabSz="914400">
              <a:lnSpc>
                <a:spcPct val="90000"/>
              </a:lnSpc>
              <a:spcBef>
                <a:spcPct val="0"/>
              </a:spcBef>
              <a:spcAft>
                <a:spcPts val="600"/>
              </a:spcAft>
            </a:pPr>
            <a:r>
              <a:rPr kumimoji="1" lang="ja-JP" altLang="en-US" sz="3600" b="1" kern="1200" dirty="0">
                <a:solidFill>
                  <a:schemeClr val="tx1"/>
                </a:solidFill>
                <a:latin typeface="HGP創英角ｺﾞｼｯｸUB" panose="020B0900000000000000" pitchFamily="50" charset="-128"/>
                <a:ea typeface="HGP創英角ｺﾞｼｯｸUB" panose="020B0900000000000000" pitchFamily="50" charset="-128"/>
                <a:cs typeface="+mj-cs"/>
              </a:rPr>
              <a:t>　崎山　征雄　氏</a:t>
            </a:r>
          </a:p>
        </p:txBody>
      </p:sp>
      <p:sp>
        <p:nvSpPr>
          <p:cNvPr id="5" name="テキスト ボックス 4">
            <a:extLst>
              <a:ext uri="{FF2B5EF4-FFF2-40B4-BE49-F238E27FC236}">
                <a16:creationId xmlns:a16="http://schemas.microsoft.com/office/drawing/2014/main" id="{77BDA348-9E40-4A05-A199-CF04EE410A20}"/>
              </a:ext>
            </a:extLst>
          </p:cNvPr>
          <p:cNvSpPr txBox="1"/>
          <p:nvPr/>
        </p:nvSpPr>
        <p:spPr>
          <a:xfrm>
            <a:off x="2827090" y="243281"/>
            <a:ext cx="3993160" cy="369332"/>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ノーベル賞大村智先生の弟子</a:t>
            </a:r>
          </a:p>
        </p:txBody>
      </p:sp>
      <p:sp>
        <p:nvSpPr>
          <p:cNvPr id="6" name="テキスト ボックス 5">
            <a:extLst>
              <a:ext uri="{FF2B5EF4-FFF2-40B4-BE49-F238E27FC236}">
                <a16:creationId xmlns:a16="http://schemas.microsoft.com/office/drawing/2014/main" id="{7DC552BC-2189-8036-487B-6021E1E0CAE8}"/>
              </a:ext>
            </a:extLst>
          </p:cNvPr>
          <p:cNvSpPr txBox="1"/>
          <p:nvPr/>
        </p:nvSpPr>
        <p:spPr>
          <a:xfrm>
            <a:off x="570016" y="1258784"/>
            <a:ext cx="2374519" cy="523220"/>
          </a:xfrm>
          <a:prstGeom prst="rect">
            <a:avLst/>
          </a:prstGeom>
          <a:noFill/>
        </p:spPr>
        <p:txBody>
          <a:bodyPr wrap="square" rtlCol="0">
            <a:spAutoFit/>
          </a:bodyPr>
          <a:lstStyle/>
          <a:p>
            <a:r>
              <a:rPr kumimoji="1" lang="ja-JP" altLang="en-US" sz="2800" b="1" dirty="0">
                <a:latin typeface="HGP創英角ｺﾞｼｯｸUB" panose="020B0900000000000000" pitchFamily="50" charset="-128"/>
                <a:ea typeface="HGP創英角ｺﾞｼｯｸUB" panose="020B0900000000000000" pitchFamily="50" charset="-128"/>
              </a:rPr>
              <a:t>同期ガバナー</a:t>
            </a:r>
          </a:p>
        </p:txBody>
      </p:sp>
      <p:pic>
        <p:nvPicPr>
          <p:cNvPr id="2" name="Picture 2" descr="C:\Users\FMV-ESPRIMO\Desktop\image001.png">
            <a:extLst>
              <a:ext uri="{FF2B5EF4-FFF2-40B4-BE49-F238E27FC236}">
                <a16:creationId xmlns:a16="http://schemas.microsoft.com/office/drawing/2014/main" id="{0349507A-BD83-0952-47D1-259FB7826977}"/>
              </a:ext>
            </a:extLst>
          </p:cNvPr>
          <p:cNvPicPr>
            <a:picLocks noChangeAspect="1" noChangeArrowheads="1"/>
          </p:cNvPicPr>
          <p:nvPr/>
        </p:nvPicPr>
        <p:blipFill>
          <a:blip r:embed="rId4" cstate="print"/>
          <a:srcRect/>
          <a:stretch>
            <a:fillRect/>
          </a:stretch>
        </p:blipFill>
        <p:spPr bwMode="auto">
          <a:xfrm>
            <a:off x="7827057" y="427947"/>
            <a:ext cx="933450" cy="371475"/>
          </a:xfrm>
          <a:prstGeom prst="rect">
            <a:avLst/>
          </a:prstGeom>
          <a:noFill/>
        </p:spPr>
      </p:pic>
    </p:spTree>
    <p:extLst>
      <p:ext uri="{BB962C8B-B14F-4D97-AF65-F5344CB8AC3E}">
        <p14:creationId xmlns:p14="http://schemas.microsoft.com/office/powerpoint/2010/main" val="2236829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D2CC9C5-B55D-D869-F99C-6C8D708D2BC4}"/>
              </a:ext>
            </a:extLst>
          </p:cNvPr>
          <p:cNvSpPr txBox="1"/>
          <p:nvPr/>
        </p:nvSpPr>
        <p:spPr>
          <a:xfrm>
            <a:off x="570270" y="344129"/>
            <a:ext cx="8101781" cy="5909310"/>
          </a:xfrm>
          <a:prstGeom prst="rect">
            <a:avLst/>
          </a:prstGeom>
          <a:noFill/>
        </p:spPr>
        <p:txBody>
          <a:bodyPr wrap="square" rtlCol="0">
            <a:spAutoFit/>
          </a:bodyPr>
          <a:lstStyle/>
          <a:p>
            <a:r>
              <a:rPr kumimoji="1" lang="ja-JP" altLang="en-US" sz="2400" b="1" u="sng" dirty="0">
                <a:highlight>
                  <a:srgbClr val="FFFF00"/>
                </a:highlight>
                <a:latin typeface="HGP創英角ｺﾞｼｯｸUB" panose="020B0900000000000000" pitchFamily="50" charset="-128"/>
                <a:ea typeface="HGP創英角ｺﾞｼｯｸUB" panose="020B0900000000000000" pitchFamily="50" charset="-128"/>
              </a:rPr>
              <a:t>◆生産年齢人口（１５歳～６４歳）</a:t>
            </a:r>
            <a:r>
              <a:rPr kumimoji="1" lang="en-US" altLang="ja-JP" sz="2400" b="1" u="sng" dirty="0">
                <a:highlight>
                  <a:srgbClr val="FFFF00"/>
                </a:highlight>
                <a:latin typeface="HGP創英角ｺﾞｼｯｸUB" panose="020B0900000000000000" pitchFamily="50" charset="-128"/>
                <a:ea typeface="HGP創英角ｺﾞｼｯｸUB" panose="020B0900000000000000" pitchFamily="50" charset="-128"/>
              </a:rPr>
              <a:t>1200</a:t>
            </a:r>
            <a:r>
              <a:rPr kumimoji="1" lang="ja-JP" altLang="en-US" sz="2400" b="1" u="sng" dirty="0">
                <a:highlight>
                  <a:srgbClr val="FFFF00"/>
                </a:highlight>
                <a:latin typeface="HGP創英角ｺﾞｼｯｸUB" panose="020B0900000000000000" pitchFamily="50" charset="-128"/>
                <a:ea typeface="HGP創英角ｺﾞｼｯｸUB" panose="020B0900000000000000" pitchFamily="50" charset="-128"/>
              </a:rPr>
              <a:t>万人減少の衝撃</a:t>
            </a:r>
          </a:p>
          <a:p>
            <a:endParaRPr kumimoji="1" lang="en-US" altLang="ja-JP" b="1" dirty="0">
              <a:highlight>
                <a:srgbClr val="00FF00"/>
              </a:highlight>
              <a:latin typeface="HGP創英角ｺﾞｼｯｸUB" panose="020B0900000000000000" pitchFamily="50" charset="-128"/>
              <a:ea typeface="HGP創英角ｺﾞｼｯｸUB" panose="020B0900000000000000" pitchFamily="50" charset="-128"/>
            </a:endParaRPr>
          </a:p>
          <a:p>
            <a:r>
              <a:rPr kumimoji="1" lang="ja-JP" altLang="en-US" b="1" dirty="0">
                <a:latin typeface="HGP創英角ｺﾞｼｯｸUB" panose="020B0900000000000000" pitchFamily="50" charset="-128"/>
                <a:ea typeface="HGP創英角ｺﾞｼｯｸUB" panose="020B0900000000000000" pitchFamily="50" charset="-128"/>
              </a:rPr>
              <a:t>　</a:t>
            </a:r>
            <a:r>
              <a:rPr kumimoji="1" lang="ja-JP" altLang="en-US" sz="2400" b="1" dirty="0">
                <a:latin typeface="HGP創英角ｺﾞｼｯｸUB" panose="020B0900000000000000" pitchFamily="50" charset="-128"/>
                <a:ea typeface="HGP創英角ｺﾞｼｯｸUB" panose="020B0900000000000000" pitchFamily="50" charset="-128"/>
              </a:rPr>
              <a:t>国勢調査において、</a:t>
            </a:r>
            <a:r>
              <a:rPr kumimoji="1" lang="ja-JP" altLang="en-US" sz="2400" b="1" dirty="0">
                <a:highlight>
                  <a:srgbClr val="FFFF00"/>
                </a:highlight>
                <a:latin typeface="HGP創英角ｺﾞｼｯｸUB" panose="020B0900000000000000" pitchFamily="50" charset="-128"/>
                <a:ea typeface="HGP創英角ｺﾞｼｯｸUB" panose="020B0900000000000000" pitchFamily="50" charset="-128"/>
              </a:rPr>
              <a:t>生産年齢人口のピークは</a:t>
            </a:r>
            <a:endParaRPr kumimoji="1" lang="en-US" altLang="ja-JP" sz="24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a:t>
            </a:r>
            <a:r>
              <a:rPr kumimoji="1" lang="en-US" altLang="ja-JP" sz="2400" b="1" dirty="0">
                <a:latin typeface="HGP創英角ｺﾞｼｯｸUB" panose="020B0900000000000000" pitchFamily="50" charset="-128"/>
                <a:ea typeface="HGP創英角ｺﾞｼｯｸUB" panose="020B0900000000000000" pitchFamily="50" charset="-128"/>
              </a:rPr>
              <a:t>1995</a:t>
            </a:r>
            <a:r>
              <a:rPr kumimoji="1" lang="ja-JP" altLang="en-US" sz="2400" b="1" dirty="0">
                <a:latin typeface="HGP創英角ｺﾞｼｯｸUB" panose="020B0900000000000000" pitchFamily="50" charset="-128"/>
                <a:ea typeface="HGP創英角ｺﾞｼｯｸUB" panose="020B0900000000000000" pitchFamily="50" charset="-128"/>
              </a:rPr>
              <a:t>年の約</a:t>
            </a:r>
            <a:r>
              <a:rPr kumimoji="1" lang="en-US" altLang="ja-JP" sz="2400" b="1" dirty="0">
                <a:latin typeface="HGP創英角ｺﾞｼｯｸUB" panose="020B0900000000000000" pitchFamily="50" charset="-128"/>
                <a:ea typeface="HGP創英角ｺﾞｼｯｸUB" panose="020B0900000000000000" pitchFamily="50" charset="-128"/>
              </a:rPr>
              <a:t>8,716</a:t>
            </a:r>
            <a:r>
              <a:rPr kumimoji="1" lang="ja-JP" altLang="en-US" sz="2400" b="1" dirty="0">
                <a:latin typeface="HGP創英角ｺﾞｼｯｸUB" panose="020B0900000000000000" pitchFamily="50" charset="-128"/>
                <a:ea typeface="HGP創英角ｺﾞｼｯｸUB" panose="020B0900000000000000" pitchFamily="50" charset="-128"/>
              </a:rPr>
              <a:t>万人</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a:t>
            </a:r>
            <a:r>
              <a:rPr kumimoji="1" lang="en-US" altLang="ja-JP" sz="2400" b="1" dirty="0">
                <a:latin typeface="HGP創英角ｺﾞｼｯｸUB" panose="020B0900000000000000" pitchFamily="50" charset="-128"/>
                <a:ea typeface="HGP創英角ｺﾞｼｯｸUB" panose="020B0900000000000000" pitchFamily="50" charset="-128"/>
              </a:rPr>
              <a:t>2020</a:t>
            </a:r>
            <a:r>
              <a:rPr kumimoji="1" lang="ja-JP" altLang="en-US" sz="2400" b="1" dirty="0">
                <a:latin typeface="HGP創英角ｺﾞｼｯｸUB" panose="020B0900000000000000" pitchFamily="50" charset="-128"/>
                <a:ea typeface="HGP創英角ｺﾞｼｯｸUB" panose="020B0900000000000000" pitchFamily="50" charset="-128"/>
              </a:rPr>
              <a:t>年で約</a:t>
            </a:r>
            <a:r>
              <a:rPr kumimoji="1" lang="en-US" altLang="ja-JP" sz="2400" b="1" dirty="0">
                <a:latin typeface="HGP創英角ｺﾞｼｯｸUB" panose="020B0900000000000000" pitchFamily="50" charset="-128"/>
                <a:ea typeface="HGP創英角ｺﾞｼｯｸUB" panose="020B0900000000000000" pitchFamily="50" charset="-128"/>
              </a:rPr>
              <a:t>7,508</a:t>
            </a:r>
            <a:r>
              <a:rPr kumimoji="1" lang="ja-JP" altLang="en-US" sz="2400" b="1" dirty="0">
                <a:latin typeface="HGP創英角ｺﾞｼｯｸUB" panose="020B0900000000000000" pitchFamily="50" charset="-128"/>
                <a:ea typeface="HGP創英角ｺﾞｼｯｸUB" panose="020B0900000000000000" pitchFamily="50" charset="-128"/>
              </a:rPr>
              <a:t>万人にまで減少</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a:t>
            </a:r>
            <a:r>
              <a:rPr kumimoji="1" lang="en-US" altLang="ja-JP" sz="2400" b="1" dirty="0">
                <a:solidFill>
                  <a:srgbClr val="FF0000"/>
                </a:solidFill>
                <a:latin typeface="HGP創英角ｺﾞｼｯｸUB" panose="020B0900000000000000" pitchFamily="50" charset="-128"/>
                <a:ea typeface="HGP創英角ｺﾞｼｯｸUB" panose="020B0900000000000000" pitchFamily="50" charset="-128"/>
              </a:rPr>
              <a:t>25</a:t>
            </a:r>
            <a:r>
              <a:rPr kumimoji="1" lang="ja-JP" altLang="en-US" sz="2400" b="1" dirty="0">
                <a:solidFill>
                  <a:srgbClr val="FF0000"/>
                </a:solidFill>
                <a:latin typeface="HGP創英角ｺﾞｼｯｸUB" panose="020B0900000000000000" pitchFamily="50" charset="-128"/>
                <a:ea typeface="HGP創英角ｺﾞｼｯｸUB" panose="020B0900000000000000" pitchFamily="50" charset="-128"/>
              </a:rPr>
              <a:t>年間において、</a:t>
            </a:r>
            <a:r>
              <a:rPr kumimoji="1" lang="ja-JP" altLang="en-US" sz="2400" b="1" dirty="0">
                <a:latin typeface="HGP創英角ｺﾞｼｯｸUB" panose="020B0900000000000000" pitchFamily="50" charset="-128"/>
                <a:ea typeface="HGP創英角ｺﾞｼｯｸUB" panose="020B0900000000000000" pitchFamily="50" charset="-128"/>
              </a:rPr>
              <a:t>生産活動を主に担う生産年齢人口が</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a:t>
            </a:r>
            <a:r>
              <a:rPr kumimoji="1" lang="ja-JP" altLang="en-US" sz="2400" b="1" u="sng" dirty="0">
                <a:solidFill>
                  <a:srgbClr val="FF0000"/>
                </a:solidFill>
                <a:latin typeface="HGP創英角ｺﾞｼｯｸUB" panose="020B0900000000000000" pitchFamily="50" charset="-128"/>
                <a:ea typeface="HGP創英角ｺﾞｼｯｸUB" panose="020B0900000000000000" pitchFamily="50" charset="-128"/>
              </a:rPr>
              <a:t>約</a:t>
            </a:r>
            <a:r>
              <a:rPr kumimoji="1" lang="en-US" altLang="ja-JP" sz="2400" b="1" u="sng" dirty="0">
                <a:solidFill>
                  <a:srgbClr val="FF0000"/>
                </a:solidFill>
                <a:latin typeface="HGP創英角ｺﾞｼｯｸUB" panose="020B0900000000000000" pitchFamily="50" charset="-128"/>
                <a:ea typeface="HGP創英角ｺﾞｼｯｸUB" panose="020B0900000000000000" pitchFamily="50" charset="-128"/>
              </a:rPr>
              <a:t>1,200</a:t>
            </a:r>
            <a:r>
              <a:rPr kumimoji="1" lang="ja-JP" altLang="en-US" sz="2400" b="1" u="sng" dirty="0">
                <a:solidFill>
                  <a:srgbClr val="FF0000"/>
                </a:solidFill>
                <a:latin typeface="HGP創英角ｺﾞｼｯｸUB" panose="020B0900000000000000" pitchFamily="50" charset="-128"/>
                <a:ea typeface="HGP創英角ｺﾞｼｯｸUB" panose="020B0900000000000000" pitchFamily="50" charset="-128"/>
              </a:rPr>
              <a:t>万人も減少</a:t>
            </a:r>
          </a:p>
          <a:p>
            <a:endParaRPr kumimoji="1" lang="ja-JP" altLang="en-US"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　しかしながら、これは</a:t>
            </a:r>
            <a:r>
              <a:rPr kumimoji="1" lang="en-US" altLang="ja-JP" sz="2400" b="1" dirty="0">
                <a:latin typeface="HGP創英角ｺﾞｼｯｸUB" panose="020B0900000000000000" pitchFamily="50" charset="-128"/>
                <a:ea typeface="HGP創英角ｺﾞｼｯｸUB" panose="020B0900000000000000" pitchFamily="50" charset="-128"/>
              </a:rPr>
              <a:t>2040</a:t>
            </a:r>
            <a:r>
              <a:rPr kumimoji="1" lang="ja-JP" altLang="en-US" sz="2400" b="1" dirty="0">
                <a:latin typeface="HGP創英角ｺﾞｼｯｸUB" panose="020B0900000000000000" pitchFamily="50" charset="-128"/>
                <a:ea typeface="HGP創英角ｺﾞｼｯｸUB" panose="020B0900000000000000" pitchFamily="50" charset="-128"/>
              </a:rPr>
              <a:t>年問題の序章に過ぎない。</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人口問題でこれから日本経済は</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a:t>
            </a:r>
            <a:r>
              <a:rPr kumimoji="1" lang="en-US" altLang="ja-JP" sz="2400" b="1" dirty="0">
                <a:latin typeface="HGP創英角ｺﾞｼｯｸUB" panose="020B0900000000000000" pitchFamily="50" charset="-128"/>
                <a:ea typeface="HGP創英角ｺﾞｼｯｸUB" panose="020B0900000000000000" pitchFamily="50" charset="-128"/>
              </a:rPr>
              <a:t>2025</a:t>
            </a:r>
            <a:r>
              <a:rPr kumimoji="1" lang="ja-JP" altLang="en-US" sz="2400" b="1" dirty="0">
                <a:latin typeface="HGP創英角ｺﾞｼｯｸUB" panose="020B0900000000000000" pitchFamily="50" charset="-128"/>
                <a:ea typeface="HGP創英角ｺﾞｼｯｸUB" panose="020B0900000000000000" pitchFamily="50" charset="-128"/>
              </a:rPr>
              <a:t>年問題」</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a:t>
            </a:r>
            <a:r>
              <a:rPr kumimoji="1" lang="ja-JP" altLang="en-US" sz="2400" b="1" dirty="0">
                <a:highlight>
                  <a:srgbClr val="FFFF00"/>
                </a:highlight>
                <a:latin typeface="HGP創英角ｺﾞｼｯｸUB" panose="020B0900000000000000" pitchFamily="50" charset="-128"/>
                <a:ea typeface="HGP創英角ｺﾞｼｯｸUB" panose="020B0900000000000000" pitchFamily="50" charset="-128"/>
              </a:rPr>
              <a:t>「</a:t>
            </a:r>
            <a:r>
              <a:rPr kumimoji="1" lang="en-US" altLang="ja-JP" sz="2400" b="1" dirty="0">
                <a:highlight>
                  <a:srgbClr val="FFFF00"/>
                </a:highlight>
                <a:latin typeface="HGP創英角ｺﾞｼｯｸUB" panose="020B0900000000000000" pitchFamily="50" charset="-128"/>
                <a:ea typeface="HGP創英角ｺﾞｼｯｸUB" panose="020B0900000000000000" pitchFamily="50" charset="-128"/>
              </a:rPr>
              <a:t>2040</a:t>
            </a:r>
            <a:r>
              <a:rPr kumimoji="1" lang="ja-JP" altLang="en-US" sz="2400" b="1" dirty="0">
                <a:highlight>
                  <a:srgbClr val="FFFF00"/>
                </a:highlight>
                <a:latin typeface="HGP創英角ｺﾞｼｯｸUB" panose="020B0900000000000000" pitchFamily="50" charset="-128"/>
                <a:ea typeface="HGP創英角ｺﾞｼｯｸUB" panose="020B0900000000000000" pitchFamily="50" charset="-128"/>
              </a:rPr>
              <a:t>年問題」　</a:t>
            </a:r>
            <a:endParaRPr kumimoji="1" lang="en-US" altLang="ja-JP" sz="24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a:t>
            </a:r>
            <a:r>
              <a:rPr kumimoji="1" lang="en-US" altLang="ja-JP" sz="2400" b="1" dirty="0">
                <a:latin typeface="HGP創英角ｺﾞｼｯｸUB" panose="020B0900000000000000" pitchFamily="50" charset="-128"/>
                <a:ea typeface="HGP創英角ｺﾞｼｯｸUB" panose="020B0900000000000000" pitchFamily="50" charset="-128"/>
              </a:rPr>
              <a:t>2054</a:t>
            </a:r>
            <a:r>
              <a:rPr kumimoji="1" lang="ja-JP" altLang="en-US" sz="2400" b="1" dirty="0">
                <a:latin typeface="HGP創英角ｺﾞｼｯｸUB" panose="020B0900000000000000" pitchFamily="50" charset="-128"/>
                <a:ea typeface="HGP創英角ｺﾞｼｯｸUB" panose="020B0900000000000000" pitchFamily="50" charset="-128"/>
              </a:rPr>
              <a:t>年問題」</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に直面</a:t>
            </a:r>
          </a:p>
          <a:p>
            <a:endParaRPr kumimoji="1" lang="ja-JP" altLang="en-US"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a:t>
            </a:r>
          </a:p>
        </p:txBody>
      </p:sp>
      <p:pic>
        <p:nvPicPr>
          <p:cNvPr id="3" name="図 2">
            <a:extLst>
              <a:ext uri="{FF2B5EF4-FFF2-40B4-BE49-F238E27FC236}">
                <a16:creationId xmlns:a16="http://schemas.microsoft.com/office/drawing/2014/main" id="{8BA07DAA-51E5-76D9-E923-E0D3217F8D19}"/>
              </a:ext>
            </a:extLst>
          </p:cNvPr>
          <p:cNvPicPr>
            <a:picLocks noChangeAspect="1"/>
          </p:cNvPicPr>
          <p:nvPr/>
        </p:nvPicPr>
        <p:blipFill>
          <a:blip r:embed="rId3"/>
          <a:stretch>
            <a:fillRect/>
          </a:stretch>
        </p:blipFill>
        <p:spPr>
          <a:xfrm>
            <a:off x="7739282" y="6067495"/>
            <a:ext cx="932769" cy="371888"/>
          </a:xfrm>
          <a:prstGeom prst="rect">
            <a:avLst/>
          </a:prstGeom>
        </p:spPr>
      </p:pic>
    </p:spTree>
    <p:extLst>
      <p:ext uri="{BB962C8B-B14F-4D97-AF65-F5344CB8AC3E}">
        <p14:creationId xmlns:p14="http://schemas.microsoft.com/office/powerpoint/2010/main" val="662236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63EFDEE-518E-3B6B-3AE1-39A3927B9036}"/>
              </a:ext>
            </a:extLst>
          </p:cNvPr>
          <p:cNvSpPr txBox="1"/>
          <p:nvPr/>
        </p:nvSpPr>
        <p:spPr>
          <a:xfrm>
            <a:off x="511276" y="285136"/>
            <a:ext cx="8337755" cy="5632311"/>
          </a:xfrm>
          <a:prstGeom prst="rect">
            <a:avLst/>
          </a:prstGeom>
          <a:noFill/>
        </p:spPr>
        <p:txBody>
          <a:bodyPr wrap="square" rtlCol="0">
            <a:spAutoFit/>
          </a:bodyPr>
          <a:lstStyle/>
          <a:p>
            <a:pPr algn="l"/>
            <a:r>
              <a:rPr lang="ja-JP" altLang="en-US" sz="2400" b="1" i="0" dirty="0">
                <a:solidFill>
                  <a:srgbClr val="222222"/>
                </a:solidFill>
                <a:effectLst/>
                <a:latin typeface="HGP創英角ｺﾞｼｯｸUB" panose="020B0900000000000000" pitchFamily="50" charset="-128"/>
                <a:ea typeface="HGP創英角ｺﾞｼｯｸUB" panose="020B0900000000000000" pitchFamily="50" charset="-128"/>
              </a:rPr>
              <a:t>　</a:t>
            </a:r>
            <a:r>
              <a:rPr lang="ja-JP" altLang="en-US" sz="2400" b="1" i="0" u="sng" dirty="0">
                <a:effectLst/>
                <a:highlight>
                  <a:srgbClr val="FFFF00"/>
                </a:highlight>
                <a:latin typeface="HGP創英角ｺﾞｼｯｸUB" panose="020B0900000000000000" pitchFamily="50" charset="-128"/>
                <a:ea typeface="HGP創英角ｺﾞｼｯｸUB" panose="020B0900000000000000" pitchFamily="50" charset="-128"/>
              </a:rPr>
              <a:t>◆　「</a:t>
            </a:r>
            <a:r>
              <a:rPr lang="en-US" altLang="ja-JP" sz="2400" b="1" i="0" u="sng" dirty="0">
                <a:effectLst/>
                <a:highlight>
                  <a:srgbClr val="FFFF00"/>
                </a:highlight>
                <a:latin typeface="HGP創英角ｺﾞｼｯｸUB" panose="020B0900000000000000" pitchFamily="50" charset="-128"/>
                <a:ea typeface="HGP創英角ｺﾞｼｯｸUB" panose="020B0900000000000000" pitchFamily="50" charset="-128"/>
              </a:rPr>
              <a:t>2025</a:t>
            </a:r>
            <a:r>
              <a:rPr lang="ja-JP" altLang="en-US" sz="2400" b="1" i="0" u="sng" dirty="0">
                <a:effectLst/>
                <a:highlight>
                  <a:srgbClr val="FFFF00"/>
                </a:highlight>
                <a:latin typeface="HGP創英角ｺﾞｼｯｸUB" panose="020B0900000000000000" pitchFamily="50" charset="-128"/>
                <a:ea typeface="HGP創英角ｺﾞｼｯｸUB" panose="020B0900000000000000" pitchFamily="50" charset="-128"/>
              </a:rPr>
              <a:t>年問題」</a:t>
            </a:r>
            <a:endParaRPr lang="en-US" altLang="ja-JP" sz="2400" b="1" i="0" u="sng" dirty="0">
              <a:effectLst/>
              <a:highlight>
                <a:srgbClr val="FFFF00"/>
              </a:highlight>
              <a:latin typeface="HGP創英角ｺﾞｼｯｸUB" panose="020B0900000000000000" pitchFamily="50" charset="-128"/>
              <a:ea typeface="HGP創英角ｺﾞｼｯｸUB" panose="020B0900000000000000" pitchFamily="50" charset="-128"/>
            </a:endParaRPr>
          </a:p>
          <a:p>
            <a:pPr algn="l"/>
            <a:endParaRPr lang="en-US" altLang="ja-JP" sz="2400" b="1" dirty="0">
              <a:solidFill>
                <a:srgbClr val="222222"/>
              </a:solidFill>
              <a:latin typeface="HGP創英角ｺﾞｼｯｸUB" panose="020B0900000000000000" pitchFamily="50" charset="-128"/>
              <a:ea typeface="HGP創英角ｺﾞｼｯｸUB" panose="020B0900000000000000" pitchFamily="50" charset="-128"/>
            </a:endParaRPr>
          </a:p>
          <a:p>
            <a:pPr algn="l"/>
            <a:r>
              <a:rPr lang="ja-JP" altLang="en-US" sz="2400" b="1" dirty="0">
                <a:solidFill>
                  <a:srgbClr val="222222"/>
                </a:solidFill>
                <a:latin typeface="HGP創英角ｺﾞｼｯｸUB" panose="020B0900000000000000" pitchFamily="50" charset="-128"/>
                <a:ea typeface="HGP創英角ｺﾞｼｯｸUB" panose="020B0900000000000000" pitchFamily="50" charset="-128"/>
              </a:rPr>
              <a:t>・</a:t>
            </a:r>
            <a:r>
              <a:rPr lang="ja-JP" altLang="en-US" sz="2400" b="1" dirty="0">
                <a:solidFill>
                  <a:srgbClr val="FF0000"/>
                </a:solidFill>
                <a:latin typeface="HGP創英角ｺﾞｼｯｸUB" panose="020B0900000000000000" pitchFamily="50" charset="-128"/>
                <a:ea typeface="HGP創英角ｺﾞｼｯｸUB" panose="020B0900000000000000" pitchFamily="50" charset="-128"/>
              </a:rPr>
              <a:t>　</a:t>
            </a:r>
            <a:r>
              <a:rPr lang="ja-JP" altLang="en-US" sz="2400" b="1" i="0" dirty="0">
                <a:solidFill>
                  <a:srgbClr val="FF0000"/>
                </a:solidFill>
                <a:effectLst/>
                <a:latin typeface="HGP創英角ｺﾞｼｯｸUB" panose="020B0900000000000000" pitchFamily="50" charset="-128"/>
                <a:ea typeface="HGP創英角ｺﾞｼｯｸUB" panose="020B0900000000000000" pitchFamily="50" charset="-128"/>
              </a:rPr>
              <a:t>団塊の世代が全て</a:t>
            </a:r>
            <a:r>
              <a:rPr lang="en-US" altLang="ja-JP" sz="2400" b="1" i="0" dirty="0">
                <a:solidFill>
                  <a:srgbClr val="FF0000"/>
                </a:solidFill>
                <a:effectLst/>
                <a:latin typeface="HGP創英角ｺﾞｼｯｸUB" panose="020B0900000000000000" pitchFamily="50" charset="-128"/>
                <a:ea typeface="HGP創英角ｺﾞｼｯｸUB" panose="020B0900000000000000" pitchFamily="50" charset="-128"/>
              </a:rPr>
              <a:t>75</a:t>
            </a:r>
            <a:r>
              <a:rPr lang="ja-JP" altLang="en-US" sz="2400" b="1" i="0" dirty="0">
                <a:solidFill>
                  <a:srgbClr val="FF0000"/>
                </a:solidFill>
                <a:effectLst/>
                <a:latin typeface="HGP創英角ｺﾞｼｯｸUB" panose="020B0900000000000000" pitchFamily="50" charset="-128"/>
                <a:ea typeface="HGP創英角ｺﾞｼｯｸUB" panose="020B0900000000000000" pitchFamily="50" charset="-128"/>
              </a:rPr>
              <a:t>歳以上になる</a:t>
            </a:r>
            <a:endParaRPr lang="en-US" altLang="ja-JP" sz="2400" b="1" i="0" dirty="0">
              <a:solidFill>
                <a:srgbClr val="FF0000"/>
              </a:solidFill>
              <a:effectLst/>
              <a:latin typeface="HGP創英角ｺﾞｼｯｸUB" panose="020B0900000000000000" pitchFamily="50" charset="-128"/>
              <a:ea typeface="HGP創英角ｺﾞｼｯｸUB" panose="020B0900000000000000" pitchFamily="50" charset="-128"/>
            </a:endParaRPr>
          </a:p>
          <a:p>
            <a:pPr algn="l"/>
            <a:r>
              <a:rPr lang="ja-JP" altLang="en-US" sz="2400" b="1" dirty="0">
                <a:solidFill>
                  <a:srgbClr val="222222"/>
                </a:solidFill>
                <a:latin typeface="HGP創英角ｺﾞｼｯｸUB" panose="020B0900000000000000" pitchFamily="50" charset="-128"/>
                <a:ea typeface="HGP創英角ｺﾞｼｯｸUB" panose="020B0900000000000000" pitchFamily="50" charset="-128"/>
              </a:rPr>
              <a:t>　</a:t>
            </a:r>
            <a:r>
              <a:rPr lang="ja-JP" altLang="en-US" sz="2400" b="1" i="0" dirty="0">
                <a:solidFill>
                  <a:srgbClr val="222222"/>
                </a:solidFill>
                <a:effectLst/>
                <a:latin typeface="HGP創英角ｺﾞｼｯｸUB" panose="020B0900000000000000" pitchFamily="50" charset="-128"/>
                <a:ea typeface="HGP創英角ｺﾞｼｯｸUB" panose="020B0900000000000000" pitchFamily="50" charset="-128"/>
              </a:rPr>
              <a:t>それ以降、医療費・介護費の膨張圧力が一層増す分岐点の年。</a:t>
            </a:r>
            <a:r>
              <a:rPr lang="ja-JP" altLang="en-US" sz="2400" b="1" dirty="0">
                <a:solidFill>
                  <a:srgbClr val="222222"/>
                </a:solidFill>
                <a:latin typeface="HGP創英角ｺﾞｼｯｸUB" panose="020B0900000000000000" pitchFamily="50" charset="-128"/>
                <a:ea typeface="HGP創英角ｺﾞｼｯｸUB" panose="020B0900000000000000" pitchFamily="50" charset="-128"/>
              </a:rPr>
              <a:t>　</a:t>
            </a:r>
            <a:endParaRPr lang="en-US" altLang="ja-JP" sz="2400" b="1" dirty="0">
              <a:solidFill>
                <a:srgbClr val="222222"/>
              </a:solidFill>
              <a:latin typeface="HGP創英角ｺﾞｼｯｸUB" panose="020B0900000000000000" pitchFamily="50" charset="-128"/>
              <a:ea typeface="HGP創英角ｺﾞｼｯｸUB" panose="020B0900000000000000" pitchFamily="50" charset="-128"/>
            </a:endParaRPr>
          </a:p>
          <a:p>
            <a:pPr algn="l"/>
            <a:endParaRPr lang="en-US" altLang="ja-JP" sz="2400" b="1" i="0" dirty="0">
              <a:solidFill>
                <a:srgbClr val="222222"/>
              </a:solidFill>
              <a:effectLst/>
              <a:latin typeface="HGP創英角ｺﾞｼｯｸUB" panose="020B0900000000000000" pitchFamily="50" charset="-128"/>
              <a:ea typeface="HGP創英角ｺﾞｼｯｸUB" panose="020B0900000000000000" pitchFamily="50" charset="-128"/>
            </a:endParaRPr>
          </a:p>
          <a:p>
            <a:pPr algn="l"/>
            <a:r>
              <a:rPr lang="ja-JP" altLang="en-US" sz="2400" b="1" i="0" dirty="0">
                <a:solidFill>
                  <a:srgbClr val="222222"/>
                </a:solidFill>
                <a:effectLst/>
                <a:latin typeface="HGP創英角ｺﾞｼｯｸUB" panose="020B0900000000000000" pitchFamily="50" charset="-128"/>
                <a:ea typeface="HGP創英角ｺﾞｼｯｸUB" panose="020B0900000000000000" pitchFamily="50" charset="-128"/>
              </a:rPr>
              <a:t>・　</a:t>
            </a:r>
            <a:r>
              <a:rPr lang="en-US" altLang="ja-JP" sz="2400" b="1" i="0" dirty="0">
                <a:solidFill>
                  <a:srgbClr val="222222"/>
                </a:solidFill>
                <a:effectLst/>
                <a:latin typeface="HGP創英角ｺﾞｼｯｸUB" panose="020B0900000000000000" pitchFamily="50" charset="-128"/>
                <a:ea typeface="HGP創英角ｺﾞｼｯｸUB" panose="020B0900000000000000" pitchFamily="50" charset="-128"/>
              </a:rPr>
              <a:t>2025</a:t>
            </a:r>
            <a:r>
              <a:rPr lang="ja-JP" altLang="en-US" sz="2400" b="1" i="0" dirty="0">
                <a:solidFill>
                  <a:srgbClr val="222222"/>
                </a:solidFill>
                <a:effectLst/>
                <a:latin typeface="HGP創英角ｺﾞｼｯｸUB" panose="020B0900000000000000" pitchFamily="50" charset="-128"/>
                <a:ea typeface="HGP創英角ｺﾞｼｯｸUB" panose="020B0900000000000000" pitchFamily="50" charset="-128"/>
              </a:rPr>
              <a:t>年に</a:t>
            </a:r>
            <a:r>
              <a:rPr lang="en-US" altLang="ja-JP" sz="2400" b="1" i="0" dirty="0">
                <a:solidFill>
                  <a:srgbClr val="222222"/>
                </a:solidFill>
                <a:effectLst/>
                <a:latin typeface="HGP創英角ｺﾞｼｯｸUB" panose="020B0900000000000000" pitchFamily="50" charset="-128"/>
                <a:ea typeface="HGP創英角ｺﾞｼｯｸUB" panose="020B0900000000000000" pitchFamily="50" charset="-128"/>
              </a:rPr>
              <a:t>75</a:t>
            </a:r>
            <a:r>
              <a:rPr lang="ja-JP" altLang="en-US" sz="2400" b="1" i="0" dirty="0">
                <a:solidFill>
                  <a:srgbClr val="222222"/>
                </a:solidFill>
                <a:effectLst/>
                <a:latin typeface="HGP創英角ｺﾞｼｯｸUB" panose="020B0900000000000000" pitchFamily="50" charset="-128"/>
                <a:ea typeface="HGP創英角ｺﾞｼｯｸUB" panose="020B0900000000000000" pitchFamily="50" charset="-128"/>
              </a:rPr>
              <a:t>歳以上の人口は</a:t>
            </a:r>
            <a:r>
              <a:rPr lang="en-US" altLang="ja-JP" sz="2400" b="1" i="0" u="sng" dirty="0">
                <a:effectLst/>
                <a:highlight>
                  <a:srgbClr val="00FFFF"/>
                </a:highlight>
                <a:latin typeface="HGP創英角ｺﾞｼｯｸUB" panose="020B0900000000000000" pitchFamily="50" charset="-128"/>
                <a:ea typeface="HGP創英角ｺﾞｼｯｸUB" panose="020B0900000000000000" pitchFamily="50" charset="-128"/>
              </a:rPr>
              <a:t>2,180</a:t>
            </a:r>
            <a:r>
              <a:rPr lang="ja-JP" altLang="en-US" sz="2400" b="1" i="0" u="sng" dirty="0">
                <a:effectLst/>
                <a:highlight>
                  <a:srgbClr val="00FFFF"/>
                </a:highlight>
                <a:latin typeface="HGP創英角ｺﾞｼｯｸUB" panose="020B0900000000000000" pitchFamily="50" charset="-128"/>
                <a:ea typeface="HGP創英角ｺﾞｼｯｸUB" panose="020B0900000000000000" pitchFamily="50" charset="-128"/>
              </a:rPr>
              <a:t>万人</a:t>
            </a:r>
            <a:r>
              <a:rPr lang="ja-JP" altLang="en-US" sz="2400" b="1" i="0" dirty="0">
                <a:solidFill>
                  <a:srgbClr val="222222"/>
                </a:solidFill>
                <a:effectLst/>
                <a:latin typeface="HGP創英角ｺﾞｼｯｸUB" panose="020B0900000000000000" pitchFamily="50" charset="-128"/>
                <a:ea typeface="HGP創英角ｺﾞｼｯｸUB" panose="020B0900000000000000" pitchFamily="50" charset="-128"/>
              </a:rPr>
              <a:t>になる。</a:t>
            </a:r>
            <a:endParaRPr lang="en-US" altLang="ja-JP" sz="2400" b="1" i="0" dirty="0">
              <a:solidFill>
                <a:srgbClr val="222222"/>
              </a:solidFill>
              <a:effectLst/>
              <a:latin typeface="HGP創英角ｺﾞｼｯｸUB" panose="020B0900000000000000" pitchFamily="50" charset="-128"/>
              <a:ea typeface="HGP創英角ｺﾞｼｯｸUB" panose="020B0900000000000000" pitchFamily="50" charset="-128"/>
            </a:endParaRPr>
          </a:p>
          <a:p>
            <a:pPr algn="l"/>
            <a:r>
              <a:rPr lang="ja-JP" altLang="en-US" sz="2400" b="1" dirty="0">
                <a:solidFill>
                  <a:srgbClr val="222222"/>
                </a:solidFill>
                <a:latin typeface="HGP創英角ｺﾞｼｯｸUB" panose="020B0900000000000000" pitchFamily="50" charset="-128"/>
                <a:ea typeface="HGP創英角ｺﾞｼｯｸUB" panose="020B0900000000000000" pitchFamily="50" charset="-128"/>
              </a:rPr>
              <a:t>　</a:t>
            </a:r>
            <a:r>
              <a:rPr lang="ja-JP" altLang="en-US" sz="2400" b="1" i="0" dirty="0">
                <a:solidFill>
                  <a:srgbClr val="222222"/>
                </a:solidFill>
                <a:effectLst/>
                <a:latin typeface="HGP創英角ｺﾞｼｯｸUB" panose="020B0900000000000000" pitchFamily="50" charset="-128"/>
                <a:ea typeface="HGP創英角ｺﾞｼｯｸUB" panose="020B0900000000000000" pitchFamily="50" charset="-128"/>
              </a:rPr>
              <a:t>そのときの全人口の予測が</a:t>
            </a:r>
            <a:r>
              <a:rPr lang="en-US" altLang="ja-JP" sz="2400" b="1" i="0" u="sng" dirty="0">
                <a:effectLst/>
                <a:highlight>
                  <a:srgbClr val="00FFFF"/>
                </a:highlight>
                <a:latin typeface="HGP創英角ｺﾞｼｯｸUB" panose="020B0900000000000000" pitchFamily="50" charset="-128"/>
                <a:ea typeface="HGP創英角ｺﾞｼｯｸUB" panose="020B0900000000000000" pitchFamily="50" charset="-128"/>
              </a:rPr>
              <a:t>1</a:t>
            </a:r>
            <a:r>
              <a:rPr lang="ja-JP" altLang="en-US" sz="2400" b="1" i="0" u="sng" dirty="0">
                <a:effectLst/>
                <a:highlight>
                  <a:srgbClr val="00FFFF"/>
                </a:highlight>
                <a:latin typeface="HGP創英角ｺﾞｼｯｸUB" panose="020B0900000000000000" pitchFamily="50" charset="-128"/>
                <a:ea typeface="HGP創英角ｺﾞｼｯｸUB" panose="020B0900000000000000" pitchFamily="50" charset="-128"/>
              </a:rPr>
              <a:t>億</a:t>
            </a:r>
            <a:r>
              <a:rPr lang="en-US" altLang="ja-JP" sz="2400" b="1" i="0" u="sng" dirty="0">
                <a:effectLst/>
                <a:highlight>
                  <a:srgbClr val="00FFFF"/>
                </a:highlight>
                <a:latin typeface="HGP創英角ｺﾞｼｯｸUB" panose="020B0900000000000000" pitchFamily="50" charset="-128"/>
                <a:ea typeface="HGP創英角ｺﾞｼｯｸUB" panose="020B0900000000000000" pitchFamily="50" charset="-128"/>
              </a:rPr>
              <a:t>2254</a:t>
            </a:r>
            <a:r>
              <a:rPr lang="ja-JP" altLang="en-US" sz="2400" b="1" i="0" u="sng" dirty="0">
                <a:effectLst/>
                <a:highlight>
                  <a:srgbClr val="00FFFF"/>
                </a:highlight>
                <a:latin typeface="HGP創英角ｺﾞｼｯｸUB" panose="020B0900000000000000" pitchFamily="50" charset="-128"/>
                <a:ea typeface="HGP創英角ｺﾞｼｯｸUB" panose="020B0900000000000000" pitchFamily="50" charset="-128"/>
              </a:rPr>
              <a:t>万人</a:t>
            </a:r>
            <a:r>
              <a:rPr lang="ja-JP" altLang="en-US" sz="2400" b="1" i="0" dirty="0">
                <a:effectLst/>
                <a:latin typeface="HGP創英角ｺﾞｼｯｸUB" panose="020B0900000000000000" pitchFamily="50" charset="-128"/>
                <a:ea typeface="HGP創英角ｺﾞｼｯｸUB" panose="020B0900000000000000" pitchFamily="50" charset="-128"/>
              </a:rPr>
              <a:t>のため、全人口の</a:t>
            </a:r>
            <a:endParaRPr lang="en-US" altLang="ja-JP" sz="2400" b="1" i="0" dirty="0">
              <a:effectLst/>
              <a:latin typeface="HGP創英角ｺﾞｼｯｸUB" panose="020B0900000000000000" pitchFamily="50" charset="-128"/>
              <a:ea typeface="HGP創英角ｺﾞｼｯｸUB" panose="020B0900000000000000" pitchFamily="50" charset="-128"/>
            </a:endParaRPr>
          </a:p>
          <a:p>
            <a:pPr algn="l"/>
            <a:r>
              <a:rPr lang="ja-JP" altLang="en-US" sz="2400" b="1" dirty="0">
                <a:latin typeface="HGP創英角ｺﾞｼｯｸUB" panose="020B0900000000000000" pitchFamily="50" charset="-128"/>
                <a:ea typeface="HGP創英角ｺﾞｼｯｸUB" panose="020B0900000000000000" pitchFamily="50" charset="-128"/>
              </a:rPr>
              <a:t>　</a:t>
            </a:r>
            <a:r>
              <a:rPr lang="en-US" altLang="ja-JP" sz="2400" b="1" i="0" u="sng" dirty="0">
                <a:effectLst/>
                <a:highlight>
                  <a:srgbClr val="00FFFF"/>
                </a:highlight>
                <a:latin typeface="HGP創英角ｺﾞｼｯｸUB" panose="020B0900000000000000" pitchFamily="50" charset="-128"/>
                <a:ea typeface="HGP創英角ｺﾞｼｯｸUB" panose="020B0900000000000000" pitchFamily="50" charset="-128"/>
              </a:rPr>
              <a:t>17.8%</a:t>
            </a:r>
            <a:r>
              <a:rPr lang="ja-JP" altLang="en-US" sz="2400" b="1" i="0" u="sng" dirty="0">
                <a:effectLst/>
                <a:highlight>
                  <a:srgbClr val="00FFFF"/>
                </a:highlight>
                <a:latin typeface="HGP創英角ｺﾞｼｯｸUB" panose="020B0900000000000000" pitchFamily="50" charset="-128"/>
                <a:ea typeface="HGP創英角ｺﾞｼｯｸUB" panose="020B0900000000000000" pitchFamily="50" charset="-128"/>
              </a:rPr>
              <a:t>が</a:t>
            </a:r>
            <a:r>
              <a:rPr lang="en-US" altLang="ja-JP" sz="2400" b="1" i="0" dirty="0">
                <a:effectLst/>
                <a:highlight>
                  <a:srgbClr val="00FFFF"/>
                </a:highlight>
                <a:latin typeface="HGP創英角ｺﾞｼｯｸUB" panose="020B0900000000000000" pitchFamily="50" charset="-128"/>
                <a:ea typeface="HGP創英角ｺﾞｼｯｸUB" panose="020B0900000000000000" pitchFamily="50" charset="-128"/>
              </a:rPr>
              <a:t>75</a:t>
            </a:r>
            <a:r>
              <a:rPr lang="ja-JP" altLang="en-US" sz="2400" b="1" i="0" dirty="0">
                <a:effectLst/>
                <a:highlight>
                  <a:srgbClr val="00FFFF"/>
                </a:highlight>
                <a:latin typeface="HGP創英角ｺﾞｼｯｸUB" panose="020B0900000000000000" pitchFamily="50" charset="-128"/>
                <a:ea typeface="HGP創英角ｺﾞｼｯｸUB" panose="020B0900000000000000" pitchFamily="50" charset="-128"/>
              </a:rPr>
              <a:t>歳以上</a:t>
            </a:r>
            <a:r>
              <a:rPr lang="ja-JP" altLang="en-US" sz="2400" b="1" i="0" dirty="0">
                <a:effectLst/>
                <a:latin typeface="HGP創英角ｺﾞｼｯｸUB" panose="020B0900000000000000" pitchFamily="50" charset="-128"/>
                <a:ea typeface="HGP創英角ｺﾞｼｯｸUB" panose="020B0900000000000000" pitchFamily="50" charset="-128"/>
              </a:rPr>
              <a:t>となるという試算</a:t>
            </a:r>
            <a:endParaRPr lang="en-US" altLang="ja-JP" sz="2400" b="1" i="0" dirty="0">
              <a:effectLst/>
              <a:latin typeface="HGP創英角ｺﾞｼｯｸUB" panose="020B0900000000000000" pitchFamily="50" charset="-128"/>
              <a:ea typeface="HGP創英角ｺﾞｼｯｸUB" panose="020B0900000000000000" pitchFamily="50" charset="-128"/>
            </a:endParaRPr>
          </a:p>
          <a:p>
            <a:pPr algn="l"/>
            <a:r>
              <a:rPr lang="ja-JP" altLang="en-US" sz="2400" b="1" dirty="0">
                <a:latin typeface="HGP創英角ｺﾞｼｯｸUB" panose="020B0900000000000000" pitchFamily="50" charset="-128"/>
                <a:ea typeface="HGP創英角ｺﾞｼｯｸUB" panose="020B0900000000000000" pitchFamily="50" charset="-128"/>
              </a:rPr>
              <a:t>　</a:t>
            </a:r>
            <a:endParaRPr lang="en-US" altLang="ja-JP" sz="2400" b="1" dirty="0">
              <a:latin typeface="HGP創英角ｺﾞｼｯｸUB" panose="020B0900000000000000" pitchFamily="50" charset="-128"/>
              <a:ea typeface="HGP創英角ｺﾞｼｯｸUB" panose="020B0900000000000000" pitchFamily="50" charset="-128"/>
            </a:endParaRPr>
          </a:p>
          <a:p>
            <a:pPr algn="l"/>
            <a:r>
              <a:rPr lang="ja-JP" altLang="en-US" sz="2400" b="1" dirty="0">
                <a:latin typeface="HGP創英角ｺﾞｼｯｸUB" panose="020B0900000000000000" pitchFamily="50" charset="-128"/>
                <a:ea typeface="HGP創英角ｺﾞｼｯｸUB" panose="020B0900000000000000" pitchFamily="50" charset="-128"/>
              </a:rPr>
              <a:t>・　（</a:t>
            </a:r>
            <a:r>
              <a:rPr lang="ja-JP" altLang="en-US" sz="2400" b="1" i="0" dirty="0">
                <a:effectLst/>
                <a:latin typeface="HGP創英角ｺﾞｼｯｸUB" panose="020B0900000000000000" pitchFamily="50" charset="-128"/>
                <a:ea typeface="HGP創英角ｺﾞｼｯｸUB" panose="020B0900000000000000" pitchFamily="50" charset="-128"/>
              </a:rPr>
              <a:t>年間平均の減少スピードは</a:t>
            </a:r>
            <a:r>
              <a:rPr lang="ja-JP" altLang="en-US" sz="2400" b="1" i="0" u="sng" dirty="0">
                <a:effectLst/>
                <a:highlight>
                  <a:srgbClr val="00FFFF"/>
                </a:highlight>
                <a:latin typeface="HGP創英角ｺﾞｼｯｸUB" panose="020B0900000000000000" pitchFamily="50" charset="-128"/>
                <a:ea typeface="HGP創英角ｺﾞｼｯｸUB" panose="020B0900000000000000" pitchFamily="50" charset="-128"/>
              </a:rPr>
              <a:t>約</a:t>
            </a:r>
            <a:r>
              <a:rPr lang="en-US" altLang="ja-JP" sz="2400" b="1" i="0" u="sng" dirty="0">
                <a:effectLst/>
                <a:highlight>
                  <a:srgbClr val="00FFFF"/>
                </a:highlight>
                <a:latin typeface="HGP創英角ｺﾞｼｯｸUB" panose="020B0900000000000000" pitchFamily="50" charset="-128"/>
                <a:ea typeface="HGP創英角ｺﾞｼｯｸUB" panose="020B0900000000000000" pitchFamily="50" charset="-128"/>
              </a:rPr>
              <a:t>73</a:t>
            </a:r>
            <a:r>
              <a:rPr lang="ja-JP" altLang="en-US" sz="2400" b="1" i="0" u="sng" dirty="0">
                <a:effectLst/>
                <a:highlight>
                  <a:srgbClr val="00FFFF"/>
                </a:highlight>
                <a:latin typeface="HGP創英角ｺﾞｼｯｸUB" panose="020B0900000000000000" pitchFamily="50" charset="-128"/>
                <a:ea typeface="HGP創英角ｺﾞｼｯｸUB" panose="020B0900000000000000" pitchFamily="50" charset="-128"/>
              </a:rPr>
              <a:t>万人</a:t>
            </a:r>
            <a:r>
              <a:rPr lang="ja-JP" altLang="en-US" sz="2400" b="1" i="0" dirty="0">
                <a:effectLst/>
                <a:highlight>
                  <a:srgbClr val="00FFFF"/>
                </a:highlight>
                <a:latin typeface="HGP創英角ｺﾞｼｯｸUB" panose="020B0900000000000000" pitchFamily="50" charset="-128"/>
                <a:ea typeface="HGP創英角ｺﾞｼｯｸUB" panose="020B0900000000000000" pitchFamily="50" charset="-128"/>
              </a:rPr>
              <a:t>、</a:t>
            </a:r>
            <a:r>
              <a:rPr lang="ja-JP" altLang="en-US" sz="2400" b="1" i="0" dirty="0">
                <a:effectLst/>
                <a:latin typeface="HGP創英角ｺﾞｼｯｸUB" panose="020B0900000000000000" pitchFamily="50" charset="-128"/>
                <a:ea typeface="HGP創英角ｺﾞｼｯｸUB" panose="020B0900000000000000" pitchFamily="50" charset="-128"/>
              </a:rPr>
              <a:t>これは</a:t>
            </a:r>
            <a:r>
              <a:rPr lang="en-US" altLang="ja-JP" sz="2400" b="1" i="0" dirty="0">
                <a:effectLst/>
                <a:latin typeface="HGP創英角ｺﾞｼｯｸUB" panose="020B0900000000000000" pitchFamily="50" charset="-128"/>
                <a:ea typeface="HGP創英角ｺﾞｼｯｸUB" panose="020B0900000000000000" pitchFamily="50" charset="-128"/>
              </a:rPr>
              <a:t>1995</a:t>
            </a:r>
            <a:r>
              <a:rPr lang="ja-JP" altLang="en-US" sz="2400" b="1" i="0" dirty="0">
                <a:effectLst/>
                <a:latin typeface="HGP創英角ｺﾞｼｯｸUB" panose="020B0900000000000000" pitchFamily="50" charset="-128"/>
                <a:ea typeface="HGP創英角ｺﾞｼｯｸUB" panose="020B0900000000000000" pitchFamily="50" charset="-128"/>
              </a:rPr>
              <a:t>年から</a:t>
            </a:r>
            <a:endParaRPr lang="en-US" altLang="ja-JP" sz="2400" b="1" i="0" dirty="0">
              <a:effectLst/>
              <a:latin typeface="HGP創英角ｺﾞｼｯｸUB" panose="020B0900000000000000" pitchFamily="50" charset="-128"/>
              <a:ea typeface="HGP創英角ｺﾞｼｯｸUB" panose="020B0900000000000000" pitchFamily="50" charset="-128"/>
            </a:endParaRPr>
          </a:p>
          <a:p>
            <a:pPr algn="l"/>
            <a:r>
              <a:rPr lang="ja-JP" altLang="en-US" sz="2400" b="1" dirty="0">
                <a:latin typeface="HGP創英角ｺﾞｼｯｸUB" panose="020B0900000000000000" pitchFamily="50" charset="-128"/>
                <a:ea typeface="HGP創英角ｺﾞｼｯｸUB" panose="020B0900000000000000" pitchFamily="50" charset="-128"/>
              </a:rPr>
              <a:t>　</a:t>
            </a:r>
            <a:r>
              <a:rPr lang="en-US" altLang="ja-JP" sz="2400" b="1" i="0" dirty="0">
                <a:effectLst/>
                <a:latin typeface="HGP創英角ｺﾞｼｯｸUB" panose="020B0900000000000000" pitchFamily="50" charset="-128"/>
                <a:ea typeface="HGP創英角ｺﾞｼｯｸUB" panose="020B0900000000000000" pitchFamily="50" charset="-128"/>
              </a:rPr>
              <a:t>2020</a:t>
            </a:r>
            <a:r>
              <a:rPr lang="ja-JP" altLang="en-US" sz="2400" b="1" i="0" dirty="0">
                <a:effectLst/>
                <a:latin typeface="HGP創英角ｺﾞｼｯｸUB" panose="020B0900000000000000" pitchFamily="50" charset="-128"/>
                <a:ea typeface="HGP創英角ｺﾞｼｯｸUB" panose="020B0900000000000000" pitchFamily="50" charset="-128"/>
              </a:rPr>
              <a:t>年における生産年齢人口の減少スピード</a:t>
            </a:r>
            <a:r>
              <a:rPr lang="ja-JP" altLang="en-US" sz="2400" b="1" i="0" dirty="0">
                <a:solidFill>
                  <a:srgbClr val="222222"/>
                </a:solidFill>
                <a:effectLst/>
                <a:latin typeface="HGP創英角ｺﾞｼｯｸUB" panose="020B0900000000000000" pitchFamily="50" charset="-128"/>
                <a:ea typeface="HGP創英角ｺﾞｼｯｸUB" panose="020B0900000000000000" pitchFamily="50" charset="-128"/>
              </a:rPr>
              <a:t>（年間平均</a:t>
            </a:r>
            <a:r>
              <a:rPr lang="en-US" altLang="ja-JP" sz="2400" b="1" i="0" dirty="0">
                <a:solidFill>
                  <a:srgbClr val="222222"/>
                </a:solidFill>
                <a:effectLst/>
                <a:latin typeface="HGP創英角ｺﾞｼｯｸUB" panose="020B0900000000000000" pitchFamily="50" charset="-128"/>
                <a:ea typeface="HGP創英角ｺﾞｼｯｸUB" panose="020B0900000000000000" pitchFamily="50" charset="-128"/>
              </a:rPr>
              <a:t>48</a:t>
            </a:r>
          </a:p>
          <a:p>
            <a:pPr algn="l"/>
            <a:r>
              <a:rPr lang="ja-JP" altLang="en-US" sz="2400" b="1" dirty="0">
                <a:solidFill>
                  <a:srgbClr val="222222"/>
                </a:solidFill>
                <a:latin typeface="HGP創英角ｺﾞｼｯｸUB" panose="020B0900000000000000" pitchFamily="50" charset="-128"/>
                <a:ea typeface="HGP創英角ｺﾞｼｯｸUB" panose="020B0900000000000000" pitchFamily="50" charset="-128"/>
              </a:rPr>
              <a:t>　</a:t>
            </a:r>
            <a:r>
              <a:rPr lang="ja-JP" altLang="en-US" sz="2400" b="1" i="0" dirty="0">
                <a:solidFill>
                  <a:srgbClr val="222222"/>
                </a:solidFill>
                <a:effectLst/>
                <a:latin typeface="HGP創英角ｺﾞｼｯｸUB" panose="020B0900000000000000" pitchFamily="50" charset="-128"/>
                <a:ea typeface="HGP創英角ｺﾞｼｯｸUB" panose="020B0900000000000000" pitchFamily="50" charset="-128"/>
              </a:rPr>
              <a:t>万人）よりも大きい</a:t>
            </a:r>
            <a:endParaRPr lang="en-US" altLang="ja-JP" sz="2400" b="1" i="0" dirty="0">
              <a:solidFill>
                <a:srgbClr val="222222"/>
              </a:solidFill>
              <a:effectLst/>
              <a:latin typeface="HGP創英角ｺﾞｼｯｸUB" panose="020B0900000000000000" pitchFamily="50" charset="-128"/>
              <a:ea typeface="HGP創英角ｺﾞｼｯｸUB" panose="020B0900000000000000" pitchFamily="50" charset="-128"/>
            </a:endParaRPr>
          </a:p>
          <a:p>
            <a:pPr algn="l"/>
            <a:r>
              <a:rPr lang="ja-JP" altLang="en-US" sz="2400" b="1" dirty="0">
                <a:solidFill>
                  <a:srgbClr val="222222"/>
                </a:solidFill>
                <a:latin typeface="HGP創英角ｺﾞｼｯｸUB" panose="020B0900000000000000" pitchFamily="50" charset="-128"/>
                <a:ea typeface="HGP創英角ｺﾞｼｯｸUB" panose="020B0900000000000000" pitchFamily="50" charset="-128"/>
              </a:rPr>
              <a:t>　　</a:t>
            </a:r>
            <a:endParaRPr lang="en-US" altLang="ja-JP" sz="2400" b="1" dirty="0">
              <a:solidFill>
                <a:srgbClr val="222222"/>
              </a:solidFill>
              <a:latin typeface="HGP創英角ｺﾞｼｯｸUB" panose="020B0900000000000000" pitchFamily="50" charset="-128"/>
              <a:ea typeface="HGP創英角ｺﾞｼｯｸUB" panose="020B0900000000000000" pitchFamily="50" charset="-128"/>
            </a:endParaRPr>
          </a:p>
          <a:p>
            <a:pPr algn="l"/>
            <a:r>
              <a:rPr lang="ja-JP" altLang="en-US" sz="2400" b="1" dirty="0">
                <a:solidFill>
                  <a:srgbClr val="222222"/>
                </a:solidFill>
                <a:latin typeface="HGP創英角ｺﾞｼｯｸUB" panose="020B0900000000000000" pitchFamily="50" charset="-128"/>
                <a:ea typeface="HGP創英角ｺﾞｼｯｸUB" panose="020B0900000000000000" pitchFamily="50" charset="-128"/>
              </a:rPr>
              <a:t>・　</a:t>
            </a:r>
            <a:r>
              <a:rPr lang="ja-JP" altLang="en-US" sz="2400" b="1" i="0" dirty="0">
                <a:solidFill>
                  <a:srgbClr val="222222"/>
                </a:solidFill>
                <a:effectLst/>
                <a:latin typeface="HGP創英角ｺﾞｼｯｸUB" panose="020B0900000000000000" pitchFamily="50" charset="-128"/>
                <a:ea typeface="HGP創英角ｺﾞｼｯｸUB" panose="020B0900000000000000" pitchFamily="50" charset="-128"/>
              </a:rPr>
              <a:t>この事実は、</a:t>
            </a:r>
            <a:r>
              <a:rPr lang="ja-JP" altLang="en-US" sz="2400" b="1" i="0" dirty="0">
                <a:effectLst/>
                <a:latin typeface="HGP創英角ｺﾞｼｯｸUB" panose="020B0900000000000000" pitchFamily="50" charset="-128"/>
                <a:ea typeface="HGP創英角ｺﾞｼｯｸUB" panose="020B0900000000000000" pitchFamily="50" charset="-128"/>
              </a:rPr>
              <a:t>積極的な移民の受け入れでもしない</a:t>
            </a:r>
            <a:r>
              <a:rPr lang="ja-JP" altLang="en-US" sz="2400" b="1" i="0" dirty="0">
                <a:solidFill>
                  <a:srgbClr val="222222"/>
                </a:solidFill>
                <a:effectLst/>
                <a:latin typeface="HGP創英角ｺﾞｼｯｸUB" panose="020B0900000000000000" pitchFamily="50" charset="-128"/>
                <a:ea typeface="HGP創英角ｺﾞｼｯｸUB" panose="020B0900000000000000" pitchFamily="50" charset="-128"/>
              </a:rPr>
              <a:t>限り、日本</a:t>
            </a:r>
            <a:endParaRPr lang="en-US" altLang="ja-JP" sz="2400" b="1" i="0" dirty="0">
              <a:solidFill>
                <a:srgbClr val="222222"/>
              </a:solidFill>
              <a:effectLst/>
              <a:latin typeface="HGP創英角ｺﾞｼｯｸUB" panose="020B0900000000000000" pitchFamily="50" charset="-128"/>
              <a:ea typeface="HGP創英角ｺﾞｼｯｸUB" panose="020B0900000000000000" pitchFamily="50" charset="-128"/>
            </a:endParaRPr>
          </a:p>
          <a:p>
            <a:pPr algn="l"/>
            <a:r>
              <a:rPr lang="ja-JP" altLang="en-US" sz="2400" b="1" dirty="0">
                <a:solidFill>
                  <a:srgbClr val="222222"/>
                </a:solidFill>
                <a:latin typeface="HGP創英角ｺﾞｼｯｸUB" panose="020B0900000000000000" pitchFamily="50" charset="-128"/>
                <a:ea typeface="HGP創英角ｺﾞｼｯｸUB" panose="020B0900000000000000" pitchFamily="50" charset="-128"/>
              </a:rPr>
              <a:t>　</a:t>
            </a:r>
            <a:r>
              <a:rPr lang="ja-JP" altLang="en-US" sz="2400" b="1" i="0" dirty="0">
                <a:solidFill>
                  <a:srgbClr val="222222"/>
                </a:solidFill>
                <a:effectLst/>
                <a:latin typeface="HGP創英角ｺﾞｼｯｸUB" panose="020B0900000000000000" pitchFamily="50" charset="-128"/>
                <a:ea typeface="HGP創英角ｺﾞｼｯｸUB" panose="020B0900000000000000" pitchFamily="50" charset="-128"/>
              </a:rPr>
              <a:t>経済は深刻な</a:t>
            </a:r>
            <a:r>
              <a:rPr lang="ja-JP" altLang="en-US" sz="2400" b="1" i="0" dirty="0">
                <a:solidFill>
                  <a:srgbClr val="222222"/>
                </a:solidFill>
                <a:effectLst/>
                <a:highlight>
                  <a:srgbClr val="FFFF00"/>
                </a:highlight>
                <a:latin typeface="HGP創英角ｺﾞｼｯｸUB" panose="020B0900000000000000" pitchFamily="50" charset="-128"/>
                <a:ea typeface="HGP創英角ｺﾞｼｯｸUB" panose="020B0900000000000000" pitchFamily="50" charset="-128"/>
              </a:rPr>
              <a:t>労働力不足</a:t>
            </a:r>
            <a:r>
              <a:rPr lang="ja-JP" altLang="en-US" sz="2400" b="1" i="0" dirty="0">
                <a:solidFill>
                  <a:srgbClr val="222222"/>
                </a:solidFill>
                <a:effectLst/>
                <a:latin typeface="HGP創英角ｺﾞｼｯｸUB" panose="020B0900000000000000" pitchFamily="50" charset="-128"/>
                <a:ea typeface="HGP創英角ｺﾞｼｯｸUB" panose="020B0900000000000000" pitchFamily="50" charset="-128"/>
              </a:rPr>
              <a:t>に直面する可能性を示唆</a:t>
            </a:r>
          </a:p>
        </p:txBody>
      </p:sp>
      <p:pic>
        <p:nvPicPr>
          <p:cNvPr id="3" name="Picture 2" descr="C:\Users\FMV-ESPRIMO\Desktop\image001.png">
            <a:extLst>
              <a:ext uri="{FF2B5EF4-FFF2-40B4-BE49-F238E27FC236}">
                <a16:creationId xmlns:a16="http://schemas.microsoft.com/office/drawing/2014/main" id="{C7A60F6D-A790-B406-100D-929310AED34F}"/>
              </a:ext>
            </a:extLst>
          </p:cNvPr>
          <p:cNvPicPr>
            <a:picLocks noChangeAspect="1" noChangeArrowheads="1"/>
          </p:cNvPicPr>
          <p:nvPr/>
        </p:nvPicPr>
        <p:blipFill>
          <a:blip r:embed="rId3" cstate="print"/>
          <a:srcRect/>
          <a:stretch>
            <a:fillRect/>
          </a:stretch>
        </p:blipFill>
        <p:spPr bwMode="auto">
          <a:xfrm>
            <a:off x="7925841" y="316478"/>
            <a:ext cx="933450" cy="371475"/>
          </a:xfrm>
          <a:prstGeom prst="rect">
            <a:avLst/>
          </a:prstGeom>
          <a:noFill/>
        </p:spPr>
      </p:pic>
    </p:spTree>
    <p:extLst>
      <p:ext uri="{BB962C8B-B14F-4D97-AF65-F5344CB8AC3E}">
        <p14:creationId xmlns:p14="http://schemas.microsoft.com/office/powerpoint/2010/main" val="2978332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51F48BB-A5A5-9D8D-C07A-670288E962E9}"/>
              </a:ext>
            </a:extLst>
          </p:cNvPr>
          <p:cNvSpPr txBox="1"/>
          <p:nvPr/>
        </p:nvSpPr>
        <p:spPr>
          <a:xfrm>
            <a:off x="658761" y="687953"/>
            <a:ext cx="7914968" cy="526297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en-US" altLang="ja-JP" sz="2400" b="1" dirty="0">
                <a:latin typeface="HGP創英角ｺﾞｼｯｸUB" panose="020B0900000000000000" pitchFamily="50" charset="-128"/>
                <a:ea typeface="HGP創英角ｺﾞｼｯｸUB" panose="020B0900000000000000" pitchFamily="50" charset="-128"/>
              </a:rPr>
              <a:t>※</a:t>
            </a:r>
            <a:r>
              <a:rPr kumimoji="1" lang="ja-JP" altLang="en-US" sz="2800" b="1" dirty="0">
                <a:latin typeface="HGP創英角ｺﾞｼｯｸUB" panose="020B0900000000000000" pitchFamily="50" charset="-128"/>
                <a:ea typeface="HGP創英角ｺﾞｼｯｸUB" panose="020B0900000000000000" pitchFamily="50" charset="-128"/>
              </a:rPr>
              <a:t>　しかも事態が深刻なのは、生産年齢人口が急速</a:t>
            </a:r>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に減少するにもかかわらず、　</a:t>
            </a:r>
          </a:p>
          <a:p>
            <a:r>
              <a:rPr kumimoji="1" lang="ja-JP" altLang="en-US" sz="2800" b="1" dirty="0">
                <a:latin typeface="HGP創英角ｺﾞｼｯｸUB" panose="020B0900000000000000" pitchFamily="50" charset="-128"/>
                <a:ea typeface="HGP創英角ｺﾞｼｯｸUB" panose="020B0900000000000000" pitchFamily="50" charset="-128"/>
              </a:rPr>
              <a:t>　　</a:t>
            </a:r>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a:t>
            </a:r>
            <a:r>
              <a:rPr kumimoji="1" lang="en-US" altLang="ja-JP" sz="2800" b="1" dirty="0">
                <a:latin typeface="HGP創英角ｺﾞｼｯｸUB" panose="020B0900000000000000" pitchFamily="50" charset="-128"/>
                <a:ea typeface="HGP創英角ｺﾞｼｯｸUB" panose="020B0900000000000000" pitchFamily="50" charset="-128"/>
              </a:rPr>
              <a:t>75</a:t>
            </a:r>
            <a:r>
              <a:rPr kumimoji="1" lang="ja-JP" altLang="en-US" sz="2800" b="1" dirty="0">
                <a:latin typeface="HGP創英角ｺﾞｼｯｸUB" panose="020B0900000000000000" pitchFamily="50" charset="-128"/>
                <a:ea typeface="HGP創英角ｺﾞｼｯｸUB" panose="020B0900000000000000" pitchFamily="50" charset="-128"/>
              </a:rPr>
              <a:t>歳以上人口は（</a:t>
            </a:r>
            <a:r>
              <a:rPr kumimoji="1" lang="en-US" altLang="ja-JP" sz="2800" b="1" dirty="0">
                <a:latin typeface="HGP創英角ｺﾞｼｯｸUB" panose="020B0900000000000000" pitchFamily="50" charset="-128"/>
                <a:ea typeface="HGP創英角ｺﾞｼｯｸUB" panose="020B0900000000000000" pitchFamily="50" charset="-128"/>
              </a:rPr>
              <a:t>2030</a:t>
            </a:r>
            <a:r>
              <a:rPr kumimoji="1" lang="ja-JP" altLang="en-US" sz="2800" b="1" dirty="0">
                <a:latin typeface="HGP創英角ｺﾞｼｯｸUB" panose="020B0900000000000000" pitchFamily="50" charset="-128"/>
                <a:ea typeface="HGP創英角ｺﾞｼｯｸUB" panose="020B0900000000000000" pitchFamily="50" charset="-128"/>
              </a:rPr>
              <a:t>年代に増加が一時落ち</a:t>
            </a:r>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着くものの）</a:t>
            </a:r>
            <a:r>
              <a:rPr kumimoji="1" lang="en-US" altLang="ja-JP" sz="2800" b="1" u="sng" dirty="0">
                <a:solidFill>
                  <a:schemeClr val="tx1"/>
                </a:solidFill>
                <a:highlight>
                  <a:srgbClr val="00FFFF"/>
                </a:highlight>
                <a:latin typeface="HGP創英角ｺﾞｼｯｸUB" panose="020B0900000000000000" pitchFamily="50" charset="-128"/>
                <a:ea typeface="HGP創英角ｺﾞｼｯｸUB" panose="020B0900000000000000" pitchFamily="50" charset="-128"/>
              </a:rPr>
              <a:t>2054</a:t>
            </a:r>
            <a:r>
              <a:rPr kumimoji="1" lang="ja-JP" altLang="en-US" sz="2800" b="1" u="sng" dirty="0">
                <a:solidFill>
                  <a:schemeClr val="tx1"/>
                </a:solidFill>
                <a:highlight>
                  <a:srgbClr val="00FFFF"/>
                </a:highlight>
                <a:latin typeface="HGP創英角ｺﾞｼｯｸUB" panose="020B0900000000000000" pitchFamily="50" charset="-128"/>
                <a:ea typeface="HGP創英角ｺﾞｼｯｸUB" panose="020B0900000000000000" pitchFamily="50" charset="-128"/>
              </a:rPr>
              <a:t>年まで増加を続ける　</a:t>
            </a:r>
            <a:endParaRPr kumimoji="1" lang="en-US" altLang="ja-JP" sz="2800" b="1" u="sng" dirty="0">
              <a:solidFill>
                <a:schemeClr val="tx1"/>
              </a:solidFill>
              <a:highlight>
                <a:srgbClr val="00FFFF"/>
              </a:highlight>
              <a:latin typeface="HGP創英角ｺﾞｼｯｸUB" panose="020B0900000000000000" pitchFamily="50" charset="-128"/>
              <a:ea typeface="HGP創英角ｺﾞｼｯｸUB" panose="020B0900000000000000" pitchFamily="50" charset="-128"/>
            </a:endParaRPr>
          </a:p>
          <a:p>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a:t>
            </a:r>
            <a:r>
              <a:rPr kumimoji="1" lang="en-US" altLang="ja-JP" sz="2800" b="1" dirty="0">
                <a:latin typeface="HGP創英角ｺﾞｼｯｸUB" panose="020B0900000000000000" pitchFamily="50" charset="-128"/>
                <a:ea typeface="HGP創英角ｺﾞｼｯｸUB" panose="020B0900000000000000" pitchFamily="50" charset="-128"/>
              </a:rPr>
              <a:t>75</a:t>
            </a:r>
            <a:r>
              <a:rPr kumimoji="1" lang="ja-JP" altLang="en-US" sz="2800" b="1" dirty="0">
                <a:latin typeface="HGP創英角ｺﾞｼｯｸUB" panose="020B0900000000000000" pitchFamily="50" charset="-128"/>
                <a:ea typeface="HGP創英角ｺﾞｼｯｸUB" panose="020B0900000000000000" pitchFamily="50" charset="-128"/>
              </a:rPr>
              <a:t>歳以上の人口は</a:t>
            </a:r>
            <a:r>
              <a:rPr kumimoji="1" lang="en-US" altLang="ja-JP" sz="2800" b="1" dirty="0">
                <a:latin typeface="HGP創英角ｺﾞｼｯｸUB" panose="020B0900000000000000" pitchFamily="50" charset="-128"/>
                <a:ea typeface="HGP創英角ｺﾞｼｯｸUB" panose="020B0900000000000000" pitchFamily="50" charset="-128"/>
              </a:rPr>
              <a:t>2054</a:t>
            </a:r>
            <a:r>
              <a:rPr kumimoji="1" lang="ja-JP" altLang="en-US" sz="2800" b="1" dirty="0">
                <a:latin typeface="HGP創英角ｺﾞｼｯｸUB" panose="020B0900000000000000" pitchFamily="50" charset="-128"/>
                <a:ea typeface="HGP創英角ｺﾞｼｯｸUB" panose="020B0900000000000000" pitchFamily="50" charset="-128"/>
              </a:rPr>
              <a:t>年に</a:t>
            </a:r>
            <a:r>
              <a:rPr kumimoji="1" lang="en-US" altLang="ja-JP" sz="2800" b="1" dirty="0">
                <a:latin typeface="HGP創英角ｺﾞｼｯｸUB" panose="020B0900000000000000" pitchFamily="50" charset="-128"/>
                <a:ea typeface="HGP創英角ｺﾞｼｯｸUB" panose="020B0900000000000000" pitchFamily="50" charset="-128"/>
              </a:rPr>
              <a:t>2,449</a:t>
            </a:r>
            <a:r>
              <a:rPr kumimoji="1" lang="ja-JP" altLang="en-US" sz="2800" b="1" dirty="0">
                <a:latin typeface="HGP創英角ｺﾞｼｯｸUB" panose="020B0900000000000000" pitchFamily="50" charset="-128"/>
                <a:ea typeface="HGP創英角ｺﾞｼｯｸUB" panose="020B0900000000000000" pitchFamily="50" charset="-128"/>
              </a:rPr>
              <a:t>万人となり、</a:t>
            </a:r>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全人口に占める</a:t>
            </a:r>
            <a:r>
              <a:rPr kumimoji="1" lang="en-US" altLang="ja-JP" sz="2800" b="1" dirty="0">
                <a:latin typeface="HGP創英角ｺﾞｼｯｸUB" panose="020B0900000000000000" pitchFamily="50" charset="-128"/>
                <a:ea typeface="HGP創英角ｺﾞｼｯｸUB" panose="020B0900000000000000" pitchFamily="50" charset="-128"/>
              </a:rPr>
              <a:t>75</a:t>
            </a:r>
            <a:r>
              <a:rPr kumimoji="1" lang="ja-JP" altLang="en-US" sz="2800" b="1" dirty="0">
                <a:latin typeface="HGP創英角ｺﾞｼｯｸUB" panose="020B0900000000000000" pitchFamily="50" charset="-128"/>
                <a:ea typeface="HGP創英角ｺﾞｼｯｸUB" panose="020B0900000000000000" pitchFamily="50" charset="-128"/>
              </a:rPr>
              <a:t>歳以上の割合は</a:t>
            </a:r>
            <a:r>
              <a:rPr kumimoji="1" lang="ja-JP" altLang="en-US" sz="2800" b="1" u="sng" dirty="0">
                <a:solidFill>
                  <a:schemeClr val="tx1"/>
                </a:solidFill>
                <a:highlight>
                  <a:srgbClr val="00FFFF"/>
                </a:highlight>
                <a:latin typeface="HGP創英角ｺﾞｼｯｸUB" panose="020B0900000000000000" pitchFamily="50" charset="-128"/>
                <a:ea typeface="HGP創英角ｺﾞｼｯｸUB" panose="020B0900000000000000" pitchFamily="50" charset="-128"/>
              </a:rPr>
              <a:t>約</a:t>
            </a:r>
            <a:r>
              <a:rPr kumimoji="1" lang="en-US" altLang="ja-JP" sz="2800" b="1" u="sng" dirty="0">
                <a:solidFill>
                  <a:schemeClr val="tx1"/>
                </a:solidFill>
                <a:highlight>
                  <a:srgbClr val="00FFFF"/>
                </a:highlight>
                <a:latin typeface="HGP創英角ｺﾞｼｯｸUB" panose="020B0900000000000000" pitchFamily="50" charset="-128"/>
                <a:ea typeface="HGP創英角ｺﾞｼｯｸUB" panose="020B0900000000000000" pitchFamily="50" charset="-128"/>
              </a:rPr>
              <a:t>25%</a:t>
            </a:r>
            <a:r>
              <a:rPr kumimoji="1" lang="ja-JP" altLang="en-US" sz="2800" b="1" dirty="0">
                <a:latin typeface="HGP創英角ｺﾞｼｯｸUB" panose="020B0900000000000000" pitchFamily="50" charset="-128"/>
                <a:ea typeface="HGP創英角ｺﾞｼｯｸUB" panose="020B0900000000000000" pitchFamily="50" charset="-128"/>
              </a:rPr>
              <a:t>に達</a:t>
            </a:r>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する。</a:t>
            </a:r>
          </a:p>
          <a:p>
            <a:r>
              <a:rPr kumimoji="1" lang="ja-JP" altLang="en-US" sz="2800" b="1" dirty="0">
                <a:latin typeface="HGP創英角ｺﾞｼｯｸUB" panose="020B0900000000000000" pitchFamily="50" charset="-128"/>
                <a:ea typeface="HGP創英角ｺﾞｼｯｸUB" panose="020B0900000000000000" pitchFamily="50" charset="-128"/>
              </a:rPr>
              <a:t>　　（国民</a:t>
            </a:r>
            <a:r>
              <a:rPr kumimoji="1" lang="en-US" altLang="ja-JP" sz="2800" b="1" dirty="0">
                <a:latin typeface="HGP創英角ｺﾞｼｯｸUB" panose="020B0900000000000000" pitchFamily="50" charset="-128"/>
                <a:ea typeface="HGP創英角ｺﾞｼｯｸUB" panose="020B0900000000000000" pitchFamily="50" charset="-128"/>
              </a:rPr>
              <a:t>4</a:t>
            </a:r>
            <a:r>
              <a:rPr kumimoji="1" lang="ja-JP" altLang="en-US" sz="2800" b="1" dirty="0">
                <a:latin typeface="HGP創英角ｺﾞｼｯｸUB" panose="020B0900000000000000" pitchFamily="50" charset="-128"/>
                <a:ea typeface="HGP創英角ｺﾞｼｯｸUB" panose="020B0900000000000000" pitchFamily="50" charset="-128"/>
              </a:rPr>
              <a:t>人のうち</a:t>
            </a:r>
            <a:r>
              <a:rPr kumimoji="1" lang="en-US" altLang="ja-JP" sz="2800" b="1" dirty="0">
                <a:latin typeface="HGP創英角ｺﾞｼｯｸUB" panose="020B0900000000000000" pitchFamily="50" charset="-128"/>
                <a:ea typeface="HGP創英角ｺﾞｼｯｸUB" panose="020B0900000000000000" pitchFamily="50" charset="-128"/>
              </a:rPr>
              <a:t>1</a:t>
            </a:r>
            <a:r>
              <a:rPr kumimoji="1" lang="ja-JP" altLang="en-US" sz="2800" b="1" dirty="0">
                <a:latin typeface="HGP創英角ｺﾞｼｯｸUB" panose="020B0900000000000000" pitchFamily="50" charset="-128"/>
                <a:ea typeface="HGP創英角ｺﾞｼｯｸUB" panose="020B0900000000000000" pitchFamily="50" charset="-128"/>
              </a:rPr>
              <a:t>人が</a:t>
            </a:r>
            <a:r>
              <a:rPr kumimoji="1" lang="en-US" altLang="ja-JP" sz="2800" b="1" dirty="0">
                <a:latin typeface="HGP創英角ｺﾞｼｯｸUB" panose="020B0900000000000000" pitchFamily="50" charset="-128"/>
                <a:ea typeface="HGP創英角ｺﾞｼｯｸUB" panose="020B0900000000000000" pitchFamily="50" charset="-128"/>
              </a:rPr>
              <a:t>75</a:t>
            </a:r>
            <a:r>
              <a:rPr kumimoji="1" lang="ja-JP" altLang="en-US" sz="2800" b="1" dirty="0">
                <a:latin typeface="HGP創英角ｺﾞｼｯｸUB" panose="020B0900000000000000" pitchFamily="50" charset="-128"/>
                <a:ea typeface="HGP創英角ｺﾞｼｯｸUB" panose="020B0900000000000000" pitchFamily="50" charset="-128"/>
              </a:rPr>
              <a:t>歳以上の高齢者になり、</a:t>
            </a:r>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人類の歴史上、日本は</a:t>
            </a:r>
            <a:r>
              <a:rPr kumimoji="1" lang="ja-JP" altLang="en-US" sz="2800" b="1" dirty="0">
                <a:highlight>
                  <a:srgbClr val="00FF00"/>
                </a:highlight>
                <a:latin typeface="HGP創英角ｺﾞｼｯｸUB" panose="020B0900000000000000" pitchFamily="50" charset="-128"/>
                <a:ea typeface="HGP創英角ｺﾞｼｯｸUB" panose="020B0900000000000000" pitchFamily="50" charset="-128"/>
              </a:rPr>
              <a:t>「超々高齢化社会</a:t>
            </a:r>
            <a:r>
              <a:rPr kumimoji="1" lang="ja-JP" altLang="en-US" sz="2800" b="1" dirty="0">
                <a:latin typeface="HGP創英角ｺﾞｼｯｸUB" panose="020B0900000000000000" pitchFamily="50" charset="-128"/>
                <a:ea typeface="HGP創英角ｺﾞｼｯｸUB" panose="020B0900000000000000" pitchFamily="50" charset="-128"/>
              </a:rPr>
              <a:t>」という</a:t>
            </a:r>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未知の領域に突入する。</a:t>
            </a:r>
          </a:p>
        </p:txBody>
      </p:sp>
      <p:pic>
        <p:nvPicPr>
          <p:cNvPr id="3" name="Picture 2" descr="C:\Users\FMV-ESPRIMO\Desktop\image001.png">
            <a:extLst>
              <a:ext uri="{FF2B5EF4-FFF2-40B4-BE49-F238E27FC236}">
                <a16:creationId xmlns:a16="http://schemas.microsoft.com/office/drawing/2014/main" id="{134F8D8D-9D1B-FC87-C03E-7636D8F3BEDF}"/>
              </a:ext>
            </a:extLst>
          </p:cNvPr>
          <p:cNvPicPr>
            <a:picLocks noChangeAspect="1" noChangeArrowheads="1"/>
          </p:cNvPicPr>
          <p:nvPr/>
        </p:nvPicPr>
        <p:blipFill>
          <a:blip r:embed="rId3" cstate="print"/>
          <a:srcRect/>
          <a:stretch>
            <a:fillRect/>
          </a:stretch>
        </p:blipFill>
        <p:spPr bwMode="auto">
          <a:xfrm>
            <a:off x="7925841" y="316478"/>
            <a:ext cx="933450" cy="371475"/>
          </a:xfrm>
          <a:prstGeom prst="rect">
            <a:avLst/>
          </a:prstGeom>
          <a:noFill/>
        </p:spPr>
      </p:pic>
    </p:spTree>
    <p:extLst>
      <p:ext uri="{BB962C8B-B14F-4D97-AF65-F5344CB8AC3E}">
        <p14:creationId xmlns:p14="http://schemas.microsoft.com/office/powerpoint/2010/main" val="3371563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C6B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3" name="Rectangle 103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図表：75歳以上人口（右目盛）と現役人口（20歳―64歳、左目盛）の予測">
            <a:extLst>
              <a:ext uri="{FF2B5EF4-FFF2-40B4-BE49-F238E27FC236}">
                <a16:creationId xmlns:a16="http://schemas.microsoft.com/office/drawing/2014/main" id="{83F55DB7-8B5A-9524-1D5E-F57CC926E53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2600" y="1051999"/>
            <a:ext cx="8178799" cy="4754001"/>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A51AF266-DA52-1640-7E0E-34B2C050EE9D}"/>
              </a:ext>
            </a:extLst>
          </p:cNvPr>
          <p:cNvSpPr txBox="1"/>
          <p:nvPr/>
        </p:nvSpPr>
        <p:spPr>
          <a:xfrm>
            <a:off x="953729" y="648929"/>
            <a:ext cx="7832511" cy="369332"/>
          </a:xfrm>
          <a:prstGeom prst="rect">
            <a:avLst/>
          </a:prstGeom>
          <a:noFill/>
        </p:spPr>
        <p:txBody>
          <a:bodyPr wrap="square" rtlCol="0">
            <a:spAutoFit/>
          </a:bodyPr>
          <a:lstStyle/>
          <a:p>
            <a:r>
              <a:rPr lang="en-US" altLang="ja-JP" b="1" i="0" dirty="0">
                <a:solidFill>
                  <a:srgbClr val="222222"/>
                </a:solidFill>
                <a:effectLst/>
                <a:latin typeface="-apple-system"/>
              </a:rPr>
              <a:t>75</a:t>
            </a:r>
            <a:r>
              <a:rPr lang="ja-JP" altLang="en-US" b="1" i="0" dirty="0">
                <a:solidFill>
                  <a:srgbClr val="222222"/>
                </a:solidFill>
                <a:effectLst/>
                <a:latin typeface="-apple-system"/>
              </a:rPr>
              <a:t>歳以上人口（右目盛）と現役人口（</a:t>
            </a:r>
            <a:r>
              <a:rPr lang="en-US" altLang="ja-JP" b="1" i="0" dirty="0">
                <a:solidFill>
                  <a:srgbClr val="222222"/>
                </a:solidFill>
                <a:effectLst/>
                <a:latin typeface="-apple-system"/>
              </a:rPr>
              <a:t>20</a:t>
            </a:r>
            <a:r>
              <a:rPr lang="ja-JP" altLang="en-US" b="1" i="0" dirty="0">
                <a:solidFill>
                  <a:srgbClr val="222222"/>
                </a:solidFill>
                <a:effectLst/>
                <a:latin typeface="-apple-system"/>
              </a:rPr>
              <a:t>歳</a:t>
            </a:r>
            <a:r>
              <a:rPr lang="en-US" altLang="ja-JP" b="1" i="0" dirty="0">
                <a:solidFill>
                  <a:srgbClr val="222222"/>
                </a:solidFill>
                <a:effectLst/>
                <a:latin typeface="-apple-system"/>
              </a:rPr>
              <a:t>―64</a:t>
            </a:r>
            <a:r>
              <a:rPr lang="ja-JP" altLang="en-US" b="1" i="0" dirty="0">
                <a:solidFill>
                  <a:srgbClr val="222222"/>
                </a:solidFill>
                <a:effectLst/>
                <a:latin typeface="-apple-system"/>
              </a:rPr>
              <a:t>歳、左目盛）の予測</a:t>
            </a:r>
            <a:endParaRPr kumimoji="1" lang="ja-JP" altLang="en-US" dirty="0"/>
          </a:p>
        </p:txBody>
      </p:sp>
      <p:sp>
        <p:nvSpPr>
          <p:cNvPr id="5" name="テキスト ボックス 4">
            <a:extLst>
              <a:ext uri="{FF2B5EF4-FFF2-40B4-BE49-F238E27FC236}">
                <a16:creationId xmlns:a16="http://schemas.microsoft.com/office/drawing/2014/main" id="{1D4214C0-8FBD-89C5-3AA9-121F1A9641DD}"/>
              </a:ext>
            </a:extLst>
          </p:cNvPr>
          <p:cNvSpPr txBox="1"/>
          <p:nvPr/>
        </p:nvSpPr>
        <p:spPr>
          <a:xfrm>
            <a:off x="816077" y="5839738"/>
            <a:ext cx="7443020" cy="646331"/>
          </a:xfrm>
          <a:prstGeom prst="rect">
            <a:avLst/>
          </a:prstGeom>
          <a:noFill/>
        </p:spPr>
        <p:txBody>
          <a:bodyPr wrap="square" rtlCol="0">
            <a:spAutoFit/>
          </a:bodyPr>
          <a:lstStyle/>
          <a:p>
            <a:r>
              <a:rPr kumimoji="1" lang="ja-JP" altLang="en-US" dirty="0"/>
              <a:t>（</a:t>
            </a:r>
            <a:r>
              <a:rPr kumimoji="1" lang="ja-JP" altLang="en-US" b="1" dirty="0">
                <a:latin typeface="HGP創英角ｺﾞｼｯｸUB" panose="020B0900000000000000" pitchFamily="50" charset="-128"/>
                <a:ea typeface="HGP創英角ｺﾞｼｯｸUB" panose="020B0900000000000000" pitchFamily="50" charset="-128"/>
              </a:rPr>
              <a:t>出所）国立社会保障・人口問題研究所「将来人口推計」（平成</a:t>
            </a:r>
            <a:r>
              <a:rPr kumimoji="1" lang="en-US" altLang="ja-JP" b="1" dirty="0">
                <a:latin typeface="HGP創英角ｺﾞｼｯｸUB" panose="020B0900000000000000" pitchFamily="50" charset="-128"/>
                <a:ea typeface="HGP創英角ｺﾞｼｯｸUB" panose="020B0900000000000000" pitchFamily="50" charset="-128"/>
              </a:rPr>
              <a:t>29</a:t>
            </a:r>
            <a:r>
              <a:rPr kumimoji="1" lang="ja-JP" altLang="en-US" b="1" dirty="0">
                <a:latin typeface="HGP創英角ｺﾞｼｯｸUB" panose="020B0900000000000000" pitchFamily="50" charset="-128"/>
                <a:ea typeface="HGP創英角ｺﾞｼｯｸUB" panose="020B0900000000000000" pitchFamily="50" charset="-128"/>
              </a:rPr>
              <a:t>年推計、出生中位・死亡中位）から筆者作成</a:t>
            </a:r>
          </a:p>
        </p:txBody>
      </p:sp>
      <p:pic>
        <p:nvPicPr>
          <p:cNvPr id="2" name="Picture 2" descr="C:\Users\FMV-ESPRIMO\Desktop\image001.png">
            <a:extLst>
              <a:ext uri="{FF2B5EF4-FFF2-40B4-BE49-F238E27FC236}">
                <a16:creationId xmlns:a16="http://schemas.microsoft.com/office/drawing/2014/main" id="{AE893C10-A3A4-DD36-511C-3776CC6A96C9}"/>
              </a:ext>
            </a:extLst>
          </p:cNvPr>
          <p:cNvPicPr>
            <a:picLocks noChangeAspect="1" noChangeArrowheads="1"/>
          </p:cNvPicPr>
          <p:nvPr/>
        </p:nvPicPr>
        <p:blipFill>
          <a:blip r:embed="rId4" cstate="print"/>
          <a:srcRect/>
          <a:stretch>
            <a:fillRect/>
          </a:stretch>
        </p:blipFill>
        <p:spPr bwMode="auto">
          <a:xfrm>
            <a:off x="7922705" y="108584"/>
            <a:ext cx="933450" cy="371475"/>
          </a:xfrm>
          <a:prstGeom prst="rect">
            <a:avLst/>
          </a:prstGeom>
          <a:noFill/>
        </p:spPr>
      </p:pic>
    </p:spTree>
    <p:extLst>
      <p:ext uri="{BB962C8B-B14F-4D97-AF65-F5344CB8AC3E}">
        <p14:creationId xmlns:p14="http://schemas.microsoft.com/office/powerpoint/2010/main" val="593384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4A7185D-FB04-6401-0669-3F7E215036A3}"/>
              </a:ext>
            </a:extLst>
          </p:cNvPr>
          <p:cNvSpPr txBox="1"/>
          <p:nvPr/>
        </p:nvSpPr>
        <p:spPr>
          <a:xfrm>
            <a:off x="550606" y="275303"/>
            <a:ext cx="8052620" cy="6340197"/>
          </a:xfrm>
          <a:prstGeom prst="rect">
            <a:avLst/>
          </a:prstGeom>
          <a:noFill/>
        </p:spPr>
        <p:txBody>
          <a:bodyPr wrap="square" rtlCol="0">
            <a:spAutoFit/>
          </a:bodyPr>
          <a:lstStyle/>
          <a:p>
            <a:pPr algn="l"/>
            <a:r>
              <a:rPr lang="ja-JP" altLang="en-US" sz="2800" b="1" i="0" u="sng" dirty="0">
                <a:effectLst/>
                <a:highlight>
                  <a:srgbClr val="00FF00"/>
                </a:highlight>
                <a:latin typeface="HGP創英角ｺﾞｼｯｸUB" panose="020B0900000000000000" pitchFamily="50" charset="-128"/>
                <a:ea typeface="HGP創英角ｺﾞｼｯｸUB" panose="020B0900000000000000" pitchFamily="50" charset="-128"/>
              </a:rPr>
              <a:t>◆　「</a:t>
            </a:r>
            <a:r>
              <a:rPr lang="en-US" altLang="ja-JP" sz="2800" b="1" i="0" u="sng" dirty="0">
                <a:effectLst/>
                <a:highlight>
                  <a:srgbClr val="00FF00"/>
                </a:highlight>
                <a:latin typeface="HGP創英角ｺﾞｼｯｸUB" panose="020B0900000000000000" pitchFamily="50" charset="-128"/>
                <a:ea typeface="HGP創英角ｺﾞｼｯｸUB" panose="020B0900000000000000" pitchFamily="50" charset="-128"/>
              </a:rPr>
              <a:t>2040</a:t>
            </a:r>
            <a:r>
              <a:rPr lang="ja-JP" altLang="en-US" sz="2800" b="1" i="0" u="sng" dirty="0">
                <a:effectLst/>
                <a:highlight>
                  <a:srgbClr val="00FF00"/>
                </a:highlight>
                <a:latin typeface="HGP創英角ｺﾞｼｯｸUB" panose="020B0900000000000000" pitchFamily="50" charset="-128"/>
                <a:ea typeface="HGP創英角ｺﾞｼｯｸUB" panose="020B0900000000000000" pitchFamily="50" charset="-128"/>
              </a:rPr>
              <a:t>年問題」</a:t>
            </a:r>
            <a:endParaRPr lang="en-US" altLang="ja-JP" sz="2800" b="1" i="0" u="sng" dirty="0">
              <a:effectLst/>
              <a:highlight>
                <a:srgbClr val="00FF00"/>
              </a:highlight>
              <a:latin typeface="HGP創英角ｺﾞｼｯｸUB" panose="020B0900000000000000" pitchFamily="50" charset="-128"/>
              <a:ea typeface="HGP創英角ｺﾞｼｯｸUB" panose="020B0900000000000000" pitchFamily="50" charset="-128"/>
            </a:endParaRPr>
          </a:p>
          <a:p>
            <a:pPr algn="l"/>
            <a:endParaRPr lang="en-US" altLang="ja-JP" b="1" dirty="0">
              <a:solidFill>
                <a:srgbClr val="222222"/>
              </a:solidFill>
              <a:highlight>
                <a:srgbClr val="00FF00"/>
              </a:highlight>
              <a:latin typeface="HGP創英角ｺﾞｼｯｸUB" panose="020B0900000000000000" pitchFamily="50" charset="-128"/>
              <a:ea typeface="HGP創英角ｺﾞｼｯｸUB" panose="020B0900000000000000" pitchFamily="50" charset="-128"/>
            </a:endParaRPr>
          </a:p>
          <a:p>
            <a:pPr algn="l"/>
            <a:r>
              <a:rPr lang="ja-JP" altLang="en-US" b="1" dirty="0">
                <a:solidFill>
                  <a:srgbClr val="222222"/>
                </a:solidFill>
                <a:latin typeface="HGP創英角ｺﾞｼｯｸUB" panose="020B0900000000000000" pitchFamily="50" charset="-128"/>
                <a:ea typeface="HGP創英角ｺﾞｼｯｸUB" panose="020B0900000000000000" pitchFamily="50" charset="-128"/>
              </a:rPr>
              <a:t>　</a:t>
            </a:r>
            <a:r>
              <a:rPr lang="en-US" altLang="ja-JP" sz="3600" b="1" i="0" dirty="0">
                <a:solidFill>
                  <a:srgbClr val="222222"/>
                </a:solidFill>
                <a:effectLst/>
                <a:highlight>
                  <a:srgbClr val="FFFF00"/>
                </a:highlight>
                <a:latin typeface="HGP創英角ｺﾞｼｯｸUB" panose="020B0900000000000000" pitchFamily="50" charset="-128"/>
                <a:ea typeface="HGP創英角ｺﾞｼｯｸUB" panose="020B0900000000000000" pitchFamily="50" charset="-128"/>
              </a:rPr>
              <a:t>2025</a:t>
            </a:r>
            <a:r>
              <a:rPr lang="ja-JP" altLang="en-US" sz="3600" b="1" i="0" dirty="0">
                <a:solidFill>
                  <a:srgbClr val="222222"/>
                </a:solidFill>
                <a:effectLst/>
                <a:highlight>
                  <a:srgbClr val="FFFF00"/>
                </a:highlight>
                <a:latin typeface="HGP創英角ｺﾞｼｯｸUB" panose="020B0900000000000000" pitchFamily="50" charset="-128"/>
                <a:ea typeface="HGP創英角ｺﾞｼｯｸUB" panose="020B0900000000000000" pitchFamily="50" charset="-128"/>
              </a:rPr>
              <a:t>年から</a:t>
            </a:r>
            <a:r>
              <a:rPr lang="en-US" altLang="ja-JP" sz="3600" b="1" i="0" dirty="0">
                <a:solidFill>
                  <a:srgbClr val="222222"/>
                </a:solidFill>
                <a:effectLst/>
                <a:highlight>
                  <a:srgbClr val="FFFF00"/>
                </a:highlight>
                <a:latin typeface="HGP創英角ｺﾞｼｯｸUB" panose="020B0900000000000000" pitchFamily="50" charset="-128"/>
                <a:ea typeface="HGP創英角ｺﾞｼｯｸUB" panose="020B0900000000000000" pitchFamily="50" charset="-128"/>
              </a:rPr>
              <a:t>2040</a:t>
            </a:r>
            <a:r>
              <a:rPr lang="ja-JP" altLang="en-US" sz="3600" b="1" i="0" dirty="0">
                <a:solidFill>
                  <a:srgbClr val="222222"/>
                </a:solidFill>
                <a:effectLst/>
                <a:highlight>
                  <a:srgbClr val="FFFF00"/>
                </a:highlight>
                <a:latin typeface="HGP創英角ｺﾞｼｯｸUB" panose="020B0900000000000000" pitchFamily="50" charset="-128"/>
                <a:ea typeface="HGP創英角ｺﾞｼｯｸUB" panose="020B0900000000000000" pitchFamily="50" charset="-128"/>
              </a:rPr>
              <a:t>年という僅か</a:t>
            </a:r>
            <a:r>
              <a:rPr lang="en-US" altLang="ja-JP" sz="3600" b="1" i="0" dirty="0">
                <a:solidFill>
                  <a:srgbClr val="222222"/>
                </a:solidFill>
                <a:effectLst/>
                <a:highlight>
                  <a:srgbClr val="FFFF00"/>
                </a:highlight>
                <a:latin typeface="HGP創英角ｺﾞｼｯｸUB" panose="020B0900000000000000" pitchFamily="50" charset="-128"/>
                <a:ea typeface="HGP創英角ｺﾞｼｯｸUB" panose="020B0900000000000000" pitchFamily="50" charset="-128"/>
              </a:rPr>
              <a:t>15</a:t>
            </a:r>
            <a:r>
              <a:rPr lang="ja-JP" altLang="en-US" sz="3600" b="1" i="0" dirty="0">
                <a:solidFill>
                  <a:srgbClr val="222222"/>
                </a:solidFill>
                <a:effectLst/>
                <a:highlight>
                  <a:srgbClr val="FFFF00"/>
                </a:highlight>
                <a:latin typeface="HGP創英角ｺﾞｼｯｸUB" panose="020B0900000000000000" pitchFamily="50" charset="-128"/>
                <a:ea typeface="HGP創英角ｺﾞｼｯｸUB" panose="020B0900000000000000" pitchFamily="50" charset="-128"/>
              </a:rPr>
              <a:t>年間　</a:t>
            </a:r>
            <a:endParaRPr lang="en-US" altLang="ja-JP" sz="3600" b="1" i="0" dirty="0">
              <a:solidFill>
                <a:srgbClr val="222222"/>
              </a:solidFill>
              <a:effectLst/>
              <a:highlight>
                <a:srgbClr val="FFFF00"/>
              </a:highlight>
              <a:latin typeface="HGP創英角ｺﾞｼｯｸUB" panose="020B0900000000000000" pitchFamily="50" charset="-128"/>
              <a:ea typeface="HGP創英角ｺﾞｼｯｸUB" panose="020B0900000000000000" pitchFamily="50" charset="-128"/>
            </a:endParaRPr>
          </a:p>
          <a:p>
            <a:pPr algn="l"/>
            <a:r>
              <a:rPr lang="ja-JP" altLang="en-US" sz="3600" b="1" dirty="0">
                <a:solidFill>
                  <a:srgbClr val="222222"/>
                </a:solidFill>
                <a:highlight>
                  <a:srgbClr val="FFFF00"/>
                </a:highlight>
                <a:latin typeface="HGP創英角ｺﾞｼｯｸUB" panose="020B0900000000000000" pitchFamily="50" charset="-128"/>
                <a:ea typeface="HGP創英角ｺﾞｼｯｸUB" panose="020B0900000000000000" pitchFamily="50" charset="-128"/>
              </a:rPr>
              <a:t>　</a:t>
            </a:r>
            <a:r>
              <a:rPr lang="ja-JP" altLang="en-US" sz="3600" b="1" i="0" dirty="0">
                <a:solidFill>
                  <a:srgbClr val="222222"/>
                </a:solidFill>
                <a:effectLst/>
                <a:highlight>
                  <a:srgbClr val="FFFF00"/>
                </a:highlight>
                <a:latin typeface="HGP創英角ｺﾞｼｯｸUB" panose="020B0900000000000000" pitchFamily="50" charset="-128"/>
                <a:ea typeface="HGP創英角ｺﾞｼｯｸUB" panose="020B0900000000000000" pitchFamily="50" charset="-128"/>
              </a:rPr>
              <a:t>において、　　</a:t>
            </a:r>
            <a:endParaRPr lang="en-US" altLang="ja-JP" sz="3600" b="1" i="0" dirty="0">
              <a:solidFill>
                <a:srgbClr val="222222"/>
              </a:solidFill>
              <a:effectLst/>
              <a:highlight>
                <a:srgbClr val="FFFF00"/>
              </a:highlight>
              <a:latin typeface="HGP創英角ｺﾞｼｯｸUB" panose="020B0900000000000000" pitchFamily="50" charset="-128"/>
              <a:ea typeface="HGP創英角ｺﾞｼｯｸUB" panose="020B0900000000000000" pitchFamily="50" charset="-128"/>
            </a:endParaRPr>
          </a:p>
          <a:p>
            <a:pPr algn="l"/>
            <a:r>
              <a:rPr lang="ja-JP" altLang="en-US" sz="3600" b="1" dirty="0">
                <a:solidFill>
                  <a:srgbClr val="222222"/>
                </a:solidFill>
                <a:latin typeface="HGP創英角ｺﾞｼｯｸUB" panose="020B0900000000000000" pitchFamily="50" charset="-128"/>
                <a:ea typeface="HGP創英角ｺﾞｼｯｸUB" panose="020B0900000000000000" pitchFamily="50" charset="-128"/>
              </a:rPr>
              <a:t>　</a:t>
            </a:r>
            <a:r>
              <a:rPr lang="ja-JP" altLang="en-US" sz="3600" b="1" i="0" dirty="0">
                <a:solidFill>
                  <a:srgbClr val="222222"/>
                </a:solidFill>
                <a:effectLst/>
                <a:latin typeface="HGP創英角ｺﾞｼｯｸUB" panose="020B0900000000000000" pitchFamily="50" charset="-128"/>
                <a:ea typeface="HGP創英角ｺﾞｼｯｸUB" panose="020B0900000000000000" pitchFamily="50" charset="-128"/>
              </a:rPr>
              <a:t>現役人口（</a:t>
            </a:r>
            <a:r>
              <a:rPr lang="en-US" altLang="ja-JP" sz="3600" b="1" i="0" dirty="0">
                <a:solidFill>
                  <a:srgbClr val="222222"/>
                </a:solidFill>
                <a:effectLst/>
                <a:latin typeface="HGP創英角ｺﾞｼｯｸUB" panose="020B0900000000000000" pitchFamily="50" charset="-128"/>
                <a:ea typeface="HGP創英角ｺﾞｼｯｸUB" panose="020B0900000000000000" pitchFamily="50" charset="-128"/>
              </a:rPr>
              <a:t>20</a:t>
            </a:r>
            <a:r>
              <a:rPr lang="ja-JP" altLang="en-US" sz="3600" b="1" i="0" dirty="0">
                <a:solidFill>
                  <a:srgbClr val="222222"/>
                </a:solidFill>
                <a:effectLst/>
                <a:latin typeface="HGP創英角ｺﾞｼｯｸUB" panose="020B0900000000000000" pitchFamily="50" charset="-128"/>
                <a:ea typeface="HGP創英角ｺﾞｼｯｸUB" panose="020B0900000000000000" pitchFamily="50" charset="-128"/>
              </a:rPr>
              <a:t>歳ー</a:t>
            </a:r>
            <a:r>
              <a:rPr lang="en-US" altLang="ja-JP" sz="3600" b="1" i="0" dirty="0">
                <a:solidFill>
                  <a:srgbClr val="222222"/>
                </a:solidFill>
                <a:effectLst/>
                <a:latin typeface="HGP創英角ｺﾞｼｯｸUB" panose="020B0900000000000000" pitchFamily="50" charset="-128"/>
                <a:ea typeface="HGP創英角ｺﾞｼｯｸUB" panose="020B0900000000000000" pitchFamily="50" charset="-128"/>
              </a:rPr>
              <a:t>64</a:t>
            </a:r>
            <a:r>
              <a:rPr lang="ja-JP" altLang="en-US" sz="3600" b="1" i="0" dirty="0">
                <a:solidFill>
                  <a:srgbClr val="222222"/>
                </a:solidFill>
                <a:effectLst/>
                <a:latin typeface="HGP創英角ｺﾞｼｯｸUB" panose="020B0900000000000000" pitchFamily="50" charset="-128"/>
                <a:ea typeface="HGP創英角ｺﾞｼｯｸUB" panose="020B0900000000000000" pitchFamily="50" charset="-128"/>
              </a:rPr>
              <a:t>歳）が　</a:t>
            </a:r>
            <a:endParaRPr lang="en-US" altLang="ja-JP" sz="3600" b="1" i="0" dirty="0">
              <a:solidFill>
                <a:srgbClr val="222222"/>
              </a:solidFill>
              <a:effectLst/>
              <a:latin typeface="HGP創英角ｺﾞｼｯｸUB" panose="020B0900000000000000" pitchFamily="50" charset="-128"/>
              <a:ea typeface="HGP創英角ｺﾞｼｯｸUB" panose="020B0900000000000000" pitchFamily="50" charset="-128"/>
            </a:endParaRPr>
          </a:p>
          <a:p>
            <a:pPr algn="l"/>
            <a:r>
              <a:rPr lang="ja-JP" altLang="en-US" sz="3600" b="1" dirty="0">
                <a:solidFill>
                  <a:srgbClr val="222222"/>
                </a:solidFill>
                <a:highlight>
                  <a:srgbClr val="FFFF00"/>
                </a:highlight>
                <a:latin typeface="HGP創英角ｺﾞｼｯｸUB" panose="020B0900000000000000" pitchFamily="50" charset="-128"/>
                <a:ea typeface="HGP創英角ｺﾞｼｯｸUB" panose="020B0900000000000000" pitchFamily="50" charset="-128"/>
              </a:rPr>
              <a:t>　</a:t>
            </a:r>
            <a:r>
              <a:rPr lang="ja-JP" altLang="en-US" sz="3600" b="1" i="0" dirty="0">
                <a:solidFill>
                  <a:srgbClr val="FF0000"/>
                </a:solidFill>
                <a:effectLst/>
                <a:highlight>
                  <a:srgbClr val="FFFF00"/>
                </a:highlight>
                <a:latin typeface="HGP創英角ｺﾞｼｯｸUB" panose="020B0900000000000000" pitchFamily="50" charset="-128"/>
                <a:ea typeface="HGP創英角ｺﾞｼｯｸUB" panose="020B0900000000000000" pitchFamily="50" charset="-128"/>
              </a:rPr>
              <a:t>約</a:t>
            </a:r>
            <a:r>
              <a:rPr lang="en-US" altLang="ja-JP" sz="3600" b="1" i="0" dirty="0">
                <a:solidFill>
                  <a:srgbClr val="FF0000"/>
                </a:solidFill>
                <a:effectLst/>
                <a:highlight>
                  <a:srgbClr val="FFFF00"/>
                </a:highlight>
                <a:latin typeface="HGP創英角ｺﾞｼｯｸUB" panose="020B0900000000000000" pitchFamily="50" charset="-128"/>
                <a:ea typeface="HGP創英角ｺﾞｼｯｸUB" panose="020B0900000000000000" pitchFamily="50" charset="-128"/>
              </a:rPr>
              <a:t>1,000</a:t>
            </a:r>
            <a:r>
              <a:rPr lang="ja-JP" altLang="en-US" sz="3600" b="1" i="0" dirty="0">
                <a:solidFill>
                  <a:srgbClr val="FF0000"/>
                </a:solidFill>
                <a:effectLst/>
                <a:highlight>
                  <a:srgbClr val="FFFF00"/>
                </a:highlight>
                <a:latin typeface="HGP創英角ｺﾞｼｯｸUB" panose="020B0900000000000000" pitchFamily="50" charset="-128"/>
                <a:ea typeface="HGP創英角ｺﾞｼｯｸUB" panose="020B0900000000000000" pitchFamily="50" charset="-128"/>
              </a:rPr>
              <a:t>万人も減少</a:t>
            </a:r>
            <a:r>
              <a:rPr lang="ja-JP" altLang="en-US" sz="3600" b="1" i="0" dirty="0">
                <a:solidFill>
                  <a:srgbClr val="222222"/>
                </a:solidFill>
                <a:effectLst/>
                <a:highlight>
                  <a:srgbClr val="FFFF00"/>
                </a:highlight>
                <a:latin typeface="HGP創英角ｺﾞｼｯｸUB" panose="020B0900000000000000" pitchFamily="50" charset="-128"/>
                <a:ea typeface="HGP創英角ｺﾞｼｯｸUB" panose="020B0900000000000000" pitchFamily="50" charset="-128"/>
              </a:rPr>
              <a:t>するという問題</a:t>
            </a:r>
            <a:endParaRPr lang="en-US" altLang="ja-JP" sz="3600" b="1" i="0" dirty="0">
              <a:solidFill>
                <a:srgbClr val="222222"/>
              </a:solidFill>
              <a:effectLst/>
              <a:highlight>
                <a:srgbClr val="FFFF00"/>
              </a:highlight>
              <a:latin typeface="HGP創英角ｺﾞｼｯｸUB" panose="020B0900000000000000" pitchFamily="50" charset="-128"/>
              <a:ea typeface="HGP創英角ｺﾞｼｯｸUB" panose="020B0900000000000000" pitchFamily="50" charset="-128"/>
            </a:endParaRPr>
          </a:p>
          <a:p>
            <a:pPr algn="l"/>
            <a:endParaRPr lang="en-US" altLang="ja-JP" sz="3600" b="1" dirty="0">
              <a:solidFill>
                <a:srgbClr val="222222"/>
              </a:solidFill>
              <a:latin typeface="HGP創英角ｺﾞｼｯｸUB" panose="020B0900000000000000" pitchFamily="50" charset="-128"/>
              <a:ea typeface="HGP創英角ｺﾞｼｯｸUB" panose="020B0900000000000000" pitchFamily="50" charset="-128"/>
            </a:endParaRPr>
          </a:p>
          <a:p>
            <a:pPr algn="l"/>
            <a:r>
              <a:rPr lang="ja-JP" altLang="en-US" sz="3600" b="1" i="0" dirty="0">
                <a:solidFill>
                  <a:srgbClr val="222222"/>
                </a:solidFill>
                <a:effectLst/>
                <a:latin typeface="HGP創英角ｺﾞｼｯｸUB" panose="020B0900000000000000" pitchFamily="50" charset="-128"/>
                <a:ea typeface="HGP創英角ｺﾞｼｯｸUB" panose="020B0900000000000000" pitchFamily="50" charset="-128"/>
              </a:rPr>
              <a:t>　</a:t>
            </a:r>
            <a:r>
              <a:rPr lang="en-US" altLang="ja-JP" sz="3600" b="1" i="0" dirty="0">
                <a:solidFill>
                  <a:srgbClr val="222222"/>
                </a:solidFill>
                <a:effectLst/>
                <a:latin typeface="HGP創英角ｺﾞｼｯｸUB" panose="020B0900000000000000" pitchFamily="50" charset="-128"/>
                <a:ea typeface="HGP創英角ｺﾞｼｯｸUB" panose="020B0900000000000000" pitchFamily="50" charset="-128"/>
              </a:rPr>
              <a:t>2025</a:t>
            </a:r>
            <a:r>
              <a:rPr lang="ja-JP" altLang="en-US" sz="3600" b="1" i="0" dirty="0">
                <a:solidFill>
                  <a:srgbClr val="222222"/>
                </a:solidFill>
                <a:effectLst/>
                <a:latin typeface="HGP創英角ｺﾞｼｯｸUB" panose="020B0900000000000000" pitchFamily="50" charset="-128"/>
                <a:ea typeface="HGP創英角ｺﾞｼｯｸUB" panose="020B0900000000000000" pitchFamily="50" charset="-128"/>
              </a:rPr>
              <a:t>年に</a:t>
            </a:r>
            <a:r>
              <a:rPr lang="en-US" altLang="ja-JP" sz="3600" b="1" i="0" u="sng" dirty="0">
                <a:effectLst/>
                <a:highlight>
                  <a:srgbClr val="00FFFF"/>
                </a:highlight>
                <a:latin typeface="HGP創英角ｺﾞｼｯｸUB" panose="020B0900000000000000" pitchFamily="50" charset="-128"/>
                <a:ea typeface="HGP創英角ｺﾞｼｯｸUB" panose="020B0900000000000000" pitchFamily="50" charset="-128"/>
              </a:rPr>
              <a:t>6,634</a:t>
            </a:r>
            <a:r>
              <a:rPr lang="ja-JP" altLang="en-US" sz="3600" b="1" i="0" u="sng" dirty="0">
                <a:effectLst/>
                <a:highlight>
                  <a:srgbClr val="00FFFF"/>
                </a:highlight>
                <a:latin typeface="HGP創英角ｺﾞｼｯｸUB" panose="020B0900000000000000" pitchFamily="50" charset="-128"/>
                <a:ea typeface="HGP創英角ｺﾞｼｯｸUB" panose="020B0900000000000000" pitchFamily="50" charset="-128"/>
              </a:rPr>
              <a:t>万</a:t>
            </a:r>
            <a:r>
              <a:rPr lang="ja-JP" altLang="en-US" sz="3600" b="1" i="0" dirty="0">
                <a:effectLst/>
                <a:highlight>
                  <a:srgbClr val="00FFFF"/>
                </a:highlight>
                <a:latin typeface="HGP創英角ｺﾞｼｯｸUB" panose="020B0900000000000000" pitchFamily="50" charset="-128"/>
                <a:ea typeface="HGP創英角ｺﾞｼｯｸUB" panose="020B0900000000000000" pitchFamily="50" charset="-128"/>
              </a:rPr>
              <a:t>人</a:t>
            </a:r>
            <a:r>
              <a:rPr lang="ja-JP" altLang="en-US" sz="3600" b="1" i="0" dirty="0">
                <a:effectLst/>
                <a:latin typeface="HGP創英角ｺﾞｼｯｸUB" panose="020B0900000000000000" pitchFamily="50" charset="-128"/>
                <a:ea typeface="HGP創英角ｺﾞｼｯｸUB" panose="020B0900000000000000" pitchFamily="50" charset="-128"/>
              </a:rPr>
              <a:t>となる現役人口　</a:t>
            </a:r>
            <a:endParaRPr lang="en-US" altLang="ja-JP" sz="3600" b="1" i="0" dirty="0">
              <a:effectLst/>
              <a:latin typeface="HGP創英角ｺﾞｼｯｸUB" panose="020B0900000000000000" pitchFamily="50" charset="-128"/>
              <a:ea typeface="HGP創英角ｺﾞｼｯｸUB" panose="020B0900000000000000" pitchFamily="50" charset="-128"/>
            </a:endParaRPr>
          </a:p>
          <a:p>
            <a:pPr algn="l"/>
            <a:r>
              <a:rPr lang="ja-JP" altLang="en-US" sz="3600" b="1" dirty="0">
                <a:latin typeface="HGP創英角ｺﾞｼｯｸUB" panose="020B0900000000000000" pitchFamily="50" charset="-128"/>
                <a:ea typeface="HGP創英角ｺﾞｼｯｸUB" panose="020B0900000000000000" pitchFamily="50" charset="-128"/>
              </a:rPr>
              <a:t>　</a:t>
            </a:r>
            <a:r>
              <a:rPr lang="ja-JP" altLang="en-US" sz="3600" b="1" i="0" dirty="0">
                <a:effectLst/>
                <a:latin typeface="HGP創英角ｺﾞｼｯｸUB" panose="020B0900000000000000" pitchFamily="50" charset="-128"/>
                <a:ea typeface="HGP創英角ｺﾞｼｯｸUB" panose="020B0900000000000000" pitchFamily="50" charset="-128"/>
              </a:rPr>
              <a:t>（</a:t>
            </a:r>
            <a:r>
              <a:rPr lang="en-US" altLang="ja-JP" sz="3600" b="1" i="0" dirty="0">
                <a:effectLst/>
                <a:latin typeface="HGP創英角ｺﾞｼｯｸUB" panose="020B0900000000000000" pitchFamily="50" charset="-128"/>
                <a:ea typeface="HGP創英角ｺﾞｼｯｸUB" panose="020B0900000000000000" pitchFamily="50" charset="-128"/>
              </a:rPr>
              <a:t>20</a:t>
            </a:r>
            <a:r>
              <a:rPr lang="ja-JP" altLang="en-US" sz="3600" b="1" i="0" dirty="0">
                <a:effectLst/>
                <a:latin typeface="HGP創英角ｺﾞｼｯｸUB" panose="020B0900000000000000" pitchFamily="50" charset="-128"/>
                <a:ea typeface="HGP創英角ｺﾞｼｯｸUB" panose="020B0900000000000000" pitchFamily="50" charset="-128"/>
              </a:rPr>
              <a:t>歳ー</a:t>
            </a:r>
            <a:r>
              <a:rPr lang="en-US" altLang="ja-JP" sz="3600" b="1" i="0" dirty="0">
                <a:effectLst/>
                <a:latin typeface="HGP創英角ｺﾞｼｯｸUB" panose="020B0900000000000000" pitchFamily="50" charset="-128"/>
                <a:ea typeface="HGP創英角ｺﾞｼｯｸUB" panose="020B0900000000000000" pitchFamily="50" charset="-128"/>
              </a:rPr>
              <a:t>64</a:t>
            </a:r>
            <a:r>
              <a:rPr lang="ja-JP" altLang="en-US" sz="3600" b="1" i="0" dirty="0">
                <a:effectLst/>
                <a:latin typeface="HGP創英角ｺﾞｼｯｸUB" panose="020B0900000000000000" pitchFamily="50" charset="-128"/>
                <a:ea typeface="HGP創英角ｺﾞｼｯｸUB" panose="020B0900000000000000" pitchFamily="50" charset="-128"/>
              </a:rPr>
              <a:t>歳）</a:t>
            </a:r>
            <a:endParaRPr lang="en-US" altLang="ja-JP" sz="3600" b="1" dirty="0">
              <a:latin typeface="HGP創英角ｺﾞｼｯｸUB" panose="020B0900000000000000" pitchFamily="50" charset="-128"/>
              <a:ea typeface="HGP創英角ｺﾞｼｯｸUB" panose="020B0900000000000000" pitchFamily="50" charset="-128"/>
            </a:endParaRPr>
          </a:p>
          <a:p>
            <a:pPr algn="l"/>
            <a:r>
              <a:rPr lang="ja-JP" altLang="en-US" sz="3600" b="1" i="0" dirty="0">
                <a:effectLst/>
                <a:latin typeface="HGP創英角ｺﾞｼｯｸUB" panose="020B0900000000000000" pitchFamily="50" charset="-128"/>
                <a:ea typeface="HGP創英角ｺﾞｼｯｸUB" panose="020B0900000000000000" pitchFamily="50" charset="-128"/>
              </a:rPr>
              <a:t>　</a:t>
            </a:r>
            <a:r>
              <a:rPr lang="en-US" altLang="ja-JP" sz="3600" b="1" i="0" dirty="0">
                <a:effectLst/>
                <a:latin typeface="HGP創英角ｺﾞｼｯｸUB" panose="020B0900000000000000" pitchFamily="50" charset="-128"/>
                <a:ea typeface="HGP創英角ｺﾞｼｯｸUB" panose="020B0900000000000000" pitchFamily="50" charset="-128"/>
              </a:rPr>
              <a:t>2040</a:t>
            </a:r>
            <a:r>
              <a:rPr lang="ja-JP" altLang="en-US" sz="3600" b="1" i="0" dirty="0">
                <a:effectLst/>
                <a:latin typeface="HGP創英角ｺﾞｼｯｸUB" panose="020B0900000000000000" pitchFamily="50" charset="-128"/>
                <a:ea typeface="HGP創英角ｺﾞｼｯｸUB" panose="020B0900000000000000" pitchFamily="50" charset="-128"/>
              </a:rPr>
              <a:t>年には</a:t>
            </a:r>
            <a:r>
              <a:rPr lang="en-US" altLang="ja-JP" sz="3600" b="1" i="0" u="sng" dirty="0">
                <a:effectLst/>
                <a:highlight>
                  <a:srgbClr val="00FFFF"/>
                </a:highlight>
                <a:latin typeface="HGP創英角ｺﾞｼｯｸUB" panose="020B0900000000000000" pitchFamily="50" charset="-128"/>
                <a:ea typeface="HGP創英角ｺﾞｼｯｸUB" panose="020B0900000000000000" pitchFamily="50" charset="-128"/>
              </a:rPr>
              <a:t>5,542</a:t>
            </a:r>
            <a:r>
              <a:rPr lang="ja-JP" altLang="en-US" sz="3600" b="1" i="0" u="sng" dirty="0">
                <a:effectLst/>
                <a:highlight>
                  <a:srgbClr val="00FFFF"/>
                </a:highlight>
                <a:latin typeface="HGP創英角ｺﾞｼｯｸUB" panose="020B0900000000000000" pitchFamily="50" charset="-128"/>
                <a:ea typeface="HGP創英角ｺﾞｼｯｸUB" panose="020B0900000000000000" pitchFamily="50" charset="-128"/>
              </a:rPr>
              <a:t>万人</a:t>
            </a:r>
            <a:r>
              <a:rPr lang="ja-JP" altLang="en-US" sz="3600" b="1" i="0" dirty="0">
                <a:effectLst/>
                <a:latin typeface="HGP創英角ｺﾞｼｯｸUB" panose="020B0900000000000000" pitchFamily="50" charset="-128"/>
                <a:ea typeface="HGP創英角ｺﾞｼｯｸUB" panose="020B0900000000000000" pitchFamily="50" charset="-128"/>
              </a:rPr>
              <a:t>にまで減少する。</a:t>
            </a:r>
            <a:endParaRPr lang="en-US" altLang="ja-JP" sz="3600" b="1" i="0" dirty="0">
              <a:effectLst/>
              <a:latin typeface="HGP創英角ｺﾞｼｯｸUB" panose="020B0900000000000000" pitchFamily="50" charset="-128"/>
              <a:ea typeface="HGP創英角ｺﾞｼｯｸUB" panose="020B0900000000000000" pitchFamily="50" charset="-128"/>
            </a:endParaRPr>
          </a:p>
          <a:p>
            <a:pPr algn="l"/>
            <a:r>
              <a:rPr lang="ja-JP" altLang="en-US" sz="3600" b="1" dirty="0">
                <a:latin typeface="HGP創英角ｺﾞｼｯｸUB" panose="020B0900000000000000" pitchFamily="50" charset="-128"/>
                <a:ea typeface="HGP創英角ｺﾞｼｯｸUB" panose="020B0900000000000000" pitchFamily="50" charset="-128"/>
              </a:rPr>
              <a:t>　</a:t>
            </a:r>
            <a:endParaRPr lang="en-US" altLang="ja-JP" sz="3600" b="1" dirty="0">
              <a:latin typeface="HGP創英角ｺﾞｼｯｸUB" panose="020B0900000000000000" pitchFamily="50" charset="-128"/>
              <a:ea typeface="HGP創英角ｺﾞｼｯｸUB" panose="020B0900000000000000" pitchFamily="50" charset="-128"/>
            </a:endParaRPr>
          </a:p>
          <a:p>
            <a:pPr algn="l"/>
            <a:r>
              <a:rPr lang="ja-JP" altLang="en-US" sz="3600" b="1" dirty="0">
                <a:solidFill>
                  <a:srgbClr val="222222"/>
                </a:solidFill>
                <a:latin typeface="HGP創英角ｺﾞｼｯｸUB" panose="020B0900000000000000" pitchFamily="50" charset="-128"/>
                <a:ea typeface="HGP創英角ｺﾞｼｯｸUB" panose="020B0900000000000000" pitchFamily="50" charset="-128"/>
              </a:rPr>
              <a:t>　</a:t>
            </a:r>
            <a:endParaRPr lang="en-US" altLang="ja-JP" sz="3600" b="1" i="0" dirty="0">
              <a:solidFill>
                <a:srgbClr val="222222"/>
              </a:solidFill>
              <a:effectLst/>
              <a:latin typeface="HGP創英角ｺﾞｼｯｸUB" panose="020B0900000000000000" pitchFamily="50" charset="-128"/>
              <a:ea typeface="HGP創英角ｺﾞｼｯｸUB" panose="020B0900000000000000" pitchFamily="50" charset="-128"/>
            </a:endParaRPr>
          </a:p>
        </p:txBody>
      </p:sp>
      <p:pic>
        <p:nvPicPr>
          <p:cNvPr id="3" name="Picture 2" descr="C:\Users\FMV-ESPRIMO\Desktop\image001.png">
            <a:extLst>
              <a:ext uri="{FF2B5EF4-FFF2-40B4-BE49-F238E27FC236}">
                <a16:creationId xmlns:a16="http://schemas.microsoft.com/office/drawing/2014/main" id="{3B372A71-939F-FAA4-D2AC-74FEBB7A2C3C}"/>
              </a:ext>
            </a:extLst>
          </p:cNvPr>
          <p:cNvPicPr>
            <a:picLocks noChangeAspect="1" noChangeArrowheads="1"/>
          </p:cNvPicPr>
          <p:nvPr/>
        </p:nvPicPr>
        <p:blipFill>
          <a:blip r:embed="rId3" cstate="print"/>
          <a:srcRect/>
          <a:stretch>
            <a:fillRect/>
          </a:stretch>
        </p:blipFill>
        <p:spPr bwMode="auto">
          <a:xfrm>
            <a:off x="7925841" y="316478"/>
            <a:ext cx="933450" cy="371475"/>
          </a:xfrm>
          <a:prstGeom prst="rect">
            <a:avLst/>
          </a:prstGeom>
          <a:noFill/>
        </p:spPr>
      </p:pic>
    </p:spTree>
    <p:extLst>
      <p:ext uri="{BB962C8B-B14F-4D97-AF65-F5344CB8AC3E}">
        <p14:creationId xmlns:p14="http://schemas.microsoft.com/office/powerpoint/2010/main" val="4274088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D3B683B-D21E-C85B-3A06-70D29A880FB7}"/>
              </a:ext>
            </a:extLst>
          </p:cNvPr>
          <p:cNvSpPr txBox="1"/>
          <p:nvPr/>
        </p:nvSpPr>
        <p:spPr>
          <a:xfrm>
            <a:off x="717755" y="393290"/>
            <a:ext cx="8062451" cy="529375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kumimoji="1" lang="ja-JP" altLang="en-US" sz="3200" b="1" dirty="0">
                <a:highlight>
                  <a:srgbClr val="FFFF00"/>
                </a:highlight>
                <a:latin typeface="HGP創英角ｺﾞｼｯｸUB" panose="020B0900000000000000" pitchFamily="50" charset="-128"/>
                <a:ea typeface="HGP創英角ｺﾞｼｯｸUB" panose="020B0900000000000000" pitchFamily="50" charset="-128"/>
              </a:rPr>
              <a:t>◆少子高齢化の対応策</a:t>
            </a:r>
            <a:endParaRPr kumimoji="1" lang="en-US" altLang="ja-JP" sz="32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4800" b="1" dirty="0">
                <a:latin typeface="HGP創英角ｺﾞｼｯｸUB" panose="020B0900000000000000" pitchFamily="50" charset="-128"/>
                <a:ea typeface="HGP創英角ｺﾞｼｯｸUB" panose="020B0900000000000000" pitchFamily="50" charset="-128"/>
              </a:rPr>
              <a:t>①働き手がいなくなる　　　　</a:t>
            </a:r>
            <a:endParaRPr kumimoji="1" lang="en-US" altLang="ja-JP" sz="4800" b="1" dirty="0">
              <a:latin typeface="HGP創英角ｺﾞｼｯｸUB" panose="020B0900000000000000" pitchFamily="50" charset="-128"/>
              <a:ea typeface="HGP創英角ｺﾞｼｯｸUB" panose="020B0900000000000000" pitchFamily="50" charset="-128"/>
            </a:endParaRPr>
          </a:p>
          <a:p>
            <a:r>
              <a:rPr kumimoji="1" lang="ja-JP" altLang="en-US" sz="4800" b="1" dirty="0">
                <a:latin typeface="HGP創英角ｺﾞｼｯｸUB" panose="020B0900000000000000" pitchFamily="50" charset="-128"/>
                <a:ea typeface="HGP創英角ｺﾞｼｯｸUB" panose="020B0900000000000000" pitchFamily="50" charset="-128"/>
              </a:rPr>
              <a:t>　機械化して自動化（</a:t>
            </a:r>
            <a:r>
              <a:rPr kumimoji="1" lang="en-US" altLang="ja-JP" sz="4800" b="1" dirty="0">
                <a:latin typeface="HGP創英角ｺﾞｼｯｸUB" panose="020B0900000000000000" pitchFamily="50" charset="-128"/>
                <a:ea typeface="HGP創英角ｺﾞｼｯｸUB" panose="020B0900000000000000" pitchFamily="50" charset="-128"/>
              </a:rPr>
              <a:t>AI</a:t>
            </a:r>
            <a:r>
              <a:rPr kumimoji="1" lang="ja-JP" altLang="en-US" sz="4800" b="1" dirty="0">
                <a:latin typeface="HGP創英角ｺﾞｼｯｸUB" panose="020B0900000000000000" pitchFamily="50" charset="-128"/>
                <a:ea typeface="HGP創英角ｺﾞｼｯｸUB" panose="020B0900000000000000" pitchFamily="50" charset="-128"/>
              </a:rPr>
              <a:t>）</a:t>
            </a:r>
            <a:endParaRPr kumimoji="1" lang="en-US" altLang="ja-JP" sz="4800" b="1" dirty="0">
              <a:latin typeface="HGP創英角ｺﾞｼｯｸUB" panose="020B0900000000000000" pitchFamily="50" charset="-128"/>
              <a:ea typeface="HGP創英角ｺﾞｼｯｸUB" panose="020B0900000000000000" pitchFamily="50" charset="-128"/>
            </a:endParaRPr>
          </a:p>
          <a:p>
            <a:r>
              <a:rPr kumimoji="1" lang="ja-JP" altLang="en-US" sz="4800" b="1" dirty="0">
                <a:latin typeface="HGP創英角ｺﾞｼｯｸUB" panose="020B0900000000000000" pitchFamily="50" charset="-128"/>
                <a:ea typeface="HGP創英角ｺﾞｼｯｸUB" panose="020B0900000000000000" pitchFamily="50" charset="-128"/>
              </a:rPr>
              <a:t>②外国から働き手の導入</a:t>
            </a:r>
            <a:endParaRPr kumimoji="1" lang="en-US" altLang="ja-JP" sz="4800" b="1" dirty="0">
              <a:latin typeface="HGP創英角ｺﾞｼｯｸUB" panose="020B0900000000000000" pitchFamily="50" charset="-128"/>
              <a:ea typeface="HGP創英角ｺﾞｼｯｸUB" panose="020B0900000000000000" pitchFamily="50" charset="-128"/>
            </a:endParaRPr>
          </a:p>
          <a:p>
            <a:r>
              <a:rPr kumimoji="1" lang="ja-JP" altLang="en-US" sz="4800" b="1" dirty="0">
                <a:latin typeface="HGP創英角ｺﾞｼｯｸUB" panose="020B0900000000000000" pitchFamily="50" charset="-128"/>
                <a:ea typeface="HGP創英角ｺﾞｼｯｸUB" panose="020B0900000000000000" pitchFamily="50" charset="-128"/>
              </a:rPr>
              <a:t>③退職者の活用</a:t>
            </a:r>
            <a:endParaRPr kumimoji="1" lang="en-US" altLang="ja-JP" sz="4800" b="1" dirty="0">
              <a:latin typeface="HGP創英角ｺﾞｼｯｸUB" panose="020B0900000000000000" pitchFamily="50" charset="-128"/>
              <a:ea typeface="HGP創英角ｺﾞｼｯｸUB" panose="020B0900000000000000" pitchFamily="50" charset="-128"/>
            </a:endParaRPr>
          </a:p>
          <a:p>
            <a:r>
              <a:rPr kumimoji="1" lang="ja-JP" altLang="en-US" sz="4800" b="1" dirty="0">
                <a:latin typeface="HGP創英角ｺﾞｼｯｸUB" panose="020B0900000000000000" pitchFamily="50" charset="-128"/>
                <a:ea typeface="HGP創英角ｺﾞｼｯｸUB" panose="020B0900000000000000" pitchFamily="50" charset="-128"/>
              </a:rPr>
              <a:t>④職種にとらわれない分野で</a:t>
            </a:r>
            <a:endParaRPr kumimoji="1" lang="en-US" altLang="ja-JP" sz="4800" b="1" dirty="0">
              <a:latin typeface="HGP創英角ｺﾞｼｯｸUB" panose="020B0900000000000000" pitchFamily="50" charset="-128"/>
              <a:ea typeface="HGP創英角ｺﾞｼｯｸUB" panose="020B0900000000000000" pitchFamily="50" charset="-128"/>
            </a:endParaRPr>
          </a:p>
          <a:p>
            <a:r>
              <a:rPr kumimoji="1" lang="ja-JP" altLang="en-US" sz="4800" b="1" dirty="0">
                <a:latin typeface="HGP創英角ｺﾞｼｯｸUB" panose="020B0900000000000000" pitchFamily="50" charset="-128"/>
                <a:ea typeface="HGP創英角ｺﾞｼｯｸUB" panose="020B0900000000000000" pitchFamily="50" charset="-128"/>
              </a:rPr>
              <a:t>　の女子の登用</a:t>
            </a:r>
            <a:endParaRPr kumimoji="1" lang="en-US" altLang="ja-JP" sz="4800" b="1" dirty="0">
              <a:latin typeface="HGP創英角ｺﾞｼｯｸUB" panose="020B0900000000000000" pitchFamily="50" charset="-128"/>
              <a:ea typeface="HGP創英角ｺﾞｼｯｸUB" panose="020B0900000000000000" pitchFamily="50" charset="-128"/>
            </a:endParaRPr>
          </a:p>
          <a:p>
            <a:endParaRPr kumimoji="1" lang="ja-JP" altLang="en-US" dirty="0"/>
          </a:p>
        </p:txBody>
      </p:sp>
      <p:pic>
        <p:nvPicPr>
          <p:cNvPr id="3" name="Picture 2" descr="C:\Users\FMV-ESPRIMO\Desktop\image001.png">
            <a:extLst>
              <a:ext uri="{FF2B5EF4-FFF2-40B4-BE49-F238E27FC236}">
                <a16:creationId xmlns:a16="http://schemas.microsoft.com/office/drawing/2014/main" id="{0A5DFD95-6E2E-9B84-0467-0B0F14B91EB8}"/>
              </a:ext>
            </a:extLst>
          </p:cNvPr>
          <p:cNvPicPr>
            <a:picLocks noChangeAspect="1" noChangeArrowheads="1"/>
          </p:cNvPicPr>
          <p:nvPr/>
        </p:nvPicPr>
        <p:blipFill>
          <a:blip r:embed="rId3" cstate="print"/>
          <a:srcRect/>
          <a:stretch>
            <a:fillRect/>
          </a:stretch>
        </p:blipFill>
        <p:spPr bwMode="auto">
          <a:xfrm>
            <a:off x="7492795" y="5871703"/>
            <a:ext cx="933450" cy="371475"/>
          </a:xfrm>
          <a:prstGeom prst="rect">
            <a:avLst/>
          </a:prstGeom>
          <a:noFill/>
        </p:spPr>
      </p:pic>
    </p:spTree>
    <p:extLst>
      <p:ext uri="{BB962C8B-B14F-4D97-AF65-F5344CB8AC3E}">
        <p14:creationId xmlns:p14="http://schemas.microsoft.com/office/powerpoint/2010/main" val="16116279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88DD6AD-6B5D-A7E4-7BEA-B08C50112FE7}"/>
              </a:ext>
            </a:extLst>
          </p:cNvPr>
          <p:cNvSpPr txBox="1"/>
          <p:nvPr/>
        </p:nvSpPr>
        <p:spPr>
          <a:xfrm>
            <a:off x="619433" y="2231923"/>
            <a:ext cx="7561006" cy="1107996"/>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kumimoji="1" lang="ja-JP" altLang="en-US" sz="6600" b="1" dirty="0">
                <a:latin typeface="HGP創英角ｺﾞｼｯｸUB" panose="020B0900000000000000" pitchFamily="50" charset="-128"/>
                <a:ea typeface="HGP創英角ｺﾞｼｯｸUB" panose="020B0900000000000000" pitchFamily="50" charset="-128"/>
              </a:rPr>
              <a:t>　時　代　　背　景</a:t>
            </a:r>
          </a:p>
        </p:txBody>
      </p:sp>
    </p:spTree>
    <p:extLst>
      <p:ext uri="{BB962C8B-B14F-4D97-AF65-F5344CB8AC3E}">
        <p14:creationId xmlns:p14="http://schemas.microsoft.com/office/powerpoint/2010/main" val="8367838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36647ED-8A00-4A82-9123-97C994F7E200}"/>
              </a:ext>
            </a:extLst>
          </p:cNvPr>
          <p:cNvSpPr txBox="1"/>
          <p:nvPr/>
        </p:nvSpPr>
        <p:spPr>
          <a:xfrm>
            <a:off x="971600" y="332656"/>
            <a:ext cx="6984776" cy="1938992"/>
          </a:xfrm>
          <a:prstGeom prst="rect">
            <a:avLst/>
          </a:prstGeom>
          <a:noFill/>
        </p:spPr>
        <p:txBody>
          <a:bodyPr wrap="square" rtlCol="0">
            <a:spAutoFit/>
          </a:bodyPr>
          <a:lstStyle/>
          <a:p>
            <a:r>
              <a:rPr lang="ja-JP" altLang="en-US" sz="2400" b="1" dirty="0">
                <a:highlight>
                  <a:srgbClr val="00FFFF"/>
                </a:highlight>
                <a:latin typeface="HGP創英角ｺﾞｼｯｸUB" panose="020B0900000000000000" pitchFamily="50" charset="-128"/>
                <a:ea typeface="HGP創英角ｺﾞｼｯｸUB" panose="020B0900000000000000" pitchFamily="50" charset="-128"/>
              </a:rPr>
              <a:t>ポール・マイケル・ケネディ：英国の歴史学者。</a:t>
            </a:r>
            <a:r>
              <a:rPr lang="ja-JP" altLang="en-US" sz="2400" b="1" dirty="0">
                <a:latin typeface="HGP創英角ｺﾞｼｯｸUB" panose="020B0900000000000000" pitchFamily="50" charset="-128"/>
                <a:ea typeface="HGP創英角ｺﾞｼｯｸUB" panose="020B0900000000000000" pitchFamily="50" charset="-128"/>
              </a:rPr>
              <a:t>イェール大学歴史学部教授・同大学国際安全保障研究所所長。専門は軍事史、外交史。 イングランドのタイン・アンド・ウィアに生まれる。ニューカッスル大学卒業後、</a:t>
            </a:r>
            <a:r>
              <a:rPr lang="en-US" altLang="ja-JP" sz="2400" b="1" dirty="0">
                <a:latin typeface="HGP創英角ｺﾞｼｯｸUB" panose="020B0900000000000000" pitchFamily="50" charset="-128"/>
                <a:ea typeface="HGP創英角ｺﾞｼｯｸUB" panose="020B0900000000000000" pitchFamily="50" charset="-128"/>
              </a:rPr>
              <a:t>1970</a:t>
            </a:r>
            <a:r>
              <a:rPr lang="ja-JP" altLang="en-US" sz="2400" b="1" dirty="0">
                <a:latin typeface="HGP創英角ｺﾞｼｯｸUB" panose="020B0900000000000000" pitchFamily="50" charset="-128"/>
                <a:ea typeface="HGP創英角ｺﾞｼｯｸUB" panose="020B0900000000000000" pitchFamily="50" charset="-128"/>
              </a:rPr>
              <a:t>年にオックスフォード大学で博士号を取得する。</a:t>
            </a:r>
            <a:endParaRPr kumimoji="1" lang="ja-JP" altLang="en-US" sz="2400" b="1" dirty="0">
              <a:latin typeface="HGP創英角ｺﾞｼｯｸUB" panose="020B0900000000000000" pitchFamily="50" charset="-128"/>
              <a:ea typeface="HGP創英角ｺﾞｼｯｸUB" panose="020B0900000000000000" pitchFamily="50" charset="-128"/>
            </a:endParaRPr>
          </a:p>
        </p:txBody>
      </p:sp>
      <p:pic>
        <p:nvPicPr>
          <p:cNvPr id="6" name="図 5" descr="人, 男性, 壁, ネクタイ が含まれている画像&#10;&#10;非常に高い精度で生成された説明">
            <a:extLst>
              <a:ext uri="{FF2B5EF4-FFF2-40B4-BE49-F238E27FC236}">
                <a16:creationId xmlns:a16="http://schemas.microsoft.com/office/drawing/2014/main" id="{32D0F8AF-8799-410C-9B4B-F7B50F0A1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792" y="2470745"/>
            <a:ext cx="2667000" cy="3838575"/>
          </a:xfrm>
          <a:prstGeom prst="rect">
            <a:avLst/>
          </a:prstGeom>
        </p:spPr>
      </p:pic>
      <p:pic>
        <p:nvPicPr>
          <p:cNvPr id="5" name="Picture 2" descr="C:\Users\FMV-ESPRIMO\Desktop\image001.png">
            <a:extLst>
              <a:ext uri="{FF2B5EF4-FFF2-40B4-BE49-F238E27FC236}">
                <a16:creationId xmlns:a16="http://schemas.microsoft.com/office/drawing/2014/main" id="{7A100E9A-4D67-448D-9806-D999DCDFF03D}"/>
              </a:ext>
            </a:extLst>
          </p:cNvPr>
          <p:cNvPicPr>
            <a:picLocks noChangeAspect="1" noChangeArrowheads="1"/>
          </p:cNvPicPr>
          <p:nvPr/>
        </p:nvPicPr>
        <p:blipFill>
          <a:blip r:embed="rId4" cstate="print"/>
          <a:srcRect/>
          <a:stretch>
            <a:fillRect/>
          </a:stretch>
        </p:blipFill>
        <p:spPr bwMode="auto">
          <a:xfrm>
            <a:off x="7668344" y="5925259"/>
            <a:ext cx="933450" cy="371475"/>
          </a:xfrm>
          <a:prstGeom prst="rect">
            <a:avLst/>
          </a:prstGeom>
          <a:noFill/>
        </p:spPr>
      </p:pic>
    </p:spTree>
    <p:extLst>
      <p:ext uri="{BB962C8B-B14F-4D97-AF65-F5344CB8AC3E}">
        <p14:creationId xmlns:p14="http://schemas.microsoft.com/office/powerpoint/2010/main" val="21926453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2812D0-6D22-48B4-9C62-41DB0E80E7D8}"/>
              </a:ext>
            </a:extLst>
          </p:cNvPr>
          <p:cNvSpPr>
            <a:spLocks noGrp="1"/>
          </p:cNvSpPr>
          <p:nvPr>
            <p:ph type="title"/>
          </p:nvPr>
        </p:nvSpPr>
        <p:spPr>
          <a:xfrm>
            <a:off x="628650" y="365127"/>
            <a:ext cx="7886700" cy="850932"/>
          </a:xfrm>
        </p:spPr>
        <p:style>
          <a:lnRef idx="0">
            <a:schemeClr val="accent1"/>
          </a:lnRef>
          <a:fillRef idx="3">
            <a:schemeClr val="accent1"/>
          </a:fillRef>
          <a:effectRef idx="3">
            <a:schemeClr val="accent1"/>
          </a:effectRef>
          <a:fontRef idx="minor">
            <a:schemeClr val="lt1"/>
          </a:fontRef>
        </p:style>
        <p:txBody>
          <a:bodyPr>
            <a:normAutofit/>
          </a:bodyPr>
          <a:lstStyle/>
          <a:p>
            <a:r>
              <a:rPr kumimoji="1" lang="en-US" altLang="ja-JP" sz="3600" b="1" dirty="0">
                <a:latin typeface="HGP創英角ｺﾞｼｯｸUB" panose="020B0900000000000000" pitchFamily="50" charset="-128"/>
                <a:ea typeface="HGP創英角ｺﾞｼｯｸUB" panose="020B0900000000000000" pitchFamily="50" charset="-128"/>
              </a:rPr>
              <a:t>21</a:t>
            </a:r>
            <a:r>
              <a:rPr lang="ja-JP" altLang="en-US" sz="3600" b="1" dirty="0">
                <a:latin typeface="HGP創英角ｺﾞｼｯｸUB" panose="020B0900000000000000" pitchFamily="50" charset="-128"/>
                <a:ea typeface="HGP創英角ｺﾞｼｯｸUB" panose="020B0900000000000000" pitchFamily="50" charset="-128"/>
              </a:rPr>
              <a:t>世紀</a:t>
            </a:r>
            <a:r>
              <a:rPr kumimoji="1" lang="ja-JP" altLang="en-US" sz="3600" b="1" dirty="0">
                <a:latin typeface="HGP創英角ｺﾞｼｯｸUB" panose="020B0900000000000000" pitchFamily="50" charset="-128"/>
                <a:ea typeface="HGP創英角ｺﾞｼｯｸUB" panose="020B0900000000000000" pitchFamily="50" charset="-128"/>
              </a:rPr>
              <a:t>社会の</a:t>
            </a:r>
            <a:r>
              <a:rPr kumimoji="1" lang="ja-JP" altLang="en-US" sz="3600" dirty="0">
                <a:latin typeface="HGP創英角ｺﾞｼｯｸUB" panose="020B0900000000000000" pitchFamily="50" charset="-128"/>
                <a:ea typeface="HGP創英角ｺﾞｼｯｸUB" panose="020B0900000000000000" pitchFamily="50" charset="-128"/>
              </a:rPr>
              <a:t>最大</a:t>
            </a:r>
            <a:r>
              <a:rPr kumimoji="1" lang="ja-JP" altLang="en-US" sz="3600" b="1" dirty="0">
                <a:latin typeface="HGP創英角ｺﾞｼｯｸUB" panose="020B0900000000000000" pitchFamily="50" charset="-128"/>
                <a:ea typeface="HGP創英角ｺﾞｼｯｸUB" panose="020B0900000000000000" pitchFamily="50" charset="-128"/>
              </a:rPr>
              <a:t>の問題点</a:t>
            </a:r>
          </a:p>
        </p:txBody>
      </p:sp>
      <p:sp>
        <p:nvSpPr>
          <p:cNvPr id="3" name="コンテンツ プレースホルダー 2">
            <a:extLst>
              <a:ext uri="{FF2B5EF4-FFF2-40B4-BE49-F238E27FC236}">
                <a16:creationId xmlns:a16="http://schemas.microsoft.com/office/drawing/2014/main" id="{52AC625D-A713-4D9C-90BD-00105A45483F}"/>
              </a:ext>
            </a:extLst>
          </p:cNvPr>
          <p:cNvSpPr>
            <a:spLocks noGrp="1"/>
          </p:cNvSpPr>
          <p:nvPr>
            <p:ph idx="1"/>
          </p:nvPr>
        </p:nvSpPr>
        <p:spPr>
          <a:xfrm>
            <a:off x="628650" y="1498862"/>
            <a:ext cx="8191822" cy="5170498"/>
          </a:xfrm>
        </p:spPr>
        <p:txBody>
          <a:bodyPr>
            <a:normAutofit/>
          </a:bodyPr>
          <a:lstStyle/>
          <a:p>
            <a:pPr marL="0" indent="0">
              <a:buNone/>
            </a:pPr>
            <a:r>
              <a:rPr kumimoji="1" lang="ja-JP" altLang="en-US" dirty="0"/>
              <a:t>◆</a:t>
            </a:r>
            <a:r>
              <a:rPr kumimoji="1" lang="ja-JP" altLang="en-US" dirty="0">
                <a:highlight>
                  <a:srgbClr val="FFFF00"/>
                </a:highlight>
                <a:latin typeface="HGP創英角ｺﾞｼｯｸUB" panose="020B0900000000000000" pitchFamily="50" charset="-128"/>
                <a:ea typeface="HGP創英角ｺﾞｼｯｸUB" panose="020B0900000000000000" pitchFamily="50" charset="-128"/>
              </a:rPr>
              <a:t>ポール・ケネディ</a:t>
            </a:r>
            <a:endParaRPr kumimoji="1" lang="en-US" altLang="ja-JP" dirty="0">
              <a:highlight>
                <a:srgbClr val="FFFF00"/>
              </a:highlight>
              <a:latin typeface="HGP創英角ｺﾞｼｯｸUB" panose="020B0900000000000000" pitchFamily="50" charset="-128"/>
              <a:ea typeface="HGP創英角ｺﾞｼｯｸUB" panose="020B0900000000000000" pitchFamily="50" charset="-128"/>
            </a:endParaRPr>
          </a:p>
          <a:p>
            <a:pPr marL="0" indent="0">
              <a:buNone/>
            </a:pPr>
            <a:r>
              <a:rPr lang="ja-JP" altLang="en-US" dirty="0">
                <a:latin typeface="HGP創英角ｺﾞｼｯｸUB" panose="020B0900000000000000" pitchFamily="50" charset="-128"/>
                <a:ea typeface="HGP創英角ｺﾞｼｯｸUB" panose="020B0900000000000000" pitchFamily="50" charset="-128"/>
              </a:rPr>
              <a:t>　　</a:t>
            </a:r>
            <a:r>
              <a:rPr lang="ja-JP" altLang="en-US" dirty="0">
                <a:highlight>
                  <a:srgbClr val="00FFFF"/>
                </a:highlight>
                <a:latin typeface="HGP創英角ｺﾞｼｯｸUB" panose="020B0900000000000000" pitchFamily="50" charset="-128"/>
                <a:ea typeface="HGP創英角ｺﾞｼｯｸUB" panose="020B0900000000000000" pitchFamily="50" charset="-128"/>
              </a:rPr>
              <a:t>①</a:t>
            </a:r>
            <a:r>
              <a:rPr kumimoji="1" lang="ja-JP" altLang="en-US" dirty="0">
                <a:highlight>
                  <a:srgbClr val="00FFFF"/>
                </a:highlight>
                <a:latin typeface="HGP創英角ｺﾞｼｯｸUB" panose="020B0900000000000000" pitchFamily="50" charset="-128"/>
                <a:ea typeface="HGP創英角ｺﾞｼｯｸUB" panose="020B0900000000000000" pitchFamily="50" charset="-128"/>
              </a:rPr>
              <a:t>技術革新と情報の迅速化に対する対応</a:t>
            </a:r>
            <a:endParaRPr kumimoji="1" lang="en-US" altLang="ja-JP" dirty="0">
              <a:highlight>
                <a:srgbClr val="00FFFF"/>
              </a:highlight>
              <a:latin typeface="HGP創英角ｺﾞｼｯｸUB" panose="020B0900000000000000" pitchFamily="50" charset="-128"/>
              <a:ea typeface="HGP創英角ｺﾞｼｯｸUB" panose="020B0900000000000000" pitchFamily="50" charset="-128"/>
            </a:endParaRPr>
          </a:p>
          <a:p>
            <a:pPr marL="0" indent="0">
              <a:buNone/>
            </a:pPr>
            <a:r>
              <a:rPr lang="ja-JP" altLang="en-US" dirty="0">
                <a:latin typeface="HGP創英角ｺﾞｼｯｸUB" panose="020B0900000000000000" pitchFamily="50" charset="-128"/>
                <a:ea typeface="HGP創英角ｺﾞｼｯｸUB" panose="020B0900000000000000" pitchFamily="50" charset="-128"/>
              </a:rPr>
              <a:t>　　</a:t>
            </a:r>
            <a:r>
              <a:rPr lang="ja-JP" altLang="en-US" dirty="0">
                <a:highlight>
                  <a:srgbClr val="00FFFF"/>
                </a:highlight>
                <a:latin typeface="HGP創英角ｺﾞｼｯｸUB" panose="020B0900000000000000" pitchFamily="50" charset="-128"/>
                <a:ea typeface="HGP創英角ｺﾞｼｯｸUB" panose="020B0900000000000000" pitchFamily="50" charset="-128"/>
              </a:rPr>
              <a:t>②国際化、グローバル化への対応</a:t>
            </a:r>
            <a:endParaRPr lang="en-US" altLang="ja-JP" dirty="0">
              <a:highlight>
                <a:srgbClr val="00FFFF"/>
              </a:highlight>
              <a:latin typeface="HGP創英角ｺﾞｼｯｸUB" panose="020B0900000000000000" pitchFamily="50" charset="-128"/>
              <a:ea typeface="HGP創英角ｺﾞｼｯｸUB" panose="020B0900000000000000" pitchFamily="50" charset="-128"/>
            </a:endParaRPr>
          </a:p>
          <a:p>
            <a:pPr marL="0" indent="0">
              <a:buNone/>
            </a:pPr>
            <a:r>
              <a:rPr kumimoji="1" lang="ja-JP" altLang="en-US" dirty="0">
                <a:latin typeface="HGP創英角ｺﾞｼｯｸUB" panose="020B0900000000000000" pitchFamily="50" charset="-128"/>
                <a:ea typeface="HGP創英角ｺﾞｼｯｸUB" panose="020B0900000000000000" pitchFamily="50" charset="-128"/>
              </a:rPr>
              <a:t>　　</a:t>
            </a:r>
            <a:r>
              <a:rPr kumimoji="1" lang="ja-JP" altLang="en-US" dirty="0">
                <a:highlight>
                  <a:srgbClr val="00FFFF"/>
                </a:highlight>
                <a:latin typeface="HGP創英角ｺﾞｼｯｸUB" panose="020B0900000000000000" pitchFamily="50" charset="-128"/>
                <a:ea typeface="HGP創英角ｺﾞｼｯｸUB" panose="020B0900000000000000" pitchFamily="50" charset="-128"/>
              </a:rPr>
              <a:t>③発展途上国、新興国での人口爆発</a:t>
            </a:r>
            <a:endParaRPr kumimoji="1" lang="en-US" altLang="ja-JP" dirty="0">
              <a:highlight>
                <a:srgbClr val="00FFFF"/>
              </a:highlight>
              <a:latin typeface="HGP創英角ｺﾞｼｯｸUB" panose="020B0900000000000000" pitchFamily="50" charset="-128"/>
              <a:ea typeface="HGP創英角ｺﾞｼｯｸUB" panose="020B0900000000000000" pitchFamily="50" charset="-128"/>
            </a:endParaRPr>
          </a:p>
          <a:p>
            <a:r>
              <a:rPr lang="ja-JP" altLang="en-US" dirty="0">
                <a:latin typeface="HGP創英角ｺﾞｼｯｸUB" panose="020B0900000000000000" pitchFamily="50" charset="-128"/>
                <a:ea typeface="HGP創英角ｺﾞｼｯｸUB" panose="020B0900000000000000" pitchFamily="50" charset="-128"/>
              </a:rPr>
              <a:t>貧困国での人口増加、富裕国での技術革新（</a:t>
            </a:r>
            <a:r>
              <a:rPr lang="ja-JP" altLang="en-US" dirty="0">
                <a:highlight>
                  <a:srgbClr val="FFFF00"/>
                </a:highlight>
                <a:latin typeface="HGP創英角ｺﾞｼｯｸUB" panose="020B0900000000000000" pitchFamily="50" charset="-128"/>
                <a:ea typeface="HGP創英角ｺﾞｼｯｸUB" panose="020B0900000000000000" pitchFamily="50" charset="-128"/>
              </a:rPr>
              <a:t>富の偏在）</a:t>
            </a:r>
            <a:endParaRPr lang="en-US" altLang="ja-JP"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en-US" altLang="ja-JP" dirty="0">
                <a:latin typeface="HGP創英角ｺﾞｼｯｸUB" panose="020B0900000000000000" pitchFamily="50" charset="-128"/>
                <a:ea typeface="HGP創英角ｺﾞｼｯｸUB" panose="020B0900000000000000" pitchFamily="50" charset="-128"/>
              </a:rPr>
              <a:t>1950</a:t>
            </a:r>
            <a:r>
              <a:rPr kumimoji="1" lang="ja-JP" altLang="en-US" dirty="0">
                <a:latin typeface="HGP創英角ｺﾞｼｯｸUB" panose="020B0900000000000000" pitchFamily="50" charset="-128"/>
                <a:ea typeface="HGP創英角ｺﾞｼｯｸUB" panose="020B0900000000000000" pitchFamily="50" charset="-128"/>
              </a:rPr>
              <a:t>年代：世界人口の２２％が西側先進工業国</a:t>
            </a:r>
            <a:endParaRPr kumimoji="1" lang="en-US" altLang="ja-JP" dirty="0">
              <a:latin typeface="HGP創英角ｺﾞｼｯｸUB" panose="020B0900000000000000" pitchFamily="50" charset="-128"/>
              <a:ea typeface="HGP創英角ｺﾞｼｯｸUB" panose="020B0900000000000000" pitchFamily="50" charset="-128"/>
            </a:endParaRPr>
          </a:p>
          <a:p>
            <a:r>
              <a:rPr kumimoji="1" lang="ja-JP" altLang="en-US" dirty="0">
                <a:latin typeface="HGP創英角ｺﾞｼｯｸUB" panose="020B0900000000000000" pitchFamily="50" charset="-128"/>
                <a:ea typeface="HGP創英角ｺﾞｼｯｸUB" panose="020B0900000000000000" pitchFamily="50" charset="-128"/>
              </a:rPr>
              <a:t>現在の世界の総人口　２０２３年（国連）</a:t>
            </a:r>
            <a:r>
              <a:rPr lang="ja-JP" altLang="en-US" dirty="0">
                <a:highlight>
                  <a:srgbClr val="FFFF00"/>
                </a:highlight>
                <a:latin typeface="HGP創英角ｺﾞｼｯｸUB" panose="020B0900000000000000" pitchFamily="50" charset="-128"/>
                <a:ea typeface="HGP創英角ｺﾞｼｯｸUB" panose="020B0900000000000000" pitchFamily="50" charset="-128"/>
              </a:rPr>
              <a:t>８０</a:t>
            </a:r>
            <a:r>
              <a:rPr kumimoji="1" lang="ja-JP" altLang="en-US" dirty="0">
                <a:highlight>
                  <a:srgbClr val="FFFF00"/>
                </a:highlight>
                <a:latin typeface="HGP創英角ｺﾞｼｯｸUB" panose="020B0900000000000000" pitchFamily="50" charset="-128"/>
                <a:ea typeface="HGP創英角ｺﾞｼｯｸUB" panose="020B0900000000000000" pitchFamily="50" charset="-128"/>
              </a:rPr>
              <a:t>、４５億</a:t>
            </a:r>
            <a:r>
              <a:rPr kumimoji="1" lang="ja-JP" altLang="en-US" dirty="0">
                <a:latin typeface="HGP創英角ｺﾞｼｯｸUB" panose="020B0900000000000000" pitchFamily="50" charset="-128"/>
                <a:ea typeface="HGP創英角ｺﾞｼｯｸUB" panose="020B0900000000000000" pitchFamily="50" charset="-128"/>
              </a:rPr>
              <a:t>人</a:t>
            </a:r>
            <a:endParaRPr kumimoji="1" lang="en-US" altLang="ja-JP" dirty="0">
              <a:latin typeface="HGP創英角ｺﾞｼｯｸUB" panose="020B0900000000000000" pitchFamily="50" charset="-128"/>
              <a:ea typeface="HGP創英角ｺﾞｼｯｸUB" panose="020B0900000000000000" pitchFamily="50" charset="-128"/>
            </a:endParaRPr>
          </a:p>
          <a:p>
            <a:endParaRPr kumimoji="1" lang="ja-JP" altLang="en-US" dirty="0">
              <a:latin typeface="HGP創英角ｺﾞｼｯｸUB" panose="020B0900000000000000" pitchFamily="50" charset="-128"/>
              <a:ea typeface="HGP創英角ｺﾞｼｯｸUB" panose="020B0900000000000000" pitchFamily="50" charset="-128"/>
            </a:endParaRPr>
          </a:p>
        </p:txBody>
      </p:sp>
      <p:pic>
        <p:nvPicPr>
          <p:cNvPr id="4" name="Picture 2" descr="C:\Users\FMV-ESPRIMO\Desktop\image001.png">
            <a:extLst>
              <a:ext uri="{FF2B5EF4-FFF2-40B4-BE49-F238E27FC236}">
                <a16:creationId xmlns:a16="http://schemas.microsoft.com/office/drawing/2014/main" id="{4FE87BC3-077B-4136-A3D8-8F90C43CB261}"/>
              </a:ext>
            </a:extLst>
          </p:cNvPr>
          <p:cNvPicPr>
            <a:picLocks noChangeAspect="1" noChangeArrowheads="1"/>
          </p:cNvPicPr>
          <p:nvPr/>
        </p:nvPicPr>
        <p:blipFill>
          <a:blip r:embed="rId3" cstate="print"/>
          <a:srcRect/>
          <a:stretch>
            <a:fillRect/>
          </a:stretch>
        </p:blipFill>
        <p:spPr bwMode="auto">
          <a:xfrm>
            <a:off x="7797560" y="6194772"/>
            <a:ext cx="933450" cy="371475"/>
          </a:xfrm>
          <a:prstGeom prst="rect">
            <a:avLst/>
          </a:prstGeom>
          <a:noFill/>
        </p:spPr>
      </p:pic>
    </p:spTree>
    <p:extLst>
      <p:ext uri="{BB962C8B-B14F-4D97-AF65-F5344CB8AC3E}">
        <p14:creationId xmlns:p14="http://schemas.microsoft.com/office/powerpoint/2010/main" val="26548837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barn(inVertical)">
                                      <p:cBhvr>
                                        <p:cTn id="35" dur="500"/>
                                        <p:tgtEl>
                                          <p:spTgt spid="3">
                                            <p:txEl>
                                              <p:pRg st="4" end="4"/>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barn(inVertical)">
                                      <p:cBhvr>
                                        <p:cTn id="38" dur="500"/>
                                        <p:tgtEl>
                                          <p:spTgt spid="3">
                                            <p:txEl>
                                              <p:pRg st="5" end="5"/>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barn(inVertical)">
                                      <p:cBhvr>
                                        <p:cTn id="4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B0BEB5-ABDC-458F-9696-F07D52EBEF5F}"/>
              </a:ext>
            </a:extLst>
          </p:cNvPr>
          <p:cNvSpPr>
            <a:spLocks noGrp="1"/>
          </p:cNvSpPr>
          <p:nvPr>
            <p:ph type="title"/>
          </p:nvPr>
        </p:nvSpPr>
        <p:spPr>
          <a:xfrm>
            <a:off x="628650" y="365126"/>
            <a:ext cx="7886700" cy="775185"/>
          </a:xfrm>
        </p:spPr>
        <p:style>
          <a:lnRef idx="0">
            <a:schemeClr val="accent1"/>
          </a:lnRef>
          <a:fillRef idx="3">
            <a:schemeClr val="accent1"/>
          </a:fillRef>
          <a:effectRef idx="3">
            <a:schemeClr val="accent1"/>
          </a:effectRef>
          <a:fontRef idx="minor">
            <a:schemeClr val="lt1"/>
          </a:fontRef>
        </p:style>
        <p:txBody>
          <a:bodyPr>
            <a:normAutofit fontScale="90000"/>
          </a:bodyPr>
          <a:lstStyle/>
          <a:p>
            <a:br>
              <a:rPr lang="en-US" altLang="ja-JP" dirty="0">
                <a:solidFill>
                  <a:prstClr val="black"/>
                </a:solidFill>
              </a:rPr>
            </a:br>
            <a:r>
              <a:rPr lang="ja-JP" altLang="en-US" b="1" dirty="0">
                <a:solidFill>
                  <a:schemeClr val="bg1"/>
                </a:solidFill>
                <a:latin typeface="HGP創英角ｺﾞｼｯｸUB" panose="020B0900000000000000" pitchFamily="50" charset="-128"/>
                <a:ea typeface="HGP創英角ｺﾞｼｯｸUB" panose="020B0900000000000000" pitchFamily="50" charset="-128"/>
              </a:rPr>
              <a:t>未来学者：アルビン・トフラー</a:t>
            </a:r>
            <a:br>
              <a:rPr lang="en-US" altLang="ja-JP" dirty="0">
                <a:solidFill>
                  <a:prstClr val="black"/>
                </a:solidFill>
              </a:rPr>
            </a:br>
            <a:endParaRPr kumimoji="1" lang="ja-JP" altLang="en-US" dirty="0"/>
          </a:p>
        </p:txBody>
      </p:sp>
      <p:sp>
        <p:nvSpPr>
          <p:cNvPr id="3" name="コンテンツ プレースホルダー 2">
            <a:extLst>
              <a:ext uri="{FF2B5EF4-FFF2-40B4-BE49-F238E27FC236}">
                <a16:creationId xmlns:a16="http://schemas.microsoft.com/office/drawing/2014/main" id="{0786F1BD-F0EF-471B-B0DE-1D5D8916AD20}"/>
              </a:ext>
            </a:extLst>
          </p:cNvPr>
          <p:cNvSpPr>
            <a:spLocks noGrp="1"/>
          </p:cNvSpPr>
          <p:nvPr>
            <p:ph idx="1"/>
          </p:nvPr>
        </p:nvSpPr>
        <p:spPr>
          <a:xfrm>
            <a:off x="457199" y="1600200"/>
            <a:ext cx="8482405" cy="5069160"/>
          </a:xfrm>
        </p:spPr>
        <p:txBody>
          <a:bodyPr>
            <a:normAutofit fontScale="85000" lnSpcReduction="10000"/>
          </a:bodyPr>
          <a:lstStyle/>
          <a:p>
            <a:pPr marL="0" lvl="0" indent="0">
              <a:buNone/>
            </a:pPr>
            <a:r>
              <a:rPr lang="ja-JP" altLang="en-US" sz="1800" dirty="0">
                <a:solidFill>
                  <a:prstClr val="black"/>
                </a:solidFill>
              </a:rPr>
              <a:t>◆　</a:t>
            </a:r>
            <a:r>
              <a:rPr lang="ja-JP" altLang="en-US" sz="3900" b="1" dirty="0">
                <a:solidFill>
                  <a:srgbClr val="6A6A6A"/>
                </a:solidFill>
                <a:highlight>
                  <a:srgbClr val="FFFF00"/>
                </a:highlight>
                <a:latin typeface="HGP創英角ｺﾞｼｯｸUB" panose="020B0900000000000000" pitchFamily="50" charset="-128"/>
                <a:ea typeface="HGP創英角ｺﾞｼｯｸUB" panose="020B0900000000000000" pitchFamily="50" charset="-128"/>
              </a:rPr>
              <a:t>アルビン・トフラー</a:t>
            </a:r>
            <a:r>
              <a:rPr lang="ja-JP" altLang="en-US" sz="3900" b="1" dirty="0">
                <a:solidFill>
                  <a:srgbClr val="545454"/>
                </a:solidFill>
                <a:latin typeface="HGP創英角ｺﾞｼｯｸUB" panose="020B0900000000000000" pitchFamily="50" charset="-128"/>
                <a:ea typeface="HGP創英角ｺﾞｼｯｸUB" panose="020B0900000000000000" pitchFamily="50" charset="-128"/>
              </a:rPr>
              <a:t>（</a:t>
            </a:r>
            <a:r>
              <a:rPr lang="en-US" altLang="ja-JP" sz="3900" b="1" dirty="0">
                <a:solidFill>
                  <a:srgbClr val="545454"/>
                </a:solidFill>
                <a:latin typeface="HGP創英角ｺﾞｼｯｸUB" panose="020B0900000000000000" pitchFamily="50" charset="-128"/>
                <a:ea typeface="HGP創英角ｺﾞｼｯｸUB" panose="020B0900000000000000" pitchFamily="50" charset="-128"/>
              </a:rPr>
              <a:t>Alvin Toffler</a:t>
            </a:r>
            <a:r>
              <a:rPr lang="ja-JP" altLang="en-US" sz="3900" b="1" dirty="0">
                <a:solidFill>
                  <a:srgbClr val="545454"/>
                </a:solidFill>
                <a:latin typeface="HGP創英角ｺﾞｼｯｸUB" panose="020B0900000000000000" pitchFamily="50" charset="-128"/>
                <a:ea typeface="HGP創英角ｺﾞｼｯｸUB" panose="020B0900000000000000" pitchFamily="50" charset="-128"/>
              </a:rPr>
              <a:t>　）</a:t>
            </a:r>
            <a:endParaRPr lang="en-US" altLang="ja-JP" sz="3900" b="1" dirty="0">
              <a:solidFill>
                <a:srgbClr val="545454"/>
              </a:solidFill>
              <a:latin typeface="HGP創英角ｺﾞｼｯｸUB" panose="020B0900000000000000" pitchFamily="50" charset="-128"/>
              <a:ea typeface="HGP創英角ｺﾞｼｯｸUB" panose="020B0900000000000000" pitchFamily="50" charset="-128"/>
            </a:endParaRPr>
          </a:p>
          <a:p>
            <a:pPr marL="0" lvl="0" indent="0">
              <a:buNone/>
            </a:pPr>
            <a:r>
              <a:rPr lang="ja-JP" altLang="en-US" sz="2800" dirty="0">
                <a:solidFill>
                  <a:srgbClr val="545454"/>
                </a:solidFill>
                <a:latin typeface="arial" panose="020B0604020202020204" pitchFamily="34" charset="0"/>
              </a:rPr>
              <a:t>　　　　　　　　　</a:t>
            </a:r>
            <a:r>
              <a:rPr lang="en-US" altLang="ja-JP" sz="2800" dirty="0">
                <a:solidFill>
                  <a:srgbClr val="545454"/>
                </a:solidFill>
                <a:latin typeface="arial" panose="020B0604020202020204" pitchFamily="34" charset="0"/>
              </a:rPr>
              <a:t>1928</a:t>
            </a:r>
            <a:r>
              <a:rPr lang="ja-JP" altLang="en-US" sz="2800" dirty="0">
                <a:solidFill>
                  <a:srgbClr val="545454"/>
                </a:solidFill>
                <a:latin typeface="arial" panose="020B0604020202020204" pitchFamily="34" charset="0"/>
              </a:rPr>
              <a:t>年</a:t>
            </a:r>
            <a:r>
              <a:rPr lang="en-US" altLang="ja-JP" sz="2800" dirty="0">
                <a:solidFill>
                  <a:srgbClr val="545454"/>
                </a:solidFill>
                <a:latin typeface="arial" panose="020B0604020202020204" pitchFamily="34" charset="0"/>
              </a:rPr>
              <a:t>10</a:t>
            </a:r>
            <a:r>
              <a:rPr lang="ja-JP" altLang="en-US" sz="2800" dirty="0">
                <a:solidFill>
                  <a:srgbClr val="545454"/>
                </a:solidFill>
                <a:latin typeface="arial" panose="020B0604020202020204" pitchFamily="34" charset="0"/>
              </a:rPr>
              <a:t>月</a:t>
            </a:r>
            <a:r>
              <a:rPr lang="en-US" altLang="ja-JP" sz="2800" dirty="0">
                <a:solidFill>
                  <a:srgbClr val="545454"/>
                </a:solidFill>
                <a:latin typeface="arial" panose="020B0604020202020204" pitchFamily="34" charset="0"/>
              </a:rPr>
              <a:t>4</a:t>
            </a:r>
            <a:r>
              <a:rPr lang="ja-JP" altLang="en-US" sz="2800" dirty="0">
                <a:solidFill>
                  <a:srgbClr val="545454"/>
                </a:solidFill>
                <a:latin typeface="arial" panose="020B0604020202020204" pitchFamily="34" charset="0"/>
              </a:rPr>
              <a:t>日 </a:t>
            </a:r>
            <a:r>
              <a:rPr lang="en-US" altLang="ja-JP" sz="2800" dirty="0">
                <a:solidFill>
                  <a:srgbClr val="545454"/>
                </a:solidFill>
                <a:latin typeface="arial" panose="020B0604020202020204" pitchFamily="34" charset="0"/>
              </a:rPr>
              <a:t>- 2016</a:t>
            </a:r>
            <a:r>
              <a:rPr lang="ja-JP" altLang="en-US" sz="2800" dirty="0">
                <a:solidFill>
                  <a:srgbClr val="545454"/>
                </a:solidFill>
                <a:latin typeface="arial" panose="020B0604020202020204" pitchFamily="34" charset="0"/>
              </a:rPr>
              <a:t>年</a:t>
            </a:r>
            <a:r>
              <a:rPr lang="en-US" altLang="ja-JP" sz="2800" dirty="0">
                <a:solidFill>
                  <a:srgbClr val="545454"/>
                </a:solidFill>
                <a:latin typeface="arial" panose="020B0604020202020204" pitchFamily="34" charset="0"/>
              </a:rPr>
              <a:t>6</a:t>
            </a:r>
            <a:r>
              <a:rPr lang="ja-JP" altLang="en-US" sz="2800" dirty="0">
                <a:solidFill>
                  <a:srgbClr val="545454"/>
                </a:solidFill>
                <a:latin typeface="arial" panose="020B0604020202020204" pitchFamily="34" charset="0"/>
              </a:rPr>
              <a:t>月</a:t>
            </a:r>
            <a:r>
              <a:rPr lang="en-US" altLang="ja-JP" sz="2800" dirty="0">
                <a:solidFill>
                  <a:srgbClr val="545454"/>
                </a:solidFill>
                <a:latin typeface="arial" panose="020B0604020202020204" pitchFamily="34" charset="0"/>
              </a:rPr>
              <a:t>27</a:t>
            </a:r>
            <a:r>
              <a:rPr lang="ja-JP" altLang="en-US" sz="2800" dirty="0">
                <a:solidFill>
                  <a:srgbClr val="545454"/>
                </a:solidFill>
                <a:latin typeface="arial" panose="020B0604020202020204" pitchFamily="34" charset="0"/>
              </a:rPr>
              <a:t>日）</a:t>
            </a:r>
            <a:endParaRPr lang="en-US" altLang="ja-JP" sz="2800" dirty="0">
              <a:solidFill>
                <a:srgbClr val="545454"/>
              </a:solidFill>
              <a:latin typeface="arial" panose="020B0604020202020204" pitchFamily="34" charset="0"/>
            </a:endParaRPr>
          </a:p>
          <a:p>
            <a:pPr marL="0" lvl="0" indent="0">
              <a:buNone/>
            </a:pPr>
            <a:r>
              <a:rPr lang="ja-JP" altLang="en-US" sz="2800" dirty="0">
                <a:solidFill>
                  <a:srgbClr val="545454"/>
                </a:solidFill>
                <a:latin typeface="arial" panose="020B0604020202020204" pitchFamily="34" charset="0"/>
              </a:rPr>
              <a:t>　</a:t>
            </a:r>
            <a:r>
              <a:rPr lang="ja-JP" altLang="en-US" sz="2800" b="1" dirty="0">
                <a:latin typeface="arial" panose="020B0604020202020204" pitchFamily="34" charset="0"/>
              </a:rPr>
              <a:t>アメリカの評論家、作家、</a:t>
            </a:r>
            <a:r>
              <a:rPr lang="ja-JP" altLang="en-US" sz="2800" b="1" dirty="0">
                <a:highlight>
                  <a:srgbClr val="00FFFF"/>
                </a:highlight>
                <a:latin typeface="arial" panose="020B0604020202020204" pitchFamily="34" charset="0"/>
              </a:rPr>
              <a:t>未来学者</a:t>
            </a:r>
            <a:r>
              <a:rPr lang="ja-JP" altLang="en-US" sz="2800" b="1" dirty="0">
                <a:latin typeface="arial" panose="020B0604020202020204" pitchFamily="34" charset="0"/>
              </a:rPr>
              <a:t>。</a:t>
            </a:r>
            <a:endParaRPr lang="en-US" altLang="ja-JP" sz="2800" b="1" dirty="0">
              <a:latin typeface="arial" panose="020B0604020202020204" pitchFamily="34" charset="0"/>
            </a:endParaRPr>
          </a:p>
          <a:p>
            <a:pPr marL="0" lvl="0" indent="0">
              <a:buNone/>
            </a:pPr>
            <a:r>
              <a:rPr lang="ja-JP" altLang="en-US" sz="2800" b="1" dirty="0">
                <a:latin typeface="arial" panose="020B0604020202020204" pitchFamily="34" charset="0"/>
              </a:rPr>
              <a:t>　アメリカ国防大学教授、国際連合女性開発基金米国</a:t>
            </a:r>
            <a:endParaRPr lang="en-US" altLang="ja-JP" sz="2800" b="1" dirty="0">
              <a:latin typeface="arial" panose="020B0604020202020204" pitchFamily="34" charset="0"/>
            </a:endParaRPr>
          </a:p>
          <a:p>
            <a:pPr marL="0" lvl="0" indent="0">
              <a:buNone/>
            </a:pPr>
            <a:r>
              <a:rPr lang="ja-JP" altLang="en-US" sz="2800" b="1" dirty="0">
                <a:latin typeface="arial" panose="020B0604020202020204" pitchFamily="34" charset="0"/>
              </a:rPr>
              <a:t>　委員会の共同議長を務める。</a:t>
            </a:r>
            <a:endParaRPr lang="en-US" altLang="ja-JP" sz="2800" b="1" dirty="0">
              <a:latin typeface="arial" panose="020B0604020202020204" pitchFamily="34" charset="0"/>
            </a:endParaRPr>
          </a:p>
          <a:p>
            <a:pPr marL="0" lvl="0" indent="0">
              <a:buNone/>
            </a:pPr>
            <a:r>
              <a:rPr lang="ja-JP" altLang="en-US" sz="2800" b="1" dirty="0">
                <a:latin typeface="arial" panose="020B0604020202020204" pitchFamily="34" charset="0"/>
              </a:rPr>
              <a:t>　</a:t>
            </a:r>
            <a:r>
              <a:rPr lang="ja-JP" altLang="en-US" sz="2800" b="1" dirty="0">
                <a:highlight>
                  <a:srgbClr val="FFFF00"/>
                </a:highlight>
                <a:latin typeface="arial" panose="020B0604020202020204" pitchFamily="34" charset="0"/>
              </a:rPr>
              <a:t>著書</a:t>
            </a:r>
            <a:r>
              <a:rPr lang="ja-JP" altLang="en-US" sz="2800" b="1" dirty="0">
                <a:latin typeface="arial" panose="020B0604020202020204" pitchFamily="34" charset="0"/>
              </a:rPr>
              <a:t>：</a:t>
            </a:r>
            <a:r>
              <a:rPr lang="ja-JP" altLang="en-US" sz="2800" b="1" dirty="0">
                <a:solidFill>
                  <a:srgbClr val="FF0000"/>
                </a:solidFill>
                <a:latin typeface="HGP創英角ｺﾞｼｯｸUB" panose="020B0900000000000000" pitchFamily="50" charset="-128"/>
                <a:ea typeface="HGP創英角ｺﾞｼｯｸUB" panose="020B0900000000000000" pitchFamily="50" charset="-128"/>
              </a:rPr>
              <a:t>第三の波、</a:t>
            </a:r>
            <a:r>
              <a:rPr lang="ja-JP" altLang="en-US" sz="2800" b="1" dirty="0">
                <a:latin typeface="arial" panose="020B0604020202020204" pitchFamily="34" charset="0"/>
              </a:rPr>
              <a:t>未来適応企業、</a:t>
            </a:r>
            <a:r>
              <a:rPr lang="en-US" altLang="ja-JP" sz="2800" b="1" dirty="0">
                <a:latin typeface="arial" panose="020B0604020202020204" pitchFamily="34" charset="0"/>
              </a:rPr>
              <a:t>『</a:t>
            </a:r>
            <a:r>
              <a:rPr lang="ja-JP" altLang="en-US" sz="2800" b="1" dirty="0">
                <a:latin typeface="arial" panose="020B0604020202020204" pitchFamily="34" charset="0"/>
              </a:rPr>
              <a:t>未来の衝撃（英語版）　</a:t>
            </a:r>
            <a:endParaRPr lang="en-US" altLang="ja-JP" sz="2800" b="1" dirty="0">
              <a:latin typeface="arial" panose="020B0604020202020204" pitchFamily="34" charset="0"/>
            </a:endParaRPr>
          </a:p>
          <a:p>
            <a:pPr marL="0" lvl="0" indent="0">
              <a:buNone/>
            </a:pPr>
            <a:r>
              <a:rPr lang="ja-JP" altLang="en-US" sz="2800" b="1" dirty="0">
                <a:latin typeface="arial" panose="020B0604020202020204" pitchFamily="34" charset="0"/>
              </a:rPr>
              <a:t>　激変する社会にどう対応するか</a:t>
            </a:r>
            <a:r>
              <a:rPr lang="en-US" altLang="ja-JP" sz="2800" b="1" dirty="0">
                <a:latin typeface="arial" panose="020B0604020202020204" pitchFamily="34" charset="0"/>
              </a:rPr>
              <a:t>』</a:t>
            </a:r>
            <a:r>
              <a:rPr lang="ja-JP" altLang="en-US" sz="2800" b="1" dirty="0">
                <a:latin typeface="arial" panose="020B0604020202020204" pitchFamily="34" charset="0"/>
              </a:rPr>
              <a:t>他多数</a:t>
            </a:r>
          </a:p>
          <a:p>
            <a:pPr marL="0" lvl="0" indent="0">
              <a:buNone/>
            </a:pPr>
            <a:endParaRPr lang="en-US" altLang="ja-JP" sz="2800" b="1" dirty="0">
              <a:latin typeface="ヒラギノ角ゴ ProN W3"/>
            </a:endParaRPr>
          </a:p>
          <a:p>
            <a:pPr marL="0" lvl="0" indent="0">
              <a:buNone/>
            </a:pPr>
            <a:r>
              <a:rPr lang="ja-JP" altLang="en-US" sz="2800" b="1" dirty="0">
                <a:latin typeface="ヒラギノ角ゴ ProN W3"/>
              </a:rPr>
              <a:t>　</a:t>
            </a:r>
            <a:r>
              <a:rPr lang="ja-JP" altLang="en-US" sz="2800" b="1" dirty="0">
                <a:highlight>
                  <a:srgbClr val="00FF00"/>
                </a:highlight>
                <a:latin typeface="ヒラギノ角ゴ ProN W3"/>
              </a:rPr>
              <a:t>１９２８年、ニューヨーク生まれ。「情報化社会」の実現</a:t>
            </a:r>
            <a:endParaRPr lang="en-US" altLang="ja-JP" sz="2800" b="1" dirty="0">
              <a:highlight>
                <a:srgbClr val="00FF00"/>
              </a:highlight>
              <a:latin typeface="ヒラギノ角ゴ ProN W3"/>
            </a:endParaRPr>
          </a:p>
          <a:p>
            <a:pPr marL="0" lvl="0" indent="0">
              <a:buNone/>
            </a:pPr>
            <a:r>
              <a:rPr lang="ja-JP" altLang="en-US" sz="2800" b="1" dirty="0">
                <a:highlight>
                  <a:srgbClr val="00FF00"/>
                </a:highlight>
                <a:latin typeface="ヒラギノ角ゴ ProN W3"/>
              </a:rPr>
              <a:t>　を予想したことで知られ、「世界で最も有名な未来学者」</a:t>
            </a:r>
            <a:endParaRPr lang="en-US" altLang="ja-JP" sz="2800" b="1" dirty="0">
              <a:highlight>
                <a:srgbClr val="00FF00"/>
              </a:highlight>
              <a:latin typeface="ヒラギノ角ゴ ProN W3"/>
            </a:endParaRPr>
          </a:p>
          <a:p>
            <a:pPr marL="0" lvl="0" indent="0">
              <a:buNone/>
            </a:pPr>
            <a:r>
              <a:rPr lang="ja-JP" altLang="en-US" sz="2800" b="1" dirty="0">
                <a:latin typeface="ヒラギノ角ゴ ProN W3"/>
              </a:rPr>
              <a:t>　（英フィナンシャル・タイムズ紙）と称賛された。</a:t>
            </a:r>
            <a:endParaRPr kumimoji="1" lang="ja-JP" altLang="en-US" sz="2800" b="1" dirty="0"/>
          </a:p>
        </p:txBody>
      </p:sp>
      <p:pic>
        <p:nvPicPr>
          <p:cNvPr id="4" name="Picture 2" descr="C:\Users\FMV-ESPRIMO\Desktop\image001.png">
            <a:extLst>
              <a:ext uri="{FF2B5EF4-FFF2-40B4-BE49-F238E27FC236}">
                <a16:creationId xmlns:a16="http://schemas.microsoft.com/office/drawing/2014/main" id="{2644307D-697D-09CE-D5E0-80F9FDD57CB3}"/>
              </a:ext>
            </a:extLst>
          </p:cNvPr>
          <p:cNvPicPr>
            <a:picLocks noChangeAspect="1" noChangeArrowheads="1"/>
          </p:cNvPicPr>
          <p:nvPr/>
        </p:nvPicPr>
        <p:blipFill>
          <a:blip r:embed="rId3" cstate="print"/>
          <a:srcRect/>
          <a:stretch>
            <a:fillRect/>
          </a:stretch>
        </p:blipFill>
        <p:spPr bwMode="auto">
          <a:xfrm>
            <a:off x="7456954" y="566980"/>
            <a:ext cx="933450" cy="371475"/>
          </a:xfrm>
          <a:prstGeom prst="rect">
            <a:avLst/>
          </a:prstGeom>
          <a:noFill/>
        </p:spPr>
      </p:pic>
    </p:spTree>
    <p:extLst>
      <p:ext uri="{BB962C8B-B14F-4D97-AF65-F5344CB8AC3E}">
        <p14:creationId xmlns:p14="http://schemas.microsoft.com/office/powerpoint/2010/main" val="46656467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Isosceles Triangle 2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図 4" descr="衣類, 壁, 室内 が含まれている画像&#10;&#10;高い精度で生成された説明">
            <a:extLst>
              <a:ext uri="{FF2B5EF4-FFF2-40B4-BE49-F238E27FC236}">
                <a16:creationId xmlns:a16="http://schemas.microsoft.com/office/drawing/2014/main" id="{A77721A0-7323-460C-A93D-8B635F22D38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270672" y="2597039"/>
            <a:ext cx="1942536" cy="2641848"/>
          </a:xfrm>
          <a:prstGeom prst="rect">
            <a:avLst/>
          </a:prstGeom>
        </p:spPr>
      </p:pic>
      <p:sp>
        <p:nvSpPr>
          <p:cNvPr id="6" name="テキスト ボックス 5">
            <a:extLst>
              <a:ext uri="{FF2B5EF4-FFF2-40B4-BE49-F238E27FC236}">
                <a16:creationId xmlns:a16="http://schemas.microsoft.com/office/drawing/2014/main" id="{CFC7523A-3955-4A38-A2D9-984D39D3FF9A}"/>
              </a:ext>
            </a:extLst>
          </p:cNvPr>
          <p:cNvSpPr txBox="1"/>
          <p:nvPr/>
        </p:nvSpPr>
        <p:spPr>
          <a:xfrm>
            <a:off x="647378" y="2597039"/>
            <a:ext cx="5385088" cy="2711180"/>
          </a:xfrm>
          <a:prstGeom prst="rect">
            <a:avLst/>
          </a:prstGeom>
        </p:spPr>
        <p:txBody>
          <a:bodyPr vert="horz" lIns="91440" tIns="45720" rIns="91440" bIns="45720" rtlCol="0" anchor="b">
            <a:noAutofit/>
          </a:bodyPr>
          <a:lstStyle/>
          <a:p>
            <a:pPr defTabSz="877824">
              <a:lnSpc>
                <a:spcPct val="90000"/>
              </a:lnSpc>
              <a:spcBef>
                <a:spcPct val="0"/>
              </a:spcBef>
              <a:spcAft>
                <a:spcPts val="576"/>
              </a:spcAft>
            </a:pPr>
            <a:r>
              <a:rPr kumimoji="1" lang="en-US" altLang="ja-JP" sz="3456" b="1" kern="1200">
                <a:solidFill>
                  <a:schemeClr val="tx1"/>
                </a:solidFill>
                <a:latin typeface="HGP創英角ｺﾞｼｯｸUB" panose="020B0900000000000000" pitchFamily="50" charset="-128"/>
                <a:ea typeface="HGP創英角ｺﾞｼｯｸUB" panose="020B0900000000000000" pitchFamily="50" charset="-128"/>
                <a:cs typeface="+mj-cs"/>
              </a:rPr>
              <a:t>2018</a:t>
            </a:r>
            <a:r>
              <a:rPr kumimoji="1" lang="ja-JP" altLang="en-US" sz="3456" b="1" kern="1200">
                <a:solidFill>
                  <a:schemeClr val="tx1"/>
                </a:solidFill>
                <a:latin typeface="HGP創英角ｺﾞｼｯｸUB" panose="020B0900000000000000" pitchFamily="50" charset="-128"/>
                <a:ea typeface="HGP創英角ｺﾞｼｯｸUB" panose="020B0900000000000000" pitchFamily="50" charset="-128"/>
                <a:cs typeface="+mj-cs"/>
              </a:rPr>
              <a:t>－</a:t>
            </a:r>
            <a:r>
              <a:rPr kumimoji="1" lang="en-US" altLang="ja-JP" sz="3456" b="1" kern="1200">
                <a:solidFill>
                  <a:schemeClr val="tx1"/>
                </a:solidFill>
                <a:latin typeface="HGP創英角ｺﾞｼｯｸUB" panose="020B0900000000000000" pitchFamily="50" charset="-128"/>
                <a:ea typeface="HGP創英角ｺﾞｼｯｸUB" panose="020B0900000000000000" pitchFamily="50" charset="-128"/>
                <a:cs typeface="+mj-cs"/>
              </a:rPr>
              <a:t>19</a:t>
            </a:r>
            <a:r>
              <a:rPr kumimoji="1" lang="ja-JP" altLang="en-US" sz="3456" b="1" kern="1200">
                <a:solidFill>
                  <a:schemeClr val="tx1"/>
                </a:solidFill>
                <a:latin typeface="HGP創英角ｺﾞｼｯｸUB" panose="020B0900000000000000" pitchFamily="50" charset="-128"/>
                <a:ea typeface="HGP創英角ｺﾞｼｯｸUB" panose="020B0900000000000000" pitchFamily="50" charset="-128"/>
                <a:cs typeface="+mj-cs"/>
              </a:rPr>
              <a:t>年度ガバナー</a:t>
            </a:r>
            <a:endParaRPr kumimoji="1" lang="en-US" altLang="ja-JP" sz="3456" b="1" kern="1200">
              <a:solidFill>
                <a:schemeClr val="tx1"/>
              </a:solidFill>
              <a:latin typeface="HGP創英角ｺﾞｼｯｸUB" panose="020B0900000000000000" pitchFamily="50" charset="-128"/>
              <a:ea typeface="HGP創英角ｺﾞｼｯｸUB" panose="020B0900000000000000" pitchFamily="50" charset="-128"/>
              <a:cs typeface="+mj-cs"/>
            </a:endParaRPr>
          </a:p>
          <a:p>
            <a:pPr defTabSz="877824">
              <a:lnSpc>
                <a:spcPct val="90000"/>
              </a:lnSpc>
              <a:spcBef>
                <a:spcPct val="0"/>
              </a:spcBef>
              <a:spcAft>
                <a:spcPts val="576"/>
              </a:spcAft>
            </a:pPr>
            <a:r>
              <a:rPr kumimoji="1" lang="ja-JP" altLang="en-US" sz="3456" b="1" kern="1200">
                <a:solidFill>
                  <a:schemeClr val="tx1"/>
                </a:solidFill>
                <a:latin typeface="HGP創英角ｺﾞｼｯｸUB" panose="020B0900000000000000" pitchFamily="50" charset="-128"/>
                <a:ea typeface="HGP創英角ｺﾞｼｯｸUB" panose="020B0900000000000000" pitchFamily="50" charset="-128"/>
                <a:cs typeface="+mj-cs"/>
              </a:rPr>
              <a:t>　　橋岡　久太郎　氏</a:t>
            </a:r>
            <a:endParaRPr kumimoji="1" lang="en-US" altLang="ja-JP" sz="3456" b="1" kern="1200">
              <a:solidFill>
                <a:schemeClr val="tx1"/>
              </a:solidFill>
              <a:latin typeface="HGP創英角ｺﾞｼｯｸUB" panose="020B0900000000000000" pitchFamily="50" charset="-128"/>
              <a:ea typeface="HGP創英角ｺﾞｼｯｸUB" panose="020B0900000000000000" pitchFamily="50" charset="-128"/>
              <a:cs typeface="+mj-cs"/>
            </a:endParaRPr>
          </a:p>
          <a:p>
            <a:pPr defTabSz="877824">
              <a:lnSpc>
                <a:spcPct val="90000"/>
              </a:lnSpc>
              <a:spcBef>
                <a:spcPct val="0"/>
              </a:spcBef>
              <a:spcAft>
                <a:spcPts val="576"/>
              </a:spcAft>
            </a:pPr>
            <a:endParaRPr kumimoji="1" lang="en-US" altLang="ja-JP" sz="3456" b="1" kern="1200">
              <a:solidFill>
                <a:schemeClr val="tx1"/>
              </a:solidFill>
              <a:latin typeface="HGP創英角ｺﾞｼｯｸUB" panose="020B0900000000000000" pitchFamily="50" charset="-128"/>
              <a:ea typeface="HGP創英角ｺﾞｼｯｸUB" panose="020B0900000000000000" pitchFamily="50" charset="-128"/>
              <a:cs typeface="+mj-cs"/>
            </a:endParaRPr>
          </a:p>
          <a:p>
            <a:pPr defTabSz="877824">
              <a:lnSpc>
                <a:spcPct val="90000"/>
              </a:lnSpc>
              <a:spcBef>
                <a:spcPct val="0"/>
              </a:spcBef>
              <a:spcAft>
                <a:spcPts val="576"/>
              </a:spcAft>
            </a:pPr>
            <a:r>
              <a:rPr kumimoji="1" lang="ja-JP" altLang="en-US" sz="3456" b="1" kern="1200">
                <a:solidFill>
                  <a:schemeClr val="tx1"/>
                </a:solidFill>
                <a:latin typeface="HGP創英角ｺﾞｼｯｸUB" panose="020B0900000000000000" pitchFamily="50" charset="-128"/>
                <a:ea typeface="HGP創英角ｺﾞｼｯｸUB" panose="020B0900000000000000" pitchFamily="50" charset="-128"/>
                <a:cs typeface="+mj-cs"/>
              </a:rPr>
              <a:t>　エレクト年度　</a:t>
            </a:r>
            <a:r>
              <a:rPr kumimoji="1" lang="en-US" altLang="ja-JP" sz="3456" b="1" kern="1200">
                <a:solidFill>
                  <a:schemeClr val="tx1"/>
                </a:solidFill>
                <a:latin typeface="HGP創英角ｺﾞｼｯｸUB" panose="020B0900000000000000" pitchFamily="50" charset="-128"/>
                <a:ea typeface="HGP創英角ｺﾞｼｯｸUB" panose="020B0900000000000000" pitchFamily="50" charset="-128"/>
                <a:cs typeface="+mj-cs"/>
              </a:rPr>
              <a:t>PETS</a:t>
            </a:r>
            <a:r>
              <a:rPr kumimoji="1" lang="ja-JP" altLang="en-US" sz="3456" b="1" kern="1200">
                <a:solidFill>
                  <a:schemeClr val="tx1"/>
                </a:solidFill>
                <a:latin typeface="HGP創英角ｺﾞｼｯｸUB" panose="020B0900000000000000" pitchFamily="50" charset="-128"/>
                <a:ea typeface="HGP創英角ｺﾞｼｯｸUB" panose="020B0900000000000000" pitchFamily="50" charset="-128"/>
                <a:cs typeface="+mj-cs"/>
              </a:rPr>
              <a:t>で講話</a:t>
            </a:r>
            <a:endParaRPr kumimoji="1" lang="ja-JP" altLang="en-US" sz="3600" b="1" kern="1200">
              <a:solidFill>
                <a:schemeClr val="tx1"/>
              </a:solidFill>
              <a:latin typeface="HGP創英角ｺﾞｼｯｸUB" panose="020B0900000000000000" pitchFamily="50" charset="-128"/>
              <a:ea typeface="HGP創英角ｺﾞｼｯｸUB" panose="020B0900000000000000" pitchFamily="50" charset="-128"/>
              <a:cs typeface="+mj-cs"/>
            </a:endParaRPr>
          </a:p>
        </p:txBody>
      </p:sp>
      <p:sp>
        <p:nvSpPr>
          <p:cNvPr id="2" name="テキスト ボックス 1">
            <a:extLst>
              <a:ext uri="{FF2B5EF4-FFF2-40B4-BE49-F238E27FC236}">
                <a16:creationId xmlns:a16="http://schemas.microsoft.com/office/drawing/2014/main" id="{61FAC866-6072-44F7-A61B-B63C6C6E47BE}"/>
              </a:ext>
            </a:extLst>
          </p:cNvPr>
          <p:cNvSpPr txBox="1"/>
          <p:nvPr/>
        </p:nvSpPr>
        <p:spPr>
          <a:xfrm>
            <a:off x="482600" y="1549779"/>
            <a:ext cx="2803439" cy="1743773"/>
          </a:xfrm>
          <a:prstGeom prst="rect">
            <a:avLst/>
          </a:prstGeom>
          <a:noFill/>
        </p:spPr>
        <p:txBody>
          <a:bodyPr wrap="square" rtlCol="0">
            <a:spAutoFit/>
          </a:bodyPr>
          <a:lstStyle/>
          <a:p>
            <a:pPr defTabSz="438912">
              <a:spcAft>
                <a:spcPts val="600"/>
              </a:spcAft>
            </a:pPr>
            <a:r>
              <a:rPr kumimoji="1" lang="ja-JP" altLang="en-US" sz="2688" b="1" kern="1200">
                <a:solidFill>
                  <a:schemeClr val="bg1"/>
                </a:solidFill>
                <a:latin typeface="HGP創英角ｺﾞｼｯｸUB" panose="020B0900000000000000" pitchFamily="50" charset="-128"/>
                <a:ea typeface="HGP創英角ｺﾞｼｯｸUB" panose="020B0900000000000000" pitchFamily="50" charset="-128"/>
                <a:cs typeface="+mn-cs"/>
              </a:rPr>
              <a:t>日本を代表する文化継承者として世界でご活躍している国際人</a:t>
            </a:r>
            <a:endParaRPr kumimoji="1" lang="ja-JP" altLang="en-US" sz="2800" b="1">
              <a:solidFill>
                <a:schemeClr val="bg1"/>
              </a:solidFill>
              <a:latin typeface="HGP創英角ｺﾞｼｯｸUB" panose="020B0900000000000000" pitchFamily="50" charset="-128"/>
              <a:ea typeface="HGP創英角ｺﾞｼｯｸUB" panose="020B0900000000000000" pitchFamily="50" charset="-128"/>
            </a:endParaRPr>
          </a:p>
        </p:txBody>
      </p:sp>
      <p:pic>
        <p:nvPicPr>
          <p:cNvPr id="3" name="Picture 2" descr="C:\Users\FMV-ESPRIMO\Desktop\image001.png">
            <a:extLst>
              <a:ext uri="{FF2B5EF4-FFF2-40B4-BE49-F238E27FC236}">
                <a16:creationId xmlns:a16="http://schemas.microsoft.com/office/drawing/2014/main" id="{6757C739-F0CC-B7EC-F62C-D5C2D6932057}"/>
              </a:ext>
            </a:extLst>
          </p:cNvPr>
          <p:cNvPicPr>
            <a:picLocks noChangeAspect="1" noChangeArrowheads="1"/>
          </p:cNvPicPr>
          <p:nvPr/>
        </p:nvPicPr>
        <p:blipFill>
          <a:blip r:embed="rId4" cstate="print"/>
          <a:srcRect/>
          <a:stretch>
            <a:fillRect/>
          </a:stretch>
        </p:blipFill>
        <p:spPr bwMode="auto">
          <a:xfrm>
            <a:off x="7765016" y="1549779"/>
            <a:ext cx="896383" cy="356724"/>
          </a:xfrm>
          <a:prstGeom prst="rect">
            <a:avLst/>
          </a:prstGeom>
          <a:noFill/>
        </p:spPr>
      </p:pic>
    </p:spTree>
    <p:extLst>
      <p:ext uri="{BB962C8B-B14F-4D97-AF65-F5344CB8AC3E}">
        <p14:creationId xmlns:p14="http://schemas.microsoft.com/office/powerpoint/2010/main" val="2373976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E9A022-94AA-44E3-B8C7-BC43D32FEACC}"/>
              </a:ext>
            </a:extLst>
          </p:cNvPr>
          <p:cNvSpPr>
            <a:spLocks noGrp="1"/>
          </p:cNvSpPr>
          <p:nvPr>
            <p:ph type="title"/>
          </p:nvPr>
        </p:nvSpPr>
        <p:spPr>
          <a:xfrm>
            <a:off x="457200" y="188640"/>
            <a:ext cx="8229600" cy="585911"/>
          </a:xfrm>
        </p:spPr>
        <p:style>
          <a:lnRef idx="2">
            <a:schemeClr val="accent3"/>
          </a:lnRef>
          <a:fillRef idx="1">
            <a:schemeClr val="lt1"/>
          </a:fillRef>
          <a:effectRef idx="0">
            <a:schemeClr val="accent3"/>
          </a:effectRef>
          <a:fontRef idx="minor">
            <a:schemeClr val="dk1"/>
          </a:fontRef>
        </p:style>
        <p:txBody>
          <a:bodyPr>
            <a:noAutofit/>
          </a:bodyPr>
          <a:lstStyle/>
          <a:p>
            <a:r>
              <a:rPr kumimoji="1" lang="ja-JP" altLang="en-US" sz="32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rPr>
              <a:t>第三の波</a:t>
            </a:r>
          </a:p>
        </p:txBody>
      </p:sp>
      <p:sp>
        <p:nvSpPr>
          <p:cNvPr id="3" name="コンテンツ プレースホルダー 2">
            <a:extLst>
              <a:ext uri="{FF2B5EF4-FFF2-40B4-BE49-F238E27FC236}">
                <a16:creationId xmlns:a16="http://schemas.microsoft.com/office/drawing/2014/main" id="{EEA7FB62-26F1-4587-932C-834B731DC399}"/>
              </a:ext>
            </a:extLst>
          </p:cNvPr>
          <p:cNvSpPr>
            <a:spLocks noGrp="1"/>
          </p:cNvSpPr>
          <p:nvPr>
            <p:ph idx="1"/>
          </p:nvPr>
        </p:nvSpPr>
        <p:spPr>
          <a:xfrm>
            <a:off x="457200" y="903643"/>
            <a:ext cx="8385586" cy="5765718"/>
          </a:xfrm>
        </p:spPr>
        <p:txBody>
          <a:bodyPr>
            <a:noAutofit/>
          </a:bodyPr>
          <a:lstStyle/>
          <a:p>
            <a:r>
              <a:rPr lang="ja-JP" altLang="en-US" sz="2000" b="1" dirty="0">
                <a:highlight>
                  <a:srgbClr val="FFFF00"/>
                </a:highlight>
                <a:latin typeface="HGP創英角ｺﾞｼｯｸUB" panose="020B0900000000000000" pitchFamily="50" charset="-128"/>
                <a:ea typeface="HGP創英角ｺﾞｼｯｸUB" panose="020B0900000000000000" pitchFamily="50" charset="-128"/>
              </a:rPr>
              <a:t>第一の波は農業革命の後の社会</a:t>
            </a:r>
            <a:r>
              <a:rPr lang="ja-JP" altLang="en-US" sz="2000" b="1" dirty="0">
                <a:latin typeface="HGP創英角ｺﾞｼｯｸUB" panose="020B0900000000000000" pitchFamily="50" charset="-128"/>
                <a:ea typeface="HGP創英角ｺﾞｼｯｸUB" panose="020B0900000000000000" pitchFamily="50" charset="-128"/>
              </a:rPr>
              <a:t>　</a:t>
            </a:r>
            <a:r>
              <a:rPr lang="ja-JP" altLang="en-US" sz="1800" b="1" dirty="0">
                <a:latin typeface="HGP創英角ｺﾞｼｯｸUB" panose="020B0900000000000000" pitchFamily="50" charset="-128"/>
                <a:ea typeface="HGP創英角ｺﾞｼｯｸUB" panose="020B0900000000000000" pitchFamily="50" charset="-128"/>
              </a:rPr>
              <a:t>：　</a:t>
            </a:r>
            <a:endParaRPr lang="en-US" altLang="ja-JP" sz="1800" b="1" dirty="0">
              <a:latin typeface="HGP創英角ｺﾞｼｯｸUB" panose="020B0900000000000000" pitchFamily="50" charset="-128"/>
              <a:ea typeface="HGP創英角ｺﾞｼｯｸUB" panose="020B0900000000000000" pitchFamily="50" charset="-128"/>
            </a:endParaRPr>
          </a:p>
          <a:p>
            <a:pPr marL="0" indent="0">
              <a:buNone/>
            </a:pPr>
            <a:r>
              <a:rPr lang="ja-JP" altLang="en-US" sz="1600" b="1" dirty="0">
                <a:latin typeface="HGP創英角ｺﾞｼｯｸUB" panose="020B0900000000000000" pitchFamily="50" charset="-128"/>
                <a:ea typeface="HGP創英角ｺﾞｼｯｸUB" panose="020B0900000000000000" pitchFamily="50" charset="-128"/>
              </a:rPr>
              <a:t>　　約</a:t>
            </a:r>
            <a:r>
              <a:rPr lang="en-US" altLang="ja-JP" sz="1600" b="1" dirty="0">
                <a:latin typeface="HGP創英角ｺﾞｼｯｸUB" panose="020B0900000000000000" pitchFamily="50" charset="-128"/>
                <a:ea typeface="HGP創英角ｺﾞｼｯｸUB" panose="020B0900000000000000" pitchFamily="50" charset="-128"/>
              </a:rPr>
              <a:t>15000</a:t>
            </a:r>
            <a:r>
              <a:rPr lang="ja-JP" altLang="en-US" sz="1600" b="1" dirty="0">
                <a:latin typeface="HGP創英角ｺﾞｼｯｸUB" panose="020B0900000000000000" pitchFamily="50" charset="-128"/>
                <a:ea typeface="HGP創英角ｺﾞｼｯｸUB" panose="020B0900000000000000" pitchFamily="50" charset="-128"/>
              </a:rPr>
              <a:t>年ほど前から農耕を開始したことにより、それ以前の狩猟採集社会の文化を置換し</a:t>
            </a:r>
            <a:endParaRPr lang="en-US" altLang="ja-JP" sz="1600" b="1" dirty="0">
              <a:latin typeface="HGP創英角ｺﾞｼｯｸUB" panose="020B0900000000000000" pitchFamily="50" charset="-128"/>
              <a:ea typeface="HGP創英角ｺﾞｼｯｸUB" panose="020B0900000000000000" pitchFamily="50" charset="-128"/>
            </a:endParaRPr>
          </a:p>
          <a:p>
            <a:pPr marL="0" indent="0">
              <a:buNone/>
            </a:pPr>
            <a:r>
              <a:rPr lang="ja-JP" altLang="en-US" sz="1600" b="1" dirty="0">
                <a:latin typeface="HGP創英角ｺﾞｼｯｸUB" panose="020B0900000000000000" pitchFamily="50" charset="-128"/>
                <a:ea typeface="HGP創英角ｺﾞｼｯｸUB" panose="020B0900000000000000" pitchFamily="50" charset="-128"/>
              </a:rPr>
              <a:t>　　た（歴史学で本来使われる</a:t>
            </a:r>
            <a:r>
              <a:rPr lang="en-US" altLang="ja-JP" sz="1600" b="1" dirty="0">
                <a:latin typeface="HGP創英角ｺﾞｼｯｸUB" panose="020B0900000000000000" pitchFamily="50" charset="-128"/>
                <a:ea typeface="HGP創英角ｺﾞｼｯｸUB" panose="020B0900000000000000" pitchFamily="50" charset="-128"/>
              </a:rPr>
              <a:t>18</a:t>
            </a:r>
            <a:r>
              <a:rPr lang="ja-JP" altLang="en-US" sz="1600" b="1" dirty="0">
                <a:latin typeface="HGP創英角ｺﾞｼｯｸUB" panose="020B0900000000000000" pitchFamily="50" charset="-128"/>
                <a:ea typeface="HGP創英角ｺﾞｼｯｸUB" panose="020B0900000000000000" pitchFamily="50" charset="-128"/>
              </a:rPr>
              <a:t>世紀の「農業革命」とは概念が異なり、新石器革命、あるいは農</a:t>
            </a:r>
            <a:endParaRPr lang="en-US" altLang="ja-JP" sz="1600" b="1" dirty="0">
              <a:latin typeface="HGP創英角ｺﾞｼｯｸUB" panose="020B0900000000000000" pitchFamily="50" charset="-128"/>
              <a:ea typeface="HGP創英角ｺﾞｼｯｸUB" panose="020B0900000000000000" pitchFamily="50" charset="-128"/>
            </a:endParaRPr>
          </a:p>
          <a:p>
            <a:pPr marL="0" indent="0">
              <a:buNone/>
            </a:pPr>
            <a:r>
              <a:rPr lang="ja-JP" altLang="en-US" sz="1600" b="1" dirty="0">
                <a:latin typeface="HGP創英角ｺﾞｼｯｸUB" panose="020B0900000000000000" pitchFamily="50" charset="-128"/>
                <a:ea typeface="HGP創英角ｺﾞｼｯｸUB" panose="020B0900000000000000" pitchFamily="50" charset="-128"/>
              </a:rPr>
              <a:t>　　耕技術の革命に相当する）。</a:t>
            </a:r>
          </a:p>
          <a:p>
            <a:r>
              <a:rPr lang="ja-JP" altLang="en-US" sz="2000" b="1" dirty="0">
                <a:highlight>
                  <a:srgbClr val="FFFF00"/>
                </a:highlight>
                <a:latin typeface="HGP創英角ｺﾞｼｯｸUB" panose="020B0900000000000000" pitchFamily="50" charset="-128"/>
                <a:ea typeface="HGP創英角ｺﾞｼｯｸUB" panose="020B0900000000000000" pitchFamily="50" charset="-128"/>
              </a:rPr>
              <a:t>第二の波は産業革命　</a:t>
            </a:r>
            <a:r>
              <a:rPr lang="ja-JP" altLang="en-US" sz="2000" b="1" dirty="0">
                <a:latin typeface="HGP創英角ｺﾞｼｯｸUB" panose="020B0900000000000000" pitchFamily="50" charset="-128"/>
                <a:ea typeface="HGP創英角ｺﾞｼｯｸUB" panose="020B0900000000000000" pitchFamily="50" charset="-128"/>
              </a:rPr>
              <a:t>：　</a:t>
            </a:r>
            <a:endParaRPr lang="en-US" altLang="ja-JP" sz="2000" b="1" dirty="0">
              <a:latin typeface="HGP創英角ｺﾞｼｯｸUB" panose="020B0900000000000000" pitchFamily="50" charset="-128"/>
              <a:ea typeface="HGP創英角ｺﾞｼｯｸUB" panose="020B0900000000000000" pitchFamily="50" charset="-128"/>
            </a:endParaRPr>
          </a:p>
          <a:p>
            <a:pPr marL="0" indent="0">
              <a:buNone/>
            </a:pPr>
            <a:r>
              <a:rPr lang="ja-JP" altLang="en-US" sz="1600" b="1" dirty="0">
                <a:latin typeface="HGP創英角ｺﾞｼｯｸUB" panose="020B0900000000000000" pitchFamily="50" charset="-128"/>
                <a:ea typeface="HGP創英角ｺﾞｼｯｸUB" panose="020B0900000000000000" pitchFamily="50" charset="-128"/>
              </a:rPr>
              <a:t>　　</a:t>
            </a:r>
            <a:r>
              <a:rPr lang="en-US" altLang="ja-JP" sz="1600" b="1" dirty="0">
                <a:latin typeface="HGP創英角ｺﾞｼｯｸUB" panose="020B0900000000000000" pitchFamily="50" charset="-128"/>
                <a:ea typeface="HGP創英角ｺﾞｼｯｸUB" panose="020B0900000000000000" pitchFamily="50" charset="-128"/>
              </a:rPr>
              <a:t>18</a:t>
            </a:r>
            <a:r>
              <a:rPr lang="ja-JP" altLang="en-US" sz="1600" b="1" dirty="0">
                <a:latin typeface="HGP創英角ｺﾞｼｯｸUB" panose="020B0900000000000000" pitchFamily="50" charset="-128"/>
                <a:ea typeface="HGP創英角ｺﾞｼｯｸUB" panose="020B0900000000000000" pitchFamily="50" charset="-128"/>
              </a:rPr>
              <a:t>世紀から</a:t>
            </a:r>
            <a:r>
              <a:rPr lang="en-US" altLang="ja-JP" sz="1600" b="1" dirty="0">
                <a:latin typeface="HGP創英角ｺﾞｼｯｸUB" panose="020B0900000000000000" pitchFamily="50" charset="-128"/>
                <a:ea typeface="HGP創英角ｺﾞｼｯｸUB" panose="020B0900000000000000" pitchFamily="50" charset="-128"/>
              </a:rPr>
              <a:t>19</a:t>
            </a:r>
            <a:r>
              <a:rPr lang="ja-JP" altLang="en-US" sz="1600" b="1" dirty="0">
                <a:latin typeface="HGP創英角ｺﾞｼｯｸUB" panose="020B0900000000000000" pitchFamily="50" charset="-128"/>
                <a:ea typeface="HGP創英角ｺﾞｼｯｸUB" panose="020B0900000000000000" pitchFamily="50" charset="-128"/>
              </a:rPr>
              <a:t>世紀にかけて起こった工業化により、それまでの農耕社会から産業社会へと移</a:t>
            </a:r>
            <a:endParaRPr lang="en-US" altLang="ja-JP" sz="1600" b="1" dirty="0">
              <a:latin typeface="HGP創英角ｺﾞｼｯｸUB" panose="020B0900000000000000" pitchFamily="50" charset="-128"/>
              <a:ea typeface="HGP創英角ｺﾞｼｯｸUB" panose="020B0900000000000000" pitchFamily="50" charset="-128"/>
            </a:endParaRPr>
          </a:p>
          <a:p>
            <a:pPr marL="0" indent="0">
              <a:buNone/>
            </a:pPr>
            <a:r>
              <a:rPr lang="ja-JP" altLang="en-US" sz="1600" b="1" dirty="0">
                <a:latin typeface="HGP創英角ｺﾞｼｯｸUB" panose="020B0900000000000000" pitchFamily="50" charset="-128"/>
                <a:ea typeface="HGP創英角ｺﾞｼｯｸUB" panose="020B0900000000000000" pitchFamily="50" charset="-128"/>
              </a:rPr>
              <a:t>　　り変わる。社会の主な構成要素は、核家族、工場型の教育システム、企業である。</a:t>
            </a:r>
          </a:p>
          <a:p>
            <a:pPr marL="0" indent="0">
              <a:buNone/>
            </a:pPr>
            <a:r>
              <a:rPr lang="ja-JP" altLang="en-US" sz="1600" b="1" dirty="0">
                <a:latin typeface="HGP創英角ｺﾞｼｯｸUB" panose="020B0900000000000000" pitchFamily="50" charset="-128"/>
                <a:ea typeface="HGP創英角ｺﾞｼｯｸUB" panose="020B0900000000000000" pitchFamily="50" charset="-128"/>
              </a:rPr>
              <a:t>　　　「</a:t>
            </a:r>
            <a:r>
              <a:rPr lang="ja-JP" altLang="en-US" sz="1600" b="1" dirty="0">
                <a:solidFill>
                  <a:schemeClr val="accent2">
                    <a:lumMod val="75000"/>
                  </a:schemeClr>
                </a:solidFill>
                <a:latin typeface="HGP創英角ｺﾞｼｯｸUB" panose="020B0900000000000000" pitchFamily="50" charset="-128"/>
                <a:ea typeface="HGP創英角ｺﾞｼｯｸUB" panose="020B0900000000000000" pitchFamily="50" charset="-128"/>
              </a:rPr>
              <a:t>第２の波の社会は産業社会であり、大量生産、大量流通、大量教育、マスメディア、大量の</a:t>
            </a:r>
            <a:endParaRPr lang="en-US" altLang="ja-JP" sz="1600" b="1" dirty="0">
              <a:solidFill>
                <a:schemeClr val="accent2">
                  <a:lumMod val="75000"/>
                </a:schemeClr>
              </a:solidFill>
              <a:latin typeface="HGP創英角ｺﾞｼｯｸUB" panose="020B0900000000000000" pitchFamily="50" charset="-128"/>
              <a:ea typeface="HGP創英角ｺﾞｼｯｸUB" panose="020B0900000000000000" pitchFamily="50" charset="-128"/>
            </a:endParaRPr>
          </a:p>
          <a:p>
            <a:pPr marL="0" indent="0">
              <a:buNone/>
            </a:pPr>
            <a:r>
              <a:rPr lang="ja-JP" altLang="en-US" sz="1600" b="1" dirty="0">
                <a:solidFill>
                  <a:schemeClr val="accent2">
                    <a:lumMod val="75000"/>
                  </a:schemeClr>
                </a:solidFill>
                <a:latin typeface="HGP創英角ｺﾞｼｯｸUB" panose="020B0900000000000000" pitchFamily="50" charset="-128"/>
                <a:ea typeface="HGP創英角ｺﾞｼｯｸUB" panose="020B0900000000000000" pitchFamily="50" charset="-128"/>
              </a:rPr>
              <a:t>　　　レクリエーション、大衆娯楽、大量破壊兵器などに基づくものである。それらを標準化と中央</a:t>
            </a:r>
            <a:endParaRPr lang="en-US" altLang="ja-JP" sz="1600" b="1" dirty="0">
              <a:solidFill>
                <a:schemeClr val="accent2">
                  <a:lumMod val="75000"/>
                </a:schemeClr>
              </a:solidFill>
              <a:latin typeface="HGP創英角ｺﾞｼｯｸUB" panose="020B0900000000000000" pitchFamily="50" charset="-128"/>
              <a:ea typeface="HGP創英角ｺﾞｼｯｸUB" panose="020B0900000000000000" pitchFamily="50" charset="-128"/>
            </a:endParaRPr>
          </a:p>
          <a:p>
            <a:pPr marL="0" indent="0">
              <a:buNone/>
            </a:pPr>
            <a:r>
              <a:rPr lang="ja-JP" altLang="en-US" sz="1600" b="1" dirty="0">
                <a:solidFill>
                  <a:schemeClr val="accent2">
                    <a:lumMod val="75000"/>
                  </a:schemeClr>
                </a:solidFill>
                <a:latin typeface="HGP創英角ｺﾞｼｯｸUB" panose="020B0900000000000000" pitchFamily="50" charset="-128"/>
                <a:ea typeface="HGP創英角ｺﾞｼｯｸUB" panose="020B0900000000000000" pitchFamily="50" charset="-128"/>
              </a:rPr>
              <a:t>　　　集権、集中化、同期化などで結合し、官僚制と呼ばれる組織のスタイルで仕上げをする。</a:t>
            </a:r>
            <a:r>
              <a:rPr lang="ja-JP" altLang="en-US" sz="1600" b="1" dirty="0">
                <a:latin typeface="HGP創英角ｺﾞｼｯｸUB" panose="020B0900000000000000" pitchFamily="50" charset="-128"/>
                <a:ea typeface="HGP創英角ｺﾞｼｯｸUB" panose="020B0900000000000000" pitchFamily="50" charset="-128"/>
              </a:rPr>
              <a:t>」</a:t>
            </a:r>
          </a:p>
          <a:p>
            <a:endParaRPr lang="ja-JP" altLang="en-US" sz="1600" b="1" dirty="0">
              <a:latin typeface="HGP創英角ｺﾞｼｯｸUB" panose="020B0900000000000000" pitchFamily="50" charset="-128"/>
              <a:ea typeface="HGP創英角ｺﾞｼｯｸUB" panose="020B0900000000000000" pitchFamily="50" charset="-128"/>
            </a:endParaRPr>
          </a:p>
          <a:p>
            <a:r>
              <a:rPr lang="ja-JP" altLang="en-US" sz="1800" b="1" dirty="0">
                <a:highlight>
                  <a:srgbClr val="FFFF00"/>
                </a:highlight>
                <a:latin typeface="HGP創英角ｺﾞｼｯｸUB" panose="020B0900000000000000" pitchFamily="50" charset="-128"/>
                <a:ea typeface="HGP創英角ｺﾞｼｯｸUB" panose="020B0900000000000000" pitchFamily="50" charset="-128"/>
              </a:rPr>
              <a:t>第三の波は情報革命（脱工業化社会）</a:t>
            </a:r>
            <a:endParaRPr lang="en-US" altLang="ja-JP" sz="1800" b="1" dirty="0">
              <a:latin typeface="HGP創英角ｺﾞｼｯｸUB" panose="020B0900000000000000" pitchFamily="50" charset="-128"/>
              <a:ea typeface="HGP創英角ｺﾞｼｯｸUB" panose="020B0900000000000000" pitchFamily="50" charset="-128"/>
            </a:endParaRPr>
          </a:p>
          <a:p>
            <a:pPr marL="0" indent="0">
              <a:buNone/>
            </a:pPr>
            <a:r>
              <a:rPr lang="ja-JP" altLang="en-US" sz="1600" b="1" dirty="0">
                <a:latin typeface="HGP創英角ｺﾞｼｯｸUB" panose="020B0900000000000000" pitchFamily="50" charset="-128"/>
                <a:ea typeface="HGP創英角ｺﾞｼｯｸUB" panose="020B0900000000000000" pitchFamily="50" charset="-128"/>
              </a:rPr>
              <a:t>　　トフラーは</a:t>
            </a:r>
            <a:r>
              <a:rPr lang="en-US" altLang="ja-JP" sz="1600" b="1" dirty="0">
                <a:latin typeface="HGP創英角ｺﾞｼｯｸUB" panose="020B0900000000000000" pitchFamily="50" charset="-128"/>
                <a:ea typeface="HGP創英角ｺﾞｼｯｸUB" panose="020B0900000000000000" pitchFamily="50" charset="-128"/>
              </a:rPr>
              <a:t>1950</a:t>
            </a:r>
            <a:r>
              <a:rPr lang="ja-JP" altLang="en-US" sz="1600" b="1" dirty="0">
                <a:latin typeface="HGP創英角ｺﾞｼｯｸUB" panose="020B0900000000000000" pitchFamily="50" charset="-128"/>
                <a:ea typeface="HGP創英角ｺﾞｼｯｸUB" panose="020B0900000000000000" pitchFamily="50" charset="-128"/>
              </a:rPr>
              <a:t>年代末にはこれを言いはじめ、多くの国が第２の波から第３の波に乗り換えつ</a:t>
            </a:r>
            <a:endParaRPr lang="en-US" altLang="ja-JP" sz="1600" b="1" dirty="0">
              <a:latin typeface="HGP創英角ｺﾞｼｯｸUB" panose="020B0900000000000000" pitchFamily="50" charset="-128"/>
              <a:ea typeface="HGP創英角ｺﾞｼｯｸUB" panose="020B0900000000000000" pitchFamily="50" charset="-128"/>
            </a:endParaRPr>
          </a:p>
          <a:p>
            <a:pPr marL="0" indent="0">
              <a:buNone/>
            </a:pPr>
            <a:r>
              <a:rPr lang="ja-JP" altLang="en-US" sz="1600" b="1" dirty="0">
                <a:latin typeface="HGP創英角ｺﾞｼｯｸUB" panose="020B0900000000000000" pitchFamily="50" charset="-128"/>
                <a:ea typeface="HGP創英角ｺﾞｼｯｸUB" panose="020B0900000000000000" pitchFamily="50" charset="-128"/>
              </a:rPr>
              <a:t>　　つあるとした。彼は、それを説明する造語をたくさん作り、他の人々が発明した情報化時代、情</a:t>
            </a:r>
            <a:endParaRPr lang="en-US" altLang="ja-JP" sz="1600" b="1" dirty="0">
              <a:latin typeface="HGP創英角ｺﾞｼｯｸUB" panose="020B0900000000000000" pitchFamily="50" charset="-128"/>
              <a:ea typeface="HGP創英角ｺﾞｼｯｸUB" panose="020B0900000000000000" pitchFamily="50" charset="-128"/>
            </a:endParaRPr>
          </a:p>
          <a:p>
            <a:pPr marL="0" indent="0">
              <a:buNone/>
            </a:pPr>
            <a:r>
              <a:rPr lang="ja-JP" altLang="en-US" sz="1600" b="1" dirty="0">
                <a:latin typeface="HGP創英角ｺﾞｼｯｸUB" panose="020B0900000000000000" pitchFamily="50" charset="-128"/>
                <a:ea typeface="HGP創英角ｺﾞｼｯｸUB" panose="020B0900000000000000" pitchFamily="50" charset="-128"/>
              </a:rPr>
              <a:t>　　報化社会、情報革命のような造語にも言及した。　　　　</a:t>
            </a:r>
            <a:r>
              <a:rPr lang="ja-JP" altLang="en-US" sz="2400" b="1" dirty="0">
                <a:highlight>
                  <a:srgbClr val="00FFFF"/>
                </a:highlight>
                <a:latin typeface="HGP創英角ｺﾞｼｯｸUB" panose="020B0900000000000000" pitchFamily="50" charset="-128"/>
                <a:ea typeface="HGP創英角ｺﾞｼｯｸUB" panose="020B0900000000000000" pitchFamily="50" charset="-128"/>
              </a:rPr>
              <a:t>インターネット社会の到来</a:t>
            </a:r>
            <a:endParaRPr kumimoji="1" lang="ja-JP" altLang="en-US" sz="2400" b="1" dirty="0">
              <a:highlight>
                <a:srgbClr val="00FFFF"/>
              </a:highlight>
              <a:latin typeface="HGP創英角ｺﾞｼｯｸUB" panose="020B0900000000000000" pitchFamily="50" charset="-128"/>
              <a:ea typeface="HGP創英角ｺﾞｼｯｸUB" panose="020B0900000000000000" pitchFamily="50" charset="-128"/>
            </a:endParaRPr>
          </a:p>
        </p:txBody>
      </p:sp>
      <p:sp>
        <p:nvSpPr>
          <p:cNvPr id="4" name="矢印: 右 3">
            <a:extLst>
              <a:ext uri="{FF2B5EF4-FFF2-40B4-BE49-F238E27FC236}">
                <a16:creationId xmlns:a16="http://schemas.microsoft.com/office/drawing/2014/main" id="{14A083FA-96F4-FFC7-F511-55E901B0E409}"/>
              </a:ext>
            </a:extLst>
          </p:cNvPr>
          <p:cNvSpPr/>
          <p:nvPr/>
        </p:nvSpPr>
        <p:spPr>
          <a:xfrm>
            <a:off x="5023821" y="6029660"/>
            <a:ext cx="355003" cy="17212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b="1">
              <a:ln w="22225">
                <a:solidFill>
                  <a:schemeClr val="accent2"/>
                </a:solidFill>
                <a:prstDash val="solid"/>
              </a:ln>
              <a:solidFill>
                <a:schemeClr val="accent2">
                  <a:lumMod val="40000"/>
                  <a:lumOff val="60000"/>
                </a:schemeClr>
              </a:solidFill>
            </a:endParaRPr>
          </a:p>
        </p:txBody>
      </p:sp>
      <p:pic>
        <p:nvPicPr>
          <p:cNvPr id="5" name="Picture 2" descr="C:\Users\FMV-ESPRIMO\Desktop\image001.png">
            <a:extLst>
              <a:ext uri="{FF2B5EF4-FFF2-40B4-BE49-F238E27FC236}">
                <a16:creationId xmlns:a16="http://schemas.microsoft.com/office/drawing/2014/main" id="{27C2FD67-B48C-8899-9CDC-85D5E6F7AAE2}"/>
              </a:ext>
            </a:extLst>
          </p:cNvPr>
          <p:cNvPicPr>
            <a:picLocks noChangeAspect="1" noChangeArrowheads="1"/>
          </p:cNvPicPr>
          <p:nvPr/>
        </p:nvPicPr>
        <p:blipFill>
          <a:blip r:embed="rId3" cstate="print"/>
          <a:srcRect/>
          <a:stretch>
            <a:fillRect/>
          </a:stretch>
        </p:blipFill>
        <p:spPr bwMode="auto">
          <a:xfrm>
            <a:off x="7478470" y="295857"/>
            <a:ext cx="933450" cy="371475"/>
          </a:xfrm>
          <a:prstGeom prst="rect">
            <a:avLst/>
          </a:prstGeom>
          <a:noFill/>
        </p:spPr>
      </p:pic>
    </p:spTree>
    <p:extLst>
      <p:ext uri="{BB962C8B-B14F-4D97-AF65-F5344CB8AC3E}">
        <p14:creationId xmlns:p14="http://schemas.microsoft.com/office/powerpoint/2010/main" val="4161460584"/>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2F6437D-2DD9-ECCA-95FD-DE50240A9164}"/>
              </a:ext>
            </a:extLst>
          </p:cNvPr>
          <p:cNvSpPr txBox="1"/>
          <p:nvPr/>
        </p:nvSpPr>
        <p:spPr>
          <a:xfrm>
            <a:off x="559397" y="322729"/>
            <a:ext cx="7756263"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2000" b="1" dirty="0">
                <a:highlight>
                  <a:srgbClr val="FFFF00"/>
                </a:highlight>
                <a:latin typeface="HGP創英角ｺﾞｼｯｸUB" panose="020B0900000000000000" pitchFamily="50" charset="-128"/>
                <a:ea typeface="HGP創英角ｺﾞｼｯｸUB" panose="020B0900000000000000" pitchFamily="50" charset="-128"/>
              </a:rPr>
              <a:t>◆　第四の波　（サイバー</a:t>
            </a:r>
            <a:r>
              <a:rPr kumimoji="1" lang="en-US" altLang="ja-JP" sz="2000" b="1" dirty="0">
                <a:highlight>
                  <a:srgbClr val="FFFF00"/>
                </a:highlight>
                <a:latin typeface="HGP創英角ｺﾞｼｯｸUB" panose="020B0900000000000000" pitchFamily="50" charset="-128"/>
                <a:ea typeface="HGP創英角ｺﾞｼｯｸUB" panose="020B0900000000000000" pitchFamily="50" charset="-128"/>
              </a:rPr>
              <a:t>&amp;AI</a:t>
            </a:r>
            <a:r>
              <a:rPr kumimoji="1" lang="ja-JP" altLang="en-US" sz="2000" b="1" dirty="0">
                <a:highlight>
                  <a:srgbClr val="FFFF00"/>
                </a:highlight>
                <a:latin typeface="HGP創英角ｺﾞｼｯｸUB" panose="020B0900000000000000" pitchFamily="50" charset="-128"/>
                <a:ea typeface="HGP創英角ｺﾞｼｯｸUB" panose="020B0900000000000000" pitchFamily="50" charset="-128"/>
              </a:rPr>
              <a:t>革命）　：　意識革命（特に新型コロナ感染）</a:t>
            </a:r>
          </a:p>
        </p:txBody>
      </p:sp>
      <p:sp>
        <p:nvSpPr>
          <p:cNvPr id="5" name="テキスト ボックス 4">
            <a:extLst>
              <a:ext uri="{FF2B5EF4-FFF2-40B4-BE49-F238E27FC236}">
                <a16:creationId xmlns:a16="http://schemas.microsoft.com/office/drawing/2014/main" id="{E9D24ED9-67C2-8E81-1712-0986ABEFDA8C}"/>
              </a:ext>
            </a:extLst>
          </p:cNvPr>
          <p:cNvSpPr txBox="1"/>
          <p:nvPr/>
        </p:nvSpPr>
        <p:spPr>
          <a:xfrm>
            <a:off x="559397" y="925158"/>
            <a:ext cx="8132781" cy="5570756"/>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　例　：新型コロナ感染を契機にして起こった</a:t>
            </a:r>
            <a:r>
              <a:rPr kumimoji="1" lang="ja-JP" altLang="en-US" b="1" dirty="0">
                <a:highlight>
                  <a:srgbClr val="00FFFF"/>
                </a:highlight>
                <a:latin typeface="HGP創英角ｺﾞｼｯｸUB" panose="020B0900000000000000" pitchFamily="50" charset="-128"/>
                <a:ea typeface="HGP創英角ｺﾞｼｯｸUB" panose="020B0900000000000000" pitchFamily="50" charset="-128"/>
              </a:rPr>
              <a:t>リモートワーク</a:t>
            </a:r>
            <a:r>
              <a:rPr kumimoji="1" lang="ja-JP" altLang="en-US" b="1" dirty="0">
                <a:latin typeface="HGP創英角ｺﾞｼｯｸUB" panose="020B0900000000000000" pitchFamily="50" charset="-128"/>
                <a:ea typeface="HGP創英角ｺﾞｼｯｸUB" panose="020B0900000000000000" pitchFamily="50" charset="-128"/>
              </a:rPr>
              <a:t>　</a:t>
            </a:r>
            <a:endParaRPr kumimoji="1" lang="en-US" altLang="ja-JP" b="1" dirty="0">
              <a:latin typeface="HGP創英角ｺﾞｼｯｸUB" panose="020B0900000000000000" pitchFamily="50" charset="-128"/>
              <a:ea typeface="HGP創英角ｺﾞｼｯｸUB" panose="020B0900000000000000" pitchFamily="50" charset="-128"/>
            </a:endParaRPr>
          </a:p>
          <a:p>
            <a:r>
              <a:rPr kumimoji="1" lang="ja-JP" altLang="en-US" b="1" dirty="0">
                <a:latin typeface="HGP創英角ｺﾞｼｯｸUB" panose="020B0900000000000000" pitchFamily="50" charset="-128"/>
                <a:ea typeface="HGP創英角ｺﾞｼｯｸUB" panose="020B0900000000000000" pitchFamily="50" charset="-128"/>
              </a:rPr>
              <a:t>　　　　　</a:t>
            </a:r>
            <a:r>
              <a:rPr kumimoji="1" lang="en-US" altLang="ja-JP" b="1" dirty="0">
                <a:latin typeface="HGP創英角ｺﾞｼｯｸUB" panose="020B0900000000000000" pitchFamily="50" charset="-128"/>
                <a:ea typeface="HGP創英角ｺﾞｼｯｸUB" panose="020B0900000000000000" pitchFamily="50" charset="-128"/>
              </a:rPr>
              <a:t>NTT</a:t>
            </a:r>
            <a:r>
              <a:rPr kumimoji="1" lang="ja-JP" altLang="en-US" b="1" dirty="0">
                <a:latin typeface="HGP創英角ｺﾞｼｯｸUB" panose="020B0900000000000000" pitchFamily="50" charset="-128"/>
                <a:ea typeface="HGP創英角ｺﾞｼｯｸUB" panose="020B0900000000000000" pitchFamily="50" charset="-128"/>
              </a:rPr>
              <a:t>グループが今年７月から新たに導入した本格的な働き方</a:t>
            </a:r>
            <a:endParaRPr kumimoji="1" lang="en-US" altLang="ja-JP" b="1" dirty="0">
              <a:latin typeface="HGP創英角ｺﾞｼｯｸUB" panose="020B0900000000000000" pitchFamily="50" charset="-128"/>
              <a:ea typeface="HGP創英角ｺﾞｼｯｸUB" panose="020B0900000000000000" pitchFamily="50" charset="-128"/>
            </a:endParaRPr>
          </a:p>
          <a:p>
            <a:r>
              <a:rPr kumimoji="1" lang="ja-JP" altLang="en-US" b="1" dirty="0">
                <a:latin typeface="HGP創英角ｺﾞｼｯｸUB" panose="020B0900000000000000" pitchFamily="50" charset="-128"/>
                <a:ea typeface="HGP創英角ｺﾞｼｯｸUB" panose="020B0900000000000000" pitchFamily="50" charset="-128"/>
              </a:rPr>
              <a:t>　　　　　（全社員３４万人、転勤、単身赴任なし、勤務場所は社員の自宅、出社す</a:t>
            </a:r>
            <a:endParaRPr kumimoji="1" lang="en-US" altLang="ja-JP" b="1" dirty="0">
              <a:latin typeface="HGP創英角ｺﾞｼｯｸUB" panose="020B0900000000000000" pitchFamily="50" charset="-128"/>
              <a:ea typeface="HGP創英角ｺﾞｼｯｸUB" panose="020B0900000000000000" pitchFamily="50" charset="-128"/>
            </a:endParaRPr>
          </a:p>
          <a:p>
            <a:r>
              <a:rPr kumimoji="1" lang="ja-JP" altLang="en-US" b="1" dirty="0">
                <a:latin typeface="HGP創英角ｺﾞｼｯｸUB" panose="020B0900000000000000" pitchFamily="50" charset="-128"/>
                <a:ea typeface="HGP創英角ｺﾞｼｯｸUB" panose="020B0900000000000000" pitchFamily="50" charset="-128"/>
              </a:rPr>
              <a:t>　　　　　る場合は出張扱いで交通費、宿泊費の支給、：</a:t>
            </a:r>
            <a:r>
              <a:rPr kumimoji="1" lang="ja-JP" altLang="en-US" b="1" dirty="0">
                <a:highlight>
                  <a:srgbClr val="00FF00"/>
                </a:highlight>
                <a:latin typeface="HGP創英角ｺﾞｼｯｸUB" panose="020B0900000000000000" pitchFamily="50" charset="-128"/>
                <a:ea typeface="HGP創英角ｺﾞｼｯｸUB" panose="020B0900000000000000" pitchFamily="50" charset="-128"/>
              </a:rPr>
              <a:t>ＧＡＦＡＭに流れる優秀</a:t>
            </a:r>
            <a:endParaRPr kumimoji="1" lang="en-US" altLang="ja-JP" b="1" dirty="0">
              <a:highlight>
                <a:srgbClr val="00FF00"/>
              </a:highlight>
              <a:latin typeface="HGP創英角ｺﾞｼｯｸUB" panose="020B0900000000000000" pitchFamily="50" charset="-128"/>
              <a:ea typeface="HGP創英角ｺﾞｼｯｸUB" panose="020B0900000000000000" pitchFamily="50" charset="-128"/>
            </a:endParaRPr>
          </a:p>
          <a:p>
            <a:r>
              <a:rPr kumimoji="1" lang="ja-JP" altLang="en-US" b="1" dirty="0">
                <a:latin typeface="HGP創英角ｺﾞｼｯｸUB" panose="020B0900000000000000" pitchFamily="50" charset="-128"/>
                <a:ea typeface="HGP創英角ｺﾞｼｯｸUB" panose="020B0900000000000000" pitchFamily="50" charset="-128"/>
              </a:rPr>
              <a:t>　　　　　な人材の確保、）　</a:t>
            </a:r>
            <a:r>
              <a:rPr kumimoji="1" lang="ja-JP" altLang="en-US" sz="2400" b="1" dirty="0">
                <a:solidFill>
                  <a:srgbClr val="FF0000"/>
                </a:solidFill>
                <a:highlight>
                  <a:srgbClr val="00FFFF"/>
                </a:highlight>
                <a:latin typeface="HGP創英角ｺﾞｼｯｸUB" panose="020B0900000000000000" pitchFamily="50" charset="-128"/>
                <a:ea typeface="HGP創英角ｺﾞｼｯｸUB" panose="020B0900000000000000" pitchFamily="50" charset="-128"/>
              </a:rPr>
              <a:t>少子高齢化で優秀な若い人材が不足</a:t>
            </a:r>
            <a:endParaRPr kumimoji="1" lang="en-US" altLang="ja-JP" sz="2400" b="1" dirty="0">
              <a:solidFill>
                <a:srgbClr val="FF0000"/>
              </a:solidFill>
              <a:highlight>
                <a:srgbClr val="00FFFF"/>
              </a:highlight>
              <a:latin typeface="HGP創英角ｺﾞｼｯｸUB" panose="020B0900000000000000" pitchFamily="50" charset="-128"/>
              <a:ea typeface="HGP創英角ｺﾞｼｯｸUB" panose="020B0900000000000000" pitchFamily="50" charset="-128"/>
            </a:endParaRPr>
          </a:p>
          <a:p>
            <a:r>
              <a:rPr kumimoji="1" lang="ja-JP" altLang="en-US" b="1" dirty="0">
                <a:solidFill>
                  <a:srgbClr val="FF0000"/>
                </a:solidFill>
                <a:latin typeface="HGP創英角ｺﾞｼｯｸUB" panose="020B0900000000000000" pitchFamily="50" charset="-128"/>
                <a:ea typeface="HGP創英角ｺﾞｼｯｸUB" panose="020B0900000000000000" pitchFamily="50" charset="-128"/>
              </a:rPr>
              <a:t>　　</a:t>
            </a:r>
            <a:endParaRPr kumimoji="1" lang="en-US" altLang="ja-JP" b="1" dirty="0">
              <a:solidFill>
                <a:srgbClr val="FF0000"/>
              </a:solidFill>
              <a:latin typeface="HGP創英角ｺﾞｼｯｸUB" panose="020B0900000000000000" pitchFamily="50" charset="-128"/>
              <a:ea typeface="HGP創英角ｺﾞｼｯｸUB" panose="020B0900000000000000" pitchFamily="50" charset="-128"/>
            </a:endParaRPr>
          </a:p>
          <a:p>
            <a:r>
              <a:rPr kumimoji="1" lang="ja-JP" altLang="en-US" b="1" dirty="0">
                <a:latin typeface="HGP創英角ｺﾞｼｯｸUB" panose="020B0900000000000000" pitchFamily="50" charset="-128"/>
                <a:ea typeface="HGP創英角ｺﾞｼｯｸUB" panose="020B0900000000000000" pitchFamily="50" charset="-128"/>
              </a:rPr>
              <a:t>　　　　　</a:t>
            </a:r>
            <a:r>
              <a:rPr kumimoji="1" lang="en-US" altLang="ja-JP" b="1" dirty="0">
                <a:latin typeface="HGP創英角ｺﾞｼｯｸUB" panose="020B0900000000000000" pitchFamily="50" charset="-128"/>
                <a:ea typeface="HGP創英角ｺﾞｼｯｸUB" panose="020B0900000000000000" pitchFamily="50" charset="-128"/>
              </a:rPr>
              <a:t>IT</a:t>
            </a:r>
            <a:r>
              <a:rPr kumimoji="1" lang="ja-JP" altLang="en-US" b="1" dirty="0">
                <a:latin typeface="HGP創英角ｺﾞｼｯｸUB" panose="020B0900000000000000" pitchFamily="50" charset="-128"/>
                <a:ea typeface="HGP創英角ｺﾞｼｯｸUB" panose="020B0900000000000000" pitchFamily="50" charset="-128"/>
              </a:rPr>
              <a:t>やデジタル技術に習熟した優秀な人材を地方自治体が呼び込むチャンス</a:t>
            </a:r>
            <a:endParaRPr kumimoji="1" lang="en-US" altLang="ja-JP" b="1" dirty="0">
              <a:latin typeface="HGP創英角ｺﾞｼｯｸUB" panose="020B0900000000000000" pitchFamily="50" charset="-128"/>
              <a:ea typeface="HGP創英角ｺﾞｼｯｸUB" panose="020B0900000000000000" pitchFamily="50" charset="-128"/>
            </a:endParaRPr>
          </a:p>
          <a:p>
            <a:r>
              <a:rPr kumimoji="1" lang="ja-JP" altLang="en-US" b="1" dirty="0">
                <a:latin typeface="HGP創英角ｺﾞｼｯｸUB" panose="020B0900000000000000" pitchFamily="50" charset="-128"/>
                <a:ea typeface="HGP創英角ｺﾞｼｯｸUB" panose="020B0900000000000000" pitchFamily="50" charset="-128"/>
              </a:rPr>
              <a:t>　　　　　</a:t>
            </a:r>
            <a:r>
              <a:rPr kumimoji="1" lang="ja-JP" altLang="en-US" b="1" dirty="0">
                <a:highlight>
                  <a:srgbClr val="FFFF00"/>
                </a:highlight>
                <a:latin typeface="HGP創英角ｺﾞｼｯｸUB" panose="020B0900000000000000" pitchFamily="50" charset="-128"/>
                <a:ea typeface="HGP創英角ｺﾞｼｯｸUB" panose="020B0900000000000000" pitchFamily="50" charset="-128"/>
              </a:rPr>
              <a:t>空いている時間に地域の</a:t>
            </a:r>
            <a:r>
              <a:rPr kumimoji="1" lang="en-US" altLang="ja-JP" b="1" dirty="0">
                <a:highlight>
                  <a:srgbClr val="FFFF00"/>
                </a:highlight>
                <a:latin typeface="HGP創英角ｺﾞｼｯｸUB" panose="020B0900000000000000" pitchFamily="50" charset="-128"/>
                <a:ea typeface="HGP創英角ｺﾞｼｯｸUB" panose="020B0900000000000000" pitchFamily="50" charset="-128"/>
              </a:rPr>
              <a:t>DX</a:t>
            </a:r>
            <a:r>
              <a:rPr kumimoji="1" lang="ja-JP" altLang="en-US" b="1" dirty="0">
                <a:highlight>
                  <a:srgbClr val="FFFF00"/>
                </a:highlight>
                <a:latin typeface="HGP創英角ｺﾞｼｯｸUB" panose="020B0900000000000000" pitchFamily="50" charset="-128"/>
                <a:ea typeface="HGP創英角ｺﾞｼｯｸUB" panose="020B0900000000000000" pitchFamily="50" charset="-128"/>
              </a:rPr>
              <a:t>推進と地域貢献をしてもらう；プロボノ活動</a:t>
            </a:r>
            <a:endParaRPr kumimoji="1" lang="en-US" altLang="ja-JP"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b="1" dirty="0">
                <a:latin typeface="HGP創英角ｺﾞｼｯｸUB" panose="020B0900000000000000" pitchFamily="50" charset="-128"/>
                <a:ea typeface="HGP創英角ｺﾞｼｯｸUB" panose="020B0900000000000000" pitchFamily="50" charset="-128"/>
              </a:rPr>
              <a:t>　　　　　（普段は専門家として稼働している人が、その専門スキルを活かして行うボ　</a:t>
            </a:r>
            <a:endParaRPr kumimoji="1" lang="en-US" altLang="ja-JP" b="1" dirty="0">
              <a:latin typeface="HGP創英角ｺﾞｼｯｸUB" panose="020B0900000000000000" pitchFamily="50" charset="-128"/>
              <a:ea typeface="HGP創英角ｺﾞｼｯｸUB" panose="020B0900000000000000" pitchFamily="50" charset="-128"/>
            </a:endParaRPr>
          </a:p>
          <a:p>
            <a:r>
              <a:rPr kumimoji="1" lang="ja-JP" altLang="en-US" b="1" dirty="0">
                <a:latin typeface="HGP創英角ｺﾞｼｯｸUB" panose="020B0900000000000000" pitchFamily="50" charset="-128"/>
                <a:ea typeface="HGP創英角ｺﾞｼｯｸUB" panose="020B0900000000000000" pitchFamily="50" charset="-128"/>
              </a:rPr>
              <a:t>　　　　　　ランティア活動）　最近の大企業ではこのような活動をしなければ昇進でき</a:t>
            </a:r>
            <a:endParaRPr kumimoji="1" lang="en-US" altLang="ja-JP" b="1" dirty="0">
              <a:latin typeface="HGP創英角ｺﾞｼｯｸUB" panose="020B0900000000000000" pitchFamily="50" charset="-128"/>
              <a:ea typeface="HGP創英角ｺﾞｼｯｸUB" panose="020B0900000000000000" pitchFamily="50" charset="-128"/>
            </a:endParaRPr>
          </a:p>
          <a:p>
            <a:r>
              <a:rPr kumimoji="1" lang="ja-JP" altLang="en-US" b="1" dirty="0">
                <a:latin typeface="HGP創英角ｺﾞｼｯｸUB" panose="020B0900000000000000" pitchFamily="50" charset="-128"/>
                <a:ea typeface="HGP創英角ｺﾞｼｯｸUB" panose="020B0900000000000000" pitchFamily="50" charset="-128"/>
              </a:rPr>
              <a:t>　　　　　ない</a:t>
            </a:r>
            <a:endParaRPr kumimoji="1" lang="en-US" altLang="ja-JP" b="1" dirty="0">
              <a:latin typeface="HGP創英角ｺﾞｼｯｸUB" panose="020B0900000000000000" pitchFamily="50" charset="-128"/>
              <a:ea typeface="HGP創英角ｺﾞｼｯｸUB" panose="020B0900000000000000" pitchFamily="50" charset="-128"/>
            </a:endParaRPr>
          </a:p>
          <a:p>
            <a:endParaRPr kumimoji="1" lang="en-US" altLang="ja-JP" b="1" dirty="0">
              <a:latin typeface="HGP創英角ｺﾞｼｯｸUB" panose="020B0900000000000000" pitchFamily="50" charset="-128"/>
              <a:ea typeface="HGP創英角ｺﾞｼｯｸUB" panose="020B0900000000000000" pitchFamily="50" charset="-128"/>
            </a:endParaRPr>
          </a:p>
          <a:p>
            <a:r>
              <a:rPr kumimoji="1" lang="ja-JP" altLang="en-US" b="1" dirty="0">
                <a:latin typeface="HGP創英角ｺﾞｼｯｸUB" panose="020B0900000000000000" pitchFamily="50" charset="-128"/>
                <a:ea typeface="HGP創英角ｺﾞｼｯｸUB" panose="020B0900000000000000" pitchFamily="50" charset="-128"/>
              </a:rPr>
              <a:t>　　　　◆　</a:t>
            </a:r>
            <a:r>
              <a:rPr kumimoji="1" lang="ja-JP" altLang="en-US" sz="2400" b="1" dirty="0">
                <a:solidFill>
                  <a:srgbClr val="FF0000"/>
                </a:solidFill>
                <a:latin typeface="HGP創英角ｺﾞｼｯｸUB" panose="020B0900000000000000" pitchFamily="50" charset="-128"/>
                <a:ea typeface="HGP創英角ｺﾞｼｯｸUB" panose="020B0900000000000000" pitchFamily="50" charset="-128"/>
              </a:rPr>
              <a:t>第４の波（サイバー</a:t>
            </a:r>
            <a:r>
              <a:rPr kumimoji="1" lang="en-US" altLang="ja-JP" sz="2400" b="1" dirty="0">
                <a:solidFill>
                  <a:srgbClr val="FF0000"/>
                </a:solidFill>
                <a:latin typeface="HGP創英角ｺﾞｼｯｸUB" panose="020B0900000000000000" pitchFamily="50" charset="-128"/>
                <a:ea typeface="HGP創英角ｺﾞｼｯｸUB" panose="020B0900000000000000" pitchFamily="50" charset="-128"/>
              </a:rPr>
              <a:t>&amp;AI</a:t>
            </a:r>
            <a:r>
              <a:rPr kumimoji="1" lang="ja-JP" altLang="en-US" sz="2400" b="1" dirty="0">
                <a:solidFill>
                  <a:srgbClr val="FF0000"/>
                </a:solidFill>
                <a:latin typeface="HGP創英角ｺﾞｼｯｸUB" panose="020B0900000000000000" pitchFamily="50" charset="-128"/>
                <a:ea typeface="HGP創英角ｺﾞｼｯｸUB" panose="020B0900000000000000" pitchFamily="50" charset="-128"/>
              </a:rPr>
              <a:t>革命）：シンギュラリティ</a:t>
            </a:r>
            <a:r>
              <a:rPr kumimoji="1" lang="en-US" altLang="ja-JP" sz="2400" b="1" dirty="0">
                <a:solidFill>
                  <a:srgbClr val="FF0000"/>
                </a:solidFill>
                <a:latin typeface="HGP創英角ｺﾞｼｯｸUB" panose="020B0900000000000000" pitchFamily="50" charset="-128"/>
                <a:ea typeface="HGP創英角ｺﾞｼｯｸUB" panose="020B0900000000000000" pitchFamily="50" charset="-128"/>
              </a:rPr>
              <a:t>―</a:t>
            </a:r>
          </a:p>
          <a:p>
            <a:r>
              <a:rPr kumimoji="1" lang="ja-JP" altLang="en-US" sz="2000" b="1" dirty="0">
                <a:solidFill>
                  <a:srgbClr val="FF0000"/>
                </a:solidFill>
                <a:latin typeface="HGP創英角ｺﾞｼｯｸUB" panose="020B0900000000000000" pitchFamily="50" charset="-128"/>
                <a:ea typeface="HGP創英角ｺﾞｼｯｸUB" panose="020B0900000000000000" pitchFamily="50" charset="-128"/>
              </a:rPr>
              <a:t>　　　　　</a:t>
            </a:r>
            <a:r>
              <a:rPr kumimoji="1" lang="ja-JP" altLang="en-US" b="1" dirty="0">
                <a:latin typeface="HGP創英角ｺﾞｼｯｸUB" panose="020B0900000000000000" pitchFamily="50" charset="-128"/>
                <a:ea typeface="HGP創英角ｺﾞｼｯｸUB" panose="020B0900000000000000" pitchFamily="50" charset="-128"/>
              </a:rPr>
              <a:t>（</a:t>
            </a:r>
            <a:r>
              <a:rPr kumimoji="1" lang="en-US" altLang="ja-JP" b="1" dirty="0">
                <a:latin typeface="HGP創英角ｺﾞｼｯｸUB" panose="020B0900000000000000" pitchFamily="50" charset="-128"/>
                <a:ea typeface="HGP創英角ｺﾞｼｯｸUB" panose="020B0900000000000000" pitchFamily="50" charset="-128"/>
              </a:rPr>
              <a:t>AI</a:t>
            </a:r>
            <a:r>
              <a:rPr kumimoji="1" lang="ja-JP" altLang="en-US" b="1" dirty="0">
                <a:latin typeface="HGP創英角ｺﾞｼｯｸUB" panose="020B0900000000000000" pitchFamily="50" charset="-128"/>
                <a:ea typeface="HGP創英角ｺﾞｼｯｸUB" panose="020B0900000000000000" pitchFamily="50" charset="-128"/>
              </a:rPr>
              <a:t>が人類の知能を超える技術的特異点。２０４５年頃）　</a:t>
            </a:r>
            <a:endParaRPr kumimoji="1" lang="en-US" altLang="ja-JP" b="1" dirty="0">
              <a:latin typeface="HGP創英角ｺﾞｼｯｸUB" panose="020B0900000000000000" pitchFamily="50" charset="-128"/>
              <a:ea typeface="HGP創英角ｺﾞｼｯｸUB" panose="020B0900000000000000" pitchFamily="50" charset="-128"/>
            </a:endParaRPr>
          </a:p>
          <a:p>
            <a:r>
              <a:rPr kumimoji="1" lang="ja-JP" altLang="en-US" b="1" dirty="0">
                <a:solidFill>
                  <a:schemeClr val="accent1"/>
                </a:solidFill>
                <a:latin typeface="HGP創英角ｺﾞｼｯｸUB" panose="020B0900000000000000" pitchFamily="50" charset="-128"/>
                <a:ea typeface="HGP創英角ｺﾞｼｯｸUB" panose="020B0900000000000000" pitchFamily="50" charset="-128"/>
              </a:rPr>
              <a:t>　　　　　　職の変遷が起こり、能力のない人間は仕事に就けない</a:t>
            </a:r>
            <a:endParaRPr kumimoji="1" lang="en-US" altLang="ja-JP" b="1" dirty="0">
              <a:solidFill>
                <a:schemeClr val="accent1"/>
              </a:solidFill>
              <a:latin typeface="HGP創英角ｺﾞｼｯｸUB" panose="020B0900000000000000" pitchFamily="50" charset="-128"/>
              <a:ea typeface="HGP創英角ｺﾞｼｯｸUB" panose="020B0900000000000000" pitchFamily="50" charset="-128"/>
            </a:endParaRPr>
          </a:p>
          <a:p>
            <a:endParaRPr kumimoji="1" lang="en-US" altLang="ja-JP" b="1" dirty="0">
              <a:latin typeface="HGP創英角ｺﾞｼｯｸUB" panose="020B0900000000000000" pitchFamily="50" charset="-128"/>
              <a:ea typeface="HGP創英角ｺﾞｼｯｸUB" panose="020B0900000000000000" pitchFamily="50" charset="-128"/>
            </a:endParaRPr>
          </a:p>
          <a:p>
            <a:endParaRPr kumimoji="1" lang="en-US" altLang="ja-JP" b="1" dirty="0">
              <a:latin typeface="HGP創英角ｺﾞｼｯｸUB" panose="020B0900000000000000" pitchFamily="50" charset="-128"/>
              <a:ea typeface="HGP創英角ｺﾞｼｯｸUB" panose="020B0900000000000000" pitchFamily="50" charset="-128"/>
            </a:endParaRPr>
          </a:p>
          <a:p>
            <a:r>
              <a:rPr kumimoji="1" lang="ja-JP" altLang="en-US" b="1" dirty="0">
                <a:latin typeface="HGP創英角ｺﾞｼｯｸUB" panose="020B0900000000000000" pitchFamily="50" charset="-128"/>
                <a:ea typeface="HGP創英角ｺﾞｼｯｸUB" panose="020B0900000000000000" pitchFamily="50" charset="-128"/>
              </a:rPr>
              <a:t>　　　　　</a:t>
            </a:r>
            <a:r>
              <a:rPr kumimoji="1" lang="en-US" altLang="ja-JP" b="1" dirty="0">
                <a:solidFill>
                  <a:schemeClr val="accent1"/>
                </a:solidFill>
                <a:latin typeface="HGP創英角ｺﾞｼｯｸUB" panose="020B0900000000000000" pitchFamily="50" charset="-128"/>
                <a:ea typeface="HGP創英角ｺﾞｼｯｸUB" panose="020B0900000000000000" pitchFamily="50" charset="-128"/>
              </a:rPr>
              <a:t>DX</a:t>
            </a:r>
            <a:r>
              <a:rPr kumimoji="1" lang="ja-JP" altLang="en-US" b="1" dirty="0">
                <a:solidFill>
                  <a:schemeClr val="accent1"/>
                </a:solidFill>
                <a:latin typeface="HGP創英角ｺﾞｼｯｸUB" panose="020B0900000000000000" pitchFamily="50" charset="-128"/>
                <a:ea typeface="HGP創英角ｺﾞｼｯｸUB" panose="020B0900000000000000" pitchFamily="50" charset="-128"/>
              </a:rPr>
              <a:t>の発達によって住む場所を選ばなくて良い、会社から離れて暮らせる　　　</a:t>
            </a:r>
            <a:endParaRPr kumimoji="1" lang="en-US" altLang="ja-JP" b="1" dirty="0">
              <a:solidFill>
                <a:schemeClr val="accent1"/>
              </a:solidFill>
              <a:latin typeface="HGP創英角ｺﾞｼｯｸUB" panose="020B0900000000000000" pitchFamily="50" charset="-128"/>
              <a:ea typeface="HGP創英角ｺﾞｼｯｸUB" panose="020B0900000000000000" pitchFamily="50" charset="-128"/>
            </a:endParaRPr>
          </a:p>
          <a:p>
            <a:r>
              <a:rPr kumimoji="1" lang="ja-JP" altLang="en-US" b="1" dirty="0">
                <a:solidFill>
                  <a:schemeClr val="accent1"/>
                </a:solidFill>
                <a:latin typeface="HGP創英角ｺﾞｼｯｸUB" panose="020B0900000000000000" pitchFamily="50" charset="-128"/>
                <a:ea typeface="HGP創英角ｺﾞｼｯｸUB" panose="020B0900000000000000" pitchFamily="50" charset="-128"/>
              </a:rPr>
              <a:t>　　　　　自分の好きなところに住んで活動する</a:t>
            </a:r>
          </a:p>
        </p:txBody>
      </p:sp>
      <p:pic>
        <p:nvPicPr>
          <p:cNvPr id="2" name="Picture 2" descr="C:\Users\FMV-ESPRIMO\Desktop\image001.png">
            <a:extLst>
              <a:ext uri="{FF2B5EF4-FFF2-40B4-BE49-F238E27FC236}">
                <a16:creationId xmlns:a16="http://schemas.microsoft.com/office/drawing/2014/main" id="{AA5D1377-2D1D-8BB3-D2BC-1F5941002D4F}"/>
              </a:ext>
            </a:extLst>
          </p:cNvPr>
          <p:cNvPicPr>
            <a:picLocks noChangeAspect="1" noChangeArrowheads="1"/>
          </p:cNvPicPr>
          <p:nvPr/>
        </p:nvPicPr>
        <p:blipFill>
          <a:blip r:embed="rId3" cstate="print"/>
          <a:srcRect/>
          <a:stretch>
            <a:fillRect/>
          </a:stretch>
        </p:blipFill>
        <p:spPr bwMode="auto">
          <a:xfrm>
            <a:off x="7812515" y="6342026"/>
            <a:ext cx="933450" cy="371475"/>
          </a:xfrm>
          <a:prstGeom prst="rect">
            <a:avLst/>
          </a:prstGeom>
          <a:noFill/>
        </p:spPr>
      </p:pic>
    </p:spTree>
    <p:extLst>
      <p:ext uri="{BB962C8B-B14F-4D97-AF65-F5344CB8AC3E}">
        <p14:creationId xmlns:p14="http://schemas.microsoft.com/office/powerpoint/2010/main" val="3382800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6254C17-1BE6-9BB1-E023-46AC52536FF7}"/>
              </a:ext>
            </a:extLst>
          </p:cNvPr>
          <p:cNvSpPr txBox="1"/>
          <p:nvPr/>
        </p:nvSpPr>
        <p:spPr>
          <a:xfrm>
            <a:off x="365760" y="215153"/>
            <a:ext cx="8412480" cy="6555641"/>
          </a:xfrm>
          <a:prstGeom prst="rect">
            <a:avLst/>
          </a:prstGeom>
          <a:noFill/>
        </p:spPr>
        <p:txBody>
          <a:bodyPr wrap="square" rtlCol="0">
            <a:spAutoFit/>
          </a:bodyPr>
          <a:lstStyle/>
          <a:p>
            <a:r>
              <a:rPr kumimoji="1" lang="ja-JP" altLang="en-US" sz="2800" b="1" dirty="0">
                <a:highlight>
                  <a:srgbClr val="FFFF00"/>
                </a:highlight>
                <a:latin typeface="HGP創英角ｺﾞｼｯｸUB" panose="020B0900000000000000" pitchFamily="50" charset="-128"/>
                <a:ea typeface="HGP創英角ｺﾞｼｯｸUB" panose="020B0900000000000000" pitchFamily="50" charset="-128"/>
              </a:rPr>
              <a:t>◆最近２０年の出来事</a:t>
            </a:r>
            <a:r>
              <a:rPr kumimoji="1" lang="en-US" altLang="ja-JP" sz="2800" b="1" dirty="0">
                <a:highlight>
                  <a:srgbClr val="FFFF00"/>
                </a:highlight>
                <a:latin typeface="HGP創英角ｺﾞｼｯｸUB" panose="020B0900000000000000" pitchFamily="50" charset="-128"/>
                <a:ea typeface="HGP創英角ｺﾞｼｯｸUB" panose="020B0900000000000000" pitchFamily="50" charset="-128"/>
              </a:rPr>
              <a:t>(</a:t>
            </a:r>
            <a:r>
              <a:rPr kumimoji="1" lang="ja-JP" altLang="en-US" sz="2800" b="1" dirty="0">
                <a:highlight>
                  <a:srgbClr val="FFFF00"/>
                </a:highlight>
                <a:latin typeface="HGP創英角ｺﾞｼｯｸUB" panose="020B0900000000000000" pitchFamily="50" charset="-128"/>
                <a:ea typeface="HGP創英角ｺﾞｼｯｸUB" panose="020B0900000000000000" pitchFamily="50" charset="-128"/>
              </a:rPr>
              <a:t>インターネット社会では）</a:t>
            </a:r>
            <a:endParaRPr kumimoji="1" lang="en-US" altLang="ja-JP" sz="28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2800" b="1" dirty="0">
                <a:solidFill>
                  <a:srgbClr val="FF0000"/>
                </a:solidFill>
                <a:latin typeface="HGP創英角ｺﾞｼｯｸUB" panose="020B0900000000000000" pitchFamily="50" charset="-128"/>
                <a:ea typeface="HGP創英角ｺﾞｼｯｸUB" panose="020B0900000000000000" pitchFamily="50" charset="-128"/>
              </a:rPr>
              <a:t>・</a:t>
            </a:r>
            <a:r>
              <a:rPr kumimoji="1" lang="ja-JP" altLang="en-US" sz="2800" b="1" dirty="0">
                <a:latin typeface="HGP創英角ｺﾞｼｯｸUB" panose="020B0900000000000000" pitchFamily="50" charset="-128"/>
                <a:ea typeface="HGP創英角ｺﾞｼｯｸUB" panose="020B0900000000000000" pitchFamily="50" charset="-128"/>
              </a:rPr>
              <a:t>社員１７万人を有し、全世界の写真用紙の８５％を　</a:t>
            </a:r>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販売した世界的なメーカーコダックが僅か数年でビジ</a:t>
            </a:r>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ネスモデルは消え破産</a:t>
            </a:r>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solidFill>
                  <a:srgbClr val="FF0000"/>
                </a:solidFill>
                <a:latin typeface="HGP創英角ｺﾞｼｯｸUB" panose="020B0900000000000000" pitchFamily="50" charset="-128"/>
                <a:ea typeface="HGP創英角ｺﾞｼｯｸUB" panose="020B0900000000000000" pitchFamily="50" charset="-128"/>
              </a:rPr>
              <a:t>・</a:t>
            </a:r>
            <a:r>
              <a:rPr kumimoji="1" lang="en-US" altLang="ja-JP" sz="2800" b="1" dirty="0">
                <a:latin typeface="HGP創英角ｺﾞｼｯｸUB" panose="020B0900000000000000" pitchFamily="50" charset="-128"/>
                <a:ea typeface="HGP創英角ｺﾞｼｯｸUB" panose="020B0900000000000000" pitchFamily="50" charset="-128"/>
              </a:rPr>
              <a:t>Uber </a:t>
            </a:r>
            <a:r>
              <a:rPr kumimoji="1" lang="ja-JP" altLang="en-US" sz="2800" b="1" dirty="0">
                <a:latin typeface="HGP創英角ｺﾞｼｯｸUB" panose="020B0900000000000000" pitchFamily="50" charset="-128"/>
                <a:ea typeface="HGP創英角ｺﾞｼｯｸUB" panose="020B0900000000000000" pitchFamily="50" charset="-128"/>
              </a:rPr>
              <a:t>（アメリカのタクシー会社）は世界最大のタクシー</a:t>
            </a:r>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会社であるが、車は一台も所有していない：ウエッブサ</a:t>
            </a:r>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イトと配車アプリのみ</a:t>
            </a:r>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solidFill>
                  <a:srgbClr val="FF0000"/>
                </a:solidFill>
                <a:latin typeface="HGP創英角ｺﾞｼｯｸUB" panose="020B0900000000000000" pitchFamily="50" charset="-128"/>
                <a:ea typeface="HGP創英角ｺﾞｼｯｸUB" panose="020B0900000000000000" pitchFamily="50" charset="-128"/>
              </a:rPr>
              <a:t>・</a:t>
            </a:r>
            <a:r>
              <a:rPr kumimoji="1" lang="ja-JP" altLang="en-US" sz="2800" b="1" dirty="0">
                <a:latin typeface="HGP創英角ｺﾞｼｯｸUB" panose="020B0900000000000000" pitchFamily="50" charset="-128"/>
                <a:ea typeface="HGP創英角ｺﾞｼｯｸUB" panose="020B0900000000000000" pitchFamily="50" charset="-128"/>
              </a:rPr>
              <a:t>エアー</a:t>
            </a:r>
            <a:r>
              <a:rPr kumimoji="1" lang="en-US" altLang="ja-JP" sz="2800" b="1" dirty="0">
                <a:latin typeface="HGP創英角ｺﾞｼｯｸUB" panose="020B0900000000000000" pitchFamily="50" charset="-128"/>
                <a:ea typeface="HGP創英角ｺﾞｼｯｸUB" panose="020B0900000000000000" pitchFamily="50" charset="-128"/>
              </a:rPr>
              <a:t>B</a:t>
            </a:r>
            <a:r>
              <a:rPr kumimoji="1" lang="ja-JP" altLang="en-US" sz="2800" b="1" dirty="0">
                <a:latin typeface="HGP創英角ｺﾞｼｯｸUB" panose="020B0900000000000000" pitchFamily="50" charset="-128"/>
                <a:ea typeface="HGP創英角ｺﾞｼｯｸUB" panose="020B0900000000000000" pitchFamily="50" charset="-128"/>
              </a:rPr>
              <a:t>＆</a:t>
            </a:r>
            <a:r>
              <a:rPr kumimoji="1" lang="en-US" altLang="ja-JP" sz="2800" b="1" dirty="0">
                <a:latin typeface="HGP創英角ｺﾞｼｯｸUB" panose="020B0900000000000000" pitchFamily="50" charset="-128"/>
                <a:ea typeface="HGP創英角ｺﾞｼｯｸUB" panose="020B0900000000000000" pitchFamily="50" charset="-128"/>
              </a:rPr>
              <a:t>B</a:t>
            </a:r>
            <a:r>
              <a:rPr kumimoji="1" lang="ja-JP" altLang="en-US" sz="2800" b="1" dirty="0">
                <a:latin typeface="HGP創英角ｺﾞｼｯｸUB" panose="020B0900000000000000" pitchFamily="50" charset="-128"/>
                <a:ea typeface="HGP創英角ｺﾞｼｯｸUB" panose="020B0900000000000000" pitchFamily="50" charset="-128"/>
              </a:rPr>
              <a:t>（世界最大のホテル会社）：ホテルを所有し</a:t>
            </a:r>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ていない</a:t>
            </a:r>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solidFill>
                  <a:srgbClr val="FF0000"/>
                </a:solidFill>
                <a:latin typeface="HGP創英角ｺﾞｼｯｸUB" panose="020B0900000000000000" pitchFamily="50" charset="-128"/>
                <a:ea typeface="HGP創英角ｺﾞｼｯｸUB" panose="020B0900000000000000" pitchFamily="50" charset="-128"/>
              </a:rPr>
              <a:t>・</a:t>
            </a:r>
            <a:r>
              <a:rPr kumimoji="1" lang="en-US" altLang="ja-JP" sz="2800" b="1" dirty="0">
                <a:latin typeface="HGP創英角ｺﾞｼｯｸUB" panose="020B0900000000000000" pitchFamily="50" charset="-128"/>
                <a:ea typeface="HGP創英角ｺﾞｼｯｸUB" panose="020B0900000000000000" pitchFamily="50" charset="-128"/>
              </a:rPr>
              <a:t>IBM</a:t>
            </a:r>
            <a:r>
              <a:rPr kumimoji="1" lang="ja-JP" altLang="en-US" sz="2800" b="1" dirty="0">
                <a:latin typeface="HGP創英角ｺﾞｼｯｸUB" panose="020B0900000000000000" pitchFamily="50" charset="-128"/>
                <a:ea typeface="HGP創英角ｺﾞｼｯｸUB" panose="020B0900000000000000" pitchFamily="50" charset="-128"/>
              </a:rPr>
              <a:t>ワトソン：アメリカでの若い弁護士は就職の当てが　</a:t>
            </a:r>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ない（人間の法的助言は７０％の精度、ワトソンは９</a:t>
            </a:r>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０％）　医療：</a:t>
            </a:r>
            <a:r>
              <a:rPr kumimoji="1" lang="en-US" altLang="ja-JP" sz="2800" b="1" dirty="0">
                <a:latin typeface="HGP創英角ｺﾞｼｯｸUB" panose="020B0900000000000000" pitchFamily="50" charset="-128"/>
                <a:ea typeface="HGP創英角ｺﾞｼｯｸUB" panose="020B0900000000000000" pitchFamily="50" charset="-128"/>
              </a:rPr>
              <a:t>CT</a:t>
            </a:r>
            <a:r>
              <a:rPr kumimoji="1" lang="ja-JP" altLang="en-US" sz="2800" b="1" dirty="0">
                <a:latin typeface="HGP創英角ｺﾞｼｯｸUB" panose="020B0900000000000000" pitchFamily="50" charset="-128"/>
                <a:ea typeface="HGP創英角ｺﾞｼｯｸUB" panose="020B0900000000000000" pitchFamily="50" charset="-128"/>
              </a:rPr>
              <a:t>や</a:t>
            </a:r>
            <a:r>
              <a:rPr kumimoji="1" lang="en-US" altLang="ja-JP" sz="2800" b="1" dirty="0">
                <a:latin typeface="HGP創英角ｺﾞｼｯｸUB" panose="020B0900000000000000" pitchFamily="50" charset="-128"/>
                <a:ea typeface="HGP創英角ｺﾞｼｯｸUB" panose="020B0900000000000000" pitchFamily="50" charset="-128"/>
              </a:rPr>
              <a:t>X</a:t>
            </a:r>
            <a:r>
              <a:rPr kumimoji="1" lang="ja-JP" altLang="en-US" sz="2800" b="1" dirty="0">
                <a:latin typeface="HGP創英角ｺﾞｼｯｸUB" panose="020B0900000000000000" pitchFamily="50" charset="-128"/>
                <a:ea typeface="HGP創英角ｺﾞｼｯｸUB" panose="020B0900000000000000" pitchFamily="50" charset="-128"/>
              </a:rPr>
              <a:t>線の解析力はワトソンの方が上</a:t>
            </a:r>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solidFill>
                  <a:srgbClr val="FF0000"/>
                </a:solidFill>
                <a:latin typeface="HGP創英角ｺﾞｼｯｸUB" panose="020B0900000000000000" pitchFamily="50" charset="-128"/>
                <a:ea typeface="HGP創英角ｺﾞｼｯｸUB" panose="020B0900000000000000" pitchFamily="50" charset="-128"/>
              </a:rPr>
              <a:t>・</a:t>
            </a:r>
            <a:r>
              <a:rPr kumimoji="1" lang="en-US" altLang="ja-JP" sz="2800" b="1" dirty="0">
                <a:latin typeface="HGP創英角ｺﾞｼｯｸUB" panose="020B0900000000000000" pitchFamily="50" charset="-128"/>
                <a:ea typeface="HGP創英角ｺﾞｼｯｸUB" panose="020B0900000000000000" pitchFamily="50" charset="-128"/>
              </a:rPr>
              <a:t>CP</a:t>
            </a:r>
            <a:r>
              <a:rPr kumimoji="1" lang="ja-JP" altLang="en-US" sz="2800" b="1" dirty="0">
                <a:latin typeface="HGP創英角ｺﾞｼｯｸUB" panose="020B0900000000000000" pitchFamily="50" charset="-128"/>
                <a:ea typeface="HGP創英角ｺﾞｼｯｸUB" panose="020B0900000000000000" pitchFamily="50" charset="-128"/>
              </a:rPr>
              <a:t>による顔認証でセキュリティーが向上：キャッシュレス</a:t>
            </a:r>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時代が到来（韓国、中国、スウェーデンでは現金でも</a:t>
            </a:r>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のが買えない）</a:t>
            </a:r>
            <a:endParaRPr kumimoji="1" lang="en-US" altLang="ja-JP" sz="2800" b="1" dirty="0">
              <a:latin typeface="HGP創英角ｺﾞｼｯｸUB" panose="020B0900000000000000" pitchFamily="50" charset="-128"/>
              <a:ea typeface="HGP創英角ｺﾞｼｯｸUB" panose="020B0900000000000000" pitchFamily="50" charset="-128"/>
            </a:endParaRPr>
          </a:p>
        </p:txBody>
      </p:sp>
      <p:pic>
        <p:nvPicPr>
          <p:cNvPr id="2" name="Picture 2" descr="C:\Users\FMV-ESPRIMO\Desktop\image001.png">
            <a:extLst>
              <a:ext uri="{FF2B5EF4-FFF2-40B4-BE49-F238E27FC236}">
                <a16:creationId xmlns:a16="http://schemas.microsoft.com/office/drawing/2014/main" id="{70C40CAE-EC50-C76C-30D1-E926EE38B184}"/>
              </a:ext>
            </a:extLst>
          </p:cNvPr>
          <p:cNvPicPr>
            <a:picLocks noChangeAspect="1" noChangeArrowheads="1"/>
          </p:cNvPicPr>
          <p:nvPr/>
        </p:nvPicPr>
        <p:blipFill>
          <a:blip r:embed="rId3" cstate="print"/>
          <a:srcRect/>
          <a:stretch>
            <a:fillRect/>
          </a:stretch>
        </p:blipFill>
        <p:spPr bwMode="auto">
          <a:xfrm>
            <a:off x="8048625" y="260032"/>
            <a:ext cx="933450" cy="371475"/>
          </a:xfrm>
          <a:prstGeom prst="rect">
            <a:avLst/>
          </a:prstGeom>
          <a:noFill/>
        </p:spPr>
      </p:pic>
    </p:spTree>
    <p:extLst>
      <p:ext uri="{BB962C8B-B14F-4D97-AF65-F5344CB8AC3E}">
        <p14:creationId xmlns:p14="http://schemas.microsoft.com/office/powerpoint/2010/main" val="42228276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F1A6242-21C5-403F-C8CA-AB23FEFC0833}"/>
              </a:ext>
            </a:extLst>
          </p:cNvPr>
          <p:cNvSpPr txBox="1"/>
          <p:nvPr/>
        </p:nvSpPr>
        <p:spPr>
          <a:xfrm>
            <a:off x="505609" y="559398"/>
            <a:ext cx="8520404" cy="62478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2800" b="1" dirty="0">
                <a:highlight>
                  <a:srgbClr val="FFFF00"/>
                </a:highlight>
                <a:latin typeface="HGP創英角ｺﾞｼｯｸUB" panose="020B0900000000000000" pitchFamily="50" charset="-128"/>
                <a:ea typeface="HGP創英角ｺﾞｼｯｸUB" panose="020B0900000000000000" pitchFamily="50" charset="-128"/>
              </a:rPr>
              <a:t>◆今、私達の周りで（世界中の働く社会）で問題になっている事柄</a:t>
            </a:r>
            <a:endParaRPr kumimoji="1" lang="en-US" altLang="ja-JP" sz="2800" b="1" dirty="0">
              <a:highlight>
                <a:srgbClr val="FFFF00"/>
              </a:highlight>
              <a:latin typeface="HGP創英角ｺﾞｼｯｸUB" panose="020B0900000000000000" pitchFamily="50" charset="-128"/>
              <a:ea typeface="HGP創英角ｺﾞｼｯｸUB" panose="020B0900000000000000" pitchFamily="50" charset="-128"/>
            </a:endParaRPr>
          </a:p>
          <a:p>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a:t>
            </a:r>
            <a:r>
              <a:rPr kumimoji="1" lang="ja-JP" altLang="en-US" sz="3200" b="1" dirty="0">
                <a:latin typeface="HGP創英角ｺﾞｼｯｸUB" panose="020B0900000000000000" pitchFamily="50" charset="-128"/>
                <a:ea typeface="HGP創英角ｺﾞｼｯｸUB" panose="020B0900000000000000" pitchFamily="50" charset="-128"/>
              </a:rPr>
              <a:t>①女性差別</a:t>
            </a:r>
            <a:endParaRPr kumimoji="1" lang="en-US" altLang="ja-JP" sz="3200" b="1" dirty="0">
              <a:latin typeface="HGP創英角ｺﾞｼｯｸUB" panose="020B0900000000000000" pitchFamily="50" charset="-128"/>
              <a:ea typeface="HGP創英角ｺﾞｼｯｸUB" panose="020B0900000000000000" pitchFamily="50" charset="-128"/>
            </a:endParaRPr>
          </a:p>
          <a:p>
            <a:r>
              <a:rPr kumimoji="1" lang="ja-JP" altLang="en-US" sz="3200" b="1" dirty="0">
                <a:latin typeface="HGP創英角ｺﾞｼｯｸUB" panose="020B0900000000000000" pitchFamily="50" charset="-128"/>
                <a:ea typeface="HGP創英角ｺﾞｼｯｸUB" panose="020B0900000000000000" pitchFamily="50" charset="-128"/>
              </a:rPr>
              <a:t>　②パワーハラスメント</a:t>
            </a:r>
            <a:endParaRPr kumimoji="1" lang="en-US" altLang="ja-JP" sz="3200" b="1" dirty="0">
              <a:latin typeface="HGP創英角ｺﾞｼｯｸUB" panose="020B0900000000000000" pitchFamily="50" charset="-128"/>
              <a:ea typeface="HGP創英角ｺﾞｼｯｸUB" panose="020B0900000000000000" pitchFamily="50" charset="-128"/>
            </a:endParaRPr>
          </a:p>
          <a:p>
            <a:r>
              <a:rPr kumimoji="1" lang="ja-JP" altLang="en-US" sz="3200" b="1" dirty="0">
                <a:latin typeface="HGP創英角ｺﾞｼｯｸUB" panose="020B0900000000000000" pitchFamily="50" charset="-128"/>
                <a:ea typeface="HGP創英角ｺﾞｼｯｸUB" panose="020B0900000000000000" pitchFamily="50" charset="-128"/>
              </a:rPr>
              <a:t>　③セクシャルハラスメント（米国ボーイスカウト、</a:t>
            </a:r>
            <a:endParaRPr kumimoji="1" lang="en-US" altLang="ja-JP" sz="3200" b="1" dirty="0">
              <a:latin typeface="HGP創英角ｺﾞｼｯｸUB" panose="020B0900000000000000" pitchFamily="50" charset="-128"/>
              <a:ea typeface="HGP創英角ｺﾞｼｯｸUB" panose="020B0900000000000000" pitchFamily="50" charset="-128"/>
            </a:endParaRPr>
          </a:p>
          <a:p>
            <a:r>
              <a:rPr kumimoji="1" lang="ja-JP" altLang="en-US" sz="3200" b="1" dirty="0">
                <a:latin typeface="HGP創英角ｺﾞｼｯｸUB" panose="020B0900000000000000" pitchFamily="50" charset="-128"/>
                <a:ea typeface="HGP創英角ｺﾞｼｯｸUB" panose="020B0900000000000000" pitchFamily="50" charset="-128"/>
              </a:rPr>
              <a:t>　　　ジャニーズ問題等）</a:t>
            </a:r>
            <a:endParaRPr kumimoji="1" lang="en-US" altLang="ja-JP" sz="3200" b="1" dirty="0">
              <a:latin typeface="HGP創英角ｺﾞｼｯｸUB" panose="020B0900000000000000" pitchFamily="50" charset="-128"/>
              <a:ea typeface="HGP創英角ｺﾞｼｯｸUB" panose="020B0900000000000000" pitchFamily="50" charset="-128"/>
            </a:endParaRPr>
          </a:p>
          <a:p>
            <a:r>
              <a:rPr kumimoji="1" lang="ja-JP" altLang="en-US" sz="3200" b="1" dirty="0">
                <a:latin typeface="HGP創英角ｺﾞｼｯｸUB" panose="020B0900000000000000" pitchFamily="50" charset="-128"/>
                <a:ea typeface="HGP創英角ｺﾞｼｯｸUB" panose="020B0900000000000000" pitchFamily="50" charset="-128"/>
              </a:rPr>
              <a:t>　④人種差別人種差別（アファーマティブアクショ</a:t>
            </a:r>
            <a:endParaRPr kumimoji="1" lang="en-US" altLang="ja-JP" sz="3200" b="1" dirty="0">
              <a:latin typeface="HGP創英角ｺﾞｼｯｸUB" panose="020B0900000000000000" pitchFamily="50" charset="-128"/>
              <a:ea typeface="HGP創英角ｺﾞｼｯｸUB" panose="020B0900000000000000" pitchFamily="50" charset="-128"/>
            </a:endParaRPr>
          </a:p>
          <a:p>
            <a:r>
              <a:rPr kumimoji="1" lang="ja-JP" altLang="en-US" sz="3200" b="1" dirty="0">
                <a:latin typeface="HGP創英角ｺﾞｼｯｸUB" panose="020B0900000000000000" pitchFamily="50" charset="-128"/>
                <a:ea typeface="HGP創英角ｺﾞｼｯｸUB" panose="020B0900000000000000" pitchFamily="50" charset="-128"/>
              </a:rPr>
              <a:t>　　　ン：積極的格差是正措置：</a:t>
            </a:r>
            <a:r>
              <a:rPr kumimoji="1" lang="ja-JP" altLang="en-US" sz="2800" b="1" dirty="0">
                <a:latin typeface="HGP創英角ｺﾞｼｯｸUB" panose="020B0900000000000000" pitchFamily="50" charset="-128"/>
                <a:ea typeface="HGP創英角ｺﾞｼｯｸUB" panose="020B0900000000000000" pitchFamily="50" charset="-128"/>
              </a:rPr>
              <a:t>１９６１年ケネディ大</a:t>
            </a:r>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統領）</a:t>
            </a:r>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3200" b="1" dirty="0">
                <a:latin typeface="HGP創英角ｺﾞｼｯｸUB" panose="020B0900000000000000" pitchFamily="50" charset="-128"/>
                <a:ea typeface="HGP創英角ｺﾞｼｯｸUB" panose="020B0900000000000000" pitchFamily="50" charset="-128"/>
              </a:rPr>
              <a:t>　⑤ジェンダー問題</a:t>
            </a:r>
            <a:endParaRPr kumimoji="1" lang="en-US" altLang="ja-JP" sz="3200" b="1" dirty="0">
              <a:latin typeface="HGP創英角ｺﾞｼｯｸUB" panose="020B0900000000000000" pitchFamily="50" charset="-128"/>
              <a:ea typeface="HGP創英角ｺﾞｼｯｸUB" panose="020B0900000000000000" pitchFamily="50" charset="-128"/>
            </a:endParaRPr>
          </a:p>
          <a:p>
            <a:r>
              <a:rPr kumimoji="1" lang="ja-JP" altLang="en-US" sz="3200" b="1" dirty="0">
                <a:latin typeface="HGP創英角ｺﾞｼｯｸUB" panose="020B0900000000000000" pitchFamily="50" charset="-128"/>
                <a:ea typeface="HGP創英角ｺﾞｼｯｸUB" panose="020B0900000000000000" pitchFamily="50" charset="-128"/>
              </a:rPr>
              <a:t>　このような問題が起こると米国では高額の</a:t>
            </a:r>
            <a:endParaRPr kumimoji="1" lang="en-US" altLang="ja-JP" sz="3200" b="1" dirty="0">
              <a:latin typeface="HGP創英角ｺﾞｼｯｸUB" panose="020B0900000000000000" pitchFamily="50" charset="-128"/>
              <a:ea typeface="HGP創英角ｺﾞｼｯｸUB" panose="020B0900000000000000" pitchFamily="50" charset="-128"/>
            </a:endParaRPr>
          </a:p>
          <a:p>
            <a:r>
              <a:rPr kumimoji="1" lang="ja-JP" altLang="en-US" sz="3200" b="1" dirty="0">
                <a:latin typeface="HGP創英角ｺﾞｼｯｸUB" panose="020B0900000000000000" pitchFamily="50" charset="-128"/>
                <a:ea typeface="HGP創英角ｺﾞｼｯｸUB" panose="020B0900000000000000" pitchFamily="50" charset="-128"/>
              </a:rPr>
              <a:t>　保障問題が起きている</a:t>
            </a:r>
          </a:p>
        </p:txBody>
      </p:sp>
      <p:pic>
        <p:nvPicPr>
          <p:cNvPr id="3" name="Picture 2" descr="C:\Users\FMV-ESPRIMO\Desktop\image001.png">
            <a:extLst>
              <a:ext uri="{FF2B5EF4-FFF2-40B4-BE49-F238E27FC236}">
                <a16:creationId xmlns:a16="http://schemas.microsoft.com/office/drawing/2014/main" id="{676DC6CA-6264-F26F-DF54-20BA91403882}"/>
              </a:ext>
            </a:extLst>
          </p:cNvPr>
          <p:cNvPicPr>
            <a:picLocks noChangeAspect="1" noChangeArrowheads="1"/>
          </p:cNvPicPr>
          <p:nvPr/>
        </p:nvPicPr>
        <p:blipFill>
          <a:blip r:embed="rId3" cstate="print"/>
          <a:srcRect/>
          <a:stretch>
            <a:fillRect/>
          </a:stretch>
        </p:blipFill>
        <p:spPr bwMode="auto">
          <a:xfrm>
            <a:off x="7778357" y="110150"/>
            <a:ext cx="933450" cy="371475"/>
          </a:xfrm>
          <a:prstGeom prst="rect">
            <a:avLst/>
          </a:prstGeom>
          <a:noFill/>
        </p:spPr>
      </p:pic>
    </p:spTree>
    <p:extLst>
      <p:ext uri="{BB962C8B-B14F-4D97-AF65-F5344CB8AC3E}">
        <p14:creationId xmlns:p14="http://schemas.microsoft.com/office/powerpoint/2010/main" val="162823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6100024" y="863980"/>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004647"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図 2">
            <a:extLst>
              <a:ext uri="{FF2B5EF4-FFF2-40B4-BE49-F238E27FC236}">
                <a16:creationId xmlns:a16="http://schemas.microsoft.com/office/drawing/2014/main" id="{3ED632CD-8A5E-3C1D-607C-08AAAE84533B}"/>
              </a:ext>
            </a:extLst>
          </p:cNvPr>
          <p:cNvPicPr>
            <a:picLocks noChangeAspect="1"/>
          </p:cNvPicPr>
          <p:nvPr/>
        </p:nvPicPr>
        <p:blipFill>
          <a:blip r:embed="rId3"/>
          <a:stretch>
            <a:fillRect/>
          </a:stretch>
        </p:blipFill>
        <p:spPr>
          <a:xfrm>
            <a:off x="527386" y="680161"/>
            <a:ext cx="3583036" cy="532793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4" name="テキスト ボックス 3">
            <a:extLst>
              <a:ext uri="{FF2B5EF4-FFF2-40B4-BE49-F238E27FC236}">
                <a16:creationId xmlns:a16="http://schemas.microsoft.com/office/drawing/2014/main" id="{C3DA596B-194C-E14C-5F8C-80C2A8186606}"/>
              </a:ext>
            </a:extLst>
          </p:cNvPr>
          <p:cNvSpPr txBox="1"/>
          <p:nvPr/>
        </p:nvSpPr>
        <p:spPr>
          <a:xfrm>
            <a:off x="4421221" y="1288026"/>
            <a:ext cx="4094129" cy="4888937"/>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kumimoji="1" lang="ja-JP" altLang="en-US" sz="2000" b="1" dirty="0">
                <a:latin typeface="HGP創英角ｺﾞｼｯｸUB" panose="020B0900000000000000" pitchFamily="50" charset="-128"/>
                <a:ea typeface="HGP創英角ｺﾞｼｯｸUB" panose="020B0900000000000000" pitchFamily="50" charset="-128"/>
              </a:rPr>
              <a:t>　補償問題</a:t>
            </a:r>
            <a:endParaRPr kumimoji="1" lang="en-US" altLang="ja-JP" sz="2000" b="1" dirty="0">
              <a:latin typeface="HGP創英角ｺﾞｼｯｸUB" panose="020B0900000000000000" pitchFamily="50" charset="-128"/>
              <a:ea typeface="HGP創英角ｺﾞｼｯｸUB" panose="020B0900000000000000" pitchFamily="50" charset="-128"/>
            </a:endParaRPr>
          </a:p>
          <a:p>
            <a:pPr indent="-228600" defTabSz="914400">
              <a:lnSpc>
                <a:spcPct val="90000"/>
              </a:lnSpc>
              <a:spcAft>
                <a:spcPts val="600"/>
              </a:spcAft>
              <a:buFont typeface="Arial" panose="020B0604020202020204" pitchFamily="34" charset="0"/>
              <a:buChar char="•"/>
            </a:pPr>
            <a:r>
              <a:rPr kumimoji="1" lang="ja-JP" altLang="en-US" sz="2000" b="1" dirty="0">
                <a:latin typeface="HGP創英角ｺﾞｼｯｸUB" panose="020B0900000000000000" pitchFamily="50" charset="-128"/>
                <a:ea typeface="HGP創英角ｺﾞｼｯｸUB" panose="020B0900000000000000" pitchFamily="50" charset="-128"/>
              </a:rPr>
              <a:t>　ジャニーズ資産１５００億円</a:t>
            </a:r>
            <a:endParaRPr kumimoji="1" lang="en-US" altLang="ja-JP" sz="2000" b="1" dirty="0">
              <a:latin typeface="HGP創英角ｺﾞｼｯｸUB" panose="020B0900000000000000" pitchFamily="50" charset="-128"/>
              <a:ea typeface="HGP創英角ｺﾞｼｯｸUB" panose="020B0900000000000000" pitchFamily="50" charset="-128"/>
            </a:endParaRPr>
          </a:p>
          <a:p>
            <a:pPr indent="-228600" defTabSz="914400">
              <a:lnSpc>
                <a:spcPct val="90000"/>
              </a:lnSpc>
              <a:spcAft>
                <a:spcPts val="600"/>
              </a:spcAft>
              <a:buFont typeface="Arial" panose="020B0604020202020204" pitchFamily="34" charset="0"/>
              <a:buChar char="•"/>
            </a:pPr>
            <a:r>
              <a:rPr kumimoji="1" lang="ja-JP" altLang="en-US" sz="2000" b="1" dirty="0">
                <a:latin typeface="HGP創英角ｺﾞｼｯｸUB" panose="020B0900000000000000" pitchFamily="50" charset="-128"/>
                <a:ea typeface="HGP創英角ｺﾞｼｯｸUB" panose="020B0900000000000000" pitchFamily="50" charset="-128"/>
              </a:rPr>
              <a:t>　藤島ジュリー氏がすべて相続</a:t>
            </a:r>
            <a:endParaRPr kumimoji="1" lang="en-US" altLang="ja-JP" sz="2000" b="1" dirty="0">
              <a:latin typeface="HGP創英角ｺﾞｼｯｸUB" panose="020B0900000000000000" pitchFamily="50" charset="-128"/>
              <a:ea typeface="HGP創英角ｺﾞｼｯｸUB" panose="020B0900000000000000" pitchFamily="50" charset="-128"/>
            </a:endParaRPr>
          </a:p>
          <a:p>
            <a:pPr indent="-228600" defTabSz="914400">
              <a:lnSpc>
                <a:spcPct val="90000"/>
              </a:lnSpc>
              <a:spcAft>
                <a:spcPts val="600"/>
              </a:spcAft>
              <a:buFont typeface="Arial" panose="020B0604020202020204" pitchFamily="34" charset="0"/>
              <a:buChar char="•"/>
            </a:pPr>
            <a:r>
              <a:rPr kumimoji="1" lang="ja-JP" altLang="en-US" sz="2000" b="1" dirty="0">
                <a:latin typeface="HGP創英角ｺﾞｼｯｸUB" panose="020B0900000000000000" pitchFamily="50" charset="-128"/>
                <a:ea typeface="HGP創英角ｺﾞｼｯｸUB" panose="020B0900000000000000" pitchFamily="50" charset="-128"/>
              </a:rPr>
              <a:t>　相続税を払って残り７００億円</a:t>
            </a:r>
            <a:endParaRPr kumimoji="1" lang="en-US" altLang="ja-JP" sz="2000" b="1" dirty="0">
              <a:latin typeface="HGP創英角ｺﾞｼｯｸUB" panose="020B0900000000000000" pitchFamily="50" charset="-128"/>
              <a:ea typeface="HGP創英角ｺﾞｼｯｸUB" panose="020B0900000000000000" pitchFamily="50" charset="-128"/>
            </a:endParaRPr>
          </a:p>
          <a:p>
            <a:pPr indent="-228600" defTabSz="914400">
              <a:lnSpc>
                <a:spcPct val="90000"/>
              </a:lnSpc>
              <a:spcAft>
                <a:spcPts val="600"/>
              </a:spcAft>
              <a:buFont typeface="Arial" panose="020B0604020202020204" pitchFamily="34" charset="0"/>
              <a:buChar char="•"/>
            </a:pPr>
            <a:r>
              <a:rPr kumimoji="1" lang="ja-JP" altLang="en-US" sz="2000" b="1" dirty="0">
                <a:latin typeface="HGP創英角ｺﾞｼｯｸUB" panose="020B0900000000000000" pitchFamily="50" charset="-128"/>
                <a:ea typeface="HGP創英角ｺﾞｼｯｸUB" panose="020B0900000000000000" pitchFamily="50" charset="-128"/>
              </a:rPr>
              <a:t>　この中から３００人から５００</a:t>
            </a:r>
            <a:endParaRPr kumimoji="1" lang="en-US" altLang="ja-JP" sz="2000" b="1" dirty="0">
              <a:latin typeface="HGP創英角ｺﾞｼｯｸUB" panose="020B0900000000000000" pitchFamily="50" charset="-128"/>
              <a:ea typeface="HGP創英角ｺﾞｼｯｸUB" panose="020B0900000000000000" pitchFamily="50" charset="-128"/>
            </a:endParaRPr>
          </a:p>
          <a:p>
            <a:pPr defTabSz="914400">
              <a:lnSpc>
                <a:spcPct val="90000"/>
              </a:lnSpc>
              <a:spcAft>
                <a:spcPts val="600"/>
              </a:spcAft>
            </a:pPr>
            <a:r>
              <a:rPr kumimoji="1" lang="ja-JP" altLang="en-US" sz="2000" b="1" dirty="0">
                <a:latin typeface="HGP創英角ｺﾞｼｯｸUB" panose="020B0900000000000000" pitchFamily="50" charset="-128"/>
                <a:ea typeface="HGP創英角ｺﾞｼｯｸUB" panose="020B0900000000000000" pitchFamily="50" charset="-128"/>
              </a:rPr>
              <a:t>　　人？の被害者への補償</a:t>
            </a:r>
            <a:endParaRPr kumimoji="1" lang="en-US" altLang="ja-JP" sz="2000" b="1" dirty="0">
              <a:latin typeface="HGP創英角ｺﾞｼｯｸUB" panose="020B0900000000000000" pitchFamily="50" charset="-128"/>
              <a:ea typeface="HGP創英角ｺﾞｼｯｸUB" panose="020B0900000000000000" pitchFamily="50" charset="-128"/>
            </a:endParaRPr>
          </a:p>
          <a:p>
            <a:pPr indent="-228600" defTabSz="914400">
              <a:lnSpc>
                <a:spcPct val="90000"/>
              </a:lnSpc>
              <a:spcAft>
                <a:spcPts val="600"/>
              </a:spcAft>
              <a:buFont typeface="Arial" panose="020B0604020202020204" pitchFamily="34" charset="0"/>
              <a:buChar char="•"/>
            </a:pPr>
            <a:r>
              <a:rPr kumimoji="1" lang="ja-JP" altLang="en-US" sz="2000" b="1" dirty="0">
                <a:latin typeface="HGP創英角ｺﾞｼｯｸUB" panose="020B0900000000000000" pitchFamily="50" charset="-128"/>
                <a:ea typeface="HGP創英角ｺﾞｼｯｸUB" panose="020B0900000000000000" pitchFamily="50" charset="-128"/>
              </a:rPr>
              <a:t>　一人標準補償額が約３００万円</a:t>
            </a:r>
            <a:endParaRPr kumimoji="1" lang="en-US" altLang="ja-JP" sz="2000" b="1" dirty="0">
              <a:latin typeface="HGP創英角ｺﾞｼｯｸUB" panose="020B0900000000000000" pitchFamily="50" charset="-128"/>
              <a:ea typeface="HGP創英角ｺﾞｼｯｸUB" panose="020B0900000000000000" pitchFamily="50" charset="-128"/>
            </a:endParaRPr>
          </a:p>
          <a:p>
            <a:pPr defTabSz="914400">
              <a:lnSpc>
                <a:spcPct val="90000"/>
              </a:lnSpc>
              <a:spcAft>
                <a:spcPts val="600"/>
              </a:spcAft>
            </a:pPr>
            <a:r>
              <a:rPr kumimoji="1" lang="ja-JP" altLang="en-US" sz="2000" b="1" dirty="0">
                <a:latin typeface="HGP創英角ｺﾞｼｯｸUB" panose="020B0900000000000000" pitchFamily="50" charset="-128"/>
                <a:ea typeface="HGP創英角ｺﾞｼｯｸUB" panose="020B0900000000000000" pitchFamily="50" charset="-128"/>
              </a:rPr>
              <a:t>　　その３倍を払うとしてとして</a:t>
            </a:r>
            <a:endParaRPr kumimoji="1" lang="en-US" altLang="ja-JP" sz="2000" b="1" dirty="0">
              <a:latin typeface="HGP創英角ｺﾞｼｯｸUB" panose="020B0900000000000000" pitchFamily="50" charset="-128"/>
              <a:ea typeface="HGP創英角ｺﾞｼｯｸUB" panose="020B0900000000000000" pitchFamily="50" charset="-128"/>
            </a:endParaRPr>
          </a:p>
          <a:p>
            <a:pPr defTabSz="914400">
              <a:lnSpc>
                <a:spcPct val="90000"/>
              </a:lnSpc>
              <a:spcAft>
                <a:spcPts val="600"/>
              </a:spcAft>
            </a:pPr>
            <a:r>
              <a:rPr kumimoji="1" lang="ja-JP" altLang="en-US" sz="2000" b="1" dirty="0">
                <a:latin typeface="HGP創英角ｺﾞｼｯｸUB" panose="020B0900000000000000" pitchFamily="50" charset="-128"/>
                <a:ea typeface="HGP創英角ｺﾞｼｯｸUB" panose="020B0900000000000000" pitchFamily="50" charset="-128"/>
              </a:rPr>
              <a:t>　　１０００万円</a:t>
            </a:r>
            <a:endParaRPr kumimoji="1" lang="en-US" altLang="ja-JP" sz="2000" b="1" dirty="0">
              <a:latin typeface="HGP創英角ｺﾞｼｯｸUB" panose="020B0900000000000000" pitchFamily="50" charset="-128"/>
              <a:ea typeface="HGP創英角ｺﾞｼｯｸUB" panose="020B0900000000000000" pitchFamily="50" charset="-128"/>
            </a:endParaRPr>
          </a:p>
          <a:p>
            <a:pPr indent="-228600" defTabSz="914400">
              <a:lnSpc>
                <a:spcPct val="90000"/>
              </a:lnSpc>
              <a:spcAft>
                <a:spcPts val="600"/>
              </a:spcAft>
              <a:buFont typeface="Arial" panose="020B0604020202020204" pitchFamily="34" charset="0"/>
              <a:buChar char="•"/>
            </a:pPr>
            <a:r>
              <a:rPr kumimoji="1" lang="ja-JP" altLang="en-US" sz="2000" b="1" dirty="0">
                <a:latin typeface="HGP創英角ｺﾞｼｯｸUB" panose="020B0900000000000000" pitchFamily="50" charset="-128"/>
                <a:ea typeface="HGP創英角ｺﾞｼｯｸUB" panose="020B0900000000000000" pitchFamily="50" charset="-128"/>
              </a:rPr>
              <a:t>　高く見積もって約５０億円かかる</a:t>
            </a:r>
            <a:endParaRPr kumimoji="1" lang="en-US" altLang="ja-JP" sz="2000" b="1" dirty="0">
              <a:latin typeface="HGP創英角ｺﾞｼｯｸUB" panose="020B0900000000000000" pitchFamily="50" charset="-128"/>
              <a:ea typeface="HGP創英角ｺﾞｼｯｸUB" panose="020B0900000000000000" pitchFamily="50" charset="-128"/>
            </a:endParaRPr>
          </a:p>
        </p:txBody>
      </p:sp>
      <p:pic>
        <p:nvPicPr>
          <p:cNvPr id="2" name="Picture 2" descr="C:\Users\FMV-ESPRIMO\Desktop\image001.png">
            <a:extLst>
              <a:ext uri="{FF2B5EF4-FFF2-40B4-BE49-F238E27FC236}">
                <a16:creationId xmlns:a16="http://schemas.microsoft.com/office/drawing/2014/main" id="{719F003A-4970-8447-E3F2-35A4FB24F7E8}"/>
              </a:ext>
            </a:extLst>
          </p:cNvPr>
          <p:cNvPicPr>
            <a:picLocks noChangeAspect="1" noChangeArrowheads="1"/>
          </p:cNvPicPr>
          <p:nvPr/>
        </p:nvPicPr>
        <p:blipFill>
          <a:blip r:embed="rId4" cstate="print"/>
          <a:srcRect/>
          <a:stretch>
            <a:fillRect/>
          </a:stretch>
        </p:blipFill>
        <p:spPr bwMode="auto">
          <a:xfrm>
            <a:off x="7925841" y="316478"/>
            <a:ext cx="933450" cy="371475"/>
          </a:xfrm>
          <a:prstGeom prst="rect">
            <a:avLst/>
          </a:prstGeom>
          <a:noFill/>
        </p:spPr>
      </p:pic>
    </p:spTree>
    <p:extLst>
      <p:ext uri="{BB962C8B-B14F-4D97-AF65-F5344CB8AC3E}">
        <p14:creationId xmlns:p14="http://schemas.microsoft.com/office/powerpoint/2010/main" val="10798057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35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図 2">
            <a:extLst>
              <a:ext uri="{FF2B5EF4-FFF2-40B4-BE49-F238E27FC236}">
                <a16:creationId xmlns:a16="http://schemas.microsoft.com/office/drawing/2014/main" id="{406AA536-3019-BB3B-10C2-B992FED0B00C}"/>
              </a:ext>
            </a:extLst>
          </p:cNvPr>
          <p:cNvPicPr>
            <a:picLocks noChangeAspect="1"/>
          </p:cNvPicPr>
          <p:nvPr/>
        </p:nvPicPr>
        <p:blipFill>
          <a:blip r:embed="rId3"/>
          <a:stretch>
            <a:fillRect/>
          </a:stretch>
        </p:blipFill>
        <p:spPr>
          <a:xfrm>
            <a:off x="482600" y="877304"/>
            <a:ext cx="8178799" cy="5103391"/>
          </a:xfrm>
          <a:prstGeom prst="rect">
            <a:avLst/>
          </a:prstGeom>
        </p:spPr>
      </p:pic>
      <p:pic>
        <p:nvPicPr>
          <p:cNvPr id="2" name="Picture 2" descr="C:\Users\FMV-ESPRIMO\Desktop\image001.png">
            <a:extLst>
              <a:ext uri="{FF2B5EF4-FFF2-40B4-BE49-F238E27FC236}">
                <a16:creationId xmlns:a16="http://schemas.microsoft.com/office/drawing/2014/main" id="{D29894B9-0597-C06E-8BBF-2CA1567780DB}"/>
              </a:ext>
            </a:extLst>
          </p:cNvPr>
          <p:cNvPicPr>
            <a:picLocks noChangeAspect="1" noChangeArrowheads="1"/>
          </p:cNvPicPr>
          <p:nvPr/>
        </p:nvPicPr>
        <p:blipFill>
          <a:blip r:embed="rId4" cstate="print"/>
          <a:srcRect/>
          <a:stretch>
            <a:fillRect/>
          </a:stretch>
        </p:blipFill>
        <p:spPr bwMode="auto">
          <a:xfrm>
            <a:off x="7727949" y="159078"/>
            <a:ext cx="933450" cy="371475"/>
          </a:xfrm>
          <a:prstGeom prst="rect">
            <a:avLst/>
          </a:prstGeom>
          <a:noFill/>
        </p:spPr>
      </p:pic>
    </p:spTree>
    <p:extLst>
      <p:ext uri="{BB962C8B-B14F-4D97-AF65-F5344CB8AC3E}">
        <p14:creationId xmlns:p14="http://schemas.microsoft.com/office/powerpoint/2010/main" val="1407246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7"/>
            <a:ext cx="7886700" cy="805306"/>
          </a:xfrm>
        </p:spPr>
        <p:style>
          <a:lnRef idx="2">
            <a:schemeClr val="accent2"/>
          </a:lnRef>
          <a:fillRef idx="1">
            <a:schemeClr val="lt1"/>
          </a:fillRef>
          <a:effectRef idx="0">
            <a:schemeClr val="accent2"/>
          </a:effectRef>
          <a:fontRef idx="minor">
            <a:schemeClr val="dk1"/>
          </a:fontRef>
        </p:style>
        <p:txBody>
          <a:bodyPr>
            <a:normAutofit/>
          </a:bodyPr>
          <a:lstStyle/>
          <a:p>
            <a:r>
              <a:rPr lang="ja-JP" altLang="en-US" b="1" u="sng" dirty="0">
                <a:solidFill>
                  <a:srgbClr val="C00000"/>
                </a:solidFill>
                <a:latin typeface="HGP創英角ｺﾞｼｯｸUB" pitchFamily="50" charset="-128"/>
                <a:ea typeface="HGP創英角ｺﾞｼｯｸUB" pitchFamily="50" charset="-128"/>
              </a:rPr>
              <a:t>現実に対応を迫られる事</a:t>
            </a:r>
            <a:endParaRPr kumimoji="1" lang="ja-JP" altLang="en-US" b="1" u="sng" dirty="0">
              <a:solidFill>
                <a:srgbClr val="C00000"/>
              </a:solidFill>
              <a:latin typeface="HGP創英角ｺﾞｼｯｸUB" pitchFamily="50" charset="-128"/>
              <a:ea typeface="HGP創英角ｺﾞｼｯｸUB" pitchFamily="50" charset="-128"/>
            </a:endParaRPr>
          </a:p>
        </p:txBody>
      </p:sp>
      <p:sp>
        <p:nvSpPr>
          <p:cNvPr id="3" name="コンテンツ プレースホルダ 2"/>
          <p:cNvSpPr>
            <a:spLocks noGrp="1"/>
          </p:cNvSpPr>
          <p:nvPr>
            <p:ph idx="1"/>
          </p:nvPr>
        </p:nvSpPr>
        <p:spPr>
          <a:xfrm>
            <a:off x="628650" y="1438656"/>
            <a:ext cx="7886700" cy="5197035"/>
          </a:xfrm>
        </p:spPr>
        <p:style>
          <a:lnRef idx="2">
            <a:schemeClr val="accent1"/>
          </a:lnRef>
          <a:fillRef idx="1">
            <a:schemeClr val="lt1"/>
          </a:fillRef>
          <a:effectRef idx="0">
            <a:schemeClr val="accent1"/>
          </a:effectRef>
          <a:fontRef idx="minor">
            <a:schemeClr val="dk1"/>
          </a:fontRef>
        </p:style>
        <p:txBody>
          <a:bodyPr>
            <a:normAutofit lnSpcReduction="10000"/>
          </a:bodyPr>
          <a:lstStyle/>
          <a:p>
            <a:pPr>
              <a:buNone/>
            </a:pPr>
            <a:r>
              <a:rPr lang="ja-JP" altLang="en-US" b="1" dirty="0">
                <a:latin typeface="HGP創英角ｺﾞｼｯｸUB" panose="020B0900000000000000" pitchFamily="50" charset="-128"/>
                <a:ea typeface="HGP創英角ｺﾞｼｯｸUB" panose="020B0900000000000000" pitchFamily="50" charset="-128"/>
              </a:rPr>
              <a:t>①ロシアのウクライナ侵略による東西の分裂、それらによる</a:t>
            </a:r>
            <a:r>
              <a:rPr lang="ja-JP" altLang="en-US" b="1" dirty="0">
                <a:highlight>
                  <a:srgbClr val="FFFF00"/>
                </a:highlight>
                <a:latin typeface="HGP創英角ｺﾞｼｯｸUB" panose="020B0900000000000000" pitchFamily="50" charset="-128"/>
                <a:ea typeface="HGP創英角ｺﾞｼｯｸUB" panose="020B0900000000000000" pitchFamily="50" charset="-128"/>
              </a:rPr>
              <a:t>食糧難、エネルギー・経済不安</a:t>
            </a:r>
            <a:endParaRPr lang="en-US" altLang="ja-JP" b="1" dirty="0">
              <a:highlight>
                <a:srgbClr val="FFFF00"/>
              </a:highlight>
              <a:latin typeface="HGP創英角ｺﾞｼｯｸUB" panose="020B0900000000000000" pitchFamily="50" charset="-128"/>
              <a:ea typeface="HGP創英角ｺﾞｼｯｸUB" panose="020B0900000000000000" pitchFamily="50" charset="-128"/>
            </a:endParaRPr>
          </a:p>
          <a:p>
            <a:pPr>
              <a:buNone/>
            </a:pPr>
            <a:r>
              <a:rPr lang="ja-JP" altLang="en-US" b="1" dirty="0">
                <a:latin typeface="HGP創英角ｺﾞｼｯｸUB" panose="020B0900000000000000" pitchFamily="50" charset="-128"/>
                <a:ea typeface="HGP創英角ｺﾞｼｯｸUB" panose="020B0900000000000000" pitchFamily="50" charset="-128"/>
              </a:rPr>
              <a:t>②</a:t>
            </a:r>
            <a:r>
              <a:rPr lang="ja-JP" altLang="ja-JP" b="1" dirty="0">
                <a:latin typeface="HGP創英角ｺﾞｼｯｸUB" panose="020B0900000000000000" pitchFamily="50" charset="-128"/>
                <a:ea typeface="HGP創英角ｺﾞｼｯｸUB" panose="020B0900000000000000" pitchFamily="50" charset="-128"/>
              </a:rPr>
              <a:t>インターネット社会の到来</a:t>
            </a:r>
            <a:r>
              <a:rPr lang="ja-JP" altLang="en-US" b="1" dirty="0">
                <a:latin typeface="HGP創英角ｺﾞｼｯｸUB" panose="020B0900000000000000" pitchFamily="50" charset="-128"/>
                <a:ea typeface="HGP創英角ｺﾞｼｯｸUB" panose="020B0900000000000000" pitchFamily="50" charset="-128"/>
              </a:rPr>
              <a:t>：</a:t>
            </a:r>
            <a:r>
              <a:rPr lang="en-US" altLang="ja-JP" b="1" dirty="0">
                <a:latin typeface="HGP創英角ｺﾞｼｯｸUB" panose="020B0900000000000000" pitchFamily="50" charset="-128"/>
                <a:ea typeface="HGP創英角ｺﾞｼｯｸUB" panose="020B0900000000000000" pitchFamily="50" charset="-128"/>
              </a:rPr>
              <a:t>ZOOM</a:t>
            </a:r>
            <a:r>
              <a:rPr lang="ja-JP" altLang="en-US" b="1" dirty="0">
                <a:latin typeface="HGP創英角ｺﾞｼｯｸUB" panose="020B0900000000000000" pitchFamily="50" charset="-128"/>
                <a:ea typeface="HGP創英角ｺﾞｼｯｸUB" panose="020B0900000000000000" pitchFamily="50" charset="-128"/>
              </a:rPr>
              <a:t>会議、テレワークへの対応</a:t>
            </a:r>
            <a:endParaRPr lang="en-US" altLang="ja-JP" b="1" dirty="0">
              <a:latin typeface="HGP創英角ｺﾞｼｯｸUB" panose="020B0900000000000000" pitchFamily="50" charset="-128"/>
              <a:ea typeface="HGP創英角ｺﾞｼｯｸUB" panose="020B0900000000000000" pitchFamily="50" charset="-128"/>
            </a:endParaRPr>
          </a:p>
          <a:p>
            <a:pPr>
              <a:buNone/>
            </a:pPr>
            <a:r>
              <a:rPr lang="ja-JP" altLang="en-US" b="1" dirty="0">
                <a:latin typeface="HGP創英角ｺﾞｼｯｸUB" panose="020B0900000000000000" pitchFamily="50" charset="-128"/>
                <a:ea typeface="HGP創英角ｺﾞｼｯｸUB" panose="020B0900000000000000" pitchFamily="50" charset="-128"/>
              </a:rPr>
              <a:t>③少子高齢化と過疎化（地方クラブの縮小、大都会クラブでは伸び悩み）</a:t>
            </a:r>
            <a:endParaRPr lang="en-US" altLang="ja-JP" b="1" dirty="0">
              <a:latin typeface="HGP創英角ｺﾞｼｯｸUB" panose="020B0900000000000000" pitchFamily="50" charset="-128"/>
              <a:ea typeface="HGP創英角ｺﾞｼｯｸUB" panose="020B0900000000000000" pitchFamily="50" charset="-128"/>
            </a:endParaRPr>
          </a:p>
          <a:p>
            <a:pPr>
              <a:buNone/>
            </a:pPr>
            <a:r>
              <a:rPr lang="ja-JP" altLang="en-US" b="1" dirty="0">
                <a:latin typeface="HGP創英角ｺﾞｼｯｸUB" panose="020B0900000000000000" pitchFamily="50" charset="-128"/>
                <a:ea typeface="HGP創英角ｺﾞｼｯｸUB" panose="020B0900000000000000" pitchFamily="50" charset="-128"/>
              </a:rPr>
              <a:t>④格差社会への対応（</a:t>
            </a:r>
            <a:r>
              <a:rPr lang="en-US" altLang="ja-JP" b="1" dirty="0">
                <a:latin typeface="HGP創英角ｺﾞｼｯｸUB" panose="020B0900000000000000" pitchFamily="50" charset="-128"/>
                <a:ea typeface="HGP創英角ｺﾞｼｯｸUB" panose="020B0900000000000000" pitchFamily="50" charset="-128"/>
              </a:rPr>
              <a:t>SDG</a:t>
            </a:r>
            <a:r>
              <a:rPr lang="ja-JP" altLang="en-US" b="1" dirty="0">
                <a:latin typeface="HGP創英角ｺﾞｼｯｸUB" panose="020B0900000000000000" pitchFamily="50" charset="-128"/>
                <a:ea typeface="HGP創英角ｺﾞｼｯｸUB" panose="020B0900000000000000" pitchFamily="50" charset="-128"/>
              </a:rPr>
              <a:t>ｓ）</a:t>
            </a:r>
            <a:endParaRPr lang="en-US" altLang="ja-JP" b="1" dirty="0">
              <a:latin typeface="HGP創英角ｺﾞｼｯｸUB" panose="020B0900000000000000" pitchFamily="50" charset="-128"/>
              <a:ea typeface="HGP創英角ｺﾞｼｯｸUB" panose="020B0900000000000000" pitchFamily="50" charset="-128"/>
            </a:endParaRPr>
          </a:p>
          <a:p>
            <a:pPr>
              <a:buNone/>
            </a:pPr>
            <a:r>
              <a:rPr lang="ja-JP" altLang="en-US" b="1" dirty="0">
                <a:latin typeface="HGP創英角ｺﾞｼｯｸUB" panose="020B0900000000000000" pitchFamily="50" charset="-128"/>
                <a:ea typeface="HGP創英角ｺﾞｼｯｸUB" panose="020B0900000000000000" pitchFamily="50" charset="-128"/>
              </a:rPr>
              <a:t>⑤様々な差別、偏見への対応（男女、人種、経済）：</a:t>
            </a:r>
            <a:endParaRPr lang="en-US" altLang="ja-JP" b="1" dirty="0">
              <a:latin typeface="HGP創英角ｺﾞｼｯｸUB" panose="020B0900000000000000" pitchFamily="50" charset="-128"/>
              <a:ea typeface="HGP創英角ｺﾞｼｯｸUB" panose="020B0900000000000000" pitchFamily="50" charset="-128"/>
            </a:endParaRPr>
          </a:p>
          <a:p>
            <a:pPr>
              <a:buNone/>
            </a:pPr>
            <a:r>
              <a:rPr lang="ja-JP" altLang="en-US" b="1" dirty="0">
                <a:latin typeface="HGP創英角ｺﾞｼｯｸUB" panose="020B0900000000000000" pitchFamily="50" charset="-128"/>
                <a:ea typeface="HGP創英角ｺﾞｼｯｸUB" panose="020B0900000000000000" pitchFamily="50" charset="-128"/>
              </a:rPr>
              <a:t>　　ＤＥＩ</a:t>
            </a:r>
            <a:endParaRPr lang="en-US" altLang="ja-JP" b="1" dirty="0">
              <a:latin typeface="HGP創英角ｺﾞｼｯｸUB" panose="020B0900000000000000" pitchFamily="50" charset="-128"/>
              <a:ea typeface="HGP創英角ｺﾞｼｯｸUB" panose="020B0900000000000000" pitchFamily="50" charset="-128"/>
            </a:endParaRPr>
          </a:p>
          <a:p>
            <a:pPr>
              <a:buNone/>
            </a:pPr>
            <a:r>
              <a:rPr lang="ja-JP" altLang="en-US" b="1" dirty="0">
                <a:latin typeface="HGP創英角ｺﾞｼｯｸUB" panose="020B0900000000000000" pitchFamily="50" charset="-128"/>
                <a:ea typeface="HGP創英角ｺﾞｼｯｸUB" panose="020B0900000000000000" pitchFamily="50" charset="-128"/>
              </a:rPr>
              <a:t>⑥人口増加社会と食糧難</a:t>
            </a:r>
            <a:endParaRPr lang="en-US" altLang="ja-JP" b="1" dirty="0">
              <a:latin typeface="HGP創英角ｺﾞｼｯｸUB" panose="020B0900000000000000" pitchFamily="50" charset="-128"/>
              <a:ea typeface="HGP創英角ｺﾞｼｯｸUB" panose="020B0900000000000000" pitchFamily="50" charset="-128"/>
            </a:endParaRPr>
          </a:p>
          <a:p>
            <a:pPr>
              <a:buNone/>
            </a:pPr>
            <a:r>
              <a:rPr lang="ja-JP" altLang="en-US" b="1" dirty="0">
                <a:latin typeface="HGP創英角ｺﾞｼｯｸUB" panose="020B0900000000000000" pitchFamily="50" charset="-128"/>
                <a:ea typeface="HGP創英角ｺﾞｼｯｸUB" panose="020B0900000000000000" pitchFamily="50" charset="-128"/>
              </a:rPr>
              <a:t>⑦世界各地に於ける天候異変</a:t>
            </a:r>
            <a:endParaRPr lang="en-US" altLang="ja-JP" b="1" dirty="0">
              <a:latin typeface="HGP創英角ｺﾞｼｯｸUB" panose="020B0900000000000000" pitchFamily="50" charset="-128"/>
              <a:ea typeface="HGP創英角ｺﾞｼｯｸUB" panose="020B0900000000000000" pitchFamily="50" charset="-128"/>
            </a:endParaRPr>
          </a:p>
          <a:p>
            <a:pPr>
              <a:buNone/>
            </a:pPr>
            <a:endParaRPr lang="en-US" altLang="ja-JP" b="1" dirty="0">
              <a:latin typeface="HGP創英角ｺﾞｼｯｸUB" panose="020B0900000000000000" pitchFamily="50" charset="-128"/>
              <a:ea typeface="HGP創英角ｺﾞｼｯｸUB" panose="020B0900000000000000" pitchFamily="50" charset="-128"/>
            </a:endParaRPr>
          </a:p>
          <a:p>
            <a:pPr marL="0" indent="0">
              <a:buNone/>
            </a:pPr>
            <a:endParaRPr kumimoji="1" lang="ja-JP" altLang="en-US" dirty="0"/>
          </a:p>
        </p:txBody>
      </p:sp>
      <p:pic>
        <p:nvPicPr>
          <p:cNvPr id="4" name="Picture 2" descr="C:\Users\FMV-ESPRIMO\Desktop\image001.png">
            <a:extLst>
              <a:ext uri="{FF2B5EF4-FFF2-40B4-BE49-F238E27FC236}">
                <a16:creationId xmlns:a16="http://schemas.microsoft.com/office/drawing/2014/main" id="{7000C085-FDB5-499C-9604-CBE7C49D6FAA}"/>
              </a:ext>
            </a:extLst>
          </p:cNvPr>
          <p:cNvPicPr>
            <a:picLocks noChangeAspect="1" noChangeArrowheads="1"/>
          </p:cNvPicPr>
          <p:nvPr/>
        </p:nvPicPr>
        <p:blipFill>
          <a:blip r:embed="rId3" cstate="print"/>
          <a:srcRect/>
          <a:stretch>
            <a:fillRect/>
          </a:stretch>
        </p:blipFill>
        <p:spPr bwMode="auto">
          <a:xfrm>
            <a:off x="7475554" y="365126"/>
            <a:ext cx="933450" cy="371475"/>
          </a:xfrm>
          <a:prstGeom prst="rect">
            <a:avLst/>
          </a:prstGeom>
          <a:noFill/>
        </p:spPr>
      </p:pic>
    </p:spTree>
    <p:extLst>
      <p:ext uri="{BB962C8B-B14F-4D97-AF65-F5344CB8AC3E}">
        <p14:creationId xmlns:p14="http://schemas.microsoft.com/office/powerpoint/2010/main" val="10702755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0E42150-6826-FB38-793C-C445A3368864}"/>
              </a:ext>
            </a:extLst>
          </p:cNvPr>
          <p:cNvSpPr txBox="1"/>
          <p:nvPr/>
        </p:nvSpPr>
        <p:spPr>
          <a:xfrm>
            <a:off x="383458" y="776748"/>
            <a:ext cx="8308258" cy="3877985"/>
          </a:xfrm>
          <a:prstGeom prst="rect">
            <a:avLst/>
          </a:prstGeom>
          <a:noFill/>
        </p:spPr>
        <p:txBody>
          <a:bodyPr wrap="square" rtlCol="0">
            <a:spAutoFit/>
          </a:bodyPr>
          <a:lstStyle/>
          <a:p>
            <a:r>
              <a:rPr kumimoji="1" lang="en-US" altLang="ja-JP" sz="3600" b="1" dirty="0">
                <a:latin typeface="HGP創英角ｺﾞｼｯｸUB" panose="020B0900000000000000" pitchFamily="50" charset="-128"/>
                <a:ea typeface="HGP創英角ｺﾞｼｯｸUB" panose="020B0900000000000000" pitchFamily="50" charset="-128"/>
              </a:rPr>
              <a:t>※</a:t>
            </a:r>
            <a:r>
              <a:rPr kumimoji="1" lang="ja-JP" altLang="en-US" sz="3600" b="1" dirty="0">
                <a:latin typeface="HGP創英角ｺﾞｼｯｸUB" panose="020B0900000000000000" pitchFamily="50" charset="-128"/>
                <a:ea typeface="HGP創英角ｺﾞｼｯｸUB" panose="020B0900000000000000" pitchFamily="50" charset="-128"/>
              </a:rPr>
              <a:t>ロータリーも他人事でなく、これらの問題に直面するので早急な対応が必要になる</a:t>
            </a:r>
            <a:endParaRPr kumimoji="1" lang="en-US" altLang="ja-JP" sz="3600" b="1" dirty="0">
              <a:latin typeface="HGP創英角ｺﾞｼｯｸUB" panose="020B0900000000000000" pitchFamily="50" charset="-128"/>
              <a:ea typeface="HGP創英角ｺﾞｼｯｸUB" panose="020B0900000000000000" pitchFamily="50" charset="-128"/>
            </a:endParaRPr>
          </a:p>
          <a:p>
            <a:endParaRPr kumimoji="1" lang="en-US" altLang="ja-JP" sz="3600" b="1" dirty="0">
              <a:latin typeface="HGP創英角ｺﾞｼｯｸUB" panose="020B0900000000000000" pitchFamily="50" charset="-128"/>
              <a:ea typeface="HGP創英角ｺﾞｼｯｸUB" panose="020B0900000000000000" pitchFamily="50" charset="-128"/>
            </a:endParaRPr>
          </a:p>
          <a:p>
            <a:endParaRPr kumimoji="1" lang="en-US" altLang="ja-JP" sz="3600" b="1" dirty="0">
              <a:latin typeface="HGP創英角ｺﾞｼｯｸUB" panose="020B0900000000000000" pitchFamily="50" charset="-128"/>
              <a:ea typeface="HGP創英角ｺﾞｼｯｸUB" panose="020B0900000000000000" pitchFamily="50" charset="-128"/>
            </a:endParaRPr>
          </a:p>
          <a:p>
            <a:r>
              <a:rPr kumimoji="1" lang="ja-JP" altLang="en-US" sz="3600" b="1" dirty="0">
                <a:latin typeface="HGP創英角ｺﾞｼｯｸUB" panose="020B0900000000000000" pitchFamily="50" charset="-128"/>
                <a:ea typeface="HGP創英角ｺﾞｼｯｸUB" panose="020B0900000000000000" pitchFamily="50" charset="-128"/>
              </a:rPr>
              <a:t>　</a:t>
            </a:r>
            <a:endParaRPr kumimoji="1" lang="en-US" altLang="ja-JP" sz="3600" b="1" dirty="0">
              <a:latin typeface="HGP創英角ｺﾞｼｯｸUB" panose="020B0900000000000000" pitchFamily="50" charset="-128"/>
              <a:ea typeface="HGP創英角ｺﾞｼｯｸUB" panose="020B0900000000000000" pitchFamily="50" charset="-128"/>
            </a:endParaRPr>
          </a:p>
          <a:p>
            <a:r>
              <a:rPr kumimoji="1" lang="ja-JP" altLang="en-US" sz="3600" b="1" dirty="0">
                <a:latin typeface="HGP創英角ｺﾞｼｯｸUB" panose="020B0900000000000000" pitchFamily="50" charset="-128"/>
                <a:ea typeface="HGP創英角ｺﾞｼｯｸUB" panose="020B0900000000000000" pitchFamily="50" charset="-128"/>
              </a:rPr>
              <a:t>　　　　　　　</a:t>
            </a:r>
            <a:r>
              <a:rPr kumimoji="1" lang="en-US" altLang="ja-JP" sz="6600" b="1" u="sng" dirty="0">
                <a:highlight>
                  <a:srgbClr val="00FF00"/>
                </a:highlight>
                <a:latin typeface="HGP創英角ｺﾞｼｯｸUB" panose="020B0900000000000000" pitchFamily="50" charset="-128"/>
                <a:ea typeface="HGP創英角ｺﾞｼｯｸUB" panose="020B0900000000000000" pitchFamily="50" charset="-128"/>
              </a:rPr>
              <a:t>D</a:t>
            </a:r>
            <a:r>
              <a:rPr kumimoji="1" lang="ja-JP" altLang="en-US" sz="6600" b="1" u="sng" dirty="0">
                <a:highlight>
                  <a:srgbClr val="00FF00"/>
                </a:highlight>
                <a:latin typeface="HGP創英角ｺﾞｼｯｸUB" panose="020B0900000000000000" pitchFamily="50" charset="-128"/>
                <a:ea typeface="HGP創英角ｺﾞｼｯｸUB" panose="020B0900000000000000" pitchFamily="50" charset="-128"/>
              </a:rPr>
              <a:t>　</a:t>
            </a:r>
            <a:r>
              <a:rPr kumimoji="1" lang="en-US" altLang="ja-JP" sz="6600" b="1" u="sng" dirty="0">
                <a:highlight>
                  <a:srgbClr val="00FF00"/>
                </a:highlight>
                <a:latin typeface="HGP創英角ｺﾞｼｯｸUB" panose="020B0900000000000000" pitchFamily="50" charset="-128"/>
                <a:ea typeface="HGP創英角ｺﾞｼｯｸUB" panose="020B0900000000000000" pitchFamily="50" charset="-128"/>
              </a:rPr>
              <a:t>E</a:t>
            </a:r>
            <a:r>
              <a:rPr kumimoji="1" lang="ja-JP" altLang="en-US" sz="6600" b="1" u="sng" dirty="0">
                <a:highlight>
                  <a:srgbClr val="00FF00"/>
                </a:highlight>
                <a:latin typeface="HGP創英角ｺﾞｼｯｸUB" panose="020B0900000000000000" pitchFamily="50" charset="-128"/>
                <a:ea typeface="HGP創英角ｺﾞｼｯｸUB" panose="020B0900000000000000" pitchFamily="50" charset="-128"/>
              </a:rPr>
              <a:t>　</a:t>
            </a:r>
            <a:r>
              <a:rPr kumimoji="1" lang="en-US" altLang="ja-JP" sz="6600" b="1" u="sng" dirty="0">
                <a:highlight>
                  <a:srgbClr val="00FF00"/>
                </a:highlight>
                <a:latin typeface="HGP創英角ｺﾞｼｯｸUB" panose="020B0900000000000000" pitchFamily="50" charset="-128"/>
                <a:ea typeface="HGP創英角ｺﾞｼｯｸUB" panose="020B0900000000000000" pitchFamily="50" charset="-128"/>
              </a:rPr>
              <a:t>Ⅰ</a:t>
            </a:r>
            <a:endParaRPr kumimoji="1" lang="ja-JP" altLang="en-US" sz="6600" b="1" u="sng" dirty="0">
              <a:highlight>
                <a:srgbClr val="00FF00"/>
              </a:highlight>
              <a:latin typeface="HGP創英角ｺﾞｼｯｸUB" panose="020B0900000000000000" pitchFamily="50" charset="-128"/>
              <a:ea typeface="HGP創英角ｺﾞｼｯｸUB" panose="020B0900000000000000" pitchFamily="50" charset="-128"/>
            </a:endParaRPr>
          </a:p>
        </p:txBody>
      </p:sp>
      <p:pic>
        <p:nvPicPr>
          <p:cNvPr id="3" name="Picture 2" descr="C:\Users\FMV-ESPRIMO\Desktop\image001.png">
            <a:extLst>
              <a:ext uri="{FF2B5EF4-FFF2-40B4-BE49-F238E27FC236}">
                <a16:creationId xmlns:a16="http://schemas.microsoft.com/office/drawing/2014/main" id="{211B5FFE-46F6-2131-1D88-AA2D0EB19278}"/>
              </a:ext>
            </a:extLst>
          </p:cNvPr>
          <p:cNvPicPr>
            <a:picLocks noChangeAspect="1" noChangeArrowheads="1"/>
          </p:cNvPicPr>
          <p:nvPr/>
        </p:nvPicPr>
        <p:blipFill>
          <a:blip r:embed="rId3" cstate="print"/>
          <a:srcRect/>
          <a:stretch>
            <a:fillRect/>
          </a:stretch>
        </p:blipFill>
        <p:spPr bwMode="auto">
          <a:xfrm>
            <a:off x="7925841" y="316478"/>
            <a:ext cx="933450" cy="371475"/>
          </a:xfrm>
          <a:prstGeom prst="rect">
            <a:avLst/>
          </a:prstGeom>
          <a:noFill/>
        </p:spPr>
      </p:pic>
    </p:spTree>
    <p:extLst>
      <p:ext uri="{BB962C8B-B14F-4D97-AF65-F5344CB8AC3E}">
        <p14:creationId xmlns:p14="http://schemas.microsoft.com/office/powerpoint/2010/main" val="2962232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C74454F-C6EF-4BB6-9D23-AA35D8B7A449}"/>
              </a:ext>
            </a:extLst>
          </p:cNvPr>
          <p:cNvSpPr txBox="1"/>
          <p:nvPr/>
        </p:nvSpPr>
        <p:spPr>
          <a:xfrm>
            <a:off x="638979" y="1543597"/>
            <a:ext cx="7133422" cy="2123658"/>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kumimoji="1" lang="ja-JP" altLang="en-US" sz="4400" b="1" dirty="0">
                <a:latin typeface="HGP創英角ｺﾞｼｯｸUB" panose="020B0900000000000000" pitchFamily="50" charset="-128"/>
                <a:ea typeface="HGP創英角ｺﾞｼｯｸUB" panose="020B0900000000000000" pitchFamily="50" charset="-128"/>
              </a:rPr>
              <a:t>多様性（</a:t>
            </a:r>
            <a:r>
              <a:rPr kumimoji="1" lang="en-US" altLang="ja-JP" sz="4400" b="1" dirty="0">
                <a:latin typeface="HGP創英角ｺﾞｼｯｸUB" panose="020B0900000000000000" pitchFamily="50" charset="-128"/>
                <a:ea typeface="HGP創英角ｺﾞｼｯｸUB" panose="020B0900000000000000" pitchFamily="50" charset="-128"/>
              </a:rPr>
              <a:t>Diversity</a:t>
            </a:r>
            <a:r>
              <a:rPr kumimoji="1" lang="ja-JP" altLang="en-US" sz="4400" b="1" dirty="0">
                <a:latin typeface="HGP創英角ｺﾞｼｯｸUB" panose="020B0900000000000000" pitchFamily="50" charset="-128"/>
                <a:ea typeface="HGP創英角ｺﾞｼｯｸUB" panose="020B0900000000000000" pitchFamily="50" charset="-128"/>
              </a:rPr>
              <a:t>）</a:t>
            </a:r>
            <a:endParaRPr kumimoji="1" lang="en-US" altLang="ja-JP" sz="4400" b="1" dirty="0">
              <a:latin typeface="HGP創英角ｺﾞｼｯｸUB" panose="020B0900000000000000" pitchFamily="50" charset="-128"/>
              <a:ea typeface="HGP創英角ｺﾞｼｯｸUB" panose="020B0900000000000000" pitchFamily="50" charset="-128"/>
            </a:endParaRPr>
          </a:p>
          <a:p>
            <a:r>
              <a:rPr kumimoji="1" lang="ja-JP" altLang="en-US" sz="4400" b="1" dirty="0">
                <a:latin typeface="HGP創英角ｺﾞｼｯｸUB" panose="020B0900000000000000" pitchFamily="50" charset="-128"/>
                <a:ea typeface="HGP創英角ｺﾞｼｯｸUB" panose="020B0900000000000000" pitchFamily="50" charset="-128"/>
              </a:rPr>
              <a:t>公平さ（</a:t>
            </a:r>
            <a:r>
              <a:rPr kumimoji="1" lang="en-US" altLang="ja-JP" sz="4400" b="1" dirty="0">
                <a:latin typeface="HGP創英角ｺﾞｼｯｸUB" panose="020B0900000000000000" pitchFamily="50" charset="-128"/>
                <a:ea typeface="HGP創英角ｺﾞｼｯｸUB" panose="020B0900000000000000" pitchFamily="50" charset="-128"/>
              </a:rPr>
              <a:t>Equity</a:t>
            </a:r>
            <a:r>
              <a:rPr kumimoji="1" lang="ja-JP" altLang="en-US" sz="4400" b="1" dirty="0">
                <a:latin typeface="HGP創英角ｺﾞｼｯｸUB" panose="020B0900000000000000" pitchFamily="50" charset="-128"/>
                <a:ea typeface="HGP創英角ｺﾞｼｯｸUB" panose="020B0900000000000000" pitchFamily="50" charset="-128"/>
              </a:rPr>
              <a:t>）</a:t>
            </a:r>
            <a:endParaRPr kumimoji="1" lang="en-US" altLang="ja-JP" sz="4400" b="1" dirty="0">
              <a:latin typeface="HGP創英角ｺﾞｼｯｸUB" panose="020B0900000000000000" pitchFamily="50" charset="-128"/>
              <a:ea typeface="HGP創英角ｺﾞｼｯｸUB" panose="020B0900000000000000" pitchFamily="50" charset="-128"/>
            </a:endParaRPr>
          </a:p>
          <a:p>
            <a:r>
              <a:rPr kumimoji="1" lang="ja-JP" altLang="en-US" sz="4400" dirty="0">
                <a:latin typeface="HGP創英角ｺﾞｼｯｸUB" panose="020B0900000000000000" pitchFamily="50" charset="-128"/>
                <a:ea typeface="HGP創英角ｺﾞｼｯｸUB" panose="020B0900000000000000" pitchFamily="50" charset="-128"/>
              </a:rPr>
              <a:t>開放性</a:t>
            </a:r>
            <a:r>
              <a:rPr kumimoji="1" lang="ja-JP" altLang="en-US" sz="4400" b="1" dirty="0">
                <a:latin typeface="HGP創英角ｺﾞｼｯｸUB" panose="020B0900000000000000" pitchFamily="50" charset="-128"/>
                <a:ea typeface="HGP創英角ｺﾞｼｯｸUB" panose="020B0900000000000000" pitchFamily="50" charset="-128"/>
              </a:rPr>
              <a:t>（</a:t>
            </a:r>
            <a:r>
              <a:rPr kumimoji="1" lang="en-US" altLang="ja-JP" sz="4400" b="1" dirty="0">
                <a:latin typeface="HGP創英角ｺﾞｼｯｸUB" panose="020B0900000000000000" pitchFamily="50" charset="-128"/>
                <a:ea typeface="HGP創英角ｺﾞｼｯｸUB" panose="020B0900000000000000" pitchFamily="50" charset="-128"/>
              </a:rPr>
              <a:t>Inclusion</a:t>
            </a:r>
            <a:r>
              <a:rPr kumimoji="1" lang="ja-JP" altLang="en-US" sz="4400" b="1" dirty="0">
                <a:latin typeface="HGP創英角ｺﾞｼｯｸUB" panose="020B0900000000000000" pitchFamily="50" charset="-128"/>
                <a:ea typeface="HGP創英角ｺﾞｼｯｸUB" panose="020B0900000000000000" pitchFamily="50" charset="-128"/>
              </a:rPr>
              <a:t>）</a:t>
            </a:r>
          </a:p>
        </p:txBody>
      </p:sp>
      <p:sp>
        <p:nvSpPr>
          <p:cNvPr id="4" name="テキスト ボックス 3">
            <a:extLst>
              <a:ext uri="{FF2B5EF4-FFF2-40B4-BE49-F238E27FC236}">
                <a16:creationId xmlns:a16="http://schemas.microsoft.com/office/drawing/2014/main" id="{C692322C-5665-4D5C-BBDE-87B4C73023B0}"/>
              </a:ext>
            </a:extLst>
          </p:cNvPr>
          <p:cNvSpPr txBox="1"/>
          <p:nvPr/>
        </p:nvSpPr>
        <p:spPr>
          <a:xfrm>
            <a:off x="683046" y="705080"/>
            <a:ext cx="2236001"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kumimoji="1" lang="en-US" altLang="ja-JP" sz="4800" b="1" dirty="0">
                <a:latin typeface="HGP創英角ｺﾞｼｯｸUB" panose="020B0900000000000000" pitchFamily="50" charset="-128"/>
                <a:ea typeface="HGP創英角ｺﾞｼｯｸUB" panose="020B0900000000000000" pitchFamily="50" charset="-128"/>
              </a:rPr>
              <a:t>D E I</a:t>
            </a:r>
            <a:endParaRPr kumimoji="1" lang="ja-JP" altLang="en-US" sz="4800" b="1" dirty="0">
              <a:latin typeface="HGP創英角ｺﾞｼｯｸUB" panose="020B0900000000000000" pitchFamily="50" charset="-128"/>
              <a:ea typeface="HGP創英角ｺﾞｼｯｸUB" panose="020B0900000000000000" pitchFamily="50" charset="-128"/>
            </a:endParaRPr>
          </a:p>
        </p:txBody>
      </p:sp>
      <p:sp>
        <p:nvSpPr>
          <p:cNvPr id="6" name="テキスト ボックス 5">
            <a:extLst>
              <a:ext uri="{FF2B5EF4-FFF2-40B4-BE49-F238E27FC236}">
                <a16:creationId xmlns:a16="http://schemas.microsoft.com/office/drawing/2014/main" id="{F65515AF-3A06-4262-8088-3A5BF9939071}"/>
              </a:ext>
            </a:extLst>
          </p:cNvPr>
          <p:cNvSpPr txBox="1"/>
          <p:nvPr/>
        </p:nvSpPr>
        <p:spPr>
          <a:xfrm rot="10800000" flipV="1">
            <a:off x="774550" y="4896734"/>
            <a:ext cx="7662215" cy="1754326"/>
          </a:xfrm>
          <a:prstGeom prst="rect">
            <a:avLst/>
          </a:prstGeom>
          <a:noFill/>
        </p:spPr>
        <p:txBody>
          <a:bodyPr wrap="square" rtlCol="0">
            <a:spAutoFit/>
          </a:bodyPr>
          <a:lstStyle/>
          <a:p>
            <a:r>
              <a:rPr kumimoji="1" lang="ja-JP" altLang="en-US" sz="5400" b="1" dirty="0">
                <a:latin typeface="HGP創英角ｺﾞｼｯｸUB" panose="020B0900000000000000" pitchFamily="50" charset="-128"/>
                <a:ea typeface="HGP創英角ｺﾞｼｯｸUB" panose="020B0900000000000000" pitchFamily="50" charset="-128"/>
              </a:rPr>
              <a:t>ロータリーの新しい対応</a:t>
            </a:r>
            <a:endParaRPr kumimoji="1" lang="en-US" altLang="ja-JP" sz="5400" b="1" dirty="0">
              <a:latin typeface="HGP創英角ｺﾞｼｯｸUB" panose="020B0900000000000000" pitchFamily="50" charset="-128"/>
              <a:ea typeface="HGP創英角ｺﾞｼｯｸUB" panose="020B0900000000000000" pitchFamily="50" charset="-128"/>
            </a:endParaRPr>
          </a:p>
          <a:p>
            <a:r>
              <a:rPr kumimoji="1" lang="ja-JP" altLang="en-US" sz="5400" b="1" dirty="0">
                <a:highlight>
                  <a:srgbClr val="00FFFF"/>
                </a:highlight>
                <a:latin typeface="HGP創英角ｺﾞｼｯｸUB" panose="020B0900000000000000" pitchFamily="50" charset="-128"/>
                <a:ea typeface="HGP創英角ｺﾞｼｯｸUB" panose="020B0900000000000000" pitchFamily="50" charset="-128"/>
              </a:rPr>
              <a:t>心の中の意識の改革</a:t>
            </a:r>
          </a:p>
        </p:txBody>
      </p:sp>
      <p:sp>
        <p:nvSpPr>
          <p:cNvPr id="7" name="矢印: 下 6">
            <a:extLst>
              <a:ext uri="{FF2B5EF4-FFF2-40B4-BE49-F238E27FC236}">
                <a16:creationId xmlns:a16="http://schemas.microsoft.com/office/drawing/2014/main" id="{C65CEDFD-27FC-4B70-B718-18ADBE2EB3F0}"/>
              </a:ext>
            </a:extLst>
          </p:cNvPr>
          <p:cNvSpPr/>
          <p:nvPr/>
        </p:nvSpPr>
        <p:spPr>
          <a:xfrm>
            <a:off x="3760993" y="3880674"/>
            <a:ext cx="670560" cy="802640"/>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A8A3B0CD-8FF4-50E0-D889-4BDE2E144066}"/>
              </a:ext>
            </a:extLst>
          </p:cNvPr>
          <p:cNvSpPr txBox="1"/>
          <p:nvPr/>
        </p:nvSpPr>
        <p:spPr>
          <a:xfrm>
            <a:off x="4270786" y="322729"/>
            <a:ext cx="4453666" cy="523220"/>
          </a:xfrm>
          <a:prstGeom prst="rect">
            <a:avLst/>
          </a:prstGeom>
          <a:noFill/>
        </p:spPr>
        <p:txBody>
          <a:bodyPr wrap="square" rtlCol="0">
            <a:spAutoFit/>
          </a:bodyPr>
          <a:lstStyle/>
          <a:p>
            <a:r>
              <a:rPr kumimoji="1" lang="ja-JP" altLang="en-US" sz="2800" b="1" dirty="0">
                <a:solidFill>
                  <a:srgbClr val="FF0000"/>
                </a:solidFill>
                <a:latin typeface="HGP創英角ｺﾞｼｯｸUB" panose="020B0900000000000000" pitchFamily="50" charset="-128"/>
                <a:ea typeface="HGP創英角ｺﾞｼｯｸUB" panose="020B0900000000000000" pitchFamily="50" charset="-128"/>
              </a:rPr>
              <a:t>ジエニファー・ジョーンズ会長</a:t>
            </a:r>
          </a:p>
        </p:txBody>
      </p:sp>
      <p:pic>
        <p:nvPicPr>
          <p:cNvPr id="5" name="Picture 2" descr="C:\Users\FMV-ESPRIMO\Desktop\image001.png">
            <a:extLst>
              <a:ext uri="{FF2B5EF4-FFF2-40B4-BE49-F238E27FC236}">
                <a16:creationId xmlns:a16="http://schemas.microsoft.com/office/drawing/2014/main" id="{AD08876F-B960-62BE-CAAC-8987C92E41CB}"/>
              </a:ext>
            </a:extLst>
          </p:cNvPr>
          <p:cNvPicPr>
            <a:picLocks noChangeAspect="1" noChangeArrowheads="1"/>
          </p:cNvPicPr>
          <p:nvPr/>
        </p:nvPicPr>
        <p:blipFill>
          <a:blip r:embed="rId3" cstate="print"/>
          <a:srcRect/>
          <a:stretch>
            <a:fillRect/>
          </a:stretch>
        </p:blipFill>
        <p:spPr bwMode="auto">
          <a:xfrm>
            <a:off x="7994229" y="1009035"/>
            <a:ext cx="933450" cy="371475"/>
          </a:xfrm>
          <a:prstGeom prst="rect">
            <a:avLst/>
          </a:prstGeom>
          <a:noFill/>
        </p:spPr>
      </p:pic>
    </p:spTree>
    <p:extLst>
      <p:ext uri="{BB962C8B-B14F-4D97-AF65-F5344CB8AC3E}">
        <p14:creationId xmlns:p14="http://schemas.microsoft.com/office/powerpoint/2010/main" val="29957631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F179610-07D1-8110-0A35-6EC466C902D4}"/>
              </a:ext>
            </a:extLst>
          </p:cNvPr>
          <p:cNvSpPr txBox="1"/>
          <p:nvPr/>
        </p:nvSpPr>
        <p:spPr>
          <a:xfrm>
            <a:off x="451822" y="516367"/>
            <a:ext cx="8154296" cy="6001643"/>
          </a:xfrm>
          <a:prstGeom prst="rect">
            <a:avLst/>
          </a:prstGeom>
          <a:noFill/>
        </p:spPr>
        <p:txBody>
          <a:bodyPr wrap="square" rtlCol="0">
            <a:spAutoFit/>
          </a:bodyPr>
          <a:lstStyle/>
          <a:p>
            <a:r>
              <a:rPr lang="ja-JP" altLang="en-US" sz="3200" b="1" dirty="0">
                <a:solidFill>
                  <a:srgbClr val="373737"/>
                </a:solidFill>
                <a:highlight>
                  <a:srgbClr val="00FFFF"/>
                </a:highlight>
                <a:latin typeface="HGP創英角ｺﾞｼｯｸUB" panose="020B0900000000000000" pitchFamily="50" charset="-128"/>
                <a:ea typeface="HGP創英角ｺﾞｼｯｸUB" panose="020B0900000000000000" pitchFamily="50" charset="-128"/>
              </a:rPr>
              <a:t>◆</a:t>
            </a:r>
            <a:r>
              <a:rPr lang="en-US" altLang="ja-JP" sz="3200" b="1" dirty="0">
                <a:solidFill>
                  <a:srgbClr val="373737"/>
                </a:solidFill>
                <a:highlight>
                  <a:srgbClr val="00FFFF"/>
                </a:highlight>
                <a:latin typeface="HGP創英角ｺﾞｼｯｸUB" panose="020B0900000000000000" pitchFamily="50" charset="-128"/>
                <a:ea typeface="HGP創英角ｺﾞｼｯｸUB" panose="020B0900000000000000" pitchFamily="50" charset="-128"/>
              </a:rPr>
              <a:t>DEI</a:t>
            </a:r>
            <a:r>
              <a:rPr lang="ja-JP" altLang="en-US" sz="3200" b="1" dirty="0">
                <a:solidFill>
                  <a:srgbClr val="373737"/>
                </a:solidFill>
                <a:highlight>
                  <a:srgbClr val="00FFFF"/>
                </a:highlight>
                <a:latin typeface="HGP創英角ｺﾞｼｯｸUB" panose="020B0900000000000000" pitchFamily="50" charset="-128"/>
                <a:ea typeface="HGP創英角ｺﾞｼｯｸUB" panose="020B0900000000000000" pitchFamily="50" charset="-128"/>
              </a:rPr>
              <a:t>を推進すると将来何が起こるでしょうか？</a:t>
            </a:r>
            <a:endParaRPr lang="en-US" altLang="ja-JP" sz="3200" b="1" dirty="0">
              <a:solidFill>
                <a:srgbClr val="373737"/>
              </a:solidFill>
              <a:highlight>
                <a:srgbClr val="00FFFF"/>
              </a:highlight>
              <a:latin typeface="HGP創英角ｺﾞｼｯｸUB" panose="020B0900000000000000" pitchFamily="50" charset="-128"/>
              <a:ea typeface="HGP創英角ｺﾞｼｯｸUB" panose="020B0900000000000000" pitchFamily="50" charset="-128"/>
            </a:endParaRPr>
          </a:p>
          <a:p>
            <a:endParaRPr lang="en-US" altLang="ja-JP" sz="3200" b="1" dirty="0">
              <a:solidFill>
                <a:srgbClr val="373737"/>
              </a:solidFill>
              <a:latin typeface="HGP創英角ｺﾞｼｯｸUB" panose="020B0900000000000000" pitchFamily="50" charset="-128"/>
              <a:ea typeface="HGP創英角ｺﾞｼｯｸUB" panose="020B0900000000000000" pitchFamily="50" charset="-128"/>
            </a:endParaRPr>
          </a:p>
          <a:p>
            <a:r>
              <a:rPr lang="ja-JP" altLang="en-US" sz="3200" b="1" dirty="0">
                <a:solidFill>
                  <a:srgbClr val="373737"/>
                </a:solidFill>
                <a:latin typeface="HGP創英角ｺﾞｼｯｸUB" panose="020B0900000000000000" pitchFamily="50" charset="-128"/>
                <a:ea typeface="HGP創英角ｺﾞｼｯｸUB" panose="020B0900000000000000" pitchFamily="50" charset="-128"/>
              </a:rPr>
              <a:t>・　「</a:t>
            </a:r>
            <a:r>
              <a:rPr lang="ja-JP" altLang="en-US" sz="3200" b="1" i="0" dirty="0">
                <a:solidFill>
                  <a:srgbClr val="373737"/>
                </a:solidFill>
                <a:effectLst/>
                <a:latin typeface="HGP創英角ｺﾞｼｯｸUB" panose="020B0900000000000000" pitchFamily="50" charset="-128"/>
                <a:ea typeface="HGP創英角ｺﾞｼｯｸUB" panose="020B0900000000000000" pitchFamily="50" charset="-128"/>
              </a:rPr>
              <a:t>単にロータリーの未来のためだけでなく、</a:t>
            </a:r>
            <a:r>
              <a:rPr lang="ja-JP" altLang="en-US" sz="3200" b="1" i="0" dirty="0">
                <a:solidFill>
                  <a:srgbClr val="373737"/>
                </a:solidFill>
                <a:effectLst/>
                <a:highlight>
                  <a:srgbClr val="FFFF00"/>
                </a:highlight>
                <a:latin typeface="HGP創英角ｺﾞｼｯｸUB" panose="020B0900000000000000" pitchFamily="50" charset="-128"/>
                <a:ea typeface="HGP創英角ｺﾞｼｯｸUB" panose="020B0900000000000000" pitchFamily="50" charset="-128"/>
              </a:rPr>
              <a:t>私　</a:t>
            </a:r>
            <a:endParaRPr lang="en-US" altLang="ja-JP" sz="3200" b="1" i="0" dirty="0">
              <a:solidFill>
                <a:srgbClr val="373737"/>
              </a:solidFill>
              <a:effectLst/>
              <a:highlight>
                <a:srgbClr val="FFFF00"/>
              </a:highlight>
              <a:latin typeface="HGP創英角ｺﾞｼｯｸUB" panose="020B0900000000000000" pitchFamily="50" charset="-128"/>
              <a:ea typeface="HGP創英角ｺﾞｼｯｸUB" panose="020B0900000000000000" pitchFamily="50" charset="-128"/>
            </a:endParaRPr>
          </a:p>
          <a:p>
            <a:r>
              <a:rPr lang="ja-JP" altLang="en-US" sz="3200" b="1" dirty="0">
                <a:solidFill>
                  <a:srgbClr val="373737"/>
                </a:solidFill>
                <a:highlight>
                  <a:srgbClr val="FFFF00"/>
                </a:highlight>
                <a:latin typeface="HGP創英角ｺﾞｼｯｸUB" panose="020B0900000000000000" pitchFamily="50" charset="-128"/>
                <a:ea typeface="HGP創英角ｺﾞｼｯｸUB" panose="020B0900000000000000" pitchFamily="50" charset="-128"/>
              </a:rPr>
              <a:t>　</a:t>
            </a:r>
            <a:r>
              <a:rPr lang="ja-JP" altLang="en-US" sz="3200" b="1" i="0" dirty="0">
                <a:solidFill>
                  <a:srgbClr val="373737"/>
                </a:solidFill>
                <a:effectLst/>
                <a:highlight>
                  <a:srgbClr val="FFFF00"/>
                </a:highlight>
                <a:latin typeface="HGP創英角ｺﾞｼｯｸUB" panose="020B0900000000000000" pitchFamily="50" charset="-128"/>
                <a:ea typeface="HGP創英角ｺﾞｼｯｸUB" panose="020B0900000000000000" pitchFamily="50" charset="-128"/>
              </a:rPr>
              <a:t>たちが住む地域社会にとって良い変化を起こ　</a:t>
            </a:r>
            <a:endParaRPr lang="en-US" altLang="ja-JP" sz="3200" b="1" i="0" dirty="0">
              <a:solidFill>
                <a:srgbClr val="373737"/>
              </a:solidFill>
              <a:effectLst/>
              <a:highlight>
                <a:srgbClr val="FFFF00"/>
              </a:highlight>
              <a:latin typeface="HGP創英角ｺﾞｼｯｸUB" panose="020B0900000000000000" pitchFamily="50" charset="-128"/>
              <a:ea typeface="HGP創英角ｺﾞｼｯｸUB" panose="020B0900000000000000" pitchFamily="50" charset="-128"/>
            </a:endParaRPr>
          </a:p>
          <a:p>
            <a:r>
              <a:rPr lang="ja-JP" altLang="en-US" sz="3200" b="1" dirty="0">
                <a:solidFill>
                  <a:srgbClr val="373737"/>
                </a:solidFill>
                <a:highlight>
                  <a:srgbClr val="FFFF00"/>
                </a:highlight>
                <a:latin typeface="HGP創英角ｺﾞｼｯｸUB" panose="020B0900000000000000" pitchFamily="50" charset="-128"/>
                <a:ea typeface="HGP創英角ｺﾞｼｯｸUB" panose="020B0900000000000000" pitchFamily="50" charset="-128"/>
              </a:rPr>
              <a:t>　</a:t>
            </a:r>
            <a:r>
              <a:rPr lang="ja-JP" altLang="en-US" sz="3200" b="1" i="0" dirty="0">
                <a:solidFill>
                  <a:srgbClr val="373737"/>
                </a:solidFill>
                <a:effectLst/>
                <a:highlight>
                  <a:srgbClr val="FFFF00"/>
                </a:highlight>
                <a:latin typeface="HGP創英角ｺﾞｼｯｸUB" panose="020B0900000000000000" pitchFamily="50" charset="-128"/>
                <a:ea typeface="HGP創英角ｺﾞｼｯｸUB" panose="020B0900000000000000" pitchFamily="50" charset="-128"/>
              </a:rPr>
              <a:t>します」</a:t>
            </a:r>
            <a:endParaRPr lang="en-US" altLang="ja-JP" sz="3200" b="1" i="0" dirty="0">
              <a:solidFill>
                <a:srgbClr val="373737"/>
              </a:solidFill>
              <a:effectLst/>
              <a:highlight>
                <a:srgbClr val="FFFF00"/>
              </a:highlight>
              <a:latin typeface="HGP創英角ｺﾞｼｯｸUB" panose="020B0900000000000000" pitchFamily="50" charset="-128"/>
              <a:ea typeface="HGP創英角ｺﾞｼｯｸUB" panose="020B0900000000000000" pitchFamily="50" charset="-128"/>
            </a:endParaRPr>
          </a:p>
          <a:p>
            <a:r>
              <a:rPr lang="ja-JP" altLang="en-US" sz="3200" b="1" dirty="0">
                <a:solidFill>
                  <a:srgbClr val="373737"/>
                </a:solidFill>
                <a:latin typeface="HGP創英角ｺﾞｼｯｸUB" panose="020B0900000000000000" pitchFamily="50" charset="-128"/>
                <a:ea typeface="HGP創英角ｺﾞｼｯｸUB" panose="020B0900000000000000" pitchFamily="50" charset="-128"/>
              </a:rPr>
              <a:t>　人々の</a:t>
            </a:r>
            <a:r>
              <a:rPr lang="ja-JP" altLang="en-US" sz="3200" b="1" i="0" dirty="0">
                <a:solidFill>
                  <a:srgbClr val="373737"/>
                </a:solidFill>
                <a:effectLst/>
                <a:latin typeface="HGP創英角ｺﾞｼｯｸUB" panose="020B0900000000000000" pitchFamily="50" charset="-128"/>
                <a:ea typeface="HGP創英角ｺﾞｼｯｸUB" panose="020B0900000000000000" pitchFamily="50" charset="-128"/>
              </a:rPr>
              <a:t>意識を変えることで、そのデータや事実</a:t>
            </a:r>
            <a:endParaRPr lang="en-US" altLang="ja-JP" sz="3200" b="1" i="0" dirty="0">
              <a:solidFill>
                <a:srgbClr val="373737"/>
              </a:solidFill>
              <a:effectLst/>
              <a:latin typeface="HGP創英角ｺﾞｼｯｸUB" panose="020B0900000000000000" pitchFamily="50" charset="-128"/>
              <a:ea typeface="HGP創英角ｺﾞｼｯｸUB" panose="020B0900000000000000" pitchFamily="50" charset="-128"/>
            </a:endParaRPr>
          </a:p>
          <a:p>
            <a:r>
              <a:rPr lang="ja-JP" altLang="en-US" sz="3200" b="1" dirty="0">
                <a:solidFill>
                  <a:srgbClr val="373737"/>
                </a:solidFill>
                <a:latin typeface="HGP創英角ｺﾞｼｯｸUB" panose="020B0900000000000000" pitchFamily="50" charset="-128"/>
                <a:ea typeface="HGP創英角ｺﾞｼｯｸUB" panose="020B0900000000000000" pitchFamily="50" charset="-128"/>
              </a:rPr>
              <a:t>　</a:t>
            </a:r>
            <a:r>
              <a:rPr lang="ja-JP" altLang="en-US" sz="3200" b="1" i="0" dirty="0">
                <a:solidFill>
                  <a:srgbClr val="373737"/>
                </a:solidFill>
                <a:effectLst/>
                <a:latin typeface="HGP創英角ｺﾞｼｯｸUB" panose="020B0900000000000000" pitchFamily="50" charset="-128"/>
                <a:ea typeface="HGP創英角ｺﾞｼｯｸUB" panose="020B0900000000000000" pitchFamily="50" charset="-128"/>
              </a:rPr>
              <a:t>によって考え方を改め、共感を呼ぶストーリー</a:t>
            </a:r>
            <a:endParaRPr lang="en-US" altLang="ja-JP" sz="3200" b="1" i="0" dirty="0">
              <a:solidFill>
                <a:srgbClr val="373737"/>
              </a:solidFill>
              <a:effectLst/>
              <a:latin typeface="HGP創英角ｺﾞｼｯｸUB" panose="020B0900000000000000" pitchFamily="50" charset="-128"/>
              <a:ea typeface="HGP創英角ｺﾞｼｯｸUB" panose="020B0900000000000000" pitchFamily="50" charset="-128"/>
            </a:endParaRPr>
          </a:p>
          <a:p>
            <a:r>
              <a:rPr lang="ja-JP" altLang="en-US" sz="3200" b="1" dirty="0">
                <a:solidFill>
                  <a:srgbClr val="373737"/>
                </a:solidFill>
                <a:latin typeface="HGP創英角ｺﾞｼｯｸUB" panose="020B0900000000000000" pitchFamily="50" charset="-128"/>
                <a:ea typeface="HGP創英角ｺﾞｼｯｸUB" panose="020B0900000000000000" pitchFamily="50" charset="-128"/>
              </a:rPr>
              <a:t>　</a:t>
            </a:r>
            <a:r>
              <a:rPr lang="ja-JP" altLang="en-US" sz="3200" b="1" i="0" dirty="0">
                <a:solidFill>
                  <a:srgbClr val="373737"/>
                </a:solidFill>
                <a:effectLst/>
                <a:latin typeface="HGP創英角ｺﾞｼｯｸUB" panose="020B0900000000000000" pitchFamily="50" charset="-128"/>
                <a:ea typeface="HGP創英角ｺﾞｼｯｸUB" panose="020B0900000000000000" pitchFamily="50" charset="-128"/>
              </a:rPr>
              <a:t>を見たり読んだりすることでモチベーションを高</a:t>
            </a:r>
            <a:endParaRPr lang="en-US" altLang="ja-JP" sz="3200" b="1" i="0" dirty="0">
              <a:solidFill>
                <a:srgbClr val="373737"/>
              </a:solidFill>
              <a:effectLst/>
              <a:latin typeface="HGP創英角ｺﾞｼｯｸUB" panose="020B0900000000000000" pitchFamily="50" charset="-128"/>
              <a:ea typeface="HGP創英角ｺﾞｼｯｸUB" panose="020B0900000000000000" pitchFamily="50" charset="-128"/>
            </a:endParaRPr>
          </a:p>
          <a:p>
            <a:r>
              <a:rPr lang="ja-JP" altLang="en-US" sz="3200" b="1" dirty="0">
                <a:solidFill>
                  <a:srgbClr val="373737"/>
                </a:solidFill>
                <a:latin typeface="HGP創英角ｺﾞｼｯｸUB" panose="020B0900000000000000" pitchFamily="50" charset="-128"/>
                <a:ea typeface="HGP創英角ｺﾞｼｯｸUB" panose="020B0900000000000000" pitchFamily="50" charset="-128"/>
              </a:rPr>
              <a:t>　</a:t>
            </a:r>
            <a:r>
              <a:rPr lang="ja-JP" altLang="en-US" sz="3200" b="1" i="0" dirty="0">
                <a:solidFill>
                  <a:srgbClr val="373737"/>
                </a:solidFill>
                <a:effectLst/>
                <a:latin typeface="HGP創英角ｺﾞｼｯｸUB" panose="020B0900000000000000" pitchFamily="50" charset="-128"/>
                <a:ea typeface="HGP創英角ｺﾞｼｯｸUB" panose="020B0900000000000000" pitchFamily="50" charset="-128"/>
              </a:rPr>
              <a:t>めることのできる人たちが地域にいます。</a:t>
            </a:r>
            <a:endParaRPr lang="en-US" altLang="ja-JP" sz="3200" b="1" i="0" dirty="0">
              <a:solidFill>
                <a:srgbClr val="373737"/>
              </a:solidFill>
              <a:effectLst/>
              <a:latin typeface="HGP創英角ｺﾞｼｯｸUB" panose="020B0900000000000000" pitchFamily="50" charset="-128"/>
              <a:ea typeface="HGP創英角ｺﾞｼｯｸUB" panose="020B0900000000000000" pitchFamily="50" charset="-128"/>
            </a:endParaRPr>
          </a:p>
          <a:p>
            <a:r>
              <a:rPr lang="ja-JP" altLang="en-US" sz="3200" b="1" i="0" dirty="0">
                <a:solidFill>
                  <a:srgbClr val="373737"/>
                </a:solidFill>
                <a:effectLst/>
                <a:latin typeface="HGP創英角ｺﾞｼｯｸUB" panose="020B0900000000000000" pitchFamily="50" charset="-128"/>
                <a:ea typeface="HGP創英角ｺﾞｼｯｸUB" panose="020B0900000000000000" pitchFamily="50" charset="-128"/>
              </a:rPr>
              <a:t>・　いずれは、これらの人が大多数を占め、</a:t>
            </a:r>
            <a:r>
              <a:rPr lang="en-US" altLang="ja-JP" sz="3200" b="1" i="0" dirty="0">
                <a:solidFill>
                  <a:srgbClr val="373737"/>
                </a:solidFill>
                <a:effectLst/>
                <a:latin typeface="HGP創英角ｺﾞｼｯｸUB" panose="020B0900000000000000" pitchFamily="50" charset="-128"/>
                <a:ea typeface="HGP創英角ｺﾞｼｯｸUB" panose="020B0900000000000000" pitchFamily="50" charset="-128"/>
              </a:rPr>
              <a:t>DEI</a:t>
            </a:r>
          </a:p>
          <a:p>
            <a:r>
              <a:rPr lang="ja-JP" altLang="en-US" sz="3200" b="1" dirty="0">
                <a:solidFill>
                  <a:srgbClr val="373737"/>
                </a:solidFill>
                <a:latin typeface="HGP創英角ｺﾞｼｯｸUB" panose="020B0900000000000000" pitchFamily="50" charset="-128"/>
                <a:ea typeface="HGP創英角ｺﾞｼｯｸUB" panose="020B0900000000000000" pitchFamily="50" charset="-128"/>
              </a:rPr>
              <a:t>　</a:t>
            </a:r>
            <a:r>
              <a:rPr lang="ja-JP" altLang="en-US" sz="3200" b="1" i="0" dirty="0">
                <a:solidFill>
                  <a:srgbClr val="373737"/>
                </a:solidFill>
                <a:effectLst/>
                <a:latin typeface="HGP創英角ｺﾞｼｯｸUB" panose="020B0900000000000000" pitchFamily="50" charset="-128"/>
                <a:ea typeface="HGP創英角ｺﾞｼｯｸUB" panose="020B0900000000000000" pitchFamily="50" charset="-128"/>
              </a:rPr>
              <a:t>文化を妨げる要因や態度に立ち向かうために</a:t>
            </a:r>
            <a:endParaRPr lang="en-US" altLang="ja-JP" sz="3200" b="1" i="0" dirty="0">
              <a:solidFill>
                <a:srgbClr val="373737"/>
              </a:solidFill>
              <a:effectLst/>
              <a:latin typeface="HGP創英角ｺﾞｼｯｸUB" panose="020B0900000000000000" pitchFamily="50" charset="-128"/>
              <a:ea typeface="HGP創英角ｺﾞｼｯｸUB" panose="020B0900000000000000" pitchFamily="50" charset="-128"/>
            </a:endParaRPr>
          </a:p>
          <a:p>
            <a:r>
              <a:rPr lang="ja-JP" altLang="en-US" sz="3200" b="1" dirty="0">
                <a:solidFill>
                  <a:srgbClr val="373737"/>
                </a:solidFill>
                <a:latin typeface="HGP創英角ｺﾞｼｯｸUB" panose="020B0900000000000000" pitchFamily="50" charset="-128"/>
                <a:ea typeface="HGP創英角ｺﾞｼｯｸUB" panose="020B0900000000000000" pitchFamily="50" charset="-128"/>
              </a:rPr>
              <a:t>　</a:t>
            </a:r>
            <a:r>
              <a:rPr lang="ja-JP" altLang="en-US" sz="3200" b="1" i="0" dirty="0">
                <a:solidFill>
                  <a:srgbClr val="373737"/>
                </a:solidFill>
                <a:effectLst/>
                <a:latin typeface="HGP創英角ｺﾞｼｯｸUB" panose="020B0900000000000000" pitchFamily="50" charset="-128"/>
                <a:ea typeface="HGP創英角ｺﾞｼｯｸUB" panose="020B0900000000000000" pitchFamily="50" charset="-128"/>
              </a:rPr>
              <a:t>参画してくれるようになるでしょう。</a:t>
            </a:r>
            <a:endParaRPr kumimoji="1" lang="ja-JP" altLang="en-US" sz="3200" b="1" dirty="0">
              <a:latin typeface="HGP創英角ｺﾞｼｯｸUB" panose="020B0900000000000000" pitchFamily="50" charset="-128"/>
              <a:ea typeface="HGP創英角ｺﾞｼｯｸUB" panose="020B0900000000000000" pitchFamily="50" charset="-128"/>
            </a:endParaRPr>
          </a:p>
        </p:txBody>
      </p:sp>
      <p:pic>
        <p:nvPicPr>
          <p:cNvPr id="3" name="Picture 2" descr="C:\Users\FMV-ESPRIMO\Desktop\image001.png">
            <a:extLst>
              <a:ext uri="{FF2B5EF4-FFF2-40B4-BE49-F238E27FC236}">
                <a16:creationId xmlns:a16="http://schemas.microsoft.com/office/drawing/2014/main" id="{175EA8CD-DA22-8487-EE39-5DF97C5A93CA}"/>
              </a:ext>
            </a:extLst>
          </p:cNvPr>
          <p:cNvPicPr>
            <a:picLocks noChangeAspect="1" noChangeArrowheads="1"/>
          </p:cNvPicPr>
          <p:nvPr/>
        </p:nvPicPr>
        <p:blipFill>
          <a:blip r:embed="rId3" cstate="print"/>
          <a:srcRect/>
          <a:stretch>
            <a:fillRect/>
          </a:stretch>
        </p:blipFill>
        <p:spPr bwMode="auto">
          <a:xfrm>
            <a:off x="7886512" y="144892"/>
            <a:ext cx="933450" cy="371475"/>
          </a:xfrm>
          <a:prstGeom prst="rect">
            <a:avLst/>
          </a:prstGeom>
          <a:noFill/>
        </p:spPr>
      </p:pic>
    </p:spTree>
    <p:extLst>
      <p:ext uri="{BB962C8B-B14F-4D97-AF65-F5344CB8AC3E}">
        <p14:creationId xmlns:p14="http://schemas.microsoft.com/office/powerpoint/2010/main" val="3869770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94B8273-3E3B-C894-34C6-3E762218E845}"/>
              </a:ext>
            </a:extLst>
          </p:cNvPr>
          <p:cNvSpPr txBox="1"/>
          <p:nvPr/>
        </p:nvSpPr>
        <p:spPr>
          <a:xfrm>
            <a:off x="602428" y="774552"/>
            <a:ext cx="4628333" cy="5000608"/>
          </a:xfrm>
          <a:prstGeom prst="rect">
            <a:avLst/>
          </a:prstGeom>
        </p:spPr>
        <p:txBody>
          <a:bodyPr vert="horz" lIns="91440" tIns="45720" rIns="91440" bIns="45720" rtlCol="0" anchor="t">
            <a:normAutofit/>
          </a:bodyPr>
          <a:lstStyle/>
          <a:p>
            <a:pPr defTabSz="914400">
              <a:lnSpc>
                <a:spcPct val="90000"/>
              </a:lnSpc>
              <a:spcAft>
                <a:spcPts val="600"/>
              </a:spcAft>
            </a:pPr>
            <a:r>
              <a:rPr lang="ja-JP" altLang="en-US" sz="3200" b="1" dirty="0">
                <a:solidFill>
                  <a:schemeClr val="tx2"/>
                </a:solidFill>
                <a:latin typeface="HGP創英角ｺﾞｼｯｸUB" panose="020B0900000000000000" pitchFamily="50" charset="-128"/>
                <a:ea typeface="HGP創英角ｺﾞｼｯｸUB" panose="020B0900000000000000" pitchFamily="50" charset="-128"/>
              </a:rPr>
              <a:t>◆</a:t>
            </a:r>
            <a:r>
              <a:rPr lang="en-US" altLang="ja-JP" sz="3200" b="1" dirty="0">
                <a:solidFill>
                  <a:schemeClr val="tx2"/>
                </a:solidFill>
                <a:latin typeface="HGP創英角ｺﾞｼｯｸUB" panose="020B0900000000000000" pitchFamily="50" charset="-128"/>
                <a:ea typeface="HGP創英角ｺﾞｼｯｸUB" panose="020B0900000000000000" pitchFamily="50" charset="-128"/>
              </a:rPr>
              <a:t>2023-24</a:t>
            </a:r>
            <a:r>
              <a:rPr lang="ja-JP" altLang="en-US" sz="3200" b="1" dirty="0">
                <a:solidFill>
                  <a:schemeClr val="tx2"/>
                </a:solidFill>
                <a:latin typeface="HGP創英角ｺﾞｼｯｸUB" panose="020B0900000000000000" pitchFamily="50" charset="-128"/>
                <a:ea typeface="HGP創英角ｺﾞｼｯｸUB" panose="020B0900000000000000" pitchFamily="50" charset="-128"/>
              </a:rPr>
              <a:t>年度</a:t>
            </a:r>
            <a:endParaRPr lang="en-US" altLang="ja-JP" sz="3200" b="1" dirty="0">
              <a:solidFill>
                <a:schemeClr val="tx2"/>
              </a:solidFill>
              <a:latin typeface="HGP創英角ｺﾞｼｯｸUB" panose="020B0900000000000000" pitchFamily="50" charset="-128"/>
              <a:ea typeface="HGP創英角ｺﾞｼｯｸUB" panose="020B0900000000000000" pitchFamily="50" charset="-128"/>
            </a:endParaRPr>
          </a:p>
          <a:p>
            <a:pPr defTabSz="914400">
              <a:lnSpc>
                <a:spcPct val="90000"/>
              </a:lnSpc>
              <a:spcAft>
                <a:spcPts val="600"/>
              </a:spcAft>
            </a:pPr>
            <a:r>
              <a:rPr lang="ja-JP" altLang="en-US" sz="3200" b="1" dirty="0">
                <a:solidFill>
                  <a:schemeClr val="tx2"/>
                </a:solidFill>
                <a:latin typeface="HGP創英角ｺﾞｼｯｸUB" panose="020B0900000000000000" pitchFamily="50" charset="-128"/>
                <a:ea typeface="HGP創英角ｺﾞｼｯｸUB" panose="020B0900000000000000" pitchFamily="50" charset="-128"/>
              </a:rPr>
              <a:t>国際ロータリー会長</a:t>
            </a:r>
            <a:endParaRPr kumimoji="1" lang="en-US" altLang="ja-JP" sz="3200" b="1" dirty="0">
              <a:solidFill>
                <a:schemeClr val="tx2"/>
              </a:solidFill>
              <a:latin typeface="HGP創英角ｺﾞｼｯｸUB" panose="020B0900000000000000" pitchFamily="50" charset="-128"/>
              <a:ea typeface="HGP創英角ｺﾞｼｯｸUB" panose="020B0900000000000000" pitchFamily="50" charset="-128"/>
            </a:endParaRPr>
          </a:p>
          <a:p>
            <a:pPr defTabSz="914400">
              <a:lnSpc>
                <a:spcPct val="90000"/>
              </a:lnSpc>
              <a:spcAft>
                <a:spcPts val="600"/>
              </a:spcAft>
            </a:pPr>
            <a:endParaRPr lang="en-US" altLang="ja-JP" sz="3200" b="1" i="0" dirty="0">
              <a:solidFill>
                <a:schemeClr val="accent2"/>
              </a:solidFill>
              <a:effectLst/>
              <a:latin typeface="HGP創英角ｺﾞｼｯｸUB" panose="020B0900000000000000" pitchFamily="50" charset="-128"/>
              <a:ea typeface="HGP創英角ｺﾞｼｯｸUB" panose="020B0900000000000000" pitchFamily="50" charset="-128"/>
            </a:endParaRPr>
          </a:p>
          <a:p>
            <a:pPr defTabSz="914400">
              <a:lnSpc>
                <a:spcPct val="90000"/>
              </a:lnSpc>
              <a:spcAft>
                <a:spcPts val="600"/>
              </a:spcAft>
            </a:pPr>
            <a:r>
              <a:rPr lang="ja-JP" altLang="en-US" sz="3200" b="1" i="0" dirty="0">
                <a:solidFill>
                  <a:schemeClr val="accent2"/>
                </a:solidFill>
                <a:effectLst/>
                <a:latin typeface="HGP創英角ｺﾞｼｯｸUB" panose="020B0900000000000000" pitchFamily="50" charset="-128"/>
                <a:ea typeface="HGP創英角ｺﾞｼｯｸUB" panose="020B0900000000000000" pitchFamily="50" charset="-128"/>
              </a:rPr>
              <a:t>ゴードン </a:t>
            </a:r>
            <a:r>
              <a:rPr lang="en-US" altLang="ja-JP" sz="3200" b="1" i="0" dirty="0">
                <a:solidFill>
                  <a:schemeClr val="accent2"/>
                </a:solidFill>
                <a:effectLst/>
                <a:latin typeface="HGP創英角ｺﾞｼｯｸUB" panose="020B0900000000000000" pitchFamily="50" charset="-128"/>
                <a:ea typeface="HGP創英角ｺﾞｼｯｸUB" panose="020B0900000000000000" pitchFamily="50" charset="-128"/>
              </a:rPr>
              <a:t>R. </a:t>
            </a:r>
            <a:r>
              <a:rPr lang="ja-JP" altLang="en-US" sz="3200" b="1" i="0" dirty="0">
                <a:solidFill>
                  <a:schemeClr val="accent2"/>
                </a:solidFill>
                <a:effectLst/>
                <a:latin typeface="HGP創英角ｺﾞｼｯｸUB" panose="020B0900000000000000" pitchFamily="50" charset="-128"/>
                <a:ea typeface="HGP創英角ｺﾞｼｯｸUB" panose="020B0900000000000000" pitchFamily="50" charset="-128"/>
              </a:rPr>
              <a:t>マッキナリー氏</a:t>
            </a:r>
            <a:endParaRPr lang="en-US" altLang="ja-JP" sz="3200" b="1" i="0" dirty="0">
              <a:solidFill>
                <a:schemeClr val="accent2"/>
              </a:solidFill>
              <a:effectLst/>
              <a:latin typeface="HGP創英角ｺﾞｼｯｸUB" panose="020B0900000000000000" pitchFamily="50" charset="-128"/>
              <a:ea typeface="HGP創英角ｺﾞｼｯｸUB" panose="020B0900000000000000" pitchFamily="50" charset="-128"/>
            </a:endParaRPr>
          </a:p>
          <a:p>
            <a:pPr defTabSz="914400">
              <a:lnSpc>
                <a:spcPct val="90000"/>
              </a:lnSpc>
              <a:spcAft>
                <a:spcPts val="600"/>
              </a:spcAft>
            </a:pPr>
            <a:endParaRPr lang="en-US" altLang="ja-JP" sz="3200" b="1" i="0" dirty="0">
              <a:solidFill>
                <a:schemeClr val="tx2"/>
              </a:solidFill>
              <a:effectLst/>
              <a:latin typeface="HGP創英角ｺﾞｼｯｸUB" panose="020B0900000000000000" pitchFamily="50" charset="-128"/>
              <a:ea typeface="HGP創英角ｺﾞｼｯｸUB" panose="020B0900000000000000" pitchFamily="50" charset="-128"/>
            </a:endParaRPr>
          </a:p>
          <a:p>
            <a:pPr defTabSz="914400">
              <a:lnSpc>
                <a:spcPct val="90000"/>
              </a:lnSpc>
              <a:spcAft>
                <a:spcPts val="600"/>
              </a:spcAft>
            </a:pPr>
            <a:r>
              <a:rPr lang="ja-JP" altLang="en-US" sz="3200" b="1" dirty="0">
                <a:solidFill>
                  <a:schemeClr val="tx2"/>
                </a:solidFill>
                <a:latin typeface="HGP創英角ｺﾞｼｯｸUB" panose="020B0900000000000000" pitchFamily="50" charset="-128"/>
                <a:ea typeface="HGP創英角ｺﾞｼｯｸUB" panose="020B0900000000000000" pitchFamily="50" charset="-128"/>
              </a:rPr>
              <a:t>　</a:t>
            </a:r>
            <a:r>
              <a:rPr lang="ja-JP" altLang="en-US" sz="3200" b="1" i="0" dirty="0">
                <a:solidFill>
                  <a:schemeClr val="tx2"/>
                </a:solidFill>
                <a:effectLst/>
                <a:latin typeface="HGP創英角ｺﾞｼｯｸUB" panose="020B0900000000000000" pitchFamily="50" charset="-128"/>
                <a:ea typeface="HGP創英角ｺﾞｼｯｸUB" panose="020B0900000000000000" pitchFamily="50" charset="-128"/>
              </a:rPr>
              <a:t>（サウスクイーンズフェ　</a:t>
            </a:r>
            <a:endParaRPr lang="en-US" altLang="ja-JP" sz="3200" b="1" i="0" dirty="0">
              <a:solidFill>
                <a:schemeClr val="tx2"/>
              </a:solidFill>
              <a:effectLst/>
              <a:latin typeface="HGP創英角ｺﾞｼｯｸUB" panose="020B0900000000000000" pitchFamily="50" charset="-128"/>
              <a:ea typeface="HGP創英角ｺﾞｼｯｸUB" panose="020B0900000000000000" pitchFamily="50" charset="-128"/>
            </a:endParaRPr>
          </a:p>
          <a:p>
            <a:pPr defTabSz="914400">
              <a:lnSpc>
                <a:spcPct val="90000"/>
              </a:lnSpc>
              <a:spcAft>
                <a:spcPts val="600"/>
              </a:spcAft>
            </a:pPr>
            <a:r>
              <a:rPr lang="ja-JP" altLang="en-US" sz="3200" b="1" dirty="0">
                <a:solidFill>
                  <a:schemeClr val="tx2"/>
                </a:solidFill>
                <a:latin typeface="HGP創英角ｺﾞｼｯｸUB" panose="020B0900000000000000" pitchFamily="50" charset="-128"/>
                <a:ea typeface="HGP創英角ｺﾞｼｯｸUB" panose="020B0900000000000000" pitchFamily="50" charset="-128"/>
              </a:rPr>
              <a:t>　</a:t>
            </a:r>
            <a:r>
              <a:rPr lang="ja-JP" altLang="en-US" sz="3200" b="1" i="0" dirty="0">
                <a:solidFill>
                  <a:schemeClr val="tx2"/>
                </a:solidFill>
                <a:effectLst/>
                <a:latin typeface="HGP創英角ｺﾞｼｯｸUB" panose="020B0900000000000000" pitchFamily="50" charset="-128"/>
                <a:ea typeface="HGP創英角ｺﾞｼｯｸUB" panose="020B0900000000000000" pitchFamily="50" charset="-128"/>
              </a:rPr>
              <a:t>リー・ロータリークラブ</a:t>
            </a:r>
            <a:endParaRPr lang="en-US" altLang="ja-JP" sz="3200" b="1" i="0" dirty="0">
              <a:solidFill>
                <a:schemeClr val="tx2"/>
              </a:solidFill>
              <a:effectLst/>
              <a:latin typeface="HGP創英角ｺﾞｼｯｸUB" panose="020B0900000000000000" pitchFamily="50" charset="-128"/>
              <a:ea typeface="HGP創英角ｺﾞｼｯｸUB" panose="020B0900000000000000" pitchFamily="50" charset="-128"/>
            </a:endParaRPr>
          </a:p>
          <a:p>
            <a:pPr defTabSz="914400">
              <a:lnSpc>
                <a:spcPct val="90000"/>
              </a:lnSpc>
              <a:spcAft>
                <a:spcPts val="600"/>
              </a:spcAft>
            </a:pPr>
            <a:r>
              <a:rPr lang="ja-JP" altLang="en-US" sz="3200" b="1" dirty="0">
                <a:solidFill>
                  <a:schemeClr val="tx2"/>
                </a:solidFill>
                <a:latin typeface="HGP創英角ｺﾞｼｯｸUB" panose="020B0900000000000000" pitchFamily="50" charset="-128"/>
                <a:ea typeface="HGP創英角ｺﾞｼｯｸUB" panose="020B0900000000000000" pitchFamily="50" charset="-128"/>
              </a:rPr>
              <a:t>　　　　　　　　　　　</a:t>
            </a:r>
            <a:r>
              <a:rPr lang="ja-JP" altLang="en-US" sz="3200" b="1" i="0" dirty="0">
                <a:solidFill>
                  <a:schemeClr val="tx2"/>
                </a:solidFill>
                <a:effectLst/>
                <a:latin typeface="HGP創英角ｺﾞｼｯｸUB" panose="020B0900000000000000" pitchFamily="50" charset="-128"/>
                <a:ea typeface="HGP創英角ｺﾞｼｯｸUB" panose="020B0900000000000000" pitchFamily="50" charset="-128"/>
              </a:rPr>
              <a:t>会員：</a:t>
            </a:r>
            <a:endParaRPr lang="en-US" altLang="ja-JP" sz="3200" b="1" i="0" dirty="0">
              <a:solidFill>
                <a:schemeClr val="tx2"/>
              </a:solidFill>
              <a:effectLst/>
              <a:latin typeface="HGP創英角ｺﾞｼｯｸUB" panose="020B0900000000000000" pitchFamily="50" charset="-128"/>
              <a:ea typeface="HGP創英角ｺﾞｼｯｸUB" panose="020B0900000000000000" pitchFamily="50" charset="-128"/>
            </a:endParaRPr>
          </a:p>
          <a:p>
            <a:pPr defTabSz="914400">
              <a:lnSpc>
                <a:spcPct val="90000"/>
              </a:lnSpc>
              <a:spcAft>
                <a:spcPts val="600"/>
              </a:spcAft>
            </a:pPr>
            <a:r>
              <a:rPr lang="ja-JP" altLang="en-US" sz="3200" b="1" dirty="0">
                <a:solidFill>
                  <a:schemeClr val="tx2"/>
                </a:solidFill>
                <a:latin typeface="HGP創英角ｺﾞｼｯｸUB" panose="020B0900000000000000" pitchFamily="50" charset="-128"/>
                <a:ea typeface="HGP創英角ｺﾞｼｯｸUB" panose="020B0900000000000000" pitchFamily="50" charset="-128"/>
              </a:rPr>
              <a:t>　</a:t>
            </a:r>
            <a:r>
              <a:rPr lang="ja-JP" altLang="en-US" sz="3200" b="1" i="0" dirty="0">
                <a:solidFill>
                  <a:schemeClr val="tx2"/>
                </a:solidFill>
                <a:effectLst/>
                <a:latin typeface="HGP創英角ｺﾞｼｯｸUB" panose="020B0900000000000000" pitchFamily="50" charset="-128"/>
                <a:ea typeface="HGP創英角ｺﾞｼｯｸUB" panose="020B0900000000000000" pitchFamily="50" charset="-128"/>
              </a:rPr>
              <a:t>スコットランド・歯科医）</a:t>
            </a:r>
            <a:endParaRPr lang="en-US" altLang="ja-JP" sz="3200" b="1" dirty="0">
              <a:solidFill>
                <a:schemeClr val="tx2"/>
              </a:solidFill>
              <a:latin typeface="HGP創英角ｺﾞｼｯｸUB" panose="020B0900000000000000" pitchFamily="50" charset="-128"/>
              <a:ea typeface="HGP創英角ｺﾞｼｯｸUB" panose="020B0900000000000000" pitchFamily="50" charset="-128"/>
            </a:endParaRPr>
          </a:p>
          <a:p>
            <a:pPr defTabSz="914400">
              <a:lnSpc>
                <a:spcPct val="90000"/>
              </a:lnSpc>
              <a:spcAft>
                <a:spcPts val="600"/>
              </a:spcAft>
            </a:pPr>
            <a:endParaRPr lang="en-US" altLang="ja-JP" sz="3200" b="1" i="0" dirty="0">
              <a:solidFill>
                <a:schemeClr val="tx2"/>
              </a:solidFill>
              <a:effectLst/>
              <a:latin typeface="HGP創英角ｺﾞｼｯｸUB" panose="020B0900000000000000" pitchFamily="50" charset="-128"/>
              <a:ea typeface="HGP創英角ｺﾞｼｯｸUB" panose="020B0900000000000000" pitchFamily="50" charset="-128"/>
            </a:endParaRPr>
          </a:p>
        </p:txBody>
      </p:sp>
      <p:pic>
        <p:nvPicPr>
          <p:cNvPr id="2" name="図 1">
            <a:extLst>
              <a:ext uri="{FF2B5EF4-FFF2-40B4-BE49-F238E27FC236}">
                <a16:creationId xmlns:a16="http://schemas.microsoft.com/office/drawing/2014/main" id="{B3235595-A56E-AD61-9297-732C2AAE5840}"/>
              </a:ext>
            </a:extLst>
          </p:cNvPr>
          <p:cNvPicPr>
            <a:picLocks noChangeAspect="1"/>
          </p:cNvPicPr>
          <p:nvPr/>
        </p:nvPicPr>
        <p:blipFill>
          <a:blip r:embed="rId3"/>
          <a:stretch>
            <a:fillRect/>
          </a:stretch>
        </p:blipFill>
        <p:spPr>
          <a:xfrm>
            <a:off x="5449814" y="698091"/>
            <a:ext cx="3199149" cy="4792734"/>
          </a:xfrm>
          <a:prstGeom prst="rect">
            <a:avLst/>
          </a:prstGeom>
        </p:spPr>
      </p:pic>
      <p:pic>
        <p:nvPicPr>
          <p:cNvPr id="4" name="Picture 2" descr="C:\Users\FMV-ESPRIMO\Desktop\image001.png">
            <a:extLst>
              <a:ext uri="{FF2B5EF4-FFF2-40B4-BE49-F238E27FC236}">
                <a16:creationId xmlns:a16="http://schemas.microsoft.com/office/drawing/2014/main" id="{72FC4A9A-E2AF-A478-1447-0498F01F89C1}"/>
              </a:ext>
            </a:extLst>
          </p:cNvPr>
          <p:cNvPicPr>
            <a:picLocks noChangeAspect="1" noChangeArrowheads="1"/>
          </p:cNvPicPr>
          <p:nvPr/>
        </p:nvPicPr>
        <p:blipFill>
          <a:blip r:embed="rId4" cstate="print"/>
          <a:srcRect/>
          <a:stretch>
            <a:fillRect/>
          </a:stretch>
        </p:blipFill>
        <p:spPr bwMode="auto">
          <a:xfrm>
            <a:off x="7787728" y="216759"/>
            <a:ext cx="933450" cy="371475"/>
          </a:xfrm>
          <a:prstGeom prst="rect">
            <a:avLst/>
          </a:prstGeom>
          <a:noFill/>
        </p:spPr>
      </p:pic>
    </p:spTree>
    <p:extLst>
      <p:ext uri="{BB962C8B-B14F-4D97-AF65-F5344CB8AC3E}">
        <p14:creationId xmlns:p14="http://schemas.microsoft.com/office/powerpoint/2010/main" val="29024815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descr="Slide4.jpg"/>
          <p:cNvPicPr>
            <a:picLocks noChangeAspect="1"/>
          </p:cNvPicPr>
          <p:nvPr/>
        </p:nvPicPr>
        <p:blipFill>
          <a:blip r:embed="rId3" cstate="print"/>
          <a:srcRect/>
          <a:stretch>
            <a:fillRect/>
          </a:stretch>
        </p:blipFill>
        <p:spPr bwMode="auto">
          <a:xfrm>
            <a:off x="0" y="908720"/>
            <a:ext cx="9159875" cy="5441950"/>
          </a:xfrm>
          <a:prstGeom prst="rect">
            <a:avLst/>
          </a:prstGeom>
          <a:noFill/>
          <a:ln w="9525">
            <a:noFill/>
            <a:miter lim="800000"/>
            <a:headEnd/>
            <a:tailEnd/>
          </a:ln>
        </p:spPr>
      </p:pic>
      <p:sp>
        <p:nvSpPr>
          <p:cNvPr id="6147" name="Rectangle 3"/>
          <p:cNvSpPr>
            <a:spLocks noGrp="1" noChangeArrowheads="1"/>
          </p:cNvSpPr>
          <p:nvPr>
            <p:ph type="title"/>
          </p:nvPr>
        </p:nvSpPr>
        <p:spPr>
          <a:xfrm>
            <a:off x="269875" y="0"/>
            <a:ext cx="8229600" cy="846138"/>
          </a:xfrm>
        </p:spPr>
        <p:txBody>
          <a:bodyPr>
            <a:normAutofit fontScale="90000"/>
          </a:bodyPr>
          <a:lstStyle/>
          <a:p>
            <a:pPr eaLnBrk="1" hangingPunct="1"/>
            <a:r>
              <a:rPr lang="ja-JP" altLang="en-US" sz="4000" b="1" dirty="0">
                <a:solidFill>
                  <a:srgbClr val="FFFF00"/>
                </a:solidFill>
                <a:ea typeface="ＭＳ Ｐゴシック" pitchFamily="34" charset="-128"/>
              </a:rPr>
              <a:t>　　　　</a:t>
            </a:r>
            <a:r>
              <a:rPr lang="ja-JP" altLang="en-US" sz="4000" b="1" dirty="0">
                <a:solidFill>
                  <a:srgbClr val="7030A0"/>
                </a:solidFill>
                <a:latin typeface="HGS創英角ｺﾞｼｯｸUB" panose="020B0900000000000000" pitchFamily="50" charset="-128"/>
                <a:ea typeface="HGS創英角ｺﾞｼｯｸUB" panose="020B0900000000000000" pitchFamily="50" charset="-128"/>
              </a:rPr>
              <a:t>変化への抵抗にどう対応するか</a:t>
            </a:r>
          </a:p>
        </p:txBody>
      </p:sp>
      <p:sp>
        <p:nvSpPr>
          <p:cNvPr id="2" name="テキスト ボックス 1"/>
          <p:cNvSpPr txBox="1"/>
          <p:nvPr/>
        </p:nvSpPr>
        <p:spPr>
          <a:xfrm>
            <a:off x="539552" y="1104405"/>
            <a:ext cx="2592288" cy="4832092"/>
          </a:xfrm>
          <a:prstGeom prst="rect">
            <a:avLst/>
          </a:prstGeom>
          <a:noFill/>
        </p:spPr>
        <p:txBody>
          <a:bodyPr wrap="square" rtlCol="0">
            <a:spAutoFit/>
          </a:bodyPr>
          <a:lstStyle/>
          <a:p>
            <a:r>
              <a:rPr kumimoji="1" lang="ja-JP" altLang="en-US" sz="2800" b="1" dirty="0">
                <a:solidFill>
                  <a:srgbClr val="FF0000"/>
                </a:solidFill>
                <a:latin typeface="HGP創英角ｺﾞｼｯｸUB" panose="020B0900000000000000" pitchFamily="50" charset="-128"/>
                <a:ea typeface="HGP創英角ｺﾞｼｯｸUB" panose="020B0900000000000000" pitchFamily="50" charset="-128"/>
              </a:rPr>
              <a:t>ロータリーとは規則ではなく、その会員と、会員が成し遂げた成果で評価される。</a:t>
            </a:r>
            <a:endParaRPr kumimoji="1" lang="en-US" altLang="ja-JP" sz="2800" b="1" dirty="0">
              <a:solidFill>
                <a:srgbClr val="FF0000"/>
              </a:solidFill>
              <a:latin typeface="HGP創英角ｺﾞｼｯｸUB" panose="020B0900000000000000" pitchFamily="50" charset="-128"/>
              <a:ea typeface="HGP創英角ｺﾞｼｯｸUB" panose="020B0900000000000000" pitchFamily="50" charset="-128"/>
            </a:endParaRPr>
          </a:p>
          <a:p>
            <a:endParaRPr kumimoji="1" lang="en-US" altLang="ja-JP" sz="2800" b="1" dirty="0">
              <a:solidFill>
                <a:srgbClr val="FF0000"/>
              </a:solidFill>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成し遂げることの重要性を認識してもらうために</a:t>
            </a:r>
            <a:r>
              <a:rPr kumimoji="1" lang="ja-JP" altLang="en-US" sz="2800" b="1" dirty="0">
                <a:solidFill>
                  <a:srgbClr val="FF0000"/>
                </a:solidFill>
                <a:latin typeface="HGP創英角ｺﾞｼｯｸUB" panose="020B0900000000000000" pitchFamily="50" charset="-128"/>
                <a:ea typeface="HGP創英角ｺﾞｼｯｸUB" panose="020B0900000000000000" pitchFamily="50" charset="-128"/>
              </a:rPr>
              <a:t>規則は変えることができる</a:t>
            </a:r>
            <a:r>
              <a:rPr kumimoji="1" lang="ja-JP" altLang="en-US" sz="2800" b="1" dirty="0">
                <a:latin typeface="HGP創英角ｺﾞｼｯｸUB" panose="020B0900000000000000" pitchFamily="50" charset="-128"/>
                <a:ea typeface="HGP創英角ｺﾞｼｯｸUB" panose="020B0900000000000000" pitchFamily="50" charset="-128"/>
              </a:rPr>
              <a:t>。</a:t>
            </a:r>
          </a:p>
        </p:txBody>
      </p:sp>
      <p:pic>
        <p:nvPicPr>
          <p:cNvPr id="3" name="Picture 2" descr="C:\Users\FMV-ESPRIMO\Desktop\image001.png">
            <a:extLst>
              <a:ext uri="{FF2B5EF4-FFF2-40B4-BE49-F238E27FC236}">
                <a16:creationId xmlns:a16="http://schemas.microsoft.com/office/drawing/2014/main" id="{048A2631-4D3F-F6DD-D5DD-CB06C0E0E0E2}"/>
              </a:ext>
            </a:extLst>
          </p:cNvPr>
          <p:cNvPicPr>
            <a:picLocks noChangeAspect="1" noChangeArrowheads="1"/>
          </p:cNvPicPr>
          <p:nvPr/>
        </p:nvPicPr>
        <p:blipFill>
          <a:blip r:embed="rId4" cstate="print"/>
          <a:srcRect/>
          <a:stretch>
            <a:fillRect/>
          </a:stretch>
        </p:blipFill>
        <p:spPr bwMode="auto">
          <a:xfrm>
            <a:off x="7916009" y="6369976"/>
            <a:ext cx="933450" cy="371475"/>
          </a:xfrm>
          <a:prstGeom prst="rect">
            <a:avLst/>
          </a:prstGeom>
          <a:noFill/>
        </p:spPr>
      </p:pic>
    </p:spTree>
    <p:extLst>
      <p:ext uri="{BB962C8B-B14F-4D97-AF65-F5344CB8AC3E}">
        <p14:creationId xmlns:p14="http://schemas.microsoft.com/office/powerpoint/2010/main" val="3275302476"/>
      </p:ext>
    </p:extLst>
  </p:cSld>
  <p:clrMapOvr>
    <a:masterClrMapping/>
  </p:clrMapOvr>
  <p:transition spd="med">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140E5FFB-0D7C-4024-9A1E-80F62B1D9E60}"/>
              </a:ext>
            </a:extLst>
          </p:cNvPr>
          <p:cNvSpPr>
            <a:spLocks noGrp="1"/>
          </p:cNvSpPr>
          <p:nvPr>
            <p:ph type="title"/>
          </p:nvPr>
        </p:nvSpPr>
        <p:spPr>
          <a:xfrm>
            <a:off x="628650" y="218114"/>
            <a:ext cx="7886700" cy="813733"/>
          </a:xfrm>
        </p:spPr>
        <p:txBody>
          <a:bodyPr>
            <a:normAutofit fontScale="90000"/>
          </a:bodyPr>
          <a:lstStyle/>
          <a:p>
            <a:r>
              <a:rPr lang="en-US" altLang="ja-JP" b="1" u="sng" dirty="0">
                <a:latin typeface="HGP創英角ｺﾞｼｯｸUB" panose="020B0900000000000000" pitchFamily="50" charset="-128"/>
                <a:ea typeface="HGP創英角ｺﾞｼｯｸUB" panose="020B0900000000000000" pitchFamily="50" charset="-128"/>
              </a:rPr>
              <a:t>※</a:t>
            </a:r>
            <a:r>
              <a:rPr kumimoji="1" lang="ja-JP" altLang="en-US" b="1" u="sng" dirty="0">
                <a:latin typeface="HGP創英角ｺﾞｼｯｸUB" panose="020B0900000000000000" pitchFamily="50" charset="-128"/>
                <a:ea typeface="HGP創英角ｺﾞｼｯｸUB" panose="020B0900000000000000" pitchFamily="50" charset="-128"/>
              </a:rPr>
              <a:t>歴代会長テーマとその間の</a:t>
            </a:r>
            <a:r>
              <a:rPr lang="ja-JP" altLang="en-US" b="1" u="sng" dirty="0">
                <a:latin typeface="HGP創英角ｺﾞｼｯｸUB" panose="020B0900000000000000" pitchFamily="50" charset="-128"/>
                <a:ea typeface="HGP創英角ｺﾞｼｯｸUB" panose="020B0900000000000000" pitchFamily="50" charset="-128"/>
              </a:rPr>
              <a:t>出来事</a:t>
            </a:r>
            <a:endParaRPr kumimoji="1" lang="ja-JP" altLang="en-US" b="1" u="sng" dirty="0">
              <a:latin typeface="HGP創英角ｺﾞｼｯｸUB" panose="020B0900000000000000" pitchFamily="50" charset="-128"/>
              <a:ea typeface="HGP創英角ｺﾞｼｯｸUB" panose="020B0900000000000000" pitchFamily="50" charset="-128"/>
            </a:endParaRPr>
          </a:p>
        </p:txBody>
      </p:sp>
      <p:graphicFrame>
        <p:nvGraphicFramePr>
          <p:cNvPr id="6" name="コンテンツ プレースホルダー 5">
            <a:extLst>
              <a:ext uri="{FF2B5EF4-FFF2-40B4-BE49-F238E27FC236}">
                <a16:creationId xmlns:a16="http://schemas.microsoft.com/office/drawing/2014/main" id="{EE4F6578-D292-4390-9ADE-E35952D0D026}"/>
              </a:ext>
            </a:extLst>
          </p:cNvPr>
          <p:cNvGraphicFramePr>
            <a:graphicFrameLocks noGrp="1"/>
          </p:cNvGraphicFramePr>
          <p:nvPr>
            <p:ph idx="1"/>
          </p:nvPr>
        </p:nvGraphicFramePr>
        <p:xfrm>
          <a:off x="237951" y="1192192"/>
          <a:ext cx="8668101" cy="5615797"/>
        </p:xfrm>
        <a:graphic>
          <a:graphicData uri="http://schemas.openxmlformats.org/drawingml/2006/table">
            <a:tbl>
              <a:tblPr firstRow="1" bandRow="1">
                <a:tableStyleId>{5C22544A-7EE6-4342-B048-85BDC9FD1C3A}</a:tableStyleId>
              </a:tblPr>
              <a:tblGrid>
                <a:gridCol w="817732">
                  <a:extLst>
                    <a:ext uri="{9D8B030D-6E8A-4147-A177-3AD203B41FA5}">
                      <a16:colId xmlns:a16="http://schemas.microsoft.com/office/drawing/2014/main" val="2529860149"/>
                    </a:ext>
                  </a:extLst>
                </a:gridCol>
                <a:gridCol w="1335629">
                  <a:extLst>
                    <a:ext uri="{9D8B030D-6E8A-4147-A177-3AD203B41FA5}">
                      <a16:colId xmlns:a16="http://schemas.microsoft.com/office/drawing/2014/main" val="3480939696"/>
                    </a:ext>
                  </a:extLst>
                </a:gridCol>
                <a:gridCol w="1072137">
                  <a:extLst>
                    <a:ext uri="{9D8B030D-6E8A-4147-A177-3AD203B41FA5}">
                      <a16:colId xmlns:a16="http://schemas.microsoft.com/office/drawing/2014/main" val="3962253429"/>
                    </a:ext>
                  </a:extLst>
                </a:gridCol>
                <a:gridCol w="2489538">
                  <a:extLst>
                    <a:ext uri="{9D8B030D-6E8A-4147-A177-3AD203B41FA5}">
                      <a16:colId xmlns:a16="http://schemas.microsoft.com/office/drawing/2014/main" val="1443882633"/>
                    </a:ext>
                  </a:extLst>
                </a:gridCol>
                <a:gridCol w="2953065">
                  <a:extLst>
                    <a:ext uri="{9D8B030D-6E8A-4147-A177-3AD203B41FA5}">
                      <a16:colId xmlns:a16="http://schemas.microsoft.com/office/drawing/2014/main" val="3618926375"/>
                    </a:ext>
                  </a:extLst>
                </a:gridCol>
              </a:tblGrid>
              <a:tr h="477032">
                <a:tc>
                  <a:txBody>
                    <a:bodyPr/>
                    <a:lstStyle/>
                    <a:p>
                      <a:r>
                        <a:rPr kumimoji="1" lang="ja-JP" altLang="en-US" dirty="0"/>
                        <a:t>年</a:t>
                      </a:r>
                    </a:p>
                  </a:txBody>
                  <a:tcPr/>
                </a:tc>
                <a:tc>
                  <a:txBody>
                    <a:bodyPr/>
                    <a:lstStyle/>
                    <a:p>
                      <a:r>
                        <a:rPr kumimoji="1" lang="ja-JP" altLang="en-US" dirty="0"/>
                        <a:t>会長名</a:t>
                      </a:r>
                    </a:p>
                  </a:txBody>
                  <a:tcPr/>
                </a:tc>
                <a:tc>
                  <a:txBody>
                    <a:bodyPr/>
                    <a:lstStyle/>
                    <a:p>
                      <a:r>
                        <a:rPr kumimoji="1" lang="ja-JP" altLang="en-US" dirty="0"/>
                        <a:t>所属国</a:t>
                      </a:r>
                    </a:p>
                  </a:txBody>
                  <a:tcPr/>
                </a:tc>
                <a:tc>
                  <a:txBody>
                    <a:bodyPr/>
                    <a:lstStyle/>
                    <a:p>
                      <a:r>
                        <a:rPr kumimoji="1" lang="ja-JP" altLang="en-US" dirty="0"/>
                        <a:t>テーマ</a:t>
                      </a:r>
                    </a:p>
                  </a:txBody>
                  <a:tcPr/>
                </a:tc>
                <a:tc>
                  <a:txBody>
                    <a:bodyPr/>
                    <a:lstStyle/>
                    <a:p>
                      <a:r>
                        <a:rPr kumimoji="1" lang="ja-JP" altLang="en-US" dirty="0"/>
                        <a:t>出来事</a:t>
                      </a:r>
                    </a:p>
                  </a:txBody>
                  <a:tcPr/>
                </a:tc>
                <a:extLst>
                  <a:ext uri="{0D108BD9-81ED-4DB2-BD59-A6C34878D82A}">
                    <a16:rowId xmlns:a16="http://schemas.microsoft.com/office/drawing/2014/main" val="181341275"/>
                  </a:ext>
                </a:extLst>
              </a:tr>
              <a:tr h="913960">
                <a:tc>
                  <a:txBody>
                    <a:bodyPr/>
                    <a:lstStyle/>
                    <a:p>
                      <a:r>
                        <a:rPr kumimoji="1" lang="en-US" altLang="ja-JP" b="1" dirty="0"/>
                        <a:t>2000</a:t>
                      </a:r>
                      <a:r>
                        <a:rPr kumimoji="1" lang="ja-JP" altLang="en-US" b="1" dirty="0"/>
                        <a:t>年</a:t>
                      </a:r>
                    </a:p>
                  </a:txBody>
                  <a:tcPr/>
                </a:tc>
                <a:tc>
                  <a:txBody>
                    <a:bodyPr/>
                    <a:lstStyle/>
                    <a:p>
                      <a:r>
                        <a:rPr kumimoji="1" lang="ja-JP" altLang="ja-JP" sz="1200" b="1" kern="1200" dirty="0">
                          <a:solidFill>
                            <a:schemeClr val="dk1"/>
                          </a:solidFill>
                          <a:effectLst/>
                          <a:latin typeface="Arial Black" panose="020B0A04020102020204" pitchFamily="34" charset="0"/>
                          <a:ea typeface="+mn-ea"/>
                          <a:cs typeface="+mn-cs"/>
                        </a:rPr>
                        <a:t>フランク</a:t>
                      </a:r>
                      <a:r>
                        <a:rPr kumimoji="1" lang="en-US" altLang="ja-JP" sz="1200" b="1" kern="1200" dirty="0">
                          <a:solidFill>
                            <a:schemeClr val="dk1"/>
                          </a:solidFill>
                          <a:effectLst/>
                          <a:latin typeface="Arial Black" panose="020B0A04020102020204" pitchFamily="34" charset="0"/>
                          <a:ea typeface="+mn-ea"/>
                          <a:cs typeface="+mn-cs"/>
                        </a:rPr>
                        <a:t>·</a:t>
                      </a:r>
                      <a:r>
                        <a:rPr kumimoji="1" lang="ja-JP" altLang="ja-JP" sz="1200" b="1" kern="1200" dirty="0">
                          <a:solidFill>
                            <a:schemeClr val="dk1"/>
                          </a:solidFill>
                          <a:effectLst/>
                          <a:latin typeface="Arial Black" panose="020B0A04020102020204" pitchFamily="34" charset="0"/>
                          <a:ea typeface="+mn-ea"/>
                          <a:cs typeface="+mn-cs"/>
                        </a:rPr>
                        <a:t>デブリン</a:t>
                      </a:r>
                      <a:r>
                        <a:rPr kumimoji="1" lang="en-US" altLang="ja-JP" sz="1200" b="1" kern="1200" dirty="0">
                          <a:solidFill>
                            <a:schemeClr val="dk1"/>
                          </a:solidFill>
                          <a:effectLst/>
                          <a:latin typeface="Arial Black" panose="020B0A04020102020204" pitchFamily="34" charset="0"/>
                          <a:ea typeface="+mn-ea"/>
                          <a:cs typeface="+mn-cs"/>
                        </a:rPr>
                        <a:t> (Frank </a:t>
                      </a:r>
                      <a:r>
                        <a:rPr kumimoji="1" lang="en-US" altLang="ja-JP" sz="1200" b="1" kern="1200" dirty="0" err="1">
                          <a:solidFill>
                            <a:schemeClr val="dk1"/>
                          </a:solidFill>
                          <a:effectLst/>
                          <a:latin typeface="Arial Black" panose="020B0A04020102020204" pitchFamily="34" charset="0"/>
                          <a:ea typeface="+mn-ea"/>
                          <a:cs typeface="+mn-cs"/>
                        </a:rPr>
                        <a:t>Devlyn</a:t>
                      </a:r>
                      <a:r>
                        <a:rPr kumimoji="1" lang="en-US" altLang="ja-JP" sz="1200" b="1" kern="1200" dirty="0">
                          <a:solidFill>
                            <a:schemeClr val="dk1"/>
                          </a:solidFill>
                          <a:effectLst/>
                          <a:latin typeface="Arial Black" panose="020B0A04020102020204" pitchFamily="34" charset="0"/>
                          <a:ea typeface="+mn-ea"/>
                          <a:cs typeface="+mn-cs"/>
                        </a:rPr>
                        <a:t>)</a:t>
                      </a:r>
                    </a:p>
                    <a:p>
                      <a:r>
                        <a:rPr kumimoji="1" lang="ja-JP" altLang="en-US" sz="1200" b="1" kern="1200" dirty="0">
                          <a:solidFill>
                            <a:schemeClr val="dk1"/>
                          </a:solidFill>
                          <a:effectLst/>
                          <a:highlight>
                            <a:srgbClr val="FFFF00"/>
                          </a:highlight>
                          <a:latin typeface="Arial Black" panose="020B0A04020102020204" pitchFamily="34" charset="0"/>
                          <a:ea typeface="+mn-ea"/>
                          <a:cs typeface="+mn-cs"/>
                        </a:rPr>
                        <a:t>規定審議会</a:t>
                      </a:r>
                      <a:endParaRPr kumimoji="1" lang="ja-JP" altLang="en-US" sz="1200" b="1" dirty="0">
                        <a:latin typeface="Arial Black" panose="020B0A04020102020204" pitchFamily="34" charset="0"/>
                      </a:endParaRPr>
                    </a:p>
                  </a:txBody>
                  <a:tcPr/>
                </a:tc>
                <a:tc>
                  <a:txBody>
                    <a:bodyPr/>
                    <a:lstStyle/>
                    <a:p>
                      <a:r>
                        <a:rPr kumimoji="1" lang="ja-JP" altLang="ja-JP" sz="1200" b="1" kern="1200" dirty="0">
                          <a:solidFill>
                            <a:schemeClr val="dk1"/>
                          </a:solidFill>
                          <a:effectLst/>
                          <a:latin typeface="Arial Black" panose="020B0A04020102020204" pitchFamily="34" charset="0"/>
                          <a:ea typeface="+mn-ea"/>
                          <a:cs typeface="+mn-cs"/>
                        </a:rPr>
                        <a:t>メキシコ</a:t>
                      </a:r>
                      <a:r>
                        <a:rPr kumimoji="1" lang="ja-JP" altLang="ja-JP" sz="1800" b="1" kern="1200" dirty="0">
                          <a:solidFill>
                            <a:schemeClr val="dk1"/>
                          </a:solidFill>
                          <a:effectLst/>
                          <a:latin typeface="Arial Black" panose="020B0A04020102020204" pitchFamily="34" charset="0"/>
                          <a:ea typeface="+mn-ea"/>
                          <a:cs typeface="+mn-cs"/>
                        </a:rPr>
                        <a:t> </a:t>
                      </a:r>
                      <a:endParaRPr kumimoji="1" lang="ja-JP" altLang="en-US" b="1" dirty="0">
                        <a:latin typeface="Arial Black" panose="020B0A040201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kern="1200" dirty="0">
                          <a:solidFill>
                            <a:schemeClr val="dk1"/>
                          </a:solidFill>
                          <a:effectLst/>
                          <a:latin typeface="Arial Black" panose="020B0A04020102020204" pitchFamily="34" charset="0"/>
                          <a:ea typeface="+mn-ea"/>
                          <a:cs typeface="+mn-cs"/>
                        </a:rPr>
                        <a:t>Create awareness take action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b="1" kern="1200" dirty="0">
                          <a:solidFill>
                            <a:schemeClr val="dk1"/>
                          </a:solidFill>
                          <a:effectLst/>
                          <a:latin typeface="Arial Black" panose="020B0A04020102020204" pitchFamily="34" charset="0"/>
                          <a:ea typeface="+mn-ea"/>
                          <a:cs typeface="+mn-cs"/>
                        </a:rPr>
                        <a:t>意識を喚起し、進んで行動を</a:t>
                      </a:r>
                    </a:p>
                    <a:p>
                      <a:endParaRPr kumimoji="1" lang="ja-JP" altLang="en-US" b="1" dirty="0">
                        <a:latin typeface="Arial Black" panose="020B0A040201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kern="1200" dirty="0">
                          <a:solidFill>
                            <a:schemeClr val="dk1"/>
                          </a:solidFill>
                          <a:effectLst/>
                          <a:latin typeface="Arial Black" panose="020B0A04020102020204" pitchFamily="34" charset="0"/>
                          <a:ea typeface="HGPｺﾞｼｯｸE" panose="020B0900000000000000" pitchFamily="50" charset="-128"/>
                          <a:cs typeface="+mn-cs"/>
                        </a:rPr>
                        <a:t>CAP</a:t>
                      </a:r>
                      <a:r>
                        <a:rPr kumimoji="1" lang="ja-JP" altLang="ja-JP" sz="1100" b="1" kern="1200" dirty="0">
                          <a:solidFill>
                            <a:schemeClr val="dk1"/>
                          </a:solidFill>
                          <a:effectLst/>
                          <a:latin typeface="Arial Black" panose="020B0A04020102020204" pitchFamily="34" charset="0"/>
                          <a:ea typeface="HGPｺﾞｼｯｸE" panose="020B0900000000000000" pitchFamily="50" charset="-128"/>
                          <a:cs typeface="+mn-cs"/>
                        </a:rPr>
                        <a:t>（地域社会援助プログラム、</a:t>
                      </a:r>
                      <a:r>
                        <a:rPr kumimoji="1" lang="ja-JP" altLang="ja-JP" sz="1200" b="1" kern="1200" dirty="0">
                          <a:solidFill>
                            <a:schemeClr val="dk1"/>
                          </a:solidFill>
                          <a:effectLst/>
                          <a:latin typeface="Arial Black" panose="020B0A04020102020204" pitchFamily="34" charset="0"/>
                          <a:ea typeface="HGPｺﾞｼｯｸE" panose="020B0900000000000000" pitchFamily="50" charset="-128"/>
                          <a:cs typeface="+mn-cs"/>
                        </a:rPr>
                        <a:t>後の</a:t>
                      </a:r>
                      <a:r>
                        <a:rPr kumimoji="1" lang="ja-JP" altLang="ja-JP" sz="1400" b="1" kern="1200" dirty="0">
                          <a:solidFill>
                            <a:schemeClr val="dk1"/>
                          </a:solidFill>
                          <a:effectLst/>
                          <a:highlight>
                            <a:srgbClr val="FFFF00"/>
                          </a:highlight>
                          <a:latin typeface="Arial Black" panose="020B0A04020102020204" pitchFamily="34" charset="0"/>
                          <a:ea typeface="HGPｺﾞｼｯｸE" panose="020B0900000000000000" pitchFamily="50" charset="-128"/>
                          <a:cs typeface="+mn-cs"/>
                        </a:rPr>
                        <a:t>地区補助金）開始。</a:t>
                      </a:r>
                      <a:endParaRPr kumimoji="1" lang="en-US" altLang="ja-JP" sz="1400" b="1" kern="1200" dirty="0">
                        <a:solidFill>
                          <a:schemeClr val="dk1"/>
                        </a:solidFill>
                        <a:effectLst/>
                        <a:highlight>
                          <a:srgbClr val="FFFF00"/>
                        </a:highlight>
                        <a:latin typeface="Arial Black" panose="020B0A04020102020204" pitchFamily="34" charset="0"/>
                        <a:ea typeface="HGPｺﾞｼｯｸE" panose="020B09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b="1" kern="1200" dirty="0">
                          <a:solidFill>
                            <a:schemeClr val="dk1"/>
                          </a:solidFill>
                          <a:effectLst/>
                          <a:latin typeface="Arial Black" panose="020B0A04020102020204" pitchFamily="34" charset="0"/>
                          <a:ea typeface="HGPｺﾞｼｯｸE" panose="020B0900000000000000" pitchFamily="50" charset="-128"/>
                          <a:cs typeface="+mn-cs"/>
                        </a:rPr>
                        <a:t>西太平洋地域ポリオ撲滅宣言。</a:t>
                      </a:r>
                    </a:p>
                    <a:p>
                      <a:endParaRPr kumimoji="1" lang="ja-JP" altLang="en-US" b="1" dirty="0">
                        <a:latin typeface="Arial Black" panose="020B0A04020102020204" pitchFamily="34" charset="0"/>
                      </a:endParaRPr>
                    </a:p>
                  </a:txBody>
                  <a:tcPr/>
                </a:tc>
                <a:extLst>
                  <a:ext uri="{0D108BD9-81ED-4DB2-BD59-A6C34878D82A}">
                    <a16:rowId xmlns:a16="http://schemas.microsoft.com/office/drawing/2014/main" val="716593833"/>
                  </a:ext>
                </a:extLst>
              </a:tr>
              <a:tr h="673445">
                <a:tc>
                  <a:txBody>
                    <a:bodyPr/>
                    <a:lstStyle/>
                    <a:p>
                      <a:r>
                        <a:rPr kumimoji="1" lang="en-US" altLang="ja-JP" b="1" dirty="0"/>
                        <a:t>2001</a:t>
                      </a:r>
                      <a:r>
                        <a:rPr kumimoji="1" lang="ja-JP" altLang="en-US" b="1" dirty="0"/>
                        <a:t>年</a:t>
                      </a:r>
                    </a:p>
                  </a:txBody>
                  <a:tcPr/>
                </a:tc>
                <a:tc>
                  <a:txBody>
                    <a:bodyPr/>
                    <a:lstStyle/>
                    <a:p>
                      <a:r>
                        <a:rPr kumimoji="1" lang="ja-JP" altLang="ja-JP" sz="1200" b="1" kern="1200" dirty="0">
                          <a:solidFill>
                            <a:schemeClr val="dk1"/>
                          </a:solidFill>
                          <a:effectLst/>
                          <a:latin typeface="Arial Black" panose="020B0A04020102020204" pitchFamily="34" charset="0"/>
                          <a:ea typeface="+mn-ea"/>
                          <a:cs typeface="+mn-cs"/>
                        </a:rPr>
                        <a:t>リチャード</a:t>
                      </a:r>
                      <a:r>
                        <a:rPr kumimoji="1" lang="en-US" altLang="ja-JP" sz="1200" b="1" kern="1200" dirty="0">
                          <a:solidFill>
                            <a:schemeClr val="dk1"/>
                          </a:solidFill>
                          <a:effectLst/>
                          <a:latin typeface="Arial Black" panose="020B0A04020102020204" pitchFamily="34" charset="0"/>
                          <a:ea typeface="+mn-ea"/>
                          <a:cs typeface="+mn-cs"/>
                        </a:rPr>
                        <a:t>·</a:t>
                      </a:r>
                      <a:r>
                        <a:rPr kumimoji="1" lang="ja-JP" altLang="ja-JP" sz="1200" b="1" kern="1200" dirty="0">
                          <a:solidFill>
                            <a:schemeClr val="dk1"/>
                          </a:solidFill>
                          <a:effectLst/>
                          <a:latin typeface="Arial Black" panose="020B0A04020102020204" pitchFamily="34" charset="0"/>
                          <a:ea typeface="+mn-ea"/>
                          <a:cs typeface="+mn-cs"/>
                        </a:rPr>
                        <a:t>キング</a:t>
                      </a:r>
                      <a:r>
                        <a:rPr kumimoji="1" lang="en-US" altLang="ja-JP" sz="1200" b="1" kern="1200" dirty="0">
                          <a:solidFill>
                            <a:schemeClr val="dk1"/>
                          </a:solidFill>
                          <a:effectLst/>
                          <a:latin typeface="Arial Black" panose="020B0A04020102020204" pitchFamily="34" charset="0"/>
                          <a:ea typeface="+mn-ea"/>
                          <a:cs typeface="+mn-cs"/>
                        </a:rPr>
                        <a:t> (Richard King)</a:t>
                      </a:r>
                      <a:r>
                        <a:rPr kumimoji="1" lang="ja-JP" altLang="en-US" sz="1200" b="1" kern="1200" dirty="0">
                          <a:solidFill>
                            <a:schemeClr val="dk1"/>
                          </a:solidFill>
                          <a:effectLst/>
                          <a:latin typeface="Arial Black" panose="020B0A04020102020204" pitchFamily="34" charset="0"/>
                          <a:ea typeface="+mn-ea"/>
                          <a:cs typeface="+mn-cs"/>
                        </a:rPr>
                        <a:t>　</a:t>
                      </a:r>
                      <a:endParaRPr kumimoji="1" lang="ja-JP" altLang="en-US" sz="1200" b="1" dirty="0">
                        <a:highlight>
                          <a:srgbClr val="FFFF00"/>
                        </a:highlight>
                        <a:latin typeface="Arial Black" panose="020B0A04020102020204" pitchFamily="34" charset="0"/>
                      </a:endParaRPr>
                    </a:p>
                  </a:txBody>
                  <a:tcPr/>
                </a:tc>
                <a:tc>
                  <a:txBody>
                    <a:bodyPr/>
                    <a:lstStyle/>
                    <a:p>
                      <a:r>
                        <a:rPr kumimoji="1" lang="ja-JP" altLang="ja-JP" sz="1200" b="1" kern="1200" dirty="0">
                          <a:solidFill>
                            <a:schemeClr val="dk1"/>
                          </a:solidFill>
                          <a:effectLst/>
                          <a:latin typeface="Arial Black" panose="020B0A04020102020204" pitchFamily="34" charset="0"/>
                          <a:ea typeface="+mn-ea"/>
                          <a:cs typeface="+mn-cs"/>
                        </a:rPr>
                        <a:t>アメリカ</a:t>
                      </a:r>
                      <a:endParaRPr kumimoji="1" lang="ja-JP" altLang="en-US" sz="1200" b="1" dirty="0">
                        <a:latin typeface="Arial Black" panose="020B0A040201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kern="1200" dirty="0">
                          <a:solidFill>
                            <a:schemeClr val="dk1"/>
                          </a:solidFill>
                          <a:effectLst/>
                          <a:latin typeface="Arial Black" panose="020B0A04020102020204" pitchFamily="34" charset="0"/>
                          <a:ea typeface="+mn-ea"/>
                          <a:cs typeface="+mn-cs"/>
                        </a:rPr>
                        <a:t>Mankind is our business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b="1" kern="1200" dirty="0">
                          <a:solidFill>
                            <a:schemeClr val="dk1"/>
                          </a:solidFill>
                          <a:effectLst/>
                          <a:latin typeface="Arial Black" panose="020B0A04020102020204" pitchFamily="34" charset="0"/>
                          <a:ea typeface="+mn-ea"/>
                          <a:cs typeface="+mn-cs"/>
                        </a:rPr>
                        <a:t>人類が私たちの仕事</a:t>
                      </a:r>
                    </a:p>
                    <a:p>
                      <a:endParaRPr kumimoji="1" lang="ja-JP" altLang="en-US" sz="1100" b="1" dirty="0">
                        <a:latin typeface="Arial Black" panose="020B0A04020102020204" pitchFamily="34" charset="0"/>
                      </a:endParaRPr>
                    </a:p>
                  </a:txBody>
                  <a:tcPr/>
                </a:tc>
                <a:tc>
                  <a:txBody>
                    <a:bodyPr/>
                    <a:lstStyle/>
                    <a:p>
                      <a:r>
                        <a:rPr kumimoji="1" lang="ja-JP" altLang="ja-JP" sz="1400" b="1" kern="1200" dirty="0">
                          <a:solidFill>
                            <a:schemeClr val="dk1"/>
                          </a:solidFill>
                          <a:effectLst/>
                          <a:highlight>
                            <a:srgbClr val="FFFF00"/>
                          </a:highlight>
                          <a:latin typeface="HGP創英角ｺﾞｼｯｸUB" panose="020B0900000000000000" pitchFamily="50" charset="-128"/>
                          <a:ea typeface="HGP創英角ｺﾞｼｯｸUB" panose="020B0900000000000000" pitchFamily="50" charset="-128"/>
                          <a:cs typeface="+mn-cs"/>
                        </a:rPr>
                        <a:t>正会員と名誉会員に統合</a:t>
                      </a:r>
                      <a:r>
                        <a:rPr kumimoji="1" lang="ja-JP" altLang="ja-JP" sz="1100" b="1" kern="1200" dirty="0">
                          <a:solidFill>
                            <a:schemeClr val="dk1"/>
                          </a:solidFill>
                          <a:effectLst/>
                          <a:latin typeface="Arial Black" panose="020B0A04020102020204" pitchFamily="34" charset="0"/>
                          <a:ea typeface="+mn-ea"/>
                          <a:cs typeface="+mn-cs"/>
                        </a:rPr>
                        <a:t>、シニア、パスト、アディショナル会員廃止。</a:t>
                      </a:r>
                      <a:r>
                        <a:rPr kumimoji="1" lang="en-US" altLang="ja-JP" sz="1100" b="1" kern="1200" dirty="0">
                          <a:solidFill>
                            <a:schemeClr val="dk1"/>
                          </a:solidFill>
                          <a:effectLst/>
                          <a:latin typeface="Arial Black" panose="020B0A04020102020204" pitchFamily="34" charset="0"/>
                          <a:ea typeface="+mn-ea"/>
                          <a:cs typeface="+mn-cs"/>
                        </a:rPr>
                        <a:t>1 </a:t>
                      </a:r>
                      <a:r>
                        <a:rPr kumimoji="1" lang="ja-JP" altLang="ja-JP" sz="1100" b="1" kern="1200" dirty="0">
                          <a:solidFill>
                            <a:schemeClr val="dk1"/>
                          </a:solidFill>
                          <a:effectLst/>
                          <a:latin typeface="Arial Black" panose="020B0A04020102020204" pitchFamily="34" charset="0"/>
                          <a:ea typeface="+mn-ea"/>
                          <a:cs typeface="+mn-cs"/>
                        </a:rPr>
                        <a:t>業種</a:t>
                      </a:r>
                      <a:r>
                        <a:rPr kumimoji="1" lang="en-US" altLang="ja-JP" sz="1100" b="1" kern="1200" dirty="0">
                          <a:solidFill>
                            <a:schemeClr val="dk1"/>
                          </a:solidFill>
                          <a:effectLst/>
                          <a:latin typeface="Arial Black" panose="020B0A04020102020204" pitchFamily="34" charset="0"/>
                          <a:ea typeface="+mn-ea"/>
                          <a:cs typeface="+mn-cs"/>
                        </a:rPr>
                        <a:t> 1 </a:t>
                      </a:r>
                      <a:r>
                        <a:rPr kumimoji="1" lang="ja-JP" altLang="ja-JP" sz="1100" b="1" kern="1200" dirty="0">
                          <a:solidFill>
                            <a:schemeClr val="dk1"/>
                          </a:solidFill>
                          <a:effectLst/>
                          <a:latin typeface="Arial Black" panose="020B0A04020102020204" pitchFamily="34" charset="0"/>
                          <a:ea typeface="+mn-ea"/>
                          <a:cs typeface="+mn-cs"/>
                        </a:rPr>
                        <a:t>会員制変更。</a:t>
                      </a:r>
                      <a:endParaRPr kumimoji="1" lang="ja-JP" altLang="en-US" sz="1100" b="1" dirty="0">
                        <a:latin typeface="Arial Black" panose="020B0A04020102020204" pitchFamily="34" charset="0"/>
                      </a:endParaRPr>
                    </a:p>
                  </a:txBody>
                  <a:tcPr/>
                </a:tc>
                <a:extLst>
                  <a:ext uri="{0D108BD9-81ED-4DB2-BD59-A6C34878D82A}">
                    <a16:rowId xmlns:a16="http://schemas.microsoft.com/office/drawing/2014/main" val="2742937697"/>
                  </a:ext>
                </a:extLst>
              </a:tr>
              <a:tr h="801720">
                <a:tc>
                  <a:txBody>
                    <a:bodyPr/>
                    <a:lstStyle/>
                    <a:p>
                      <a:r>
                        <a:rPr kumimoji="1" lang="en-US" altLang="ja-JP" b="1" dirty="0"/>
                        <a:t>2002</a:t>
                      </a:r>
                    </a:p>
                    <a:p>
                      <a:r>
                        <a:rPr kumimoji="1" lang="ja-JP" altLang="en-US" b="1" dirty="0"/>
                        <a:t>年　　</a:t>
                      </a:r>
                    </a:p>
                  </a:txBody>
                  <a:tcPr/>
                </a:tc>
                <a:tc>
                  <a:txBody>
                    <a:bodyPr/>
                    <a:lstStyle/>
                    <a:p>
                      <a:r>
                        <a:rPr kumimoji="1" lang="ja-JP" altLang="ja-JP" sz="1100" b="1" kern="1200" dirty="0">
                          <a:solidFill>
                            <a:schemeClr val="dk1"/>
                          </a:solidFill>
                          <a:effectLst/>
                          <a:latin typeface="Arial Black" panose="020B0A04020102020204" pitchFamily="34" charset="0"/>
                          <a:ea typeface="+mn-ea"/>
                          <a:cs typeface="+mn-cs"/>
                        </a:rPr>
                        <a:t>ビチャイ</a:t>
                      </a:r>
                      <a:r>
                        <a:rPr kumimoji="1" lang="en-US" altLang="ja-JP" sz="1100" b="1" kern="1200" dirty="0">
                          <a:solidFill>
                            <a:schemeClr val="dk1"/>
                          </a:solidFill>
                          <a:effectLst/>
                          <a:latin typeface="Arial Black" panose="020B0A04020102020204" pitchFamily="34" charset="0"/>
                          <a:ea typeface="+mn-ea"/>
                          <a:cs typeface="+mn-cs"/>
                        </a:rPr>
                        <a:t>·</a:t>
                      </a:r>
                      <a:r>
                        <a:rPr kumimoji="1" lang="ja-JP" altLang="ja-JP" sz="1100" b="1" kern="1200" dirty="0">
                          <a:solidFill>
                            <a:schemeClr val="dk1"/>
                          </a:solidFill>
                          <a:effectLst/>
                          <a:latin typeface="Arial Black" panose="020B0A04020102020204" pitchFamily="34" charset="0"/>
                          <a:ea typeface="+mn-ea"/>
                          <a:cs typeface="+mn-cs"/>
                        </a:rPr>
                        <a:t>ラタクル</a:t>
                      </a:r>
                      <a:r>
                        <a:rPr kumimoji="1" lang="en-US" altLang="ja-JP" sz="1100" b="1" kern="1200" dirty="0">
                          <a:solidFill>
                            <a:schemeClr val="dk1"/>
                          </a:solidFill>
                          <a:effectLst/>
                          <a:latin typeface="Arial Black" panose="020B0A04020102020204" pitchFamily="34" charset="0"/>
                          <a:ea typeface="+mn-ea"/>
                          <a:cs typeface="+mn-cs"/>
                        </a:rPr>
                        <a:t> (</a:t>
                      </a:r>
                      <a:r>
                        <a:rPr kumimoji="1" lang="en-US" altLang="ja-JP" sz="1100" b="1" kern="1200" dirty="0" err="1">
                          <a:solidFill>
                            <a:schemeClr val="dk1"/>
                          </a:solidFill>
                          <a:effectLst/>
                          <a:latin typeface="Arial Black" panose="020B0A04020102020204" pitchFamily="34" charset="0"/>
                          <a:ea typeface="+mn-ea"/>
                          <a:cs typeface="+mn-cs"/>
                        </a:rPr>
                        <a:t>Bhichai</a:t>
                      </a:r>
                      <a:r>
                        <a:rPr kumimoji="1" lang="en-US" altLang="ja-JP" sz="1100" b="1" kern="1200" dirty="0">
                          <a:solidFill>
                            <a:schemeClr val="dk1"/>
                          </a:solidFill>
                          <a:effectLst/>
                          <a:latin typeface="Arial Black" panose="020B0A04020102020204" pitchFamily="34" charset="0"/>
                          <a:ea typeface="+mn-ea"/>
                          <a:cs typeface="+mn-cs"/>
                        </a:rPr>
                        <a:t> </a:t>
                      </a:r>
                      <a:r>
                        <a:rPr kumimoji="1" lang="en-US" altLang="ja-JP" sz="1100" b="1" kern="1200" dirty="0" err="1">
                          <a:solidFill>
                            <a:schemeClr val="dk1"/>
                          </a:solidFill>
                          <a:effectLst/>
                          <a:latin typeface="Arial Black" panose="020B0A04020102020204" pitchFamily="34" charset="0"/>
                          <a:ea typeface="+mn-ea"/>
                          <a:cs typeface="+mn-cs"/>
                        </a:rPr>
                        <a:t>Rattakul</a:t>
                      </a:r>
                      <a:r>
                        <a:rPr kumimoji="1" lang="en-US" altLang="ja-JP" sz="1100" b="1" kern="1200" dirty="0">
                          <a:solidFill>
                            <a:schemeClr val="dk1"/>
                          </a:solidFill>
                          <a:effectLst/>
                          <a:latin typeface="Arial Black" panose="020B0A04020102020204" pitchFamily="34" charset="0"/>
                          <a:ea typeface="+mn-ea"/>
                          <a:cs typeface="+mn-cs"/>
                        </a:rPr>
                        <a:t>) </a:t>
                      </a:r>
                      <a:r>
                        <a:rPr kumimoji="1" lang="ja-JP" altLang="ja-JP" sz="1100" b="1" kern="1200" dirty="0">
                          <a:solidFill>
                            <a:schemeClr val="dk1"/>
                          </a:solidFill>
                          <a:effectLst/>
                          <a:latin typeface="Arial Black" panose="020B0A04020102020204" pitchFamily="34" charset="0"/>
                          <a:ea typeface="+mn-ea"/>
                          <a:cs typeface="+mn-cs"/>
                        </a:rPr>
                        <a:t>　</a:t>
                      </a:r>
                      <a:endParaRPr kumimoji="1" lang="ja-JP" altLang="en-US" sz="1100" b="1" dirty="0">
                        <a:latin typeface="Arial Black" panose="020B0A04020102020204" pitchFamily="34" charset="0"/>
                      </a:endParaRPr>
                    </a:p>
                  </a:txBody>
                  <a:tcPr/>
                </a:tc>
                <a:tc>
                  <a:txBody>
                    <a:bodyPr/>
                    <a:lstStyle/>
                    <a:p>
                      <a:r>
                        <a:rPr kumimoji="1" lang="ja-JP" altLang="ja-JP" sz="1100" b="1" kern="1200" dirty="0">
                          <a:solidFill>
                            <a:schemeClr val="dk1"/>
                          </a:solidFill>
                          <a:effectLst/>
                          <a:latin typeface="Arial Black" panose="020B0A04020102020204" pitchFamily="34" charset="0"/>
                          <a:ea typeface="+mn-ea"/>
                          <a:cs typeface="+mn-cs"/>
                        </a:rPr>
                        <a:t>タイ</a:t>
                      </a:r>
                      <a:endParaRPr kumimoji="1" lang="ja-JP" altLang="en-US" sz="1100" b="1" dirty="0">
                        <a:latin typeface="Arial Black" panose="020B0A04020102020204" pitchFamily="34" charset="0"/>
                      </a:endParaRPr>
                    </a:p>
                  </a:txBody>
                  <a:tcPr/>
                </a:tc>
                <a:tc>
                  <a:txBody>
                    <a:bodyPr/>
                    <a:lstStyle/>
                    <a:p>
                      <a:r>
                        <a:rPr kumimoji="1" lang="en-US" altLang="ja-JP" sz="1200" b="1" kern="1200" dirty="0">
                          <a:solidFill>
                            <a:schemeClr val="dk1"/>
                          </a:solidFill>
                          <a:effectLst/>
                          <a:latin typeface="Arial Black" panose="020B0A04020102020204" pitchFamily="34" charset="0"/>
                          <a:ea typeface="+mn-ea"/>
                          <a:cs typeface="+mn-cs"/>
                        </a:rPr>
                        <a:t>Sow the Seeds of Love </a:t>
                      </a:r>
                    </a:p>
                    <a:p>
                      <a:r>
                        <a:rPr kumimoji="1" lang="ja-JP" altLang="ja-JP" sz="1200" b="1" kern="1200" dirty="0">
                          <a:solidFill>
                            <a:schemeClr val="dk1"/>
                          </a:solidFill>
                          <a:effectLst/>
                          <a:latin typeface="Arial Black" panose="020B0A04020102020204" pitchFamily="34" charset="0"/>
                          <a:ea typeface="+mn-ea"/>
                          <a:cs typeface="+mn-cs"/>
                        </a:rPr>
                        <a:t>慈愛の種を播きましょう</a:t>
                      </a:r>
                    </a:p>
                    <a:p>
                      <a:endParaRPr kumimoji="1" lang="ja-JP" altLang="en-US" sz="1100" b="1" dirty="0">
                        <a:latin typeface="Arial Black" panose="020B0A040201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400" b="1" kern="1200" dirty="0">
                          <a:solidFill>
                            <a:schemeClr val="dk1"/>
                          </a:solidFill>
                          <a:effectLst/>
                          <a:highlight>
                            <a:srgbClr val="FFFF00"/>
                          </a:highlight>
                          <a:latin typeface="HGP創英角ｺﾞｼｯｸUB" panose="020B0900000000000000" pitchFamily="50" charset="-128"/>
                          <a:ea typeface="HGP創英角ｺﾞｼｯｸUB" panose="020B0900000000000000" pitchFamily="50" charset="-128"/>
                          <a:cs typeface="+mn-cs"/>
                        </a:rPr>
                        <a:t>地区リーダーシッププラン（</a:t>
                      </a:r>
                      <a:r>
                        <a:rPr kumimoji="1" lang="en-US" altLang="ja-JP" sz="1400" b="1" kern="1200" dirty="0">
                          <a:solidFill>
                            <a:schemeClr val="dk1"/>
                          </a:solidFill>
                          <a:effectLst/>
                          <a:highlight>
                            <a:srgbClr val="FFFF00"/>
                          </a:highlight>
                          <a:latin typeface="HGP創英角ｺﾞｼｯｸUB" panose="020B0900000000000000" pitchFamily="50" charset="-128"/>
                          <a:ea typeface="HGP創英角ｺﾞｼｯｸUB" panose="020B0900000000000000" pitchFamily="50" charset="-128"/>
                          <a:cs typeface="+mn-cs"/>
                        </a:rPr>
                        <a:t>DLP</a:t>
                      </a:r>
                      <a:r>
                        <a:rPr kumimoji="1" lang="ja-JP" altLang="ja-JP" sz="1400" b="1" kern="1200" dirty="0">
                          <a:solidFill>
                            <a:schemeClr val="dk1"/>
                          </a:solidFill>
                          <a:effectLst/>
                          <a:highlight>
                            <a:srgbClr val="FFFF00"/>
                          </a:highlight>
                          <a:latin typeface="HGP創英角ｺﾞｼｯｸUB" panose="020B0900000000000000" pitchFamily="50" charset="-128"/>
                          <a:ea typeface="HGP創英角ｺﾞｼｯｸUB" panose="020B0900000000000000" pitchFamily="50" charset="-128"/>
                          <a:cs typeface="+mn-cs"/>
                        </a:rPr>
                        <a:t>）</a:t>
                      </a:r>
                      <a:r>
                        <a:rPr kumimoji="1" lang="ja-JP" altLang="ja-JP" sz="1100" b="1" kern="1200" dirty="0">
                          <a:solidFill>
                            <a:schemeClr val="dk1"/>
                          </a:solidFill>
                          <a:effectLst/>
                          <a:latin typeface="Arial Black" panose="020B0A04020102020204" pitchFamily="34" charset="0"/>
                          <a:ea typeface="+mn-ea"/>
                          <a:cs typeface="+mn-cs"/>
                        </a:rPr>
                        <a:t>が義務的</a:t>
                      </a:r>
                      <a:r>
                        <a:rPr kumimoji="1" lang="ja-JP" altLang="en-US" sz="1100" b="1" kern="1200" dirty="0">
                          <a:solidFill>
                            <a:schemeClr val="dk1"/>
                          </a:solidFill>
                          <a:effectLst/>
                          <a:latin typeface="Arial Black" panose="020B0A04020102020204" pitchFamily="34" charset="0"/>
                          <a:ea typeface="+mn-ea"/>
                          <a:cs typeface="+mn-cs"/>
                        </a:rPr>
                        <a:t>実施</a:t>
                      </a:r>
                      <a:r>
                        <a:rPr kumimoji="1" lang="ja-JP" altLang="ja-JP" sz="1100" b="1" kern="1200" dirty="0">
                          <a:solidFill>
                            <a:schemeClr val="dk1"/>
                          </a:solidFill>
                          <a:effectLst/>
                          <a:latin typeface="Arial Black" panose="020B0A04020102020204" pitchFamily="34" charset="0"/>
                          <a:ea typeface="+mn-ea"/>
                          <a:cs typeface="+mn-cs"/>
                        </a:rPr>
                        <a:t>（ロータリー第</a:t>
                      </a:r>
                      <a:r>
                        <a:rPr kumimoji="1" lang="en-US" altLang="ja-JP" sz="1100" b="1" kern="1200" dirty="0">
                          <a:solidFill>
                            <a:schemeClr val="dk1"/>
                          </a:solidFill>
                          <a:effectLst/>
                          <a:latin typeface="Arial Black" panose="020B0A04020102020204" pitchFamily="34" charset="0"/>
                          <a:ea typeface="+mn-ea"/>
                          <a:cs typeface="+mn-cs"/>
                        </a:rPr>
                        <a:t> 2 </a:t>
                      </a:r>
                      <a:r>
                        <a:rPr kumimoji="1" lang="ja-JP" altLang="ja-JP" sz="1100" b="1" kern="1200" dirty="0">
                          <a:solidFill>
                            <a:schemeClr val="dk1"/>
                          </a:solidFill>
                          <a:effectLst/>
                          <a:latin typeface="Arial Black" panose="020B0A04020102020204" pitchFamily="34" charset="0"/>
                          <a:ea typeface="+mn-ea"/>
                          <a:cs typeface="+mn-cs"/>
                        </a:rPr>
                        <a:t>世紀への体制強化）</a:t>
                      </a:r>
                    </a:p>
                    <a:p>
                      <a:endParaRPr kumimoji="1" lang="ja-JP" altLang="en-US" sz="1100" b="1" dirty="0">
                        <a:latin typeface="Arial Black" panose="020B0A04020102020204" pitchFamily="34" charset="0"/>
                      </a:endParaRPr>
                    </a:p>
                  </a:txBody>
                  <a:tcPr/>
                </a:tc>
                <a:extLst>
                  <a:ext uri="{0D108BD9-81ED-4DB2-BD59-A6C34878D82A}">
                    <a16:rowId xmlns:a16="http://schemas.microsoft.com/office/drawing/2014/main" val="3103554240"/>
                  </a:ext>
                </a:extLst>
              </a:tr>
              <a:tr h="801720">
                <a:tc>
                  <a:txBody>
                    <a:bodyPr/>
                    <a:lstStyle/>
                    <a:p>
                      <a:r>
                        <a:rPr kumimoji="1" lang="en-US" altLang="ja-JP" b="1" dirty="0"/>
                        <a:t>2003</a:t>
                      </a:r>
                      <a:r>
                        <a:rPr kumimoji="1" lang="ja-JP" altLang="en-US" b="1" dirty="0"/>
                        <a:t>年</a:t>
                      </a:r>
                    </a:p>
                  </a:txBody>
                  <a:tcPr/>
                </a:tc>
                <a:tc>
                  <a:txBody>
                    <a:bodyPr/>
                    <a:lstStyle/>
                    <a:p>
                      <a:r>
                        <a:rPr kumimoji="1" lang="ja-JP" altLang="ja-JP" sz="1100" b="1" kern="1200" dirty="0">
                          <a:solidFill>
                            <a:schemeClr val="dk1"/>
                          </a:solidFill>
                          <a:effectLst/>
                          <a:latin typeface="Arial Black" panose="020B0A04020102020204" pitchFamily="34" charset="0"/>
                          <a:ea typeface="+mn-ea"/>
                          <a:cs typeface="+mn-cs"/>
                        </a:rPr>
                        <a:t>ジョナサン</a:t>
                      </a:r>
                      <a:r>
                        <a:rPr kumimoji="1" lang="en-US" altLang="ja-JP" sz="1100" b="1" kern="1200" dirty="0">
                          <a:solidFill>
                            <a:schemeClr val="dk1"/>
                          </a:solidFill>
                          <a:effectLst/>
                          <a:latin typeface="Arial Black" panose="020B0A04020102020204" pitchFamily="34" charset="0"/>
                          <a:ea typeface="+mn-ea"/>
                          <a:cs typeface="+mn-cs"/>
                        </a:rPr>
                        <a:t>·</a:t>
                      </a:r>
                      <a:r>
                        <a:rPr kumimoji="1" lang="ja-JP" altLang="ja-JP" sz="1100" b="1" kern="1200" dirty="0">
                          <a:solidFill>
                            <a:schemeClr val="dk1"/>
                          </a:solidFill>
                          <a:effectLst/>
                          <a:latin typeface="Arial Black" panose="020B0A04020102020204" pitchFamily="34" charset="0"/>
                          <a:ea typeface="+mn-ea"/>
                          <a:cs typeface="+mn-cs"/>
                        </a:rPr>
                        <a:t>マジアベ</a:t>
                      </a:r>
                      <a:r>
                        <a:rPr kumimoji="1" lang="en-US" altLang="ja-JP" sz="1100" b="1" kern="1200" dirty="0">
                          <a:solidFill>
                            <a:schemeClr val="dk1"/>
                          </a:solidFill>
                          <a:effectLst/>
                          <a:latin typeface="Arial Black" panose="020B0A04020102020204" pitchFamily="34" charset="0"/>
                          <a:ea typeface="+mn-ea"/>
                          <a:cs typeface="+mn-cs"/>
                        </a:rPr>
                        <a:t> (Jonathan </a:t>
                      </a:r>
                      <a:r>
                        <a:rPr kumimoji="1" lang="en-US" altLang="ja-JP" sz="1100" b="1" kern="1200" dirty="0" err="1">
                          <a:solidFill>
                            <a:schemeClr val="dk1"/>
                          </a:solidFill>
                          <a:effectLst/>
                          <a:latin typeface="Arial Black" panose="020B0A04020102020204" pitchFamily="34" charset="0"/>
                          <a:ea typeface="+mn-ea"/>
                          <a:cs typeface="+mn-cs"/>
                        </a:rPr>
                        <a:t>Majiagbe</a:t>
                      </a:r>
                      <a:r>
                        <a:rPr kumimoji="1" lang="en-US" altLang="ja-JP" sz="1100" b="1" kern="1200" dirty="0">
                          <a:solidFill>
                            <a:schemeClr val="dk1"/>
                          </a:solidFill>
                          <a:effectLst/>
                          <a:latin typeface="Arial Black" panose="020B0A04020102020204" pitchFamily="34" charset="0"/>
                          <a:ea typeface="+mn-ea"/>
                          <a:cs typeface="+mn-cs"/>
                        </a:rPr>
                        <a:t>) </a:t>
                      </a:r>
                      <a:r>
                        <a:rPr kumimoji="1" lang="ja-JP" altLang="ja-JP" sz="1100" b="1" kern="1200" dirty="0">
                          <a:solidFill>
                            <a:schemeClr val="dk1"/>
                          </a:solidFill>
                          <a:effectLst/>
                          <a:latin typeface="Arial Black" panose="020B0A04020102020204" pitchFamily="34" charset="0"/>
                          <a:ea typeface="+mn-ea"/>
                          <a:cs typeface="+mn-cs"/>
                        </a:rPr>
                        <a:t>。</a:t>
                      </a:r>
                    </a:p>
                    <a:p>
                      <a:r>
                        <a:rPr kumimoji="1" lang="ja-JP" altLang="en-US" sz="1100" b="1" kern="1200" dirty="0">
                          <a:solidFill>
                            <a:schemeClr val="dk1"/>
                          </a:solidFill>
                          <a:effectLst/>
                          <a:highlight>
                            <a:srgbClr val="FFFF00"/>
                          </a:highlight>
                          <a:latin typeface="Arial Black" panose="020B0A04020102020204" pitchFamily="34" charset="0"/>
                          <a:ea typeface="+mn-ea"/>
                          <a:cs typeface="+mn-cs"/>
                        </a:rPr>
                        <a:t>規定審議会</a:t>
                      </a:r>
                      <a:endParaRPr kumimoji="1" lang="ja-JP" altLang="en-US" sz="1100" b="1" dirty="0">
                        <a:latin typeface="Arial Black" panose="020B0A04020102020204" pitchFamily="34" charset="0"/>
                      </a:endParaRPr>
                    </a:p>
                  </a:txBody>
                  <a:tcPr/>
                </a:tc>
                <a:tc>
                  <a:txBody>
                    <a:bodyPr/>
                    <a:lstStyle/>
                    <a:p>
                      <a:r>
                        <a:rPr kumimoji="1" lang="ja-JP" altLang="ja-JP" sz="1100" b="1" kern="1200" dirty="0">
                          <a:solidFill>
                            <a:schemeClr val="dk1"/>
                          </a:solidFill>
                          <a:effectLst/>
                          <a:latin typeface="Arial Black" panose="020B0A04020102020204" pitchFamily="34" charset="0"/>
                          <a:ea typeface="+mn-ea"/>
                          <a:cs typeface="+mn-cs"/>
                        </a:rPr>
                        <a:t>ナイジェリア 　</a:t>
                      </a:r>
                      <a:endParaRPr kumimoji="1" lang="ja-JP" altLang="en-US" sz="1100" b="1" dirty="0">
                        <a:latin typeface="Arial Black" panose="020B0A040201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kern="1200" dirty="0">
                          <a:solidFill>
                            <a:schemeClr val="dk1"/>
                          </a:solidFill>
                          <a:effectLst/>
                          <a:latin typeface="Arial Black" panose="020B0A04020102020204" pitchFamily="34" charset="0"/>
                          <a:ea typeface="+mn-ea"/>
                          <a:cs typeface="+mn-cs"/>
                        </a:rPr>
                        <a:t>Lend a Hand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400" b="1" kern="1200" dirty="0">
                          <a:solidFill>
                            <a:schemeClr val="dk1"/>
                          </a:solidFill>
                          <a:effectLst/>
                          <a:latin typeface="Arial Black" panose="020B0A04020102020204" pitchFamily="34" charset="0"/>
                          <a:ea typeface="+mn-ea"/>
                          <a:cs typeface="+mn-cs"/>
                        </a:rPr>
                        <a:t>手を貸そう</a:t>
                      </a:r>
                    </a:p>
                    <a:p>
                      <a:endParaRPr kumimoji="1" lang="ja-JP" altLang="en-US" sz="1100" b="1" dirty="0">
                        <a:latin typeface="Arial Black" panose="020B0A04020102020204" pitchFamily="34" charset="0"/>
                      </a:endParaRPr>
                    </a:p>
                  </a:txBody>
                  <a:tcPr/>
                </a:tc>
                <a:tc>
                  <a:txBody>
                    <a:bodyPr/>
                    <a:lstStyle/>
                    <a:p>
                      <a:r>
                        <a:rPr kumimoji="1" lang="ja-JP" altLang="ja-JP" sz="1600" b="1" kern="1200" dirty="0">
                          <a:solidFill>
                            <a:schemeClr val="dk1"/>
                          </a:solidFill>
                          <a:effectLst/>
                          <a:highlight>
                            <a:srgbClr val="FFFF00"/>
                          </a:highlight>
                          <a:latin typeface="HGP創英角ｺﾞｼｯｸUB" panose="020B0900000000000000" pitchFamily="50" charset="-128"/>
                          <a:ea typeface="HGP創英角ｺﾞｼｯｸUB" panose="020B0900000000000000" pitchFamily="50" charset="-128"/>
                          <a:cs typeface="+mn-cs"/>
                        </a:rPr>
                        <a:t>「</a:t>
                      </a:r>
                      <a:r>
                        <a:rPr kumimoji="1" lang="ja-JP" altLang="ja-JP" sz="1600" b="1" kern="1200" dirty="0">
                          <a:solidFill>
                            <a:schemeClr val="dk1"/>
                          </a:solidFill>
                          <a:effectLst/>
                          <a:highlight>
                            <a:srgbClr val="FFFF00"/>
                          </a:highlight>
                          <a:latin typeface="Arial Black" panose="020B0A04020102020204" pitchFamily="34" charset="0"/>
                          <a:ea typeface="+mn-ea"/>
                          <a:cs typeface="+mn-cs"/>
                        </a:rPr>
                        <a:t>ロータリー家族」</a:t>
                      </a:r>
                      <a:r>
                        <a:rPr kumimoji="1" lang="en-US" altLang="ja-JP" sz="1600" b="1" kern="1200" dirty="0">
                          <a:solidFill>
                            <a:schemeClr val="dk1"/>
                          </a:solidFill>
                          <a:effectLst/>
                          <a:highlight>
                            <a:srgbClr val="FFFF00"/>
                          </a:highlight>
                          <a:latin typeface="Arial Black" panose="020B0A04020102020204" pitchFamily="34" charset="0"/>
                          <a:ea typeface="+mn-ea"/>
                          <a:cs typeface="+mn-cs"/>
                        </a:rPr>
                        <a:t>RI </a:t>
                      </a:r>
                      <a:r>
                        <a:rPr kumimoji="1" lang="ja-JP" altLang="ja-JP" sz="1600" b="1" kern="1200" dirty="0">
                          <a:solidFill>
                            <a:schemeClr val="dk1"/>
                          </a:solidFill>
                          <a:effectLst/>
                          <a:highlight>
                            <a:srgbClr val="FFFF00"/>
                          </a:highlight>
                          <a:latin typeface="Arial Black" panose="020B0A04020102020204" pitchFamily="34" charset="0"/>
                          <a:ea typeface="+mn-ea"/>
                          <a:cs typeface="+mn-cs"/>
                        </a:rPr>
                        <a:t>会長強調事項</a:t>
                      </a:r>
                      <a:endParaRPr kumimoji="1" lang="en-US" altLang="ja-JP" sz="1600" b="1" kern="1200" dirty="0">
                        <a:solidFill>
                          <a:schemeClr val="dk1"/>
                        </a:solidFill>
                        <a:effectLst/>
                        <a:highlight>
                          <a:srgbClr val="FFFF00"/>
                        </a:highlight>
                        <a:latin typeface="Arial Black" panose="020B0A04020102020204" pitchFamily="34" charset="0"/>
                        <a:ea typeface="+mn-ea"/>
                        <a:cs typeface="+mn-cs"/>
                      </a:endParaRPr>
                    </a:p>
                    <a:p>
                      <a:r>
                        <a:rPr kumimoji="1" lang="ja-JP" altLang="en-US" sz="1600" b="1" kern="1200" dirty="0">
                          <a:solidFill>
                            <a:schemeClr val="dk1"/>
                          </a:solidFill>
                          <a:effectLst/>
                          <a:latin typeface="Arial Black" panose="020B0A04020102020204" pitchFamily="34" charset="0"/>
                          <a:ea typeface="+mn-ea"/>
                          <a:cs typeface="+mn-cs"/>
                        </a:rPr>
                        <a:t>　</a:t>
                      </a:r>
                      <a:r>
                        <a:rPr kumimoji="1" lang="ja-JP" altLang="ja-JP" sz="1600" b="1" kern="1200" dirty="0">
                          <a:solidFill>
                            <a:schemeClr val="dk1"/>
                          </a:solidFill>
                          <a:effectLst/>
                          <a:latin typeface="Arial Black" panose="020B0A04020102020204" pitchFamily="34" charset="0"/>
                          <a:ea typeface="+mn-ea"/>
                          <a:cs typeface="+mn-cs"/>
                        </a:rPr>
                        <a:t>家族月間設定</a:t>
                      </a:r>
                      <a:endParaRPr kumimoji="1" lang="ja-JP" altLang="en-US" sz="1600" b="1" dirty="0">
                        <a:latin typeface="Arial Black" panose="020B0A04020102020204" pitchFamily="34" charset="0"/>
                      </a:endParaRPr>
                    </a:p>
                  </a:txBody>
                  <a:tcPr/>
                </a:tc>
                <a:extLst>
                  <a:ext uri="{0D108BD9-81ED-4DB2-BD59-A6C34878D82A}">
                    <a16:rowId xmlns:a16="http://schemas.microsoft.com/office/drawing/2014/main" val="1723126273"/>
                  </a:ext>
                </a:extLst>
              </a:tr>
              <a:tr h="801720">
                <a:tc>
                  <a:txBody>
                    <a:bodyPr/>
                    <a:lstStyle/>
                    <a:p>
                      <a:r>
                        <a:rPr kumimoji="1" lang="en-US" altLang="ja-JP" b="1" dirty="0"/>
                        <a:t>2004</a:t>
                      </a:r>
                      <a:r>
                        <a:rPr kumimoji="1" lang="ja-JP" altLang="en-US" b="1" dirty="0"/>
                        <a:t>年</a:t>
                      </a:r>
                    </a:p>
                  </a:txBody>
                  <a:tcPr/>
                </a:tc>
                <a:tc>
                  <a:txBody>
                    <a:bodyPr/>
                    <a:lstStyle/>
                    <a:p>
                      <a:r>
                        <a:rPr kumimoji="1" lang="ja-JP" altLang="ja-JP" sz="1100" b="1" kern="1200" dirty="0">
                          <a:solidFill>
                            <a:schemeClr val="dk1"/>
                          </a:solidFill>
                          <a:effectLst/>
                          <a:latin typeface="Arial Black" panose="020B0A04020102020204" pitchFamily="34" charset="0"/>
                          <a:ea typeface="+mn-ea"/>
                          <a:cs typeface="+mn-cs"/>
                        </a:rPr>
                        <a:t>グレン</a:t>
                      </a:r>
                      <a:r>
                        <a:rPr kumimoji="1" lang="en-US" altLang="ja-JP" sz="1100" b="1" kern="1200" dirty="0">
                          <a:solidFill>
                            <a:schemeClr val="dk1"/>
                          </a:solidFill>
                          <a:effectLst/>
                          <a:latin typeface="Arial Black" panose="020B0A04020102020204" pitchFamily="34" charset="0"/>
                          <a:ea typeface="+mn-ea"/>
                          <a:cs typeface="+mn-cs"/>
                        </a:rPr>
                        <a:t>·</a:t>
                      </a:r>
                      <a:r>
                        <a:rPr kumimoji="1" lang="ja-JP" altLang="ja-JP" sz="1100" b="1" kern="1200" dirty="0">
                          <a:solidFill>
                            <a:schemeClr val="dk1"/>
                          </a:solidFill>
                          <a:effectLst/>
                          <a:latin typeface="Arial Black" panose="020B0A04020102020204" pitchFamily="34" charset="0"/>
                          <a:ea typeface="+mn-ea"/>
                          <a:cs typeface="+mn-cs"/>
                        </a:rPr>
                        <a:t>エステス</a:t>
                      </a:r>
                      <a:r>
                        <a:rPr kumimoji="1" lang="en-US" altLang="ja-JP" sz="1100" b="1" kern="1200" dirty="0">
                          <a:solidFill>
                            <a:schemeClr val="dk1"/>
                          </a:solidFill>
                          <a:effectLst/>
                          <a:latin typeface="Arial Black" panose="020B0A04020102020204" pitchFamily="34" charset="0"/>
                          <a:ea typeface="+mn-ea"/>
                          <a:cs typeface="+mn-cs"/>
                        </a:rPr>
                        <a:t>(Glen Estes</a:t>
                      </a:r>
                      <a:r>
                        <a:rPr kumimoji="1" lang="ja-JP" altLang="en-US" sz="1100" b="1" kern="1200" dirty="0">
                          <a:solidFill>
                            <a:schemeClr val="dk1"/>
                          </a:solidFill>
                          <a:effectLst/>
                          <a:latin typeface="Arial Black" panose="020B0A04020102020204" pitchFamily="34" charset="0"/>
                          <a:ea typeface="+mn-ea"/>
                          <a:cs typeface="+mn-cs"/>
                        </a:rPr>
                        <a:t>）</a:t>
                      </a:r>
                      <a:endParaRPr kumimoji="1" lang="en-US" altLang="ja-JP" sz="1100" b="1" kern="1200" dirty="0">
                        <a:solidFill>
                          <a:schemeClr val="dk1"/>
                        </a:solidFill>
                        <a:effectLst/>
                        <a:latin typeface="Arial Black" panose="020B0A04020102020204" pitchFamily="34" charset="0"/>
                        <a:ea typeface="+mn-ea"/>
                        <a:cs typeface="+mn-cs"/>
                      </a:endParaRPr>
                    </a:p>
                    <a:p>
                      <a:r>
                        <a:rPr kumimoji="1" lang="ja-JP" altLang="ja-JP" sz="1100" b="1" kern="1200" dirty="0">
                          <a:solidFill>
                            <a:schemeClr val="dk1"/>
                          </a:solidFill>
                          <a:effectLst/>
                          <a:latin typeface="Arial Black" panose="020B0A04020102020204" pitchFamily="34" charset="0"/>
                          <a:ea typeface="+mn-ea"/>
                          <a:cs typeface="+mn-cs"/>
                        </a:rPr>
                        <a:t>　　</a:t>
                      </a:r>
                      <a:endParaRPr kumimoji="1" lang="ja-JP" altLang="en-US" sz="1100" b="1" dirty="0">
                        <a:latin typeface="Arial Black" panose="020B0A04020102020204" pitchFamily="34" charset="0"/>
                      </a:endParaRPr>
                    </a:p>
                  </a:txBody>
                  <a:tcPr/>
                </a:tc>
                <a:tc>
                  <a:txBody>
                    <a:bodyPr/>
                    <a:lstStyle/>
                    <a:p>
                      <a:r>
                        <a:rPr kumimoji="1" lang="en-US" altLang="ja-JP" sz="1100" b="1" kern="1200" dirty="0">
                          <a:solidFill>
                            <a:schemeClr val="dk1"/>
                          </a:solidFill>
                          <a:effectLst/>
                          <a:latin typeface="Arial Black" panose="020B0A04020102020204" pitchFamily="34" charset="0"/>
                          <a:ea typeface="+mn-ea"/>
                          <a:cs typeface="+mn-cs"/>
                        </a:rPr>
                        <a:t> </a:t>
                      </a:r>
                      <a:r>
                        <a:rPr kumimoji="1" lang="ja-JP" altLang="ja-JP" sz="1100" b="1" kern="1200" dirty="0">
                          <a:solidFill>
                            <a:schemeClr val="dk1"/>
                          </a:solidFill>
                          <a:effectLst/>
                          <a:latin typeface="Arial Black" panose="020B0A04020102020204" pitchFamily="34" charset="0"/>
                          <a:ea typeface="+mn-ea"/>
                          <a:cs typeface="+mn-cs"/>
                        </a:rPr>
                        <a:t>アメリカ </a:t>
                      </a:r>
                      <a:endParaRPr kumimoji="1" lang="ja-JP" altLang="en-US" sz="1100" b="1" dirty="0">
                        <a:latin typeface="Arial Black" panose="020B0A04020102020204" pitchFamily="34" charset="0"/>
                      </a:endParaRPr>
                    </a:p>
                  </a:txBody>
                  <a:tcPr/>
                </a:tc>
                <a:tc>
                  <a:txBody>
                    <a:bodyPr/>
                    <a:lstStyle/>
                    <a:p>
                      <a:r>
                        <a:rPr kumimoji="1" lang="en-US" altLang="ja-JP" sz="1400" b="1" kern="1200" dirty="0">
                          <a:solidFill>
                            <a:srgbClr val="FF0000"/>
                          </a:solidFill>
                          <a:effectLst/>
                          <a:latin typeface="Arial Black" panose="020B0A04020102020204" pitchFamily="34" charset="0"/>
                          <a:ea typeface="+mn-ea"/>
                          <a:cs typeface="+mn-cs"/>
                        </a:rPr>
                        <a:t>Celebrated Rotary</a:t>
                      </a:r>
                    </a:p>
                    <a:p>
                      <a:r>
                        <a:rPr kumimoji="1" lang="en-US" altLang="ja-JP" sz="1400" b="1" kern="1200" dirty="0">
                          <a:solidFill>
                            <a:srgbClr val="FF0000"/>
                          </a:solidFill>
                          <a:effectLst/>
                          <a:latin typeface="Arial Black" panose="020B0A04020102020204" pitchFamily="34" charset="0"/>
                          <a:ea typeface="+mn-ea"/>
                          <a:cs typeface="+mn-cs"/>
                        </a:rPr>
                        <a:t> </a:t>
                      </a:r>
                      <a:r>
                        <a:rPr kumimoji="1" lang="ja-JP" altLang="ja-JP" sz="1400" b="1" kern="1200" dirty="0">
                          <a:solidFill>
                            <a:srgbClr val="FF0000"/>
                          </a:solidFill>
                          <a:effectLst/>
                          <a:latin typeface="Arial Black" panose="020B0A04020102020204" pitchFamily="34" charset="0"/>
                          <a:ea typeface="+mn-ea"/>
                          <a:cs typeface="+mn-cs"/>
                        </a:rPr>
                        <a:t>ロータリーを祝おう　</a:t>
                      </a:r>
                      <a:r>
                        <a:rPr kumimoji="1" lang="ja-JP" altLang="ja-JP" sz="1100" b="1" kern="1200" dirty="0">
                          <a:solidFill>
                            <a:srgbClr val="FF0000"/>
                          </a:solidFill>
                          <a:effectLst/>
                          <a:latin typeface="Arial Black" panose="020B0A04020102020204" pitchFamily="34" charset="0"/>
                          <a:ea typeface="+mn-ea"/>
                          <a:cs typeface="+mn-cs"/>
                        </a:rPr>
                        <a:t>　</a:t>
                      </a:r>
                      <a:endParaRPr kumimoji="1" lang="ja-JP" altLang="en-US" sz="1100" b="1" dirty="0">
                        <a:solidFill>
                          <a:srgbClr val="FF0000"/>
                        </a:solidFill>
                        <a:latin typeface="Arial Black" panose="020B0A040201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600" b="1" kern="1200" dirty="0">
                          <a:solidFill>
                            <a:srgbClr val="FF0000"/>
                          </a:solidFill>
                          <a:effectLst/>
                          <a:highlight>
                            <a:srgbClr val="00FFFF"/>
                          </a:highlight>
                          <a:latin typeface="HGP創英角ｺﾞｼｯｸUB" panose="020B0900000000000000" pitchFamily="50" charset="-128"/>
                          <a:ea typeface="HGP創英角ｺﾞｼｯｸUB" panose="020B0900000000000000" pitchFamily="50" charset="-128"/>
                          <a:cs typeface="+mn-cs"/>
                        </a:rPr>
                        <a:t>ロータリー</a:t>
                      </a:r>
                      <a:r>
                        <a:rPr kumimoji="1" lang="en-US" altLang="ja-JP" sz="1600" b="1" kern="1200" dirty="0">
                          <a:solidFill>
                            <a:srgbClr val="FF0000"/>
                          </a:solidFill>
                          <a:effectLst/>
                          <a:highlight>
                            <a:srgbClr val="00FFFF"/>
                          </a:highlight>
                          <a:latin typeface="HGP創英角ｺﾞｼｯｸUB" panose="020B0900000000000000" pitchFamily="50" charset="-128"/>
                          <a:ea typeface="HGP創英角ｺﾞｼｯｸUB" panose="020B0900000000000000" pitchFamily="50" charset="-128"/>
                          <a:cs typeface="+mn-cs"/>
                        </a:rPr>
                        <a:t>100</a:t>
                      </a:r>
                      <a:r>
                        <a:rPr kumimoji="1" lang="ja-JP" altLang="ja-JP" sz="1600" b="1" kern="1200" dirty="0">
                          <a:solidFill>
                            <a:srgbClr val="FF0000"/>
                          </a:solidFill>
                          <a:effectLst/>
                          <a:highlight>
                            <a:srgbClr val="00FFFF"/>
                          </a:highlight>
                          <a:latin typeface="HGP創英角ｺﾞｼｯｸUB" panose="020B0900000000000000" pitchFamily="50" charset="-128"/>
                          <a:ea typeface="HGP創英角ｺﾞｼｯｸUB" panose="020B0900000000000000" pitchFamily="50" charset="-128"/>
                          <a:cs typeface="+mn-cs"/>
                        </a:rPr>
                        <a:t>周年　</a:t>
                      </a:r>
                    </a:p>
                    <a:p>
                      <a:r>
                        <a:rPr kumimoji="1" lang="en-US" altLang="ja-JP" sz="1100" b="1" kern="1200" dirty="0">
                          <a:solidFill>
                            <a:schemeClr val="dk1"/>
                          </a:solidFill>
                          <a:effectLst/>
                          <a:highlight>
                            <a:srgbClr val="FFFF00"/>
                          </a:highlight>
                          <a:latin typeface="Arial Black" panose="020B0A04020102020204" pitchFamily="34" charset="0"/>
                          <a:ea typeface="+mn-ea"/>
                          <a:cs typeface="+mn-cs"/>
                        </a:rPr>
                        <a:t>RI</a:t>
                      </a:r>
                      <a:r>
                        <a:rPr kumimoji="1" lang="ja-JP" altLang="ja-JP" sz="1100" b="1" kern="1200" dirty="0">
                          <a:solidFill>
                            <a:schemeClr val="dk1"/>
                          </a:solidFill>
                          <a:effectLst/>
                          <a:highlight>
                            <a:srgbClr val="FFFF00"/>
                          </a:highlight>
                          <a:latin typeface="Arial Black" panose="020B0A04020102020204" pitchFamily="34" charset="0"/>
                          <a:ea typeface="+mn-ea"/>
                          <a:cs typeface="+mn-cs"/>
                        </a:rPr>
                        <a:t>長期計画（</a:t>
                      </a:r>
                      <a:r>
                        <a:rPr kumimoji="1" lang="en-US" altLang="ja-JP" sz="1100" b="1" kern="1200" dirty="0">
                          <a:solidFill>
                            <a:schemeClr val="dk1"/>
                          </a:solidFill>
                          <a:effectLst/>
                          <a:highlight>
                            <a:srgbClr val="FFFF00"/>
                          </a:highlight>
                          <a:latin typeface="Arial Black" panose="020B0A04020102020204" pitchFamily="34" charset="0"/>
                          <a:ea typeface="+mn-ea"/>
                          <a:cs typeface="+mn-cs"/>
                        </a:rPr>
                        <a:t>2004-07</a:t>
                      </a:r>
                      <a:r>
                        <a:rPr kumimoji="1" lang="ja-JP" altLang="ja-JP" sz="1100" b="1" kern="1200" dirty="0">
                          <a:solidFill>
                            <a:schemeClr val="dk1"/>
                          </a:solidFill>
                          <a:effectLst/>
                          <a:highlight>
                            <a:srgbClr val="FFFF00"/>
                          </a:highlight>
                          <a:latin typeface="Arial Black" panose="020B0A04020102020204" pitchFamily="34" charset="0"/>
                          <a:ea typeface="+mn-ea"/>
                          <a:cs typeface="+mn-cs"/>
                        </a:rPr>
                        <a:t>）発表。</a:t>
                      </a:r>
                    </a:p>
                    <a:p>
                      <a:r>
                        <a:rPr kumimoji="1" lang="en-US" altLang="ja-JP" sz="1100" b="1" kern="1200" dirty="0">
                          <a:solidFill>
                            <a:schemeClr val="dk1"/>
                          </a:solidFill>
                          <a:effectLst/>
                          <a:latin typeface="Arial Black" panose="020B0A04020102020204" pitchFamily="34" charset="0"/>
                          <a:ea typeface="+mn-ea"/>
                          <a:cs typeface="+mn-cs"/>
                        </a:rPr>
                        <a:t> </a:t>
                      </a:r>
                      <a:endParaRPr kumimoji="1" lang="ja-JP" altLang="ja-JP" sz="1100" b="1" kern="1200" dirty="0">
                        <a:solidFill>
                          <a:schemeClr val="dk1"/>
                        </a:solidFill>
                        <a:effectLst/>
                        <a:latin typeface="Arial Black" panose="020B0A04020102020204" pitchFamily="34" charset="0"/>
                        <a:ea typeface="+mn-ea"/>
                        <a:cs typeface="+mn-cs"/>
                      </a:endParaRPr>
                    </a:p>
                    <a:p>
                      <a:endParaRPr kumimoji="1" lang="ja-JP" altLang="en-US" sz="1100" b="1" dirty="0">
                        <a:latin typeface="Arial Black" panose="020B0A04020102020204" pitchFamily="34" charset="0"/>
                      </a:endParaRPr>
                    </a:p>
                  </a:txBody>
                  <a:tcPr/>
                </a:tc>
                <a:extLst>
                  <a:ext uri="{0D108BD9-81ED-4DB2-BD59-A6C34878D82A}">
                    <a16:rowId xmlns:a16="http://schemas.microsoft.com/office/drawing/2014/main" val="816926651"/>
                  </a:ext>
                </a:extLst>
              </a:tr>
              <a:tr h="978098">
                <a:tc>
                  <a:txBody>
                    <a:bodyPr/>
                    <a:lstStyle/>
                    <a:p>
                      <a:r>
                        <a:rPr kumimoji="1" lang="en-US" altLang="ja-JP" b="1" dirty="0"/>
                        <a:t>2005</a:t>
                      </a:r>
                      <a:r>
                        <a:rPr kumimoji="1" lang="ja-JP" altLang="en-US" b="1" dirty="0"/>
                        <a:t>年</a:t>
                      </a:r>
                    </a:p>
                  </a:txBody>
                  <a:tcPr/>
                </a:tc>
                <a:tc>
                  <a:txBody>
                    <a:bodyPr/>
                    <a:lstStyle/>
                    <a:p>
                      <a:r>
                        <a:rPr kumimoji="1" lang="ja-JP" altLang="ja-JP" sz="1100" b="1" kern="1200" dirty="0">
                          <a:solidFill>
                            <a:schemeClr val="dk1"/>
                          </a:solidFill>
                          <a:effectLst/>
                          <a:latin typeface="Arial Black" panose="020B0A04020102020204" pitchFamily="34" charset="0"/>
                          <a:ea typeface="+mn-ea"/>
                          <a:cs typeface="+mn-cs"/>
                        </a:rPr>
                        <a:t>ヴィルヘルム</a:t>
                      </a:r>
                      <a:r>
                        <a:rPr kumimoji="1" lang="en-US" altLang="ja-JP" sz="1100" b="1" kern="1200" dirty="0">
                          <a:solidFill>
                            <a:schemeClr val="dk1"/>
                          </a:solidFill>
                          <a:effectLst/>
                          <a:latin typeface="Arial Black" panose="020B0A04020102020204" pitchFamily="34" charset="0"/>
                          <a:ea typeface="+mn-ea"/>
                          <a:cs typeface="+mn-cs"/>
                        </a:rPr>
                        <a:t>·</a:t>
                      </a:r>
                      <a:r>
                        <a:rPr kumimoji="1" lang="ja-JP" altLang="ja-JP" sz="1100" b="1" kern="1200" dirty="0">
                          <a:solidFill>
                            <a:schemeClr val="dk1"/>
                          </a:solidFill>
                          <a:effectLst/>
                          <a:latin typeface="Arial Black" panose="020B0A04020102020204" pitchFamily="34" charset="0"/>
                          <a:ea typeface="+mn-ea"/>
                          <a:cs typeface="+mn-cs"/>
                        </a:rPr>
                        <a:t>ステンハマー</a:t>
                      </a:r>
                      <a:r>
                        <a:rPr kumimoji="1" lang="en-US" altLang="ja-JP" sz="1100" b="1" kern="1200" dirty="0">
                          <a:solidFill>
                            <a:schemeClr val="dk1"/>
                          </a:solidFill>
                          <a:effectLst/>
                          <a:latin typeface="Arial Black" panose="020B0A04020102020204" pitchFamily="34" charset="0"/>
                          <a:ea typeface="+mn-ea"/>
                          <a:cs typeface="+mn-cs"/>
                        </a:rPr>
                        <a:t>(Wilhelm </a:t>
                      </a:r>
                      <a:r>
                        <a:rPr kumimoji="1" lang="en-US" altLang="ja-JP" sz="1100" b="1" kern="1200" dirty="0" err="1">
                          <a:solidFill>
                            <a:schemeClr val="dk1"/>
                          </a:solidFill>
                          <a:effectLst/>
                          <a:latin typeface="Arial Black" panose="020B0A04020102020204" pitchFamily="34" charset="0"/>
                          <a:ea typeface="+mn-ea"/>
                          <a:cs typeface="+mn-cs"/>
                        </a:rPr>
                        <a:t>Stenhammar</a:t>
                      </a:r>
                      <a:r>
                        <a:rPr kumimoji="1" lang="en-US" altLang="ja-JP" sz="1100" b="1" kern="1200" dirty="0">
                          <a:solidFill>
                            <a:schemeClr val="dk1"/>
                          </a:solidFill>
                          <a:effectLst/>
                          <a:latin typeface="Arial Black" panose="020B0A04020102020204" pitchFamily="34" charset="0"/>
                          <a:ea typeface="+mn-ea"/>
                          <a:cs typeface="+mn-cs"/>
                        </a:rPr>
                        <a:t>)</a:t>
                      </a:r>
                      <a:endParaRPr kumimoji="1" lang="ja-JP" altLang="en-US" sz="1100" b="1" dirty="0">
                        <a:latin typeface="Arial Black" panose="020B0A04020102020204" pitchFamily="34" charset="0"/>
                      </a:endParaRPr>
                    </a:p>
                  </a:txBody>
                  <a:tcPr/>
                </a:tc>
                <a:tc>
                  <a:txBody>
                    <a:bodyPr/>
                    <a:lstStyle/>
                    <a:p>
                      <a:r>
                        <a:rPr kumimoji="1" lang="ja-JP" altLang="ja-JP" sz="1100" b="1" kern="1200" dirty="0">
                          <a:solidFill>
                            <a:schemeClr val="dk1"/>
                          </a:solidFill>
                          <a:effectLst/>
                          <a:latin typeface="Arial Black" panose="020B0A04020102020204" pitchFamily="34" charset="0"/>
                          <a:ea typeface="+mn-ea"/>
                          <a:cs typeface="+mn-cs"/>
                        </a:rPr>
                        <a:t>スウェーデン </a:t>
                      </a:r>
                      <a:endParaRPr kumimoji="1" lang="ja-JP" altLang="en-US" sz="1100" b="1" dirty="0">
                        <a:latin typeface="Arial Black" panose="020B0A04020102020204" pitchFamily="34" charset="0"/>
                      </a:endParaRPr>
                    </a:p>
                  </a:txBody>
                  <a:tcPr/>
                </a:tc>
                <a:tc>
                  <a:txBody>
                    <a:bodyPr/>
                    <a:lstStyle/>
                    <a:p>
                      <a:r>
                        <a:rPr kumimoji="1" lang="en-US" altLang="ja-JP" sz="1400" b="1" kern="1200" dirty="0">
                          <a:solidFill>
                            <a:schemeClr val="dk1"/>
                          </a:solidFill>
                          <a:effectLst/>
                          <a:latin typeface="Arial Black" panose="020B0A04020102020204" pitchFamily="34" charset="0"/>
                          <a:ea typeface="+mn-ea"/>
                          <a:cs typeface="+mn-cs"/>
                        </a:rPr>
                        <a:t>Service above self </a:t>
                      </a:r>
                    </a:p>
                    <a:p>
                      <a:r>
                        <a:rPr kumimoji="1" lang="ja-JP" altLang="ja-JP" sz="1400" b="1" kern="1200" dirty="0">
                          <a:solidFill>
                            <a:schemeClr val="dk1"/>
                          </a:solidFill>
                          <a:effectLst/>
                          <a:latin typeface="Arial Black" panose="020B0A04020102020204" pitchFamily="34" charset="0"/>
                          <a:ea typeface="+mn-ea"/>
                          <a:cs typeface="+mn-cs"/>
                        </a:rPr>
                        <a:t>超我の奉仕</a:t>
                      </a:r>
                    </a:p>
                    <a:p>
                      <a:endParaRPr kumimoji="1" lang="ja-JP" altLang="en-US" sz="1100" b="1" dirty="0">
                        <a:latin typeface="Arial Black" panose="020B0A04020102020204" pitchFamily="34" charset="0"/>
                      </a:endParaRPr>
                    </a:p>
                  </a:txBody>
                  <a:tcPr/>
                </a:tc>
                <a:tc>
                  <a:txBody>
                    <a:bodyPr/>
                    <a:lstStyle/>
                    <a:p>
                      <a:r>
                        <a:rPr kumimoji="1" lang="ja-JP" altLang="ja-JP" sz="1400" b="1" kern="1200" dirty="0">
                          <a:solidFill>
                            <a:schemeClr val="dk1"/>
                          </a:solidFill>
                          <a:effectLst/>
                          <a:highlight>
                            <a:srgbClr val="FFFF00"/>
                          </a:highlight>
                          <a:latin typeface="HGP創英角ｺﾞｼｯｸUB" panose="020B0900000000000000" pitchFamily="50" charset="-128"/>
                          <a:ea typeface="HGP創英角ｺﾞｼｯｸUB" panose="020B0900000000000000" pitchFamily="50" charset="-128"/>
                          <a:cs typeface="+mn-cs"/>
                        </a:rPr>
                        <a:t>ロータリー創立</a:t>
                      </a:r>
                      <a:r>
                        <a:rPr kumimoji="1" lang="en-US" altLang="ja-JP" sz="1400" b="1" kern="1200" dirty="0">
                          <a:solidFill>
                            <a:schemeClr val="dk1"/>
                          </a:solidFill>
                          <a:effectLst/>
                          <a:highlight>
                            <a:srgbClr val="FFFF00"/>
                          </a:highlight>
                          <a:latin typeface="HGP創英角ｺﾞｼｯｸUB" panose="020B0900000000000000" pitchFamily="50" charset="-128"/>
                          <a:ea typeface="HGP創英角ｺﾞｼｯｸUB" panose="020B0900000000000000" pitchFamily="50" charset="-128"/>
                          <a:cs typeface="+mn-cs"/>
                        </a:rPr>
                        <a:t>100</a:t>
                      </a:r>
                      <a:r>
                        <a:rPr kumimoji="1" lang="ja-JP" altLang="ja-JP" sz="1400" b="1" kern="1200" dirty="0">
                          <a:solidFill>
                            <a:schemeClr val="dk1"/>
                          </a:solidFill>
                          <a:effectLst/>
                          <a:highlight>
                            <a:srgbClr val="FFFF00"/>
                          </a:highlight>
                          <a:latin typeface="HGP創英角ｺﾞｼｯｸUB" panose="020B0900000000000000" pitchFamily="50" charset="-128"/>
                          <a:ea typeface="HGP創英角ｺﾞｼｯｸUB" panose="020B0900000000000000" pitchFamily="50" charset="-128"/>
                          <a:cs typeface="+mn-cs"/>
                        </a:rPr>
                        <a:t>周年記念大会（シカゴ</a:t>
                      </a:r>
                      <a:r>
                        <a:rPr kumimoji="1" lang="ja-JP" altLang="ja-JP" sz="1100" b="1" kern="1200" dirty="0">
                          <a:solidFill>
                            <a:schemeClr val="dk1"/>
                          </a:solidFill>
                          <a:effectLst/>
                          <a:latin typeface="Arial Black" panose="020B0A04020102020204" pitchFamily="34" charset="0"/>
                          <a:ea typeface="+mn-ea"/>
                          <a:cs typeface="+mn-cs"/>
                        </a:rPr>
                        <a:t>、参加国及び地域</a:t>
                      </a:r>
                      <a:r>
                        <a:rPr kumimoji="1" lang="en-US" altLang="ja-JP" sz="1100" b="1" kern="1200" dirty="0">
                          <a:solidFill>
                            <a:schemeClr val="dk1"/>
                          </a:solidFill>
                          <a:effectLst/>
                          <a:latin typeface="Arial Black" panose="020B0A04020102020204" pitchFamily="34" charset="0"/>
                          <a:ea typeface="+mn-ea"/>
                          <a:cs typeface="+mn-cs"/>
                        </a:rPr>
                        <a:t>161</a:t>
                      </a:r>
                      <a:r>
                        <a:rPr kumimoji="1" lang="ja-JP" altLang="ja-JP" sz="1100" b="1" kern="1200" dirty="0">
                          <a:solidFill>
                            <a:schemeClr val="dk1"/>
                          </a:solidFill>
                          <a:effectLst/>
                          <a:latin typeface="Arial Black" panose="020B0A04020102020204" pitchFamily="34" charset="0"/>
                          <a:ea typeface="+mn-ea"/>
                          <a:cs typeface="+mn-cs"/>
                        </a:rPr>
                        <a:t>以上、</a:t>
                      </a:r>
                      <a:r>
                        <a:rPr kumimoji="1" lang="en-US" altLang="ja-JP" sz="1100" b="1" kern="1200" dirty="0">
                          <a:solidFill>
                            <a:schemeClr val="dk1"/>
                          </a:solidFill>
                          <a:effectLst/>
                          <a:latin typeface="Arial Black" panose="020B0A04020102020204" pitchFamily="34" charset="0"/>
                          <a:ea typeface="+mn-ea"/>
                          <a:cs typeface="+mn-cs"/>
                        </a:rPr>
                        <a:t>39,460</a:t>
                      </a:r>
                      <a:r>
                        <a:rPr kumimoji="1" lang="ja-JP" altLang="ja-JP" sz="1100" b="1" kern="1200" dirty="0">
                          <a:solidFill>
                            <a:schemeClr val="dk1"/>
                          </a:solidFill>
                          <a:effectLst/>
                          <a:latin typeface="Arial Black" panose="020B0A04020102020204" pitchFamily="34" charset="0"/>
                          <a:ea typeface="+mn-ea"/>
                          <a:cs typeface="+mn-cs"/>
                        </a:rPr>
                        <a:t>人）。</a:t>
                      </a:r>
                    </a:p>
                    <a:p>
                      <a:r>
                        <a:rPr kumimoji="1" lang="ja-JP" altLang="ja-JP" sz="1100" b="1" kern="1200" dirty="0">
                          <a:solidFill>
                            <a:schemeClr val="dk1"/>
                          </a:solidFill>
                          <a:effectLst/>
                          <a:latin typeface="Arial Black" panose="020B0A04020102020204" pitchFamily="34" charset="0"/>
                          <a:ea typeface="+mn-ea"/>
                          <a:cs typeface="+mn-cs"/>
                        </a:rPr>
                        <a:t>・日本に財団学友による</a:t>
                      </a:r>
                      <a:r>
                        <a:rPr kumimoji="1" lang="en-US" altLang="ja-JP" sz="1100" b="1" kern="1200" dirty="0">
                          <a:solidFill>
                            <a:schemeClr val="dk1"/>
                          </a:solidFill>
                          <a:effectLst/>
                          <a:latin typeface="Arial Black" panose="020B0A04020102020204" pitchFamily="34" charset="0"/>
                          <a:ea typeface="+mn-ea"/>
                          <a:cs typeface="+mn-cs"/>
                        </a:rPr>
                        <a:t>RC </a:t>
                      </a:r>
                      <a:r>
                        <a:rPr kumimoji="1" lang="ja-JP" altLang="ja-JP" sz="1100" b="1" kern="1200" dirty="0">
                          <a:solidFill>
                            <a:schemeClr val="dk1"/>
                          </a:solidFill>
                          <a:effectLst/>
                          <a:latin typeface="Arial Black" panose="020B0A04020102020204" pitchFamily="34" charset="0"/>
                          <a:ea typeface="+mn-ea"/>
                          <a:cs typeface="+mn-cs"/>
                        </a:rPr>
                        <a:t>誕生</a:t>
                      </a:r>
                    </a:p>
                    <a:p>
                      <a:endParaRPr kumimoji="1" lang="ja-JP" altLang="en-US" sz="1100" b="1" dirty="0">
                        <a:latin typeface="Arial Black" panose="020B0A04020102020204" pitchFamily="34" charset="0"/>
                      </a:endParaRPr>
                    </a:p>
                  </a:txBody>
                  <a:tcPr/>
                </a:tc>
                <a:extLst>
                  <a:ext uri="{0D108BD9-81ED-4DB2-BD59-A6C34878D82A}">
                    <a16:rowId xmlns:a16="http://schemas.microsoft.com/office/drawing/2014/main" val="1519707779"/>
                  </a:ext>
                </a:extLst>
              </a:tr>
            </a:tbl>
          </a:graphicData>
        </a:graphic>
      </p:graphicFrame>
      <p:pic>
        <p:nvPicPr>
          <p:cNvPr id="5" name="Picture 2" descr="C:\Users\FMV-ESPRIMO\Desktop\image001.png">
            <a:extLst>
              <a:ext uri="{FF2B5EF4-FFF2-40B4-BE49-F238E27FC236}">
                <a16:creationId xmlns:a16="http://schemas.microsoft.com/office/drawing/2014/main" id="{7B45CFED-2350-46AA-8FD6-508871A44A72}"/>
              </a:ext>
            </a:extLst>
          </p:cNvPr>
          <p:cNvPicPr>
            <a:picLocks noChangeAspect="1" noChangeArrowheads="1"/>
          </p:cNvPicPr>
          <p:nvPr/>
        </p:nvPicPr>
        <p:blipFill>
          <a:blip r:embed="rId3" cstate="print"/>
          <a:srcRect/>
          <a:stretch>
            <a:fillRect/>
          </a:stretch>
        </p:blipFill>
        <p:spPr bwMode="auto">
          <a:xfrm>
            <a:off x="7939175" y="0"/>
            <a:ext cx="933450" cy="371475"/>
          </a:xfrm>
          <a:prstGeom prst="rect">
            <a:avLst/>
          </a:prstGeom>
          <a:noFill/>
        </p:spPr>
      </p:pic>
    </p:spTree>
    <p:extLst>
      <p:ext uri="{BB962C8B-B14F-4D97-AF65-F5344CB8AC3E}">
        <p14:creationId xmlns:p14="http://schemas.microsoft.com/office/powerpoint/2010/main" val="41605673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07D440-AC29-4647-9B93-8794B7AB6A2F}"/>
              </a:ext>
            </a:extLst>
          </p:cNvPr>
          <p:cNvSpPr>
            <a:spLocks noGrp="1"/>
          </p:cNvSpPr>
          <p:nvPr>
            <p:ph type="title"/>
          </p:nvPr>
        </p:nvSpPr>
        <p:spPr>
          <a:xfrm>
            <a:off x="628650" y="365126"/>
            <a:ext cx="7886700" cy="45719"/>
          </a:xfrm>
        </p:spPr>
        <p:txBody>
          <a:bodyPr>
            <a:normAutofit fontScale="90000"/>
          </a:bodyPr>
          <a:lstStyle/>
          <a:p>
            <a:endParaRPr kumimoji="1" lang="ja-JP" altLang="en-US" dirty="0"/>
          </a:p>
        </p:txBody>
      </p:sp>
      <p:graphicFrame>
        <p:nvGraphicFramePr>
          <p:cNvPr id="4" name="コンテンツ プレースホルダー 3">
            <a:extLst>
              <a:ext uri="{FF2B5EF4-FFF2-40B4-BE49-F238E27FC236}">
                <a16:creationId xmlns:a16="http://schemas.microsoft.com/office/drawing/2014/main" id="{3AEAAE9F-77BB-4704-98F4-BE1E589547B5}"/>
              </a:ext>
            </a:extLst>
          </p:cNvPr>
          <p:cNvGraphicFramePr>
            <a:graphicFrameLocks noGrp="1"/>
          </p:cNvGraphicFramePr>
          <p:nvPr>
            <p:ph idx="1"/>
          </p:nvPr>
        </p:nvGraphicFramePr>
        <p:xfrm>
          <a:off x="0" y="0"/>
          <a:ext cx="9144000" cy="7029924"/>
        </p:xfrm>
        <a:graphic>
          <a:graphicData uri="http://schemas.openxmlformats.org/drawingml/2006/table">
            <a:tbl>
              <a:tblPr firstRow="1" bandRow="1">
                <a:tableStyleId>{5C22544A-7EE6-4342-B048-85BDC9FD1C3A}</a:tableStyleId>
              </a:tblPr>
              <a:tblGrid>
                <a:gridCol w="1101860">
                  <a:extLst>
                    <a:ext uri="{9D8B030D-6E8A-4147-A177-3AD203B41FA5}">
                      <a16:colId xmlns:a16="http://schemas.microsoft.com/office/drawing/2014/main" val="2919668039"/>
                    </a:ext>
                  </a:extLst>
                </a:gridCol>
                <a:gridCol w="1557567">
                  <a:extLst>
                    <a:ext uri="{9D8B030D-6E8A-4147-A177-3AD203B41FA5}">
                      <a16:colId xmlns:a16="http://schemas.microsoft.com/office/drawing/2014/main" val="534123727"/>
                    </a:ext>
                  </a:extLst>
                </a:gridCol>
                <a:gridCol w="1180053">
                  <a:extLst>
                    <a:ext uri="{9D8B030D-6E8A-4147-A177-3AD203B41FA5}">
                      <a16:colId xmlns:a16="http://schemas.microsoft.com/office/drawing/2014/main" val="3252912874"/>
                    </a:ext>
                  </a:extLst>
                </a:gridCol>
                <a:gridCol w="2055711">
                  <a:extLst>
                    <a:ext uri="{9D8B030D-6E8A-4147-A177-3AD203B41FA5}">
                      <a16:colId xmlns:a16="http://schemas.microsoft.com/office/drawing/2014/main" val="512748963"/>
                    </a:ext>
                  </a:extLst>
                </a:gridCol>
                <a:gridCol w="3248809">
                  <a:extLst>
                    <a:ext uri="{9D8B030D-6E8A-4147-A177-3AD203B41FA5}">
                      <a16:colId xmlns:a16="http://schemas.microsoft.com/office/drawing/2014/main" val="2328092451"/>
                    </a:ext>
                  </a:extLst>
                </a:gridCol>
              </a:tblGrid>
              <a:tr h="662150">
                <a:tc>
                  <a:txBody>
                    <a:bodyPr/>
                    <a:lstStyle/>
                    <a:p>
                      <a:r>
                        <a:rPr kumimoji="1" lang="en-US" altLang="ja-JP" sz="1800" b="1" dirty="0"/>
                        <a:t>2006</a:t>
                      </a:r>
                      <a:r>
                        <a:rPr kumimoji="1" lang="ja-JP" altLang="en-US" sz="1800" b="1" dirty="0"/>
                        <a:t>年</a:t>
                      </a:r>
                    </a:p>
                  </a:txBody>
                  <a:tcPr/>
                </a:tc>
                <a:tc>
                  <a:txBody>
                    <a:bodyPr/>
                    <a:lstStyle/>
                    <a:p>
                      <a:r>
                        <a:rPr kumimoji="1" lang="ja-JP" altLang="ja-JP" sz="1200" b="1" kern="1200" dirty="0">
                          <a:solidFill>
                            <a:schemeClr val="lt1"/>
                          </a:solidFill>
                          <a:effectLst/>
                          <a:latin typeface="Arial Black" panose="020B0A04020102020204" pitchFamily="34" charset="0"/>
                          <a:ea typeface="+mn-ea"/>
                          <a:cs typeface="+mn-cs"/>
                        </a:rPr>
                        <a:t>ウイリアム</a:t>
                      </a:r>
                      <a:r>
                        <a:rPr kumimoji="1" lang="en-US" altLang="ja-JP" sz="1200" b="1" kern="1200" dirty="0">
                          <a:solidFill>
                            <a:schemeClr val="lt1"/>
                          </a:solidFill>
                          <a:effectLst/>
                          <a:latin typeface="Arial Black" panose="020B0A04020102020204" pitchFamily="34" charset="0"/>
                          <a:ea typeface="+mn-ea"/>
                          <a:cs typeface="+mn-cs"/>
                        </a:rPr>
                        <a:t>·</a:t>
                      </a:r>
                      <a:r>
                        <a:rPr kumimoji="1" lang="ja-JP" altLang="ja-JP" sz="1200" b="1" kern="1200" dirty="0">
                          <a:solidFill>
                            <a:schemeClr val="lt1"/>
                          </a:solidFill>
                          <a:effectLst/>
                          <a:latin typeface="Arial Black" panose="020B0A04020102020204" pitchFamily="34" charset="0"/>
                          <a:ea typeface="+mn-ea"/>
                          <a:cs typeface="+mn-cs"/>
                        </a:rPr>
                        <a:t>ボイド</a:t>
                      </a:r>
                      <a:r>
                        <a:rPr kumimoji="1" lang="en-US" altLang="ja-JP" sz="1200" b="1" kern="1200" dirty="0">
                          <a:solidFill>
                            <a:schemeClr val="lt1"/>
                          </a:solidFill>
                          <a:effectLst/>
                          <a:latin typeface="Arial Black" panose="020B0A04020102020204" pitchFamily="34" charset="0"/>
                          <a:ea typeface="+mn-ea"/>
                          <a:cs typeface="+mn-cs"/>
                        </a:rPr>
                        <a:t> (William Boyd) </a:t>
                      </a:r>
                      <a:r>
                        <a:rPr kumimoji="1" lang="ja-JP" altLang="ja-JP" sz="1200" b="1" kern="1200" dirty="0">
                          <a:solidFill>
                            <a:schemeClr val="lt1"/>
                          </a:solidFill>
                          <a:effectLst/>
                          <a:latin typeface="Arial Black" panose="020B0A04020102020204" pitchFamily="34" charset="0"/>
                          <a:ea typeface="+mn-ea"/>
                          <a:cs typeface="+mn-cs"/>
                        </a:rPr>
                        <a:t>　</a:t>
                      </a:r>
                      <a:endParaRPr kumimoji="1" lang="ja-JP" altLang="en-US" sz="1200" b="1" dirty="0">
                        <a:latin typeface="Arial Black" panose="020B0A04020102020204" pitchFamily="34" charset="0"/>
                      </a:endParaRPr>
                    </a:p>
                  </a:txBody>
                  <a:tcPr/>
                </a:tc>
                <a:tc>
                  <a:txBody>
                    <a:bodyPr/>
                    <a:lstStyle/>
                    <a:p>
                      <a:r>
                        <a:rPr kumimoji="1" lang="ja-JP" altLang="ja-JP" sz="1200" b="1" kern="1200" dirty="0">
                          <a:solidFill>
                            <a:schemeClr val="lt1"/>
                          </a:solidFill>
                          <a:effectLst/>
                          <a:latin typeface="Arial Black" panose="020B0A04020102020204" pitchFamily="34" charset="0"/>
                          <a:ea typeface="+mn-ea"/>
                          <a:cs typeface="+mn-cs"/>
                        </a:rPr>
                        <a:t>アメリカ ソルトレーク</a:t>
                      </a:r>
                      <a:endParaRPr kumimoji="1" lang="ja-JP" altLang="en-US" sz="1200" b="1" dirty="0">
                        <a:latin typeface="Arial Black" panose="020B0A040201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kern="1200" dirty="0">
                          <a:solidFill>
                            <a:schemeClr val="lt1"/>
                          </a:solidFill>
                          <a:effectLst/>
                          <a:latin typeface="Arial Black" panose="020B0A04020102020204" pitchFamily="34" charset="0"/>
                          <a:ea typeface="+mn-ea"/>
                          <a:cs typeface="+mn-cs"/>
                        </a:rPr>
                        <a:t>Lead the way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kern="1200" dirty="0">
                          <a:solidFill>
                            <a:schemeClr val="lt1"/>
                          </a:solidFill>
                          <a:effectLst/>
                          <a:latin typeface="Arial Black" panose="020B0A04020102020204" pitchFamily="34" charset="0"/>
                          <a:ea typeface="+mn-ea"/>
                          <a:cs typeface="+mn-cs"/>
                        </a:rPr>
                        <a:t> </a:t>
                      </a:r>
                      <a:r>
                        <a:rPr kumimoji="1" lang="ja-JP" altLang="ja-JP" sz="1200" b="1" kern="1200" dirty="0">
                          <a:solidFill>
                            <a:schemeClr val="lt1"/>
                          </a:solidFill>
                          <a:effectLst/>
                          <a:latin typeface="Arial Black" panose="020B0A04020102020204" pitchFamily="34" charset="0"/>
                          <a:ea typeface="+mn-ea"/>
                          <a:cs typeface="+mn-cs"/>
                        </a:rPr>
                        <a:t>率先しよう</a:t>
                      </a:r>
                    </a:p>
                    <a:p>
                      <a:endParaRPr kumimoji="1" lang="ja-JP" altLang="en-US" sz="1200" b="1" dirty="0">
                        <a:latin typeface="Arial Black" panose="020B0A04020102020204" pitchFamily="34" charset="0"/>
                      </a:endParaRPr>
                    </a:p>
                  </a:txBody>
                  <a:tcPr/>
                </a:tc>
                <a:tc>
                  <a:txBody>
                    <a:bodyPr/>
                    <a:lstStyle/>
                    <a:p>
                      <a:r>
                        <a:rPr kumimoji="1" lang="ja-JP" altLang="ja-JP" sz="1400" b="1" kern="1200" dirty="0">
                          <a:solidFill>
                            <a:schemeClr val="tx1"/>
                          </a:solidFill>
                          <a:effectLst/>
                          <a:highlight>
                            <a:srgbClr val="FFFF00"/>
                          </a:highlight>
                          <a:latin typeface="HGS創英角ｺﾞｼｯｸUB" panose="020B0900000000000000" pitchFamily="50" charset="-128"/>
                          <a:ea typeface="HGS創英角ｺﾞｼｯｸUB" panose="020B0900000000000000" pitchFamily="50" charset="-128"/>
                          <a:cs typeface="+mn-cs"/>
                        </a:rPr>
                        <a:t>財団の「未来の夢計画」始動</a:t>
                      </a:r>
                    </a:p>
                    <a:p>
                      <a:endParaRPr kumimoji="1" lang="ja-JP" altLang="en-US" sz="1200" b="1" dirty="0">
                        <a:solidFill>
                          <a:schemeClr val="tx1"/>
                        </a:solidFill>
                      </a:endParaRPr>
                    </a:p>
                  </a:txBody>
                  <a:tcPr/>
                </a:tc>
                <a:extLst>
                  <a:ext uri="{0D108BD9-81ED-4DB2-BD59-A6C34878D82A}">
                    <a16:rowId xmlns:a16="http://schemas.microsoft.com/office/drawing/2014/main" val="1170253951"/>
                  </a:ext>
                </a:extLst>
              </a:tr>
              <a:tr h="849883">
                <a:tc>
                  <a:txBody>
                    <a:bodyPr/>
                    <a:lstStyle/>
                    <a:p>
                      <a:r>
                        <a:rPr kumimoji="1" lang="en-US" altLang="ja-JP" b="1" dirty="0"/>
                        <a:t>2007</a:t>
                      </a:r>
                      <a:r>
                        <a:rPr kumimoji="1" lang="ja-JP" altLang="en-US" b="1" dirty="0"/>
                        <a:t>年</a:t>
                      </a:r>
                    </a:p>
                  </a:txBody>
                  <a:tcPr/>
                </a:tc>
                <a:tc>
                  <a:txBody>
                    <a:bodyPr/>
                    <a:lstStyle/>
                    <a:p>
                      <a:r>
                        <a:rPr kumimoji="1" lang="ja-JP" altLang="ja-JP" sz="11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rPr>
                        <a:t>ウイルフリッド</a:t>
                      </a:r>
                      <a:r>
                        <a:rPr kumimoji="1" lang="en-US" altLang="ja-JP" sz="11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rPr>
                        <a:t>·</a:t>
                      </a:r>
                      <a:r>
                        <a:rPr kumimoji="1" lang="ja-JP" altLang="ja-JP" sz="11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rPr>
                        <a:t>ウイルキンソン</a:t>
                      </a:r>
                      <a:r>
                        <a:rPr kumimoji="1" lang="en-US" altLang="ja-JP" sz="11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rPr>
                        <a:t> (Wilfrid</a:t>
                      </a:r>
                      <a:r>
                        <a:rPr kumimoji="1" lang="ja-JP" altLang="ja-JP" sz="11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rPr>
                        <a:t>　</a:t>
                      </a:r>
                      <a:r>
                        <a:rPr kumimoji="1" lang="en-US" altLang="ja-JP" sz="11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rPr>
                        <a:t>Wilkinson)</a:t>
                      </a:r>
                      <a:r>
                        <a:rPr kumimoji="1" lang="ja-JP" altLang="ja-JP" sz="11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rPr>
                        <a:t>　</a:t>
                      </a:r>
                      <a:endParaRPr kumimoji="1" lang="en-US" altLang="ja-JP" sz="11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endParaRPr>
                    </a:p>
                    <a:p>
                      <a:r>
                        <a:rPr kumimoji="1" lang="ja-JP" altLang="en-US" sz="1100" b="1" kern="1200" dirty="0">
                          <a:solidFill>
                            <a:schemeClr val="dk1"/>
                          </a:solidFill>
                          <a:effectLst/>
                          <a:highlight>
                            <a:srgbClr val="FFFF00"/>
                          </a:highlight>
                          <a:latin typeface="HGP創英ﾌﾟﾚｾﾞﾝｽEB" panose="02020800000000000000" pitchFamily="18" charset="-128"/>
                          <a:ea typeface="HGP創英ﾌﾟﾚｾﾞﾝｽEB" panose="02020800000000000000" pitchFamily="18" charset="-128"/>
                          <a:cs typeface="+mn-cs"/>
                        </a:rPr>
                        <a:t>規定審議会</a:t>
                      </a:r>
                      <a:endParaRPr kumimoji="1" lang="ja-JP" altLang="en-US" sz="1100" b="1" dirty="0">
                        <a:highlight>
                          <a:srgbClr val="FFFF00"/>
                        </a:highlight>
                        <a:latin typeface="HGP創英ﾌﾟﾚｾﾞﾝｽEB" panose="02020800000000000000" pitchFamily="18" charset="-128"/>
                        <a:ea typeface="HGP創英ﾌﾟﾚｾﾞﾝｽEB" panose="02020800000000000000" pitchFamily="18" charset="-128"/>
                      </a:endParaRPr>
                    </a:p>
                  </a:txBody>
                  <a:tcPr/>
                </a:tc>
                <a:tc>
                  <a:txBody>
                    <a:bodyPr/>
                    <a:lstStyle/>
                    <a:p>
                      <a:r>
                        <a:rPr kumimoji="1" lang="ja-JP" altLang="ja-JP" sz="1100" b="1" kern="1200" dirty="0">
                          <a:solidFill>
                            <a:schemeClr val="dk1"/>
                          </a:solidFill>
                          <a:effectLst/>
                          <a:latin typeface="Arial Black" panose="020B0A04020102020204" pitchFamily="34" charset="0"/>
                          <a:ea typeface="+mn-ea"/>
                          <a:cs typeface="+mn-cs"/>
                        </a:rPr>
                        <a:t>カナダ </a:t>
                      </a:r>
                      <a:endParaRPr kumimoji="1" lang="ja-JP" altLang="en-US" sz="1100" b="1" dirty="0">
                        <a:latin typeface="Arial Black" panose="020B0A04020102020204" pitchFamily="34" charset="0"/>
                      </a:endParaRPr>
                    </a:p>
                  </a:txBody>
                  <a:tcPr/>
                </a:tc>
                <a:tc>
                  <a:txBody>
                    <a:bodyPr/>
                    <a:lstStyle/>
                    <a:p>
                      <a:r>
                        <a:rPr kumimoji="1" lang="en-US" altLang="ja-JP" sz="1100" b="1" kern="1200" dirty="0">
                          <a:solidFill>
                            <a:schemeClr val="dk1"/>
                          </a:solidFill>
                          <a:effectLst/>
                          <a:latin typeface="Arial Black" panose="020B0A04020102020204" pitchFamily="34" charset="0"/>
                          <a:ea typeface="+mn-ea"/>
                          <a:cs typeface="+mn-cs"/>
                        </a:rPr>
                        <a:t>Rotary shares </a:t>
                      </a:r>
                    </a:p>
                    <a:p>
                      <a:r>
                        <a:rPr kumimoji="1" lang="ja-JP" altLang="ja-JP" sz="1100" b="1" kern="1200" dirty="0">
                          <a:solidFill>
                            <a:schemeClr val="dk1"/>
                          </a:solidFill>
                          <a:effectLst/>
                          <a:latin typeface="Arial Black" panose="020B0A04020102020204" pitchFamily="34" charset="0"/>
                          <a:ea typeface="+mn-ea"/>
                          <a:cs typeface="+mn-cs"/>
                        </a:rPr>
                        <a:t>ロータリーは分かちあいの心</a:t>
                      </a:r>
                    </a:p>
                    <a:p>
                      <a:endParaRPr kumimoji="1" lang="ja-JP" altLang="en-US" sz="1100" b="1" dirty="0">
                        <a:latin typeface="Arial Black" panose="020B0A04020102020204" pitchFamily="34" charset="0"/>
                      </a:endParaRPr>
                    </a:p>
                  </a:txBody>
                  <a:tcPr/>
                </a:tc>
                <a:tc>
                  <a:txBody>
                    <a:bodyPr/>
                    <a:lstStyle/>
                    <a:p>
                      <a:r>
                        <a:rPr kumimoji="1" lang="ja-JP" altLang="ja-JP" sz="1400" b="1" kern="1200" dirty="0">
                          <a:solidFill>
                            <a:schemeClr val="dk1"/>
                          </a:solidFill>
                          <a:effectLst/>
                          <a:highlight>
                            <a:srgbClr val="FFFF00"/>
                          </a:highlight>
                          <a:latin typeface="HGP創英角ｺﾞｼｯｸUB" panose="020B0900000000000000" pitchFamily="50" charset="-128"/>
                          <a:ea typeface="HGP創英角ｺﾞｼｯｸUB" panose="020B0900000000000000" pitchFamily="50" charset="-128"/>
                          <a:cs typeface="+mn-cs"/>
                        </a:rPr>
                        <a:t>ポリオ撲滅がロータリーの最優先目標</a:t>
                      </a:r>
                    </a:p>
                    <a:p>
                      <a:r>
                        <a:rPr kumimoji="1" lang="ja-JP" altLang="ja-JP" sz="1200" b="1" kern="1200" dirty="0">
                          <a:solidFill>
                            <a:schemeClr val="dk1"/>
                          </a:solidFill>
                          <a:effectLst/>
                          <a:latin typeface="HGP創英角ｺﾞｼｯｸUB" panose="020B0900000000000000" pitchFamily="50" charset="-128"/>
                          <a:ea typeface="HGP創英角ｺﾞｼｯｸUB" panose="020B0900000000000000" pitchFamily="50" charset="-128"/>
                          <a:cs typeface="+mn-cs"/>
                        </a:rPr>
                        <a:t>ポリオ撲滅へビル･ゲイツ財団からの</a:t>
                      </a:r>
                      <a:r>
                        <a:rPr kumimoji="1" lang="en-US" altLang="ja-JP" sz="1200" b="1" kern="1200" dirty="0">
                          <a:solidFill>
                            <a:schemeClr val="dk1"/>
                          </a:solidFill>
                          <a:effectLst/>
                          <a:latin typeface="HGP創英角ｺﾞｼｯｸUB" panose="020B0900000000000000" pitchFamily="50" charset="-128"/>
                          <a:ea typeface="HGP創英角ｺﾞｼｯｸUB" panose="020B0900000000000000" pitchFamily="50" charset="-128"/>
                          <a:cs typeface="+mn-cs"/>
                        </a:rPr>
                        <a:t>1</a:t>
                      </a:r>
                      <a:r>
                        <a:rPr kumimoji="1" lang="ja-JP" altLang="ja-JP" sz="1200" b="1" kern="1200" dirty="0">
                          <a:solidFill>
                            <a:schemeClr val="dk1"/>
                          </a:solidFill>
                          <a:effectLst/>
                          <a:latin typeface="HGP創英角ｺﾞｼｯｸUB" panose="020B0900000000000000" pitchFamily="50" charset="-128"/>
                          <a:ea typeface="HGP創英角ｺﾞｼｯｸUB" panose="020B0900000000000000" pitchFamily="50" charset="-128"/>
                          <a:cs typeface="+mn-cs"/>
                        </a:rPr>
                        <a:t>億ドルの寄付</a:t>
                      </a:r>
                      <a:r>
                        <a:rPr kumimoji="1" lang="ja-JP" altLang="en-US" sz="1200" b="1" kern="1200" dirty="0">
                          <a:solidFill>
                            <a:schemeClr val="dk1"/>
                          </a:solidFill>
                          <a:effectLst/>
                          <a:latin typeface="HGP創英角ｺﾞｼｯｸUB" panose="020B0900000000000000" pitchFamily="50" charset="-128"/>
                          <a:ea typeface="HGP創英角ｺﾞｼｯｸUB" panose="020B0900000000000000" pitchFamily="50" charset="-128"/>
                          <a:cs typeface="+mn-cs"/>
                        </a:rPr>
                        <a:t>（</a:t>
                      </a:r>
                      <a:r>
                        <a:rPr kumimoji="1" lang="ja-JP" altLang="ja-JP" sz="1200" b="1" kern="1200" dirty="0">
                          <a:solidFill>
                            <a:schemeClr val="dk1"/>
                          </a:solidFill>
                          <a:effectLst/>
                          <a:latin typeface="HGP創英角ｺﾞｼｯｸUB" panose="020B0900000000000000" pitchFamily="50" charset="-128"/>
                          <a:ea typeface="HGP創英角ｺﾞｼｯｸUB" panose="020B0900000000000000" pitchFamily="50" charset="-128"/>
                          <a:cs typeface="+mn-cs"/>
                        </a:rPr>
                        <a:t>ロータリー</a:t>
                      </a:r>
                      <a:r>
                        <a:rPr kumimoji="1" lang="en-US" altLang="ja-JP" sz="1200" b="1" kern="1200" dirty="0">
                          <a:solidFill>
                            <a:schemeClr val="dk1"/>
                          </a:solidFill>
                          <a:effectLst/>
                          <a:latin typeface="HGP創英角ｺﾞｼｯｸUB" panose="020B0900000000000000" pitchFamily="50" charset="-128"/>
                          <a:ea typeface="HGP創英角ｺﾞｼｯｸUB" panose="020B0900000000000000" pitchFamily="50" charset="-128"/>
                          <a:cs typeface="+mn-cs"/>
                        </a:rPr>
                        <a:t>1</a:t>
                      </a:r>
                      <a:r>
                        <a:rPr kumimoji="1" lang="ja-JP" altLang="ja-JP" sz="1200" b="1" kern="1200" dirty="0">
                          <a:solidFill>
                            <a:schemeClr val="dk1"/>
                          </a:solidFill>
                          <a:effectLst/>
                          <a:latin typeface="HGP創英角ｺﾞｼｯｸUB" panose="020B0900000000000000" pitchFamily="50" charset="-128"/>
                          <a:ea typeface="HGP創英角ｺﾞｼｯｸUB" panose="020B0900000000000000" pitchFamily="50" charset="-128"/>
                          <a:cs typeface="+mn-cs"/>
                        </a:rPr>
                        <a:t>億ドルチャレンジグラント発表</a:t>
                      </a:r>
                      <a:r>
                        <a:rPr kumimoji="1" lang="ja-JP" altLang="en-US" sz="1200" b="1" kern="1200" dirty="0">
                          <a:solidFill>
                            <a:schemeClr val="dk1"/>
                          </a:solidFill>
                          <a:effectLst/>
                          <a:latin typeface="HGP創英角ｺﾞｼｯｸUB" panose="020B0900000000000000" pitchFamily="50" charset="-128"/>
                          <a:ea typeface="HGP創英角ｺﾞｼｯｸUB" panose="020B0900000000000000" pitchFamily="50" charset="-128"/>
                          <a:cs typeface="+mn-cs"/>
                        </a:rPr>
                        <a:t>）</a:t>
                      </a:r>
                      <a:endParaRPr kumimoji="1" lang="ja-JP" altLang="ja-JP" sz="1200" b="1" kern="1200" dirty="0">
                        <a:solidFill>
                          <a:schemeClr val="dk1"/>
                        </a:solidFill>
                        <a:effectLst/>
                        <a:latin typeface="HGP創英角ｺﾞｼｯｸUB" panose="020B0900000000000000" pitchFamily="50" charset="-128"/>
                        <a:ea typeface="HGP創英角ｺﾞｼｯｸUB" panose="020B0900000000000000" pitchFamily="50" charset="-128"/>
                        <a:cs typeface="+mn-cs"/>
                      </a:endParaRPr>
                    </a:p>
                    <a:p>
                      <a:endParaRPr kumimoji="1" lang="ja-JP" altLang="en-US" sz="1100" b="1" dirty="0"/>
                    </a:p>
                  </a:txBody>
                  <a:tcPr/>
                </a:tc>
                <a:extLst>
                  <a:ext uri="{0D108BD9-81ED-4DB2-BD59-A6C34878D82A}">
                    <a16:rowId xmlns:a16="http://schemas.microsoft.com/office/drawing/2014/main" val="123112122"/>
                  </a:ext>
                </a:extLst>
              </a:tr>
              <a:tr h="502649">
                <a:tc>
                  <a:txBody>
                    <a:bodyPr/>
                    <a:lstStyle/>
                    <a:p>
                      <a:r>
                        <a:rPr kumimoji="1" lang="en-US" altLang="ja-JP" b="1" dirty="0"/>
                        <a:t>2008</a:t>
                      </a:r>
                      <a:r>
                        <a:rPr kumimoji="1" lang="ja-JP" altLang="en-US" b="1" dirty="0"/>
                        <a:t>年</a:t>
                      </a:r>
                    </a:p>
                  </a:txBody>
                  <a:tcPr/>
                </a:tc>
                <a:tc>
                  <a:txBody>
                    <a:bodyPr/>
                    <a:lstStyle/>
                    <a:p>
                      <a:r>
                        <a:rPr kumimoji="1" lang="ja-JP" altLang="ja-JP" sz="12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rPr>
                        <a:t>李 東建</a:t>
                      </a:r>
                      <a:r>
                        <a:rPr kumimoji="1" lang="en-US" altLang="ja-JP" sz="12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rPr>
                        <a:t> D.K. Lee </a:t>
                      </a:r>
                      <a:r>
                        <a:rPr kumimoji="1" lang="ja-JP" altLang="ja-JP" sz="12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rPr>
                        <a:t>　</a:t>
                      </a:r>
                      <a:endParaRPr kumimoji="1" lang="ja-JP" altLang="en-US" sz="1200" b="1" dirty="0">
                        <a:latin typeface="HGP創英ﾌﾟﾚｾﾞﾝｽEB" panose="02020800000000000000" pitchFamily="18" charset="-128"/>
                        <a:ea typeface="HGP創英ﾌﾟﾚｾﾞﾝｽEB" panose="02020800000000000000" pitchFamily="18" charset="-128"/>
                      </a:endParaRPr>
                    </a:p>
                  </a:txBody>
                  <a:tcPr/>
                </a:tc>
                <a:tc>
                  <a:txBody>
                    <a:bodyPr/>
                    <a:lstStyle/>
                    <a:p>
                      <a:r>
                        <a:rPr kumimoji="1" lang="ja-JP" altLang="ja-JP" sz="1200" b="1" kern="1200" dirty="0">
                          <a:solidFill>
                            <a:schemeClr val="dk1"/>
                          </a:solidFill>
                          <a:effectLst/>
                          <a:latin typeface="Arial Black" panose="020B0A04020102020204" pitchFamily="34" charset="0"/>
                          <a:ea typeface="+mn-ea"/>
                          <a:cs typeface="+mn-cs"/>
                        </a:rPr>
                        <a:t>韓国</a:t>
                      </a:r>
                      <a:endParaRPr kumimoji="1" lang="ja-JP" altLang="en-US" sz="1200" b="1" dirty="0">
                        <a:latin typeface="Arial Black" panose="020B0A040201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kern="1200" dirty="0">
                          <a:solidFill>
                            <a:schemeClr val="dk1"/>
                          </a:solidFill>
                          <a:effectLst/>
                          <a:latin typeface="Arial Black" panose="020B0A04020102020204" pitchFamily="34" charset="0"/>
                          <a:ea typeface="+mn-ea"/>
                          <a:cs typeface="+mn-cs"/>
                        </a:rPr>
                        <a:t>Make dreams real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b="1" kern="1200" dirty="0">
                          <a:solidFill>
                            <a:schemeClr val="dk1"/>
                          </a:solidFill>
                          <a:effectLst/>
                          <a:latin typeface="Arial Black" panose="020B0A04020102020204" pitchFamily="34" charset="0"/>
                          <a:ea typeface="+mn-ea"/>
                          <a:cs typeface="+mn-cs"/>
                        </a:rPr>
                        <a:t>夢をかたちに</a:t>
                      </a:r>
                    </a:p>
                    <a:p>
                      <a:endParaRPr kumimoji="1" lang="ja-JP" altLang="en-US" sz="1200" b="1" dirty="0">
                        <a:latin typeface="Arial Black" panose="020B0A040201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400" b="1" kern="1200" dirty="0">
                          <a:solidFill>
                            <a:schemeClr val="dk1"/>
                          </a:solidFill>
                          <a:effectLst/>
                          <a:highlight>
                            <a:srgbClr val="FFFF00"/>
                          </a:highlight>
                          <a:latin typeface="HGP創英角ｺﾞｼｯｸUB" panose="020B0900000000000000" pitchFamily="50" charset="-128"/>
                          <a:ea typeface="HGP創英角ｺﾞｼｯｸUB" panose="020B0900000000000000" pitchFamily="50" charset="-128"/>
                          <a:cs typeface="+mn-cs"/>
                        </a:rPr>
                        <a:t>決議</a:t>
                      </a:r>
                      <a:r>
                        <a:rPr kumimoji="1" lang="en-US" altLang="ja-JP" sz="1400" b="1" kern="1200" dirty="0">
                          <a:solidFill>
                            <a:schemeClr val="dk1"/>
                          </a:solidFill>
                          <a:effectLst/>
                          <a:highlight>
                            <a:srgbClr val="FFFF00"/>
                          </a:highlight>
                          <a:latin typeface="HGP創英角ｺﾞｼｯｸUB" panose="020B0900000000000000" pitchFamily="50" charset="-128"/>
                          <a:ea typeface="HGP創英角ｺﾞｼｯｸUB" panose="020B0900000000000000" pitchFamily="50" charset="-128"/>
                          <a:cs typeface="+mn-cs"/>
                        </a:rPr>
                        <a:t>23-34 </a:t>
                      </a:r>
                      <a:r>
                        <a:rPr kumimoji="1" lang="ja-JP" altLang="ja-JP" sz="1400" b="1" kern="1200" dirty="0">
                          <a:solidFill>
                            <a:schemeClr val="dk1"/>
                          </a:solidFill>
                          <a:effectLst/>
                          <a:highlight>
                            <a:srgbClr val="FFFF00"/>
                          </a:highlight>
                          <a:latin typeface="HGP創英角ｺﾞｼｯｸUB" panose="020B0900000000000000" pitchFamily="50" charset="-128"/>
                          <a:ea typeface="HGP創英角ｺﾞｼｯｸUB" panose="020B0900000000000000" pitchFamily="50" charset="-128"/>
                          <a:cs typeface="+mn-cs"/>
                        </a:rPr>
                        <a:t>がロータリー章典から抹消（手続要覧には記載）。</a:t>
                      </a:r>
                    </a:p>
                    <a:p>
                      <a:endParaRPr kumimoji="1" lang="ja-JP" altLang="en-US" sz="1200" b="1" dirty="0"/>
                    </a:p>
                  </a:txBody>
                  <a:tcPr/>
                </a:tc>
                <a:extLst>
                  <a:ext uri="{0D108BD9-81ED-4DB2-BD59-A6C34878D82A}">
                    <a16:rowId xmlns:a16="http://schemas.microsoft.com/office/drawing/2014/main" val="1285763795"/>
                  </a:ext>
                </a:extLst>
              </a:tr>
              <a:tr h="638690">
                <a:tc>
                  <a:txBody>
                    <a:bodyPr/>
                    <a:lstStyle/>
                    <a:p>
                      <a:r>
                        <a:rPr kumimoji="1" lang="en-US" altLang="ja-JP" b="1" dirty="0"/>
                        <a:t>2009</a:t>
                      </a:r>
                      <a:r>
                        <a:rPr kumimoji="1" lang="ja-JP" altLang="en-US" b="1" dirty="0"/>
                        <a:t>年</a:t>
                      </a:r>
                    </a:p>
                  </a:txBody>
                  <a:tcPr/>
                </a:tc>
                <a:tc>
                  <a:txBody>
                    <a:bodyPr/>
                    <a:lstStyle/>
                    <a:p>
                      <a:r>
                        <a:rPr kumimoji="1" lang="ja-JP" altLang="ja-JP" sz="12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rPr>
                        <a:t>ジョン</a:t>
                      </a:r>
                      <a:r>
                        <a:rPr kumimoji="1" lang="en-US" altLang="ja-JP" sz="12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rPr>
                        <a:t>·</a:t>
                      </a:r>
                      <a:r>
                        <a:rPr kumimoji="1" lang="ja-JP" altLang="ja-JP" sz="12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rPr>
                        <a:t>ケニー</a:t>
                      </a:r>
                      <a:r>
                        <a:rPr kumimoji="1" lang="en-US" altLang="ja-JP" sz="12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rPr>
                        <a:t> John </a:t>
                      </a:r>
                      <a:r>
                        <a:rPr kumimoji="1" lang="en-US" altLang="ja-JP" sz="1200" b="1" kern="1200" dirty="0" err="1">
                          <a:solidFill>
                            <a:schemeClr val="dk1"/>
                          </a:solidFill>
                          <a:effectLst/>
                          <a:latin typeface="HGP創英ﾌﾟﾚｾﾞﾝｽEB" panose="02020800000000000000" pitchFamily="18" charset="-128"/>
                          <a:ea typeface="HGP創英ﾌﾟﾚｾﾞﾝｽEB" panose="02020800000000000000" pitchFamily="18" charset="-128"/>
                          <a:cs typeface="+mn-cs"/>
                        </a:rPr>
                        <a:t>kenny</a:t>
                      </a:r>
                      <a:r>
                        <a:rPr kumimoji="1" lang="en-US" altLang="ja-JP" sz="12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rPr>
                        <a:t> </a:t>
                      </a:r>
                      <a:endParaRPr kumimoji="1" lang="ja-JP" altLang="en-US" sz="1200" b="1" dirty="0">
                        <a:latin typeface="HGP創英ﾌﾟﾚｾﾞﾝｽEB" panose="02020800000000000000" pitchFamily="18" charset="-128"/>
                        <a:ea typeface="HGP創英ﾌﾟﾚｾﾞﾝｽEB" panose="02020800000000000000" pitchFamily="18" charset="-128"/>
                      </a:endParaRPr>
                    </a:p>
                  </a:txBody>
                  <a:tcPr/>
                </a:tc>
                <a:tc>
                  <a:txBody>
                    <a:bodyPr/>
                    <a:lstStyle/>
                    <a:p>
                      <a:r>
                        <a:rPr kumimoji="1" lang="ja-JP" altLang="ja-JP" sz="1200" b="1" kern="1200" dirty="0">
                          <a:solidFill>
                            <a:schemeClr val="dk1"/>
                          </a:solidFill>
                          <a:effectLst/>
                          <a:latin typeface="Arial Black" panose="020B0A04020102020204" pitchFamily="34" charset="0"/>
                          <a:ea typeface="+mn-ea"/>
                          <a:cs typeface="+mn-cs"/>
                        </a:rPr>
                        <a:t>スコットラン</a:t>
                      </a:r>
                      <a:r>
                        <a:rPr kumimoji="1" lang="ja-JP" altLang="en-US" sz="1200" b="1" kern="1200" dirty="0">
                          <a:solidFill>
                            <a:schemeClr val="dk1"/>
                          </a:solidFill>
                          <a:effectLst/>
                          <a:latin typeface="Arial Black" panose="020B0A04020102020204" pitchFamily="34" charset="0"/>
                          <a:ea typeface="+mn-ea"/>
                          <a:cs typeface="+mn-cs"/>
                        </a:rPr>
                        <a:t>ド</a:t>
                      </a:r>
                      <a:endParaRPr kumimoji="1" lang="ja-JP" altLang="en-US" sz="1200" b="1" dirty="0">
                        <a:latin typeface="Arial Black" panose="020B0A040201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kern="1200" dirty="0">
                          <a:solidFill>
                            <a:schemeClr val="dk1"/>
                          </a:solidFill>
                          <a:effectLst/>
                          <a:latin typeface="Arial Black" panose="020B0A04020102020204" pitchFamily="34" charset="0"/>
                          <a:ea typeface="+mn-ea"/>
                          <a:cs typeface="+mn-cs"/>
                        </a:rPr>
                        <a:t>The future of Rotary is your hands </a:t>
                      </a:r>
                      <a:r>
                        <a:rPr kumimoji="1" lang="ja-JP" altLang="ja-JP" sz="1200" b="1" kern="1200" dirty="0">
                          <a:solidFill>
                            <a:schemeClr val="dk1"/>
                          </a:solidFill>
                          <a:effectLst/>
                          <a:latin typeface="Arial Black" panose="020B0A04020102020204" pitchFamily="34" charset="0"/>
                          <a:ea typeface="+mn-ea"/>
                          <a:cs typeface="+mn-cs"/>
                        </a:rPr>
                        <a:t>ロータリーの未来はあなたの手の中に</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kern="1200" dirty="0">
                          <a:solidFill>
                            <a:schemeClr val="dk1"/>
                          </a:solidFill>
                          <a:effectLst/>
                          <a:highlight>
                            <a:srgbClr val="FFFF00"/>
                          </a:highlight>
                          <a:latin typeface="HGP創英角ｺﾞｼｯｸUB" panose="020B0900000000000000" pitchFamily="50" charset="-128"/>
                          <a:ea typeface="HGP創英角ｺﾞｼｯｸUB" panose="020B0900000000000000" pitchFamily="50" charset="-128"/>
                          <a:cs typeface="+mn-cs"/>
                        </a:rPr>
                        <a:t>RI</a:t>
                      </a:r>
                      <a:r>
                        <a:rPr kumimoji="1" lang="ja-JP" altLang="ja-JP" sz="1200" b="1" kern="1200" dirty="0">
                          <a:solidFill>
                            <a:schemeClr val="dk1"/>
                          </a:solidFill>
                          <a:effectLst/>
                          <a:highlight>
                            <a:srgbClr val="FFFF00"/>
                          </a:highlight>
                          <a:latin typeface="HGP創英角ｺﾞｼｯｸUB" panose="020B0900000000000000" pitchFamily="50" charset="-128"/>
                          <a:ea typeface="HGP創英角ｺﾞｼｯｸUB" panose="020B0900000000000000" pitchFamily="50" charset="-128"/>
                          <a:cs typeface="+mn-cs"/>
                        </a:rPr>
                        <a:t>第</a:t>
                      </a:r>
                      <a:r>
                        <a:rPr kumimoji="1" lang="en-US" altLang="ja-JP" sz="1200" b="1" kern="1200" dirty="0">
                          <a:solidFill>
                            <a:schemeClr val="dk1"/>
                          </a:solidFill>
                          <a:effectLst/>
                          <a:highlight>
                            <a:srgbClr val="FFFF00"/>
                          </a:highlight>
                          <a:latin typeface="HGP創英角ｺﾞｼｯｸUB" panose="020B0900000000000000" pitchFamily="50" charset="-128"/>
                          <a:ea typeface="HGP創英角ｺﾞｼｯｸUB" panose="020B0900000000000000" pitchFamily="50" charset="-128"/>
                          <a:cs typeface="+mn-cs"/>
                        </a:rPr>
                        <a:t>100</a:t>
                      </a:r>
                      <a:r>
                        <a:rPr kumimoji="1" lang="ja-JP" altLang="ja-JP" sz="1200" b="1" kern="1200" dirty="0">
                          <a:solidFill>
                            <a:schemeClr val="dk1"/>
                          </a:solidFill>
                          <a:effectLst/>
                          <a:highlight>
                            <a:srgbClr val="FFFF00"/>
                          </a:highlight>
                          <a:latin typeface="HGP創英角ｺﾞｼｯｸUB" panose="020B0900000000000000" pitchFamily="50" charset="-128"/>
                          <a:ea typeface="HGP創英角ｺﾞｼｯｸUB" panose="020B0900000000000000" pitchFamily="50" charset="-128"/>
                          <a:cs typeface="+mn-cs"/>
                        </a:rPr>
                        <a:t>回バーミンガム国際大会</a:t>
                      </a:r>
                      <a:endParaRPr kumimoji="1" lang="en-US" altLang="ja-JP" sz="1200" b="1" kern="1200" dirty="0">
                        <a:solidFill>
                          <a:schemeClr val="dk1"/>
                        </a:solidFill>
                        <a:effectLst/>
                        <a:highlight>
                          <a:srgbClr val="FFFF00"/>
                        </a:highlight>
                        <a:latin typeface="HGP創英角ｺﾞｼｯｸUB" panose="020B0900000000000000" pitchFamily="50" charset="-128"/>
                        <a:ea typeface="HGP創英角ｺﾞｼｯｸUB" panose="020B09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b="1" kern="1200" dirty="0">
                          <a:solidFill>
                            <a:schemeClr val="dk1"/>
                          </a:solidFill>
                          <a:effectLst/>
                          <a:latin typeface="+mn-lt"/>
                          <a:ea typeface="+mn-ea"/>
                          <a:cs typeface="+mn-cs"/>
                        </a:rPr>
                        <a:t>公式名簿巻末の“</a:t>
                      </a:r>
                      <a:r>
                        <a:rPr kumimoji="1" lang="en-US" altLang="ja-JP" sz="1200" b="1" kern="1200" dirty="0">
                          <a:solidFill>
                            <a:schemeClr val="dk1"/>
                          </a:solidFill>
                          <a:effectLst/>
                          <a:latin typeface="+mn-lt"/>
                          <a:ea typeface="+mn-ea"/>
                          <a:cs typeface="+mn-cs"/>
                        </a:rPr>
                        <a:t>ideal of Service</a:t>
                      </a:r>
                      <a:r>
                        <a:rPr kumimoji="1" lang="ja-JP" altLang="ja-JP" sz="1200" b="1" kern="1200" dirty="0">
                          <a:solidFill>
                            <a:schemeClr val="dk1"/>
                          </a:solidFill>
                          <a:effectLst/>
                          <a:latin typeface="+mn-lt"/>
                          <a:ea typeface="+mn-ea"/>
                          <a:cs typeface="+mn-cs"/>
                        </a:rPr>
                        <a:t>”説明文削除･改変。</a:t>
                      </a:r>
                    </a:p>
                  </a:txBody>
                  <a:tcPr/>
                </a:tc>
                <a:extLst>
                  <a:ext uri="{0D108BD9-81ED-4DB2-BD59-A6C34878D82A}">
                    <a16:rowId xmlns:a16="http://schemas.microsoft.com/office/drawing/2014/main" val="1975052658"/>
                  </a:ext>
                </a:extLst>
              </a:tr>
              <a:tr h="1158931">
                <a:tc>
                  <a:txBody>
                    <a:bodyPr/>
                    <a:lstStyle/>
                    <a:p>
                      <a:r>
                        <a:rPr kumimoji="1" lang="en-US" altLang="ja-JP" b="1" dirty="0"/>
                        <a:t>2010</a:t>
                      </a:r>
                      <a:r>
                        <a:rPr kumimoji="1" lang="ja-JP" altLang="en-US" b="1" dirty="0"/>
                        <a:t>年</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1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rPr>
                        <a:t>レイ</a:t>
                      </a:r>
                      <a:r>
                        <a:rPr kumimoji="1" lang="en-US" altLang="ja-JP" sz="11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rPr>
                        <a:t>·</a:t>
                      </a:r>
                      <a:r>
                        <a:rPr kumimoji="1" lang="ja-JP" altLang="ja-JP" sz="11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rPr>
                        <a:t>クリンギンスミス</a:t>
                      </a:r>
                      <a:r>
                        <a:rPr kumimoji="1" lang="en-US" altLang="ja-JP" sz="11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rPr>
                        <a:t> Ray </a:t>
                      </a:r>
                      <a:r>
                        <a:rPr kumimoji="1" lang="en-US" altLang="ja-JP" sz="1100" b="1" kern="1200" dirty="0" err="1">
                          <a:solidFill>
                            <a:schemeClr val="dk1"/>
                          </a:solidFill>
                          <a:effectLst/>
                          <a:latin typeface="HGP創英ﾌﾟﾚｾﾞﾝｽEB" panose="02020800000000000000" pitchFamily="18" charset="-128"/>
                          <a:ea typeface="HGP創英ﾌﾟﾚｾﾞﾝｽEB" panose="02020800000000000000" pitchFamily="18" charset="-128"/>
                          <a:cs typeface="+mn-cs"/>
                        </a:rPr>
                        <a:t>klinginsmith</a:t>
                      </a:r>
                      <a:r>
                        <a:rPr kumimoji="1" lang="en-US" altLang="ja-JP" sz="11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rPr>
                        <a:t> </a:t>
                      </a:r>
                      <a:r>
                        <a:rPr kumimoji="1" lang="ja-JP" altLang="ja-JP" sz="11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rPr>
                        <a:t>　</a:t>
                      </a:r>
                      <a:endParaRPr kumimoji="1" lang="en-US" altLang="ja-JP" sz="11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kern="1200" dirty="0">
                          <a:solidFill>
                            <a:schemeClr val="dk1"/>
                          </a:solidFill>
                          <a:effectLst/>
                          <a:highlight>
                            <a:srgbClr val="FFFF00"/>
                          </a:highlight>
                          <a:latin typeface="HGP創英ﾌﾟﾚｾﾞﾝｽEB" panose="02020800000000000000" pitchFamily="18" charset="-128"/>
                          <a:ea typeface="HGP創英ﾌﾟﾚｾﾞﾝｽEB" panose="02020800000000000000" pitchFamily="18" charset="-128"/>
                          <a:cs typeface="+mn-cs"/>
                        </a:rPr>
                        <a:t>規定審議会</a:t>
                      </a:r>
                      <a:endParaRPr kumimoji="1" lang="ja-JP" altLang="en-US" sz="1100" b="1" dirty="0">
                        <a:highlight>
                          <a:srgbClr val="FFFF00"/>
                        </a:highlight>
                        <a:latin typeface="HGP創英ﾌﾟﾚｾﾞﾝｽEB" panose="02020800000000000000" pitchFamily="18" charset="-128"/>
                        <a:ea typeface="HGP創英ﾌﾟﾚｾﾞﾝｽEB" panose="02020800000000000000" pitchFamily="18" charset="-128"/>
                      </a:endParaRPr>
                    </a:p>
                  </a:txBody>
                  <a:tcPr/>
                </a:tc>
                <a:tc>
                  <a:txBody>
                    <a:bodyPr/>
                    <a:lstStyle/>
                    <a:p>
                      <a:r>
                        <a:rPr kumimoji="1" lang="ja-JP" altLang="ja-JP" sz="1100" b="1" kern="1200" dirty="0">
                          <a:solidFill>
                            <a:schemeClr val="dk1"/>
                          </a:solidFill>
                          <a:effectLst/>
                          <a:latin typeface="Arial Black" panose="020B0A04020102020204" pitchFamily="34" charset="0"/>
                          <a:ea typeface="+mn-ea"/>
                          <a:cs typeface="+mn-cs"/>
                        </a:rPr>
                        <a:t>アメリカ </a:t>
                      </a:r>
                      <a:endParaRPr kumimoji="1" lang="ja-JP" altLang="en-US" sz="1100" b="1" dirty="0">
                        <a:latin typeface="Arial Black" panose="020B0A040201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kern="1200" dirty="0">
                          <a:solidFill>
                            <a:schemeClr val="dk1"/>
                          </a:solidFill>
                          <a:effectLst/>
                          <a:latin typeface="Arial Black" panose="020B0A04020102020204" pitchFamily="34" charset="0"/>
                          <a:ea typeface="+mn-ea"/>
                          <a:cs typeface="+mn-cs"/>
                        </a:rPr>
                        <a:t>Building communities, bridging continents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100" b="1" kern="1200" dirty="0">
                          <a:solidFill>
                            <a:schemeClr val="dk1"/>
                          </a:solidFill>
                          <a:effectLst/>
                          <a:latin typeface="Arial Black" panose="020B0A04020102020204" pitchFamily="34" charset="0"/>
                          <a:ea typeface="+mn-ea"/>
                          <a:cs typeface="+mn-cs"/>
                        </a:rPr>
                        <a:t>地域を育み、大陸をつなぐ</a:t>
                      </a:r>
                    </a:p>
                    <a:p>
                      <a:endParaRPr kumimoji="1" lang="ja-JP" altLang="en-US" sz="1100" b="1" dirty="0">
                        <a:latin typeface="Arial Black" panose="020B0A040201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400" b="1" kern="1200" dirty="0">
                          <a:solidFill>
                            <a:schemeClr val="dk1"/>
                          </a:solidFill>
                          <a:effectLst/>
                          <a:highlight>
                            <a:srgbClr val="FFFF00"/>
                          </a:highlight>
                          <a:latin typeface="HGP創英角ｺﾞｼｯｸUB" panose="020B0900000000000000" pitchFamily="50" charset="-128"/>
                          <a:ea typeface="HGP創英角ｺﾞｼｯｸUB" panose="020B0900000000000000" pitchFamily="50" charset="-128"/>
                          <a:cs typeface="+mn-cs"/>
                        </a:rPr>
                        <a:t>新世代奉仕が加わり五大奉仕部門</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100" b="1" kern="1200" dirty="0">
                          <a:solidFill>
                            <a:schemeClr val="dk1"/>
                          </a:solidFill>
                          <a:effectLst/>
                          <a:latin typeface="HGP創英角ｺﾞｼｯｸUB" panose="020B0900000000000000" pitchFamily="50" charset="-128"/>
                          <a:ea typeface="HGP創英角ｺﾞｼｯｸUB" panose="020B0900000000000000" pitchFamily="50" charset="-128"/>
                          <a:cs typeface="+mn-cs"/>
                        </a:rPr>
                        <a:t>決議</a:t>
                      </a:r>
                      <a:r>
                        <a:rPr kumimoji="1" lang="en-US" altLang="ja-JP" sz="1100" b="1" kern="1200" dirty="0">
                          <a:solidFill>
                            <a:schemeClr val="dk1"/>
                          </a:solidFill>
                          <a:effectLst/>
                          <a:latin typeface="HGP創英角ｺﾞｼｯｸUB" panose="020B0900000000000000" pitchFamily="50" charset="-128"/>
                          <a:ea typeface="HGP創英角ｺﾞｼｯｸUB" panose="020B0900000000000000" pitchFamily="50" charset="-128"/>
                          <a:cs typeface="+mn-cs"/>
                        </a:rPr>
                        <a:t>23-34 </a:t>
                      </a:r>
                      <a:r>
                        <a:rPr kumimoji="1" lang="ja-JP" altLang="ja-JP" sz="1100" b="1" kern="1200" dirty="0">
                          <a:solidFill>
                            <a:schemeClr val="dk1"/>
                          </a:solidFill>
                          <a:effectLst/>
                          <a:latin typeface="HGP創英角ｺﾞｼｯｸUB" panose="020B0900000000000000" pitchFamily="50" charset="-128"/>
                          <a:ea typeface="HGP創英角ｺﾞｼｯｸUB" panose="020B0900000000000000" pitchFamily="50" charset="-128"/>
                          <a:cs typeface="+mn-cs"/>
                        </a:rPr>
                        <a:t>第</a:t>
                      </a:r>
                      <a:r>
                        <a:rPr kumimoji="1" lang="en-US" altLang="ja-JP" sz="1100" b="1" kern="1200" dirty="0">
                          <a:solidFill>
                            <a:schemeClr val="dk1"/>
                          </a:solidFill>
                          <a:effectLst/>
                          <a:latin typeface="HGP創英角ｺﾞｼｯｸUB" panose="020B0900000000000000" pitchFamily="50" charset="-128"/>
                          <a:ea typeface="HGP創英角ｺﾞｼｯｸUB" panose="020B0900000000000000" pitchFamily="50" charset="-128"/>
                          <a:cs typeface="+mn-cs"/>
                        </a:rPr>
                        <a:t>1</a:t>
                      </a:r>
                      <a:r>
                        <a:rPr kumimoji="1" lang="ja-JP" altLang="ja-JP" sz="1100" b="1" kern="1200" dirty="0">
                          <a:solidFill>
                            <a:schemeClr val="dk1"/>
                          </a:solidFill>
                          <a:effectLst/>
                          <a:latin typeface="HGP創英角ｺﾞｼｯｸUB" panose="020B0900000000000000" pitchFamily="50" charset="-128"/>
                          <a:ea typeface="HGP創英角ｺﾞｼｯｸUB" panose="020B0900000000000000" pitchFamily="50" charset="-128"/>
                          <a:cs typeface="+mn-cs"/>
                        </a:rPr>
                        <a:t>項を奉仕の哲学の定義として使用することを検討するよう</a:t>
                      </a:r>
                      <a:r>
                        <a:rPr kumimoji="1" lang="en-US" altLang="ja-JP" sz="1100" b="1" kern="1200" dirty="0">
                          <a:solidFill>
                            <a:schemeClr val="dk1"/>
                          </a:solidFill>
                          <a:effectLst/>
                          <a:latin typeface="HGP創英角ｺﾞｼｯｸUB" panose="020B0900000000000000" pitchFamily="50" charset="-128"/>
                          <a:ea typeface="HGP創英角ｺﾞｼｯｸUB" panose="020B0900000000000000" pitchFamily="50" charset="-128"/>
                          <a:cs typeface="+mn-cs"/>
                        </a:rPr>
                        <a:t>RI </a:t>
                      </a:r>
                      <a:r>
                        <a:rPr kumimoji="1" lang="ja-JP" altLang="ja-JP" sz="1100" b="1" kern="1200" dirty="0">
                          <a:solidFill>
                            <a:schemeClr val="dk1"/>
                          </a:solidFill>
                          <a:effectLst/>
                          <a:latin typeface="HGP創英角ｺﾞｼｯｸUB" panose="020B0900000000000000" pitchFamily="50" charset="-128"/>
                          <a:ea typeface="HGP創英角ｺﾞｼｯｸUB" panose="020B0900000000000000" pitchFamily="50" charset="-128"/>
                          <a:cs typeface="+mn-cs"/>
                        </a:rPr>
                        <a:t>理事会に要請する件採択</a:t>
                      </a:r>
                      <a:r>
                        <a:rPr kumimoji="1" lang="ja-JP" altLang="ja-JP" sz="1100" b="1" kern="1200" dirty="0">
                          <a:solidFill>
                            <a:schemeClr val="dk1"/>
                          </a:solidFill>
                          <a:effectLst/>
                          <a:highlight>
                            <a:srgbClr val="00FFFF"/>
                          </a:highlight>
                          <a:latin typeface="HGP創英角ｺﾞｼｯｸUB" panose="020B0900000000000000" pitchFamily="50" charset="-128"/>
                          <a:ea typeface="HGP創英角ｺﾞｼｯｸUB" panose="020B0900000000000000" pitchFamily="50" charset="-128"/>
                          <a:cs typeface="+mn-cs"/>
                        </a:rPr>
                        <a:t>（</a:t>
                      </a:r>
                      <a:r>
                        <a:rPr kumimoji="1" lang="en-US" altLang="ja-JP" sz="1100" b="1" kern="1200" dirty="0">
                          <a:solidFill>
                            <a:schemeClr val="dk1"/>
                          </a:solidFill>
                          <a:effectLst/>
                          <a:highlight>
                            <a:srgbClr val="00FFFF"/>
                          </a:highlight>
                          <a:latin typeface="HGP創英角ｺﾞｼｯｸUB" panose="020B0900000000000000" pitchFamily="50" charset="-128"/>
                          <a:ea typeface="HGP創英角ｺﾞｼｯｸUB" panose="020B0900000000000000" pitchFamily="50" charset="-128"/>
                          <a:cs typeface="+mn-cs"/>
                        </a:rPr>
                        <a:t>10-182 </a:t>
                      </a:r>
                      <a:r>
                        <a:rPr kumimoji="1" lang="ja-JP" altLang="ja-JP" sz="1100" b="1" kern="1200" dirty="0">
                          <a:solidFill>
                            <a:schemeClr val="dk1"/>
                          </a:solidFill>
                          <a:effectLst/>
                          <a:highlight>
                            <a:srgbClr val="00FFFF"/>
                          </a:highlight>
                          <a:latin typeface="HGP創英角ｺﾞｼｯｸUB" panose="020B0900000000000000" pitchFamily="50" charset="-128"/>
                          <a:ea typeface="HGP創英角ｺﾞｼｯｸUB" panose="020B0900000000000000" pitchFamily="50" charset="-128"/>
                          <a:cs typeface="+mn-cs"/>
                        </a:rPr>
                        <a:t>釧路北</a:t>
                      </a:r>
                      <a:r>
                        <a:rPr kumimoji="1" lang="en-US" altLang="ja-JP" sz="1100" b="1" kern="1200" dirty="0">
                          <a:solidFill>
                            <a:schemeClr val="dk1"/>
                          </a:solidFill>
                          <a:effectLst/>
                          <a:highlight>
                            <a:srgbClr val="00FFFF"/>
                          </a:highlight>
                          <a:latin typeface="HGP創英角ｺﾞｼｯｸUB" panose="020B0900000000000000" pitchFamily="50" charset="-128"/>
                          <a:ea typeface="HGP創英角ｺﾞｼｯｸUB" panose="020B0900000000000000" pitchFamily="50" charset="-128"/>
                          <a:cs typeface="+mn-cs"/>
                        </a:rPr>
                        <a:t>RC</a:t>
                      </a:r>
                      <a:r>
                        <a:rPr kumimoji="1" lang="ja-JP" altLang="ja-JP" sz="1100" b="1" kern="1200" dirty="0">
                          <a:solidFill>
                            <a:schemeClr val="dk1"/>
                          </a:solidFill>
                          <a:effectLst/>
                          <a:highlight>
                            <a:srgbClr val="00FFFF"/>
                          </a:highlight>
                          <a:latin typeface="HGP創英角ｺﾞｼｯｸUB" panose="020B0900000000000000" pitchFamily="50" charset="-128"/>
                          <a:ea typeface="HGP創英角ｺﾞｼｯｸUB" panose="020B0900000000000000" pitchFamily="50" charset="-128"/>
                          <a:cs typeface="+mn-cs"/>
                        </a:rPr>
                        <a:t>提案）</a:t>
                      </a:r>
                      <a:r>
                        <a:rPr kumimoji="1" lang="ja-JP" altLang="ja-JP" sz="1100" b="1" kern="1200" dirty="0">
                          <a:solidFill>
                            <a:schemeClr val="dk1"/>
                          </a:solidFill>
                          <a:effectLst/>
                          <a:latin typeface="HGP創英角ｺﾞｼｯｸUB" panose="020B0900000000000000" pitchFamily="50" charset="-128"/>
                          <a:ea typeface="HGP創英角ｺﾞｼｯｸUB" panose="020B0900000000000000" pitchFamily="50" charset="-128"/>
                          <a:cs typeface="+mn-cs"/>
                        </a:rPr>
                        <a:t>決議</a:t>
                      </a:r>
                      <a:r>
                        <a:rPr kumimoji="1" lang="en-US" altLang="ja-JP" sz="1100" b="1" kern="1200" dirty="0">
                          <a:solidFill>
                            <a:schemeClr val="dk1"/>
                          </a:solidFill>
                          <a:effectLst/>
                          <a:latin typeface="HGP創英角ｺﾞｼｯｸUB" panose="020B0900000000000000" pitchFamily="50" charset="-128"/>
                          <a:ea typeface="HGP創英角ｺﾞｼｯｸUB" panose="020B0900000000000000" pitchFamily="50" charset="-128"/>
                          <a:cs typeface="+mn-cs"/>
                        </a:rPr>
                        <a:t>23-34 </a:t>
                      </a:r>
                      <a:r>
                        <a:rPr kumimoji="1" lang="ja-JP" altLang="ja-JP" sz="1100" b="1" kern="1200" dirty="0">
                          <a:solidFill>
                            <a:schemeClr val="dk1"/>
                          </a:solidFill>
                          <a:effectLst/>
                          <a:latin typeface="HGP創英角ｺﾞｼｯｸUB" panose="020B0900000000000000" pitchFamily="50" charset="-128"/>
                          <a:ea typeface="HGP創英角ｺﾞｼｯｸUB" panose="020B0900000000000000" pitchFamily="50" charset="-128"/>
                          <a:cs typeface="+mn-cs"/>
                        </a:rPr>
                        <a:t>のロータリー章典、手続要覧両方への掲載決定（ロータリー理念の再確認）。</a:t>
                      </a:r>
                    </a:p>
                  </a:txBody>
                  <a:tcPr/>
                </a:tc>
                <a:extLst>
                  <a:ext uri="{0D108BD9-81ED-4DB2-BD59-A6C34878D82A}">
                    <a16:rowId xmlns:a16="http://schemas.microsoft.com/office/drawing/2014/main" val="1693916817"/>
                  </a:ext>
                </a:extLst>
              </a:tr>
              <a:tr h="1298003">
                <a:tc>
                  <a:txBody>
                    <a:bodyPr/>
                    <a:lstStyle/>
                    <a:p>
                      <a:r>
                        <a:rPr kumimoji="1" lang="en-US" altLang="ja-JP" b="1" dirty="0"/>
                        <a:t>2011</a:t>
                      </a:r>
                      <a:r>
                        <a:rPr kumimoji="1" lang="ja-JP" altLang="en-US" b="1" dirty="0"/>
                        <a:t>年</a:t>
                      </a:r>
                    </a:p>
                  </a:txBody>
                  <a:tcPr/>
                </a:tc>
                <a:tc>
                  <a:txBody>
                    <a:bodyPr/>
                    <a:lstStyle/>
                    <a:p>
                      <a:r>
                        <a:rPr kumimoji="1" lang="ja-JP" altLang="ja-JP" sz="11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rPr>
                        <a:t>カルヤン</a:t>
                      </a:r>
                      <a:r>
                        <a:rPr kumimoji="1" lang="en-US" altLang="ja-JP" sz="11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rPr>
                        <a:t>·</a:t>
                      </a:r>
                      <a:r>
                        <a:rPr kumimoji="1" lang="ja-JP" altLang="ja-JP" sz="11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rPr>
                        <a:t>バネルジー</a:t>
                      </a:r>
                      <a:r>
                        <a:rPr kumimoji="1" lang="en-US" altLang="ja-JP" sz="11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rPr>
                        <a:t> Kalyan Banerjee</a:t>
                      </a:r>
                      <a:endParaRPr kumimoji="1" lang="ja-JP" altLang="en-US" sz="1100" b="1" dirty="0">
                        <a:latin typeface="HGP創英ﾌﾟﾚｾﾞﾝｽEB" panose="02020800000000000000" pitchFamily="18" charset="-128"/>
                        <a:ea typeface="HGP創英ﾌﾟﾚｾﾞﾝｽEB" panose="02020800000000000000" pitchFamily="18" charset="-128"/>
                      </a:endParaRPr>
                    </a:p>
                  </a:txBody>
                  <a:tcPr/>
                </a:tc>
                <a:tc>
                  <a:txBody>
                    <a:bodyPr/>
                    <a:lstStyle/>
                    <a:p>
                      <a:r>
                        <a:rPr kumimoji="1" lang="ja-JP" altLang="ja-JP" sz="1100" b="1" kern="1200" dirty="0">
                          <a:solidFill>
                            <a:schemeClr val="dk1"/>
                          </a:solidFill>
                          <a:effectLst/>
                          <a:latin typeface="Arial Black" panose="020B0A04020102020204" pitchFamily="34" charset="0"/>
                          <a:ea typeface="+mn-ea"/>
                          <a:cs typeface="+mn-cs"/>
                        </a:rPr>
                        <a:t>インド</a:t>
                      </a:r>
                      <a:r>
                        <a:rPr kumimoji="1" lang="ja-JP" altLang="en-US" sz="1100" b="1" kern="1200" dirty="0">
                          <a:solidFill>
                            <a:schemeClr val="dk1"/>
                          </a:solidFill>
                          <a:effectLst/>
                          <a:latin typeface="Arial Black" panose="020B0A04020102020204" pitchFamily="34" charset="0"/>
                          <a:ea typeface="+mn-ea"/>
                          <a:cs typeface="+mn-cs"/>
                        </a:rPr>
                        <a:t>　　　　　</a:t>
                      </a:r>
                      <a:endParaRPr kumimoji="1" lang="ja-JP" altLang="en-US" sz="1100" b="1" dirty="0">
                        <a:latin typeface="Arial Black" panose="020B0A040201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kern="1200" dirty="0">
                          <a:solidFill>
                            <a:schemeClr val="dk1"/>
                          </a:solidFill>
                          <a:effectLst/>
                          <a:latin typeface="Arial Black" panose="020B0A04020102020204" pitchFamily="34" charset="0"/>
                          <a:ea typeface="+mn-ea"/>
                          <a:cs typeface="+mn-cs"/>
                        </a:rPr>
                        <a:t>Reach within to embrace humanity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100" b="1" kern="1200" dirty="0">
                          <a:solidFill>
                            <a:schemeClr val="dk1"/>
                          </a:solidFill>
                          <a:effectLst/>
                          <a:latin typeface="Arial Black" panose="020B0A04020102020204" pitchFamily="34" charset="0"/>
                          <a:ea typeface="+mn-ea"/>
                          <a:cs typeface="+mn-cs"/>
                        </a:rPr>
                        <a:t>こころの中をみつめよう 博愛を広げるために</a:t>
                      </a:r>
                    </a:p>
                  </a:txBody>
                  <a:tcPr/>
                </a:tc>
                <a:tc>
                  <a:txBody>
                    <a:bodyPr/>
                    <a:lstStyle/>
                    <a:p>
                      <a:r>
                        <a:rPr kumimoji="1" lang="ja-JP" altLang="ja-JP" sz="1400" b="1" kern="1200" dirty="0">
                          <a:solidFill>
                            <a:schemeClr val="dk1"/>
                          </a:solidFill>
                          <a:effectLst/>
                          <a:highlight>
                            <a:srgbClr val="FFFF00"/>
                          </a:highlight>
                          <a:latin typeface="HGP創英角ｺﾞｼｯｸUB" panose="020B0900000000000000" pitchFamily="50" charset="-128"/>
                          <a:ea typeface="HGP創英角ｺﾞｼｯｸUB" panose="020B0900000000000000" pitchFamily="50" charset="-128"/>
                          <a:cs typeface="+mn-cs"/>
                        </a:rPr>
                        <a:t>「ロータリアンの職業宣言」を「ロータリーの行動規範」</a:t>
                      </a:r>
                      <a:r>
                        <a:rPr kumimoji="1" lang="en-US" altLang="ja-JP" sz="1400" b="1" kern="1200" dirty="0">
                          <a:solidFill>
                            <a:schemeClr val="dk1"/>
                          </a:solidFill>
                          <a:effectLst/>
                          <a:highlight>
                            <a:srgbClr val="FFFF00"/>
                          </a:highlight>
                          <a:latin typeface="HGP創英角ｺﾞｼｯｸUB" panose="020B0900000000000000" pitchFamily="50" charset="-128"/>
                          <a:ea typeface="HGP創英角ｺﾞｼｯｸUB" panose="020B0900000000000000" pitchFamily="50" charset="-128"/>
                          <a:cs typeface="+mn-cs"/>
                        </a:rPr>
                        <a:t>(8</a:t>
                      </a:r>
                      <a:r>
                        <a:rPr kumimoji="1" lang="ja-JP" altLang="ja-JP" sz="1400" b="1" kern="1200" dirty="0">
                          <a:solidFill>
                            <a:schemeClr val="dk1"/>
                          </a:solidFill>
                          <a:effectLst/>
                          <a:highlight>
                            <a:srgbClr val="FFFF00"/>
                          </a:highlight>
                          <a:latin typeface="HGP創英角ｺﾞｼｯｸUB" panose="020B0900000000000000" pitchFamily="50" charset="-128"/>
                          <a:ea typeface="HGP創英角ｺﾞｼｯｸUB" panose="020B0900000000000000" pitchFamily="50" charset="-128"/>
                          <a:cs typeface="+mn-cs"/>
                        </a:rPr>
                        <a:t>項目</a:t>
                      </a:r>
                      <a:r>
                        <a:rPr kumimoji="1" lang="en-US" altLang="ja-JP" sz="1400" b="1" kern="1200" dirty="0">
                          <a:solidFill>
                            <a:schemeClr val="dk1"/>
                          </a:solidFill>
                          <a:effectLst/>
                          <a:highlight>
                            <a:srgbClr val="FFFF00"/>
                          </a:highlight>
                          <a:latin typeface="HGP創英角ｺﾞｼｯｸUB" panose="020B0900000000000000" pitchFamily="50" charset="-128"/>
                          <a:ea typeface="HGP創英角ｺﾞｼｯｸUB" panose="020B0900000000000000" pitchFamily="50" charset="-128"/>
                          <a:cs typeface="+mn-cs"/>
                        </a:rPr>
                        <a:t>)</a:t>
                      </a:r>
                      <a:r>
                        <a:rPr kumimoji="1" lang="ja-JP" altLang="ja-JP" sz="1400" b="1" kern="1200" dirty="0">
                          <a:solidFill>
                            <a:schemeClr val="dk1"/>
                          </a:solidFill>
                          <a:effectLst/>
                          <a:highlight>
                            <a:srgbClr val="FFFF00"/>
                          </a:highlight>
                          <a:latin typeface="HGP創英角ｺﾞｼｯｸUB" panose="020B0900000000000000" pitchFamily="50" charset="-128"/>
                          <a:ea typeface="HGP創英角ｺﾞｼｯｸUB" panose="020B0900000000000000" pitchFamily="50" charset="-128"/>
                          <a:cs typeface="+mn-cs"/>
                        </a:rPr>
                        <a:t>と改正変更。</a:t>
                      </a:r>
                      <a:r>
                        <a:rPr kumimoji="1" lang="en-US" altLang="ja-JP" sz="1400" b="1" kern="1200" dirty="0">
                          <a:solidFill>
                            <a:schemeClr val="dk1"/>
                          </a:solidFill>
                          <a:effectLst/>
                          <a:highlight>
                            <a:srgbClr val="FFFF00"/>
                          </a:highlight>
                          <a:latin typeface="HGP創英角ｺﾞｼｯｸUB" panose="020B0900000000000000" pitchFamily="50" charset="-128"/>
                          <a:ea typeface="HGP創英角ｺﾞｼｯｸUB" panose="020B0900000000000000" pitchFamily="50" charset="-128"/>
                          <a:cs typeface="+mn-cs"/>
                        </a:rPr>
                        <a:t>WCS</a:t>
                      </a:r>
                      <a:r>
                        <a:rPr kumimoji="1" lang="ja-JP" altLang="ja-JP" sz="1400" b="1" kern="1200" dirty="0">
                          <a:solidFill>
                            <a:schemeClr val="dk1"/>
                          </a:solidFill>
                          <a:effectLst/>
                          <a:highlight>
                            <a:srgbClr val="FFFF00"/>
                          </a:highlight>
                          <a:latin typeface="HGP創英角ｺﾞｼｯｸUB" panose="020B0900000000000000" pitchFamily="50" charset="-128"/>
                          <a:ea typeface="HGP創英角ｺﾞｼｯｸUB" panose="020B0900000000000000" pitchFamily="50" charset="-128"/>
                          <a:cs typeface="+mn-cs"/>
                        </a:rPr>
                        <a:t>（世界社会奉仕）が廃止され国際奉仕に一元化</a:t>
                      </a:r>
                      <a:r>
                        <a:rPr kumimoji="1" lang="ja-JP" altLang="ja-JP" sz="1400" b="1" kern="1200" dirty="0">
                          <a:solidFill>
                            <a:schemeClr val="dk1"/>
                          </a:solidFill>
                          <a:effectLst/>
                          <a:latin typeface="+mn-lt"/>
                          <a:ea typeface="+mn-ea"/>
                          <a:cs typeface="+mn-cs"/>
                        </a:rPr>
                        <a:t>。</a:t>
                      </a:r>
                    </a:p>
                    <a:p>
                      <a:r>
                        <a:rPr kumimoji="1" lang="ja-JP" altLang="ja-JP" sz="1100" b="1" kern="1200" dirty="0">
                          <a:solidFill>
                            <a:schemeClr val="dk1"/>
                          </a:solidFill>
                          <a:effectLst/>
                          <a:latin typeface="+mn-lt"/>
                          <a:ea typeface="+mn-ea"/>
                          <a:cs typeface="+mn-cs"/>
                        </a:rPr>
                        <a:t>「長期計画」（和訳名）を「戦略計画」と改称。（</a:t>
                      </a:r>
                      <a:r>
                        <a:rPr kumimoji="1" lang="en-US" altLang="ja-JP" sz="1100" b="1" kern="1200" dirty="0">
                          <a:solidFill>
                            <a:schemeClr val="dk1"/>
                          </a:solidFill>
                          <a:effectLst/>
                          <a:latin typeface="+mn-lt"/>
                          <a:ea typeface="+mn-ea"/>
                          <a:cs typeface="+mn-cs"/>
                        </a:rPr>
                        <a:t>One Rotary</a:t>
                      </a:r>
                      <a:r>
                        <a:rPr kumimoji="1" lang="ja-JP" altLang="ja-JP" sz="1100" b="1" kern="1200" dirty="0">
                          <a:solidFill>
                            <a:schemeClr val="dk1"/>
                          </a:solidFill>
                          <a:effectLst/>
                          <a:latin typeface="+mn-lt"/>
                          <a:ea typeface="+mn-ea"/>
                          <a:cs typeface="+mn-cs"/>
                        </a:rPr>
                        <a:t>＜</a:t>
                      </a:r>
                      <a:r>
                        <a:rPr kumimoji="1" lang="en-US" altLang="ja-JP" sz="1100" b="1" kern="1200" dirty="0">
                          <a:solidFill>
                            <a:schemeClr val="dk1"/>
                          </a:solidFill>
                          <a:effectLst/>
                          <a:latin typeface="+mn-lt"/>
                          <a:ea typeface="+mn-ea"/>
                          <a:cs typeface="+mn-cs"/>
                        </a:rPr>
                        <a:t>RI</a:t>
                      </a:r>
                      <a:r>
                        <a:rPr kumimoji="1" lang="ja-JP" altLang="ja-JP" sz="1100" b="1" kern="1200" dirty="0">
                          <a:solidFill>
                            <a:schemeClr val="dk1"/>
                          </a:solidFill>
                          <a:effectLst/>
                          <a:latin typeface="+mn-lt"/>
                          <a:ea typeface="+mn-ea"/>
                          <a:cs typeface="+mn-cs"/>
                        </a:rPr>
                        <a:t>と</a:t>
                      </a:r>
                      <a:r>
                        <a:rPr kumimoji="1" lang="en-US" altLang="ja-JP" sz="1100" b="1" kern="1200" dirty="0">
                          <a:solidFill>
                            <a:schemeClr val="dk1"/>
                          </a:solidFill>
                          <a:effectLst/>
                          <a:latin typeface="+mn-lt"/>
                          <a:ea typeface="+mn-ea"/>
                          <a:cs typeface="+mn-cs"/>
                        </a:rPr>
                        <a:t>TRF</a:t>
                      </a:r>
                      <a:r>
                        <a:rPr kumimoji="1" lang="ja-JP" altLang="ja-JP" sz="1100" b="1" kern="1200" dirty="0">
                          <a:solidFill>
                            <a:schemeClr val="dk1"/>
                          </a:solidFill>
                          <a:effectLst/>
                          <a:latin typeface="+mn-lt"/>
                          <a:ea typeface="+mn-ea"/>
                          <a:cs typeface="+mn-cs"/>
                        </a:rPr>
                        <a:t>の一元化＞ 構想推進）。</a:t>
                      </a:r>
                    </a:p>
                  </a:txBody>
                  <a:tcPr/>
                </a:tc>
                <a:extLst>
                  <a:ext uri="{0D108BD9-81ED-4DB2-BD59-A6C34878D82A}">
                    <a16:rowId xmlns:a16="http://schemas.microsoft.com/office/drawing/2014/main" val="3447040361"/>
                  </a:ext>
                </a:extLst>
              </a:tr>
              <a:tr h="0">
                <a:tc>
                  <a:txBody>
                    <a:bodyPr/>
                    <a:lstStyle/>
                    <a:p>
                      <a:r>
                        <a:rPr kumimoji="1" lang="en-US" altLang="ja-JP" b="1" dirty="0"/>
                        <a:t>2012</a:t>
                      </a:r>
                      <a:r>
                        <a:rPr kumimoji="1" lang="ja-JP" altLang="en-US" b="1" dirty="0"/>
                        <a:t>年</a:t>
                      </a:r>
                    </a:p>
                  </a:txBody>
                  <a:tcPr/>
                </a:tc>
                <a:tc>
                  <a:txBody>
                    <a:bodyPr/>
                    <a:lstStyle/>
                    <a:p>
                      <a:r>
                        <a:rPr kumimoji="1" lang="ja-JP" altLang="ja-JP" sz="11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rPr>
                        <a:t> 田中 作次</a:t>
                      </a:r>
                      <a:endParaRPr kumimoji="1" lang="en-US" altLang="ja-JP" sz="11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endParaRPr>
                    </a:p>
                    <a:p>
                      <a:r>
                        <a:rPr kumimoji="1" lang="en-US" altLang="ja-JP" sz="11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rPr>
                        <a:t> </a:t>
                      </a:r>
                      <a:r>
                        <a:rPr kumimoji="1" lang="en-US" altLang="ja-JP" sz="1100" b="1" kern="1200" dirty="0" err="1">
                          <a:solidFill>
                            <a:schemeClr val="dk1"/>
                          </a:solidFill>
                          <a:effectLst/>
                          <a:latin typeface="HGP創英ﾌﾟﾚｾﾞﾝｽEB" panose="02020800000000000000" pitchFamily="18" charset="-128"/>
                          <a:ea typeface="HGP創英ﾌﾟﾚｾﾞﾝｽEB" panose="02020800000000000000" pitchFamily="18" charset="-128"/>
                          <a:cs typeface="+mn-cs"/>
                        </a:rPr>
                        <a:t>Sakuji</a:t>
                      </a:r>
                      <a:r>
                        <a:rPr kumimoji="1" lang="en-US" altLang="ja-JP" sz="11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rPr>
                        <a:t> Tanaka </a:t>
                      </a:r>
                      <a:r>
                        <a:rPr kumimoji="1" lang="ja-JP" altLang="ja-JP" sz="11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rPr>
                        <a:t>　</a:t>
                      </a:r>
                    </a:p>
                    <a:p>
                      <a:r>
                        <a:rPr kumimoji="1" lang="en-US" altLang="ja-JP" sz="11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rPr>
                        <a:t> </a:t>
                      </a:r>
                      <a:endParaRPr kumimoji="1" lang="ja-JP" altLang="ja-JP" sz="11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endParaRPr>
                    </a:p>
                  </a:txBody>
                  <a:tcPr/>
                </a:tc>
                <a:tc>
                  <a:txBody>
                    <a:bodyPr/>
                    <a:lstStyle/>
                    <a:p>
                      <a:r>
                        <a:rPr kumimoji="1" lang="ja-JP" altLang="ja-JP" sz="1100" b="1" kern="1200" dirty="0">
                          <a:solidFill>
                            <a:schemeClr val="dk1"/>
                          </a:solidFill>
                          <a:effectLst/>
                          <a:latin typeface="Arial Black" panose="020B0A04020102020204" pitchFamily="34" charset="0"/>
                          <a:ea typeface="+mn-ea"/>
                          <a:cs typeface="+mn-cs"/>
                        </a:rPr>
                        <a:t>日本</a:t>
                      </a:r>
                      <a:endParaRPr kumimoji="1" lang="ja-JP" altLang="en-US" sz="1100" b="1" dirty="0">
                        <a:latin typeface="Arial Black" panose="020B0A040201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kern="1200" dirty="0">
                          <a:solidFill>
                            <a:schemeClr val="dk1"/>
                          </a:solidFill>
                          <a:effectLst/>
                          <a:highlight>
                            <a:srgbClr val="FFFF00"/>
                          </a:highlight>
                          <a:latin typeface="HGP創英角ｺﾞｼｯｸUB" panose="020B0900000000000000" pitchFamily="50" charset="-128"/>
                          <a:ea typeface="HGP創英角ｺﾞｼｯｸUB" panose="020B0900000000000000" pitchFamily="50" charset="-128"/>
                          <a:cs typeface="+mn-cs"/>
                        </a:rPr>
                        <a:t>Peace through service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100" b="1" kern="1200" dirty="0">
                          <a:solidFill>
                            <a:schemeClr val="dk1"/>
                          </a:solidFill>
                          <a:effectLst/>
                          <a:highlight>
                            <a:srgbClr val="FFFF00"/>
                          </a:highlight>
                          <a:latin typeface="HGP創英角ｺﾞｼｯｸUB" panose="020B0900000000000000" pitchFamily="50" charset="-128"/>
                          <a:ea typeface="HGP創英角ｺﾞｼｯｸUB" panose="020B0900000000000000" pitchFamily="50" charset="-128"/>
                          <a:cs typeface="+mn-cs"/>
                        </a:rPr>
                        <a:t>奉仕を通じて平和を</a:t>
                      </a:r>
                    </a:p>
                    <a:p>
                      <a:endParaRPr kumimoji="1" lang="ja-JP" altLang="en-US" sz="1100" b="1" dirty="0">
                        <a:latin typeface="Arial Black" panose="020B0A04020102020204" pitchFamily="34" charset="0"/>
                      </a:endParaRPr>
                    </a:p>
                  </a:txBody>
                  <a:tcPr/>
                </a:tc>
                <a:tc>
                  <a:txBody>
                    <a:bodyPr/>
                    <a:lstStyle/>
                    <a:p>
                      <a:r>
                        <a:rPr kumimoji="1" lang="ja-JP" altLang="ja-JP" sz="1100" b="1" kern="1200" dirty="0">
                          <a:solidFill>
                            <a:schemeClr val="dk1"/>
                          </a:solidFill>
                          <a:effectLst/>
                          <a:latin typeface="+mn-lt"/>
                          <a:ea typeface="+mn-ea"/>
                          <a:cs typeface="+mn-cs"/>
                        </a:rPr>
                        <a:t>ポリオ撲滅ロータリー</a:t>
                      </a:r>
                      <a:r>
                        <a:rPr kumimoji="1" lang="en-US" altLang="ja-JP" sz="1100" b="1" kern="1200" dirty="0">
                          <a:solidFill>
                            <a:schemeClr val="dk1"/>
                          </a:solidFill>
                          <a:effectLst/>
                          <a:latin typeface="+mn-lt"/>
                          <a:ea typeface="+mn-ea"/>
                          <a:cs typeface="+mn-cs"/>
                        </a:rPr>
                        <a:t>2 </a:t>
                      </a:r>
                      <a:r>
                        <a:rPr kumimoji="1" lang="ja-JP" altLang="ja-JP" sz="1100" b="1" kern="1200" dirty="0">
                          <a:solidFill>
                            <a:schemeClr val="dk1"/>
                          </a:solidFill>
                          <a:effectLst/>
                          <a:latin typeface="+mn-lt"/>
                          <a:ea typeface="+mn-ea"/>
                          <a:cs typeface="+mn-cs"/>
                        </a:rPr>
                        <a:t>億ドルチャレンジグラント達成</a:t>
                      </a:r>
                      <a:endParaRPr kumimoji="1" lang="ja-JP" altLang="en-US" sz="1100" b="1" dirty="0"/>
                    </a:p>
                  </a:txBody>
                  <a:tcPr/>
                </a:tc>
                <a:extLst>
                  <a:ext uri="{0D108BD9-81ED-4DB2-BD59-A6C34878D82A}">
                    <a16:rowId xmlns:a16="http://schemas.microsoft.com/office/drawing/2014/main" val="2394100638"/>
                  </a:ext>
                </a:extLst>
              </a:tr>
              <a:tr h="942597">
                <a:tc>
                  <a:txBody>
                    <a:bodyPr/>
                    <a:lstStyle/>
                    <a:p>
                      <a:r>
                        <a:rPr kumimoji="1" lang="en-US" altLang="ja-JP" b="1" dirty="0"/>
                        <a:t>2013</a:t>
                      </a:r>
                      <a:r>
                        <a:rPr kumimoji="1" lang="ja-JP" altLang="en-US" b="1" dirty="0"/>
                        <a:t>年</a:t>
                      </a:r>
                    </a:p>
                  </a:txBody>
                  <a:tcPr/>
                </a:tc>
                <a:tc>
                  <a:txBody>
                    <a:bodyPr/>
                    <a:lstStyle/>
                    <a:p>
                      <a:r>
                        <a:rPr kumimoji="1" lang="ja-JP" altLang="ja-JP" sz="12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rPr>
                        <a:t>ロン・バートン</a:t>
                      </a:r>
                      <a:endParaRPr kumimoji="1" lang="en-US" altLang="ja-JP" sz="12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endParaRPr>
                    </a:p>
                    <a:p>
                      <a:r>
                        <a:rPr kumimoji="1" lang="en-US" altLang="ja-JP" sz="12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rPr>
                        <a:t> Ron </a:t>
                      </a:r>
                      <a:r>
                        <a:rPr kumimoji="1" lang="en-US" altLang="ja-JP" sz="1200" b="1" kern="1200" dirty="0" err="1">
                          <a:solidFill>
                            <a:schemeClr val="dk1"/>
                          </a:solidFill>
                          <a:effectLst/>
                          <a:latin typeface="HGP創英ﾌﾟﾚｾﾞﾝｽEB" panose="02020800000000000000" pitchFamily="18" charset="-128"/>
                          <a:ea typeface="HGP創英ﾌﾟﾚｾﾞﾝｽEB" panose="02020800000000000000" pitchFamily="18" charset="-128"/>
                          <a:cs typeface="+mn-cs"/>
                        </a:rPr>
                        <a:t>D.Burton</a:t>
                      </a:r>
                      <a:endParaRPr kumimoji="1" lang="en-US" altLang="ja-JP" sz="12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endParaRPr>
                    </a:p>
                    <a:p>
                      <a:endParaRPr kumimoji="1" lang="en-US" altLang="ja-JP" sz="1100" b="1" kern="1200" dirty="0">
                        <a:solidFill>
                          <a:schemeClr val="dk1"/>
                        </a:solidFill>
                        <a:effectLst/>
                        <a:latin typeface="HGP創英ﾌﾟﾚｾﾞﾝｽEB" panose="02020800000000000000" pitchFamily="18" charset="-128"/>
                        <a:ea typeface="HGP創英ﾌﾟﾚｾﾞﾝｽEB" panose="02020800000000000000" pitchFamily="18" charset="-128"/>
                        <a:cs typeface="+mn-cs"/>
                      </a:endParaRPr>
                    </a:p>
                    <a:p>
                      <a:r>
                        <a:rPr kumimoji="1" lang="ja-JP" altLang="en-US" sz="1100" b="1" kern="1200" dirty="0">
                          <a:solidFill>
                            <a:schemeClr val="dk1"/>
                          </a:solidFill>
                          <a:effectLst/>
                          <a:highlight>
                            <a:srgbClr val="FFFF00"/>
                          </a:highlight>
                          <a:latin typeface="HGP創英ﾌﾟﾚｾﾞﾝｽEB" panose="02020800000000000000" pitchFamily="18" charset="-128"/>
                          <a:ea typeface="HGP創英ﾌﾟﾚｾﾞﾝｽEB" panose="02020800000000000000" pitchFamily="18" charset="-128"/>
                          <a:cs typeface="+mn-cs"/>
                        </a:rPr>
                        <a:t>規定審議会</a:t>
                      </a:r>
                      <a:endParaRPr kumimoji="1" lang="ja-JP" altLang="en-US" sz="1100" b="1" dirty="0">
                        <a:highlight>
                          <a:srgbClr val="FFFF00"/>
                        </a:highlight>
                        <a:latin typeface="HGP創英ﾌﾟﾚｾﾞﾝｽEB" panose="02020800000000000000" pitchFamily="18" charset="-128"/>
                        <a:ea typeface="HGP創英ﾌﾟﾚｾﾞﾝｽEB" panose="02020800000000000000" pitchFamily="18" charset="-128"/>
                      </a:endParaRPr>
                    </a:p>
                  </a:txBody>
                  <a:tcPr/>
                </a:tc>
                <a:tc>
                  <a:txBody>
                    <a:bodyPr/>
                    <a:lstStyle/>
                    <a:p>
                      <a:r>
                        <a:rPr kumimoji="1" lang="ja-JP" altLang="ja-JP" sz="1100" b="1" kern="1200" dirty="0">
                          <a:solidFill>
                            <a:schemeClr val="dk1"/>
                          </a:solidFill>
                          <a:effectLst/>
                          <a:latin typeface="Arial Black" panose="020B0A04020102020204" pitchFamily="34" charset="0"/>
                          <a:ea typeface="+mn-ea"/>
                          <a:cs typeface="+mn-cs"/>
                        </a:rPr>
                        <a:t>アメリカ </a:t>
                      </a:r>
                      <a:endParaRPr kumimoji="1" lang="ja-JP" altLang="en-US" sz="1100" b="1" dirty="0">
                        <a:latin typeface="Arial Black" panose="020B0A040201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kern="1200" dirty="0">
                          <a:solidFill>
                            <a:schemeClr val="dk1"/>
                          </a:solidFill>
                          <a:effectLst/>
                          <a:latin typeface="Arial Black" panose="020B0A04020102020204" pitchFamily="34" charset="0"/>
                          <a:ea typeface="+mn-ea"/>
                          <a:cs typeface="+mn-cs"/>
                        </a:rPr>
                        <a:t>Engage Rotary, Change Lives </a:t>
                      </a:r>
                      <a:r>
                        <a:rPr kumimoji="1" lang="ja-JP" altLang="ja-JP" sz="1100" b="1" kern="1200" dirty="0">
                          <a:solidFill>
                            <a:schemeClr val="dk1"/>
                          </a:solidFill>
                          <a:effectLst/>
                          <a:latin typeface="Arial Black" panose="020B0A04020102020204" pitchFamily="34" charset="0"/>
                          <a:ea typeface="+mn-ea"/>
                          <a:cs typeface="+mn-cs"/>
                        </a:rPr>
                        <a:t>ロータリーを実践し みんなに豊かな人生を</a:t>
                      </a:r>
                    </a:p>
                    <a:p>
                      <a:endParaRPr kumimoji="1" lang="ja-JP" altLang="en-US" sz="1100" b="1" dirty="0">
                        <a:latin typeface="Arial Black" panose="020B0A04020102020204" pitchFamily="34" charset="0"/>
                      </a:endParaRPr>
                    </a:p>
                  </a:txBody>
                  <a:tcPr/>
                </a:tc>
                <a:tc>
                  <a:txBody>
                    <a:bodyPr/>
                    <a:lstStyle/>
                    <a:p>
                      <a:r>
                        <a:rPr kumimoji="1" lang="ja-JP" altLang="ja-JP" sz="1100" b="1" kern="1200" dirty="0">
                          <a:solidFill>
                            <a:schemeClr val="dk1"/>
                          </a:solidFill>
                          <a:effectLst/>
                          <a:latin typeface="+mn-lt"/>
                          <a:ea typeface="+mn-ea"/>
                          <a:cs typeface="+mn-cs"/>
                        </a:rPr>
                        <a:t>“</a:t>
                      </a:r>
                      <a:r>
                        <a:rPr kumimoji="1" lang="en-US" altLang="ja-JP" sz="1100" b="1" kern="1200" dirty="0">
                          <a:solidFill>
                            <a:schemeClr val="dk1"/>
                          </a:solidFill>
                          <a:effectLst/>
                          <a:latin typeface="+mn-lt"/>
                          <a:ea typeface="+mn-ea"/>
                          <a:cs typeface="+mn-cs"/>
                        </a:rPr>
                        <a:t>Object of Rotary</a:t>
                      </a:r>
                      <a:r>
                        <a:rPr kumimoji="1" lang="ja-JP" altLang="ja-JP" sz="1100" b="1" kern="1200" dirty="0">
                          <a:solidFill>
                            <a:schemeClr val="dk1"/>
                          </a:solidFill>
                          <a:effectLst/>
                          <a:latin typeface="+mn-lt"/>
                          <a:ea typeface="+mn-ea"/>
                          <a:cs typeface="+mn-cs"/>
                        </a:rPr>
                        <a:t>”の日本語訳「ロータリーの綱領」が「ロータリーの目的」国際奉仕の基本方針削除。　・新世代奉仕部門を青少年奉仕部門と改称。</a:t>
                      </a:r>
                      <a:r>
                        <a:rPr kumimoji="1" lang="ja-JP" altLang="en-US" sz="1200" b="1" kern="1200" dirty="0">
                          <a:solidFill>
                            <a:schemeClr val="dk1"/>
                          </a:solidFill>
                          <a:effectLst/>
                          <a:latin typeface="HGP創英角ｺﾞｼｯｸUB" panose="020B0900000000000000" pitchFamily="50" charset="-128"/>
                          <a:ea typeface="HGP創英角ｺﾞｼｯｸUB" panose="020B0900000000000000" pitchFamily="50" charset="-128"/>
                          <a:cs typeface="+mn-cs"/>
                        </a:rPr>
                        <a:t>　</a:t>
                      </a:r>
                      <a:r>
                        <a:rPr kumimoji="1" lang="en-US" altLang="ja-JP" sz="1200" b="1" kern="1200" dirty="0">
                          <a:solidFill>
                            <a:schemeClr val="dk1"/>
                          </a:solidFill>
                          <a:effectLst/>
                          <a:highlight>
                            <a:srgbClr val="FFFF00"/>
                          </a:highlight>
                          <a:latin typeface="HGP創英角ｺﾞｼｯｸUB" panose="020B0900000000000000" pitchFamily="50" charset="-128"/>
                          <a:ea typeface="HGP創英角ｺﾞｼｯｸUB" panose="020B0900000000000000" pitchFamily="50" charset="-128"/>
                          <a:cs typeface="+mn-cs"/>
                        </a:rPr>
                        <a:t>E </a:t>
                      </a:r>
                      <a:r>
                        <a:rPr kumimoji="1" lang="ja-JP" altLang="ja-JP" sz="1200" b="1" kern="1200" dirty="0">
                          <a:solidFill>
                            <a:schemeClr val="dk1"/>
                          </a:solidFill>
                          <a:effectLst/>
                          <a:highlight>
                            <a:srgbClr val="FFFF00"/>
                          </a:highlight>
                          <a:latin typeface="HGP創英角ｺﾞｼｯｸUB" panose="020B0900000000000000" pitchFamily="50" charset="-128"/>
                          <a:ea typeface="HGP創英角ｺﾞｼｯｸUB" panose="020B0900000000000000" pitchFamily="50" charset="-128"/>
                          <a:cs typeface="+mn-cs"/>
                        </a:rPr>
                        <a:t>クラブ数制限撤廃。</a:t>
                      </a:r>
                    </a:p>
                  </a:txBody>
                  <a:tcPr/>
                </a:tc>
                <a:extLst>
                  <a:ext uri="{0D108BD9-81ED-4DB2-BD59-A6C34878D82A}">
                    <a16:rowId xmlns:a16="http://schemas.microsoft.com/office/drawing/2014/main" val="3622827513"/>
                  </a:ext>
                </a:extLst>
              </a:tr>
            </a:tbl>
          </a:graphicData>
        </a:graphic>
      </p:graphicFrame>
      <p:pic>
        <p:nvPicPr>
          <p:cNvPr id="5" name="Picture 2" descr="C:\Users\FMV-ESPRIMO\Desktop\image001.png">
            <a:extLst>
              <a:ext uri="{FF2B5EF4-FFF2-40B4-BE49-F238E27FC236}">
                <a16:creationId xmlns:a16="http://schemas.microsoft.com/office/drawing/2014/main" id="{BD2B12E2-67E8-48B5-B60E-6B0ED8B0186B}"/>
              </a:ext>
            </a:extLst>
          </p:cNvPr>
          <p:cNvPicPr>
            <a:picLocks noChangeAspect="1" noChangeArrowheads="1"/>
          </p:cNvPicPr>
          <p:nvPr/>
        </p:nvPicPr>
        <p:blipFill>
          <a:blip r:embed="rId3" cstate="print"/>
          <a:srcRect/>
          <a:stretch>
            <a:fillRect/>
          </a:stretch>
        </p:blipFill>
        <p:spPr bwMode="auto">
          <a:xfrm>
            <a:off x="8159870" y="225107"/>
            <a:ext cx="933450" cy="371475"/>
          </a:xfrm>
          <a:prstGeom prst="rect">
            <a:avLst/>
          </a:prstGeom>
          <a:noFill/>
        </p:spPr>
      </p:pic>
    </p:spTree>
    <p:extLst>
      <p:ext uri="{BB962C8B-B14F-4D97-AF65-F5344CB8AC3E}">
        <p14:creationId xmlns:p14="http://schemas.microsoft.com/office/powerpoint/2010/main" val="6588409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44C81C-B8D4-4175-8844-8795D2581DB4}"/>
              </a:ext>
            </a:extLst>
          </p:cNvPr>
          <p:cNvSpPr>
            <a:spLocks noGrp="1"/>
          </p:cNvSpPr>
          <p:nvPr>
            <p:ph type="title"/>
          </p:nvPr>
        </p:nvSpPr>
        <p:spPr>
          <a:xfrm>
            <a:off x="628650" y="365126"/>
            <a:ext cx="7886700" cy="45719"/>
          </a:xfrm>
        </p:spPr>
        <p:txBody>
          <a:bodyPr>
            <a:normAutofit fontScale="90000"/>
          </a:bodyPr>
          <a:lstStyle/>
          <a:p>
            <a:endParaRPr kumimoji="1" lang="ja-JP" altLang="en-US" dirty="0"/>
          </a:p>
        </p:txBody>
      </p:sp>
      <p:graphicFrame>
        <p:nvGraphicFramePr>
          <p:cNvPr id="4" name="コンテンツ プレースホルダー 3">
            <a:extLst>
              <a:ext uri="{FF2B5EF4-FFF2-40B4-BE49-F238E27FC236}">
                <a16:creationId xmlns:a16="http://schemas.microsoft.com/office/drawing/2014/main" id="{90FABE4A-1B12-43DD-BD58-3CA5B84F2F94}"/>
              </a:ext>
            </a:extLst>
          </p:cNvPr>
          <p:cNvGraphicFramePr>
            <a:graphicFrameLocks noGrp="1"/>
          </p:cNvGraphicFramePr>
          <p:nvPr>
            <p:ph idx="1"/>
          </p:nvPr>
        </p:nvGraphicFramePr>
        <p:xfrm>
          <a:off x="86060" y="132736"/>
          <a:ext cx="8930313" cy="6316499"/>
        </p:xfrm>
        <a:graphic>
          <a:graphicData uri="http://schemas.openxmlformats.org/drawingml/2006/table">
            <a:tbl>
              <a:tblPr firstRow="1" bandRow="1">
                <a:tableStyleId>{5C22544A-7EE6-4342-B048-85BDC9FD1C3A}</a:tableStyleId>
              </a:tblPr>
              <a:tblGrid>
                <a:gridCol w="944884">
                  <a:extLst>
                    <a:ext uri="{9D8B030D-6E8A-4147-A177-3AD203B41FA5}">
                      <a16:colId xmlns:a16="http://schemas.microsoft.com/office/drawing/2014/main" val="2913389098"/>
                    </a:ext>
                  </a:extLst>
                </a:gridCol>
                <a:gridCol w="1761614">
                  <a:extLst>
                    <a:ext uri="{9D8B030D-6E8A-4147-A177-3AD203B41FA5}">
                      <a16:colId xmlns:a16="http://schemas.microsoft.com/office/drawing/2014/main" val="4101662621"/>
                    </a:ext>
                  </a:extLst>
                </a:gridCol>
                <a:gridCol w="796209">
                  <a:extLst>
                    <a:ext uri="{9D8B030D-6E8A-4147-A177-3AD203B41FA5}">
                      <a16:colId xmlns:a16="http://schemas.microsoft.com/office/drawing/2014/main" val="2789342838"/>
                    </a:ext>
                  </a:extLst>
                </a:gridCol>
                <a:gridCol w="2031480">
                  <a:extLst>
                    <a:ext uri="{9D8B030D-6E8A-4147-A177-3AD203B41FA5}">
                      <a16:colId xmlns:a16="http://schemas.microsoft.com/office/drawing/2014/main" val="2349997315"/>
                    </a:ext>
                  </a:extLst>
                </a:gridCol>
                <a:gridCol w="3396126">
                  <a:extLst>
                    <a:ext uri="{9D8B030D-6E8A-4147-A177-3AD203B41FA5}">
                      <a16:colId xmlns:a16="http://schemas.microsoft.com/office/drawing/2014/main" val="178079593"/>
                    </a:ext>
                  </a:extLst>
                </a:gridCol>
              </a:tblGrid>
              <a:tr h="566394">
                <a:tc>
                  <a:txBody>
                    <a:bodyPr/>
                    <a:lstStyle/>
                    <a:p>
                      <a:r>
                        <a:rPr kumimoji="1" lang="en-US" altLang="ja-JP" dirty="0"/>
                        <a:t>2014</a:t>
                      </a:r>
                      <a:r>
                        <a:rPr kumimoji="1" lang="ja-JP" altLang="en-US" dirty="0"/>
                        <a:t>年</a:t>
                      </a:r>
                    </a:p>
                  </a:txBody>
                  <a:tcPr/>
                </a:tc>
                <a:tc>
                  <a:txBody>
                    <a:bodyPr/>
                    <a:lstStyle/>
                    <a:p>
                      <a:r>
                        <a:rPr kumimoji="1" lang="ja-JP" altLang="ja-JP" sz="1400" b="1" kern="1200" dirty="0">
                          <a:solidFill>
                            <a:schemeClr val="lt1"/>
                          </a:solidFill>
                          <a:effectLst/>
                          <a:latin typeface="Arial Black" panose="020B0A04020102020204" pitchFamily="34" charset="0"/>
                          <a:ea typeface="+mn-ea"/>
                          <a:cs typeface="+mn-cs"/>
                        </a:rPr>
                        <a:t>黄 其光</a:t>
                      </a:r>
                      <a:r>
                        <a:rPr kumimoji="1" lang="en-US" altLang="ja-JP" sz="1400" b="1" kern="1200" dirty="0">
                          <a:solidFill>
                            <a:schemeClr val="lt1"/>
                          </a:solidFill>
                          <a:effectLst/>
                          <a:latin typeface="Arial Black" panose="020B0A04020102020204" pitchFamily="34" charset="0"/>
                          <a:ea typeface="+mn-ea"/>
                          <a:cs typeface="+mn-cs"/>
                        </a:rPr>
                        <a:t> </a:t>
                      </a:r>
                    </a:p>
                    <a:p>
                      <a:r>
                        <a:rPr kumimoji="1" lang="en-US" altLang="ja-JP" sz="1400" b="1" kern="1200" dirty="0">
                          <a:solidFill>
                            <a:schemeClr val="lt1"/>
                          </a:solidFill>
                          <a:effectLst/>
                          <a:latin typeface="Arial Black" panose="020B0A04020102020204" pitchFamily="34" charset="0"/>
                          <a:ea typeface="+mn-ea"/>
                          <a:cs typeface="+mn-cs"/>
                        </a:rPr>
                        <a:t>Gary </a:t>
                      </a:r>
                      <a:r>
                        <a:rPr kumimoji="1" lang="en-US" altLang="ja-JP" sz="1400" b="1" kern="1200" dirty="0" err="1">
                          <a:solidFill>
                            <a:schemeClr val="lt1"/>
                          </a:solidFill>
                          <a:effectLst/>
                          <a:latin typeface="Arial Black" panose="020B0A04020102020204" pitchFamily="34" charset="0"/>
                          <a:ea typeface="+mn-ea"/>
                          <a:cs typeface="+mn-cs"/>
                        </a:rPr>
                        <a:t>C.K.Huang</a:t>
                      </a:r>
                      <a:endParaRPr kumimoji="1" lang="ja-JP" altLang="en-US" sz="1400" dirty="0">
                        <a:latin typeface="Arial Black" panose="020B0A04020102020204" pitchFamily="34" charset="0"/>
                      </a:endParaRPr>
                    </a:p>
                  </a:txBody>
                  <a:tcPr/>
                </a:tc>
                <a:tc>
                  <a:txBody>
                    <a:bodyPr/>
                    <a:lstStyle/>
                    <a:p>
                      <a:r>
                        <a:rPr kumimoji="1" lang="ja-JP" altLang="ja-JP" sz="1100" b="1" kern="1200" dirty="0">
                          <a:solidFill>
                            <a:schemeClr val="lt1"/>
                          </a:solidFill>
                          <a:effectLst/>
                          <a:latin typeface="Arial Black" panose="020B0A04020102020204" pitchFamily="34" charset="0"/>
                          <a:ea typeface="+mn-ea"/>
                          <a:cs typeface="+mn-cs"/>
                        </a:rPr>
                        <a:t>台湾 </a:t>
                      </a:r>
                      <a:endParaRPr kumimoji="1" lang="ja-JP" altLang="en-US" sz="1100" dirty="0">
                        <a:latin typeface="Arial Black" panose="020B0A040201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kern="1200" dirty="0">
                          <a:solidFill>
                            <a:schemeClr val="lt1"/>
                          </a:solidFill>
                          <a:effectLst/>
                          <a:latin typeface="Arial Black" panose="020B0A04020102020204" pitchFamily="34" charset="0"/>
                          <a:ea typeface="+mn-ea"/>
                          <a:cs typeface="+mn-cs"/>
                        </a:rPr>
                        <a:t>Right Up Rotary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kern="1200" dirty="0">
                          <a:solidFill>
                            <a:schemeClr val="lt1"/>
                          </a:solidFill>
                          <a:effectLst/>
                          <a:latin typeface="Arial Black" panose="020B0A04020102020204" pitchFamily="34" charset="0"/>
                          <a:ea typeface="+mn-ea"/>
                          <a:cs typeface="+mn-cs"/>
                        </a:rPr>
                        <a:t> </a:t>
                      </a:r>
                      <a:r>
                        <a:rPr kumimoji="1" lang="ja-JP" altLang="ja-JP" sz="1400" b="1" kern="1200" dirty="0">
                          <a:solidFill>
                            <a:schemeClr val="lt1"/>
                          </a:solidFill>
                          <a:effectLst/>
                          <a:latin typeface="Arial Black" panose="020B0A04020102020204" pitchFamily="34" charset="0"/>
                          <a:ea typeface="+mn-ea"/>
                          <a:cs typeface="+mn-cs"/>
                        </a:rPr>
                        <a:t>ロータリーに輝きを</a:t>
                      </a:r>
                    </a:p>
                    <a:p>
                      <a:endParaRPr kumimoji="1" lang="ja-JP" altLang="en-US" sz="1100" dirty="0">
                        <a:latin typeface="Arial Black" panose="020B0A04020102020204" pitchFamily="34" charset="0"/>
                      </a:endParaRPr>
                    </a:p>
                  </a:txBody>
                  <a:tcPr/>
                </a:tc>
                <a:tc>
                  <a:txBody>
                    <a:bodyPr/>
                    <a:lstStyle/>
                    <a:p>
                      <a:r>
                        <a:rPr kumimoji="1" lang="ja-JP" altLang="ja-JP" sz="1100" b="1" kern="1200" dirty="0">
                          <a:solidFill>
                            <a:schemeClr val="lt1"/>
                          </a:solidFill>
                          <a:effectLst/>
                          <a:latin typeface="Arial Black" panose="020B0A04020102020204" pitchFamily="34" charset="0"/>
                          <a:ea typeface="+mn-ea"/>
                          <a:cs typeface="+mn-cs"/>
                        </a:rPr>
                        <a:t>国際協議会に</a:t>
                      </a:r>
                      <a:r>
                        <a:rPr kumimoji="1" lang="en-US" altLang="ja-JP" sz="1100" b="1" kern="1200" dirty="0">
                          <a:solidFill>
                            <a:schemeClr val="lt1"/>
                          </a:solidFill>
                          <a:effectLst/>
                          <a:latin typeface="Arial Black" panose="020B0A04020102020204" pitchFamily="34" charset="0"/>
                          <a:ea typeface="+mn-ea"/>
                          <a:cs typeface="+mn-cs"/>
                        </a:rPr>
                        <a:t>1949</a:t>
                      </a:r>
                      <a:r>
                        <a:rPr kumimoji="1" lang="ja-JP" altLang="ja-JP" sz="1100" b="1" kern="1200" dirty="0">
                          <a:solidFill>
                            <a:schemeClr val="lt1"/>
                          </a:solidFill>
                          <a:effectLst/>
                          <a:latin typeface="Arial Black" panose="020B0A04020102020204" pitchFamily="34" charset="0"/>
                          <a:ea typeface="+mn-ea"/>
                          <a:cs typeface="+mn-cs"/>
                        </a:rPr>
                        <a:t>年以来掲げられていた</a:t>
                      </a:r>
                      <a:r>
                        <a:rPr kumimoji="1" lang="ja-JP" altLang="ja-JP" sz="1100" b="1" kern="1200" dirty="0">
                          <a:solidFill>
                            <a:schemeClr val="lt1"/>
                          </a:solidFill>
                          <a:effectLst/>
                          <a:highlight>
                            <a:srgbClr val="FFFF00"/>
                          </a:highlight>
                          <a:latin typeface="Arial Black" panose="020B0A04020102020204" pitchFamily="34" charset="0"/>
                          <a:ea typeface="+mn-ea"/>
                          <a:cs typeface="+mn-cs"/>
                        </a:rPr>
                        <a:t>“</a:t>
                      </a:r>
                      <a:r>
                        <a:rPr kumimoji="1" lang="en-US" altLang="ja-JP" sz="1100" b="1" kern="1200" dirty="0">
                          <a:solidFill>
                            <a:srgbClr val="FF0000"/>
                          </a:solidFill>
                          <a:effectLst/>
                          <a:highlight>
                            <a:srgbClr val="FFFF00"/>
                          </a:highlight>
                          <a:latin typeface="Arial Black" panose="020B0A04020102020204" pitchFamily="34" charset="0"/>
                          <a:ea typeface="+mn-ea"/>
                          <a:cs typeface="+mn-cs"/>
                        </a:rPr>
                        <a:t>Enter to learn</a:t>
                      </a:r>
                      <a:r>
                        <a:rPr kumimoji="1" lang="ja-JP" altLang="ja-JP" sz="1100" b="1" kern="1200" dirty="0">
                          <a:solidFill>
                            <a:srgbClr val="FF0000"/>
                          </a:solidFill>
                          <a:effectLst/>
                          <a:highlight>
                            <a:srgbClr val="FFFF00"/>
                          </a:highlight>
                          <a:latin typeface="Arial Black" panose="020B0A04020102020204" pitchFamily="34" charset="0"/>
                          <a:ea typeface="+mn-ea"/>
                          <a:cs typeface="+mn-cs"/>
                        </a:rPr>
                        <a:t>･･･</a:t>
                      </a:r>
                      <a:r>
                        <a:rPr kumimoji="1" lang="en-US" altLang="ja-JP" sz="1100" b="1" kern="1200" dirty="0">
                          <a:solidFill>
                            <a:srgbClr val="FF0000"/>
                          </a:solidFill>
                          <a:effectLst/>
                          <a:highlight>
                            <a:srgbClr val="FFFF00"/>
                          </a:highlight>
                          <a:latin typeface="Arial Black" panose="020B0A04020102020204" pitchFamily="34" charset="0"/>
                          <a:ea typeface="+mn-ea"/>
                          <a:cs typeface="+mn-cs"/>
                        </a:rPr>
                        <a:t>”</a:t>
                      </a:r>
                      <a:r>
                        <a:rPr kumimoji="1" lang="ja-JP" altLang="ja-JP" sz="1100" b="1" kern="1200" dirty="0">
                          <a:solidFill>
                            <a:srgbClr val="FF0000"/>
                          </a:solidFill>
                          <a:effectLst/>
                          <a:highlight>
                            <a:srgbClr val="FFFF00"/>
                          </a:highlight>
                          <a:latin typeface="Arial Black" panose="020B0A04020102020204" pitchFamily="34" charset="0"/>
                          <a:ea typeface="+mn-ea"/>
                          <a:cs typeface="+mn-cs"/>
                        </a:rPr>
                        <a:t>が廃止され、</a:t>
                      </a:r>
                      <a:r>
                        <a:rPr kumimoji="1" lang="en-US" altLang="ja-JP" sz="1100" b="1" kern="1200" dirty="0">
                          <a:solidFill>
                            <a:srgbClr val="FF0000"/>
                          </a:solidFill>
                          <a:effectLst/>
                          <a:highlight>
                            <a:srgbClr val="FFFF00"/>
                          </a:highlight>
                          <a:latin typeface="Arial Black" panose="020B0A04020102020204" pitchFamily="34" charset="0"/>
                          <a:ea typeface="+mn-ea"/>
                          <a:cs typeface="+mn-cs"/>
                        </a:rPr>
                        <a:t>“Join leaders, Exchange ideas, Take action”</a:t>
                      </a:r>
                      <a:r>
                        <a:rPr kumimoji="1" lang="ja-JP" altLang="ja-JP" sz="1100" b="1" kern="1200" dirty="0">
                          <a:solidFill>
                            <a:srgbClr val="FF0000"/>
                          </a:solidFill>
                          <a:effectLst/>
                          <a:highlight>
                            <a:srgbClr val="FFFF00"/>
                          </a:highlight>
                          <a:latin typeface="Arial Black" panose="020B0A04020102020204" pitchFamily="34" charset="0"/>
                          <a:ea typeface="+mn-ea"/>
                          <a:cs typeface="+mn-cs"/>
                        </a:rPr>
                        <a:t>が掲示された。</a:t>
                      </a:r>
                    </a:p>
                    <a:p>
                      <a:r>
                        <a:rPr kumimoji="1" lang="ja-JP" altLang="ja-JP" sz="1100" b="1" kern="1200" dirty="0">
                          <a:solidFill>
                            <a:schemeClr val="lt1"/>
                          </a:solidFill>
                          <a:effectLst/>
                          <a:latin typeface="Arial Black" panose="020B0A04020102020204" pitchFamily="34" charset="0"/>
                          <a:ea typeface="+mn-ea"/>
                          <a:cs typeface="+mn-cs"/>
                        </a:rPr>
                        <a:t>「ロータリーの行動規範」が</a:t>
                      </a:r>
                      <a:r>
                        <a:rPr kumimoji="1" lang="en-US" altLang="ja-JP" sz="1100" b="1" kern="1200" dirty="0">
                          <a:solidFill>
                            <a:schemeClr val="lt1"/>
                          </a:solidFill>
                          <a:effectLst/>
                          <a:latin typeface="Arial Black" panose="020B0A04020102020204" pitchFamily="34" charset="0"/>
                          <a:ea typeface="+mn-ea"/>
                          <a:cs typeface="+mn-cs"/>
                        </a:rPr>
                        <a:t>8</a:t>
                      </a:r>
                      <a:r>
                        <a:rPr kumimoji="1" lang="ja-JP" altLang="ja-JP" sz="1100" b="1" kern="1200" dirty="0">
                          <a:solidFill>
                            <a:schemeClr val="lt1"/>
                          </a:solidFill>
                          <a:effectLst/>
                          <a:latin typeface="Arial Black" panose="020B0A04020102020204" pitchFamily="34" charset="0"/>
                          <a:ea typeface="+mn-ea"/>
                          <a:cs typeface="+mn-cs"/>
                        </a:rPr>
                        <a:t>項目から</a:t>
                      </a:r>
                      <a:r>
                        <a:rPr kumimoji="1" lang="en-US" altLang="ja-JP" sz="1100" b="1" kern="1200" dirty="0">
                          <a:solidFill>
                            <a:schemeClr val="lt1"/>
                          </a:solidFill>
                          <a:effectLst/>
                          <a:latin typeface="Arial Black" panose="020B0A04020102020204" pitchFamily="34" charset="0"/>
                          <a:ea typeface="+mn-ea"/>
                          <a:cs typeface="+mn-cs"/>
                        </a:rPr>
                        <a:t>5</a:t>
                      </a:r>
                      <a:r>
                        <a:rPr kumimoji="1" lang="ja-JP" altLang="ja-JP" sz="1100" b="1" kern="1200" dirty="0">
                          <a:solidFill>
                            <a:schemeClr val="lt1"/>
                          </a:solidFill>
                          <a:effectLst/>
                          <a:latin typeface="Arial Black" panose="020B0A04020102020204" pitchFamily="34" charset="0"/>
                          <a:ea typeface="+mn-ea"/>
                          <a:cs typeface="+mn-cs"/>
                        </a:rPr>
                        <a:t>項目となり、さらに</a:t>
                      </a:r>
                      <a:r>
                        <a:rPr kumimoji="1" lang="en-US" altLang="ja-JP" sz="1100" b="1" kern="1200" dirty="0">
                          <a:solidFill>
                            <a:schemeClr val="lt1"/>
                          </a:solidFill>
                          <a:effectLst/>
                          <a:latin typeface="Arial Black" panose="020B0A04020102020204" pitchFamily="34" charset="0"/>
                          <a:ea typeface="+mn-ea"/>
                          <a:cs typeface="+mn-cs"/>
                        </a:rPr>
                        <a:t>4</a:t>
                      </a:r>
                      <a:r>
                        <a:rPr kumimoji="1" lang="ja-JP" altLang="ja-JP" sz="1100" b="1" kern="1200" dirty="0">
                          <a:solidFill>
                            <a:schemeClr val="lt1"/>
                          </a:solidFill>
                          <a:effectLst/>
                          <a:latin typeface="Arial Black" panose="020B0A04020102020204" pitchFamily="34" charset="0"/>
                          <a:ea typeface="+mn-ea"/>
                          <a:cs typeface="+mn-cs"/>
                        </a:rPr>
                        <a:t>項目となる</a:t>
                      </a:r>
                      <a:endParaRPr kumimoji="1" lang="en-US" altLang="ja-JP" sz="1100" b="1" kern="1200" dirty="0">
                        <a:solidFill>
                          <a:schemeClr val="lt1"/>
                        </a:solidFill>
                        <a:effectLst/>
                        <a:latin typeface="Arial Black" panose="020B0A04020102020204" pitchFamily="34" charset="0"/>
                        <a:ea typeface="+mn-ea"/>
                        <a:cs typeface="+mn-cs"/>
                      </a:endParaRPr>
                    </a:p>
                    <a:p>
                      <a:r>
                        <a:rPr kumimoji="1" lang="ja-JP" altLang="ja-JP" sz="1100" b="1" kern="1200" dirty="0">
                          <a:solidFill>
                            <a:schemeClr val="lt1"/>
                          </a:solidFill>
                          <a:effectLst/>
                          <a:latin typeface="Arial Black" panose="020B0A04020102020204" pitchFamily="34" charset="0"/>
                          <a:ea typeface="+mn-ea"/>
                          <a:cs typeface="+mn-cs"/>
                        </a:rPr>
                        <a:t>「ロータリアンの行動規範」</a:t>
                      </a:r>
                    </a:p>
                    <a:p>
                      <a:r>
                        <a:rPr kumimoji="1" lang="en-US" altLang="ja-JP" sz="1100" b="1" kern="1200" dirty="0">
                          <a:solidFill>
                            <a:schemeClr val="lt1"/>
                          </a:solidFill>
                          <a:effectLst/>
                          <a:latin typeface="Arial Black" panose="020B0A04020102020204" pitchFamily="34" charset="0"/>
                          <a:ea typeface="+mn-ea"/>
                          <a:cs typeface="+mn-cs"/>
                        </a:rPr>
                        <a:t> </a:t>
                      </a:r>
                      <a:endParaRPr kumimoji="1" lang="ja-JP" altLang="ja-JP" sz="1100" b="1" kern="1200" dirty="0">
                        <a:solidFill>
                          <a:schemeClr val="lt1"/>
                        </a:solidFill>
                        <a:effectLst/>
                        <a:latin typeface="Arial Black" panose="020B0A04020102020204" pitchFamily="34" charset="0"/>
                        <a:ea typeface="+mn-ea"/>
                        <a:cs typeface="+mn-cs"/>
                      </a:endParaRPr>
                    </a:p>
                    <a:p>
                      <a:endParaRPr kumimoji="1" lang="ja-JP" altLang="en-US" sz="1100" dirty="0">
                        <a:latin typeface="Arial Black" panose="020B0A04020102020204" pitchFamily="34" charset="0"/>
                      </a:endParaRPr>
                    </a:p>
                  </a:txBody>
                  <a:tcPr/>
                </a:tc>
                <a:extLst>
                  <a:ext uri="{0D108BD9-81ED-4DB2-BD59-A6C34878D82A}">
                    <a16:rowId xmlns:a16="http://schemas.microsoft.com/office/drawing/2014/main" val="1821752039"/>
                  </a:ext>
                </a:extLst>
              </a:tr>
              <a:tr h="855226">
                <a:tc>
                  <a:txBody>
                    <a:bodyPr/>
                    <a:lstStyle/>
                    <a:p>
                      <a:r>
                        <a:rPr kumimoji="1" lang="en-US" altLang="ja-JP" b="1" dirty="0"/>
                        <a:t>2015</a:t>
                      </a:r>
                      <a:r>
                        <a:rPr kumimoji="1" lang="ja-JP" altLang="en-US" b="1" dirty="0"/>
                        <a:t>年</a:t>
                      </a:r>
                    </a:p>
                  </a:txBody>
                  <a:tcPr/>
                </a:tc>
                <a:tc>
                  <a:txBody>
                    <a:bodyPr/>
                    <a:lstStyle/>
                    <a:p>
                      <a:r>
                        <a:rPr kumimoji="1" lang="en-US" altLang="ja-JP" sz="1200" b="1" kern="1200" dirty="0">
                          <a:solidFill>
                            <a:schemeClr val="dk1"/>
                          </a:solidFill>
                          <a:effectLst/>
                          <a:latin typeface="Arial Black" panose="020B0A04020102020204" pitchFamily="34" charset="0"/>
                          <a:ea typeface="+mn-ea"/>
                          <a:cs typeface="+mn-cs"/>
                        </a:rPr>
                        <a:t>K.R.</a:t>
                      </a:r>
                      <a:r>
                        <a:rPr kumimoji="1" lang="ja-JP" altLang="ja-JP" sz="1200" b="1" kern="1200" dirty="0">
                          <a:solidFill>
                            <a:schemeClr val="dk1"/>
                          </a:solidFill>
                          <a:effectLst/>
                          <a:latin typeface="Arial Black" panose="020B0A04020102020204" pitchFamily="34" charset="0"/>
                          <a:ea typeface="+mn-ea"/>
                          <a:cs typeface="+mn-cs"/>
                        </a:rPr>
                        <a:t>ラビンドラン</a:t>
                      </a:r>
                      <a:r>
                        <a:rPr kumimoji="1" lang="en-US" altLang="ja-JP" sz="1200" b="1" kern="1200" dirty="0">
                          <a:solidFill>
                            <a:schemeClr val="dk1"/>
                          </a:solidFill>
                          <a:effectLst/>
                          <a:latin typeface="Arial Black" panose="020B0A04020102020204" pitchFamily="34" charset="0"/>
                          <a:ea typeface="+mn-ea"/>
                          <a:cs typeface="+mn-cs"/>
                        </a:rPr>
                        <a:t> </a:t>
                      </a:r>
                      <a:r>
                        <a:rPr kumimoji="1" lang="en-US" altLang="ja-JP" sz="1200" b="1" kern="1200" dirty="0" err="1">
                          <a:solidFill>
                            <a:schemeClr val="dk1"/>
                          </a:solidFill>
                          <a:effectLst/>
                          <a:latin typeface="Arial Black" panose="020B0A04020102020204" pitchFamily="34" charset="0"/>
                          <a:ea typeface="+mn-ea"/>
                          <a:cs typeface="+mn-cs"/>
                        </a:rPr>
                        <a:t>K.R.Ravindran</a:t>
                      </a:r>
                      <a:endParaRPr kumimoji="1" lang="ja-JP" altLang="ja-JP" sz="1200" b="1" kern="1200" dirty="0">
                        <a:solidFill>
                          <a:schemeClr val="dk1"/>
                        </a:solidFill>
                        <a:effectLst/>
                        <a:latin typeface="Arial Black" panose="020B0A04020102020204" pitchFamily="34" charset="0"/>
                        <a:ea typeface="+mn-ea"/>
                        <a:cs typeface="+mn-cs"/>
                      </a:endParaRPr>
                    </a:p>
                    <a:p>
                      <a:r>
                        <a:rPr kumimoji="1" lang="en-US" altLang="ja-JP" sz="1200" b="1" kern="1200" dirty="0">
                          <a:solidFill>
                            <a:schemeClr val="dk1"/>
                          </a:solidFill>
                          <a:effectLst/>
                          <a:latin typeface="Arial Black" panose="020B0A04020102020204" pitchFamily="34" charset="0"/>
                          <a:ea typeface="+mn-ea"/>
                          <a:cs typeface="+mn-cs"/>
                        </a:rPr>
                        <a:t> </a:t>
                      </a:r>
                      <a:endParaRPr kumimoji="1" lang="ja-JP" altLang="ja-JP" sz="1200" b="1" kern="1200" dirty="0">
                        <a:solidFill>
                          <a:schemeClr val="dk1"/>
                        </a:solidFill>
                        <a:effectLst/>
                        <a:latin typeface="Arial Black" panose="020B0A04020102020204" pitchFamily="34" charset="0"/>
                        <a:ea typeface="+mn-ea"/>
                        <a:cs typeface="+mn-cs"/>
                      </a:endParaRPr>
                    </a:p>
                    <a:p>
                      <a:endParaRPr kumimoji="1" lang="ja-JP" altLang="en-US" sz="1100" b="1" dirty="0">
                        <a:latin typeface="Arial Black" panose="020B0A04020102020204" pitchFamily="34" charset="0"/>
                      </a:endParaRPr>
                    </a:p>
                  </a:txBody>
                  <a:tcPr/>
                </a:tc>
                <a:tc>
                  <a:txBody>
                    <a:bodyPr/>
                    <a:lstStyle/>
                    <a:p>
                      <a:r>
                        <a:rPr kumimoji="1" lang="ja-JP" altLang="ja-JP" sz="1100" b="1" kern="1200" dirty="0">
                          <a:solidFill>
                            <a:schemeClr val="dk1"/>
                          </a:solidFill>
                          <a:effectLst/>
                          <a:latin typeface="Arial Black" panose="020B0A04020102020204" pitchFamily="34" charset="0"/>
                          <a:ea typeface="+mn-ea"/>
                          <a:cs typeface="+mn-cs"/>
                        </a:rPr>
                        <a:t>スリランカ 　</a:t>
                      </a:r>
                      <a:endParaRPr kumimoji="1" lang="ja-JP" altLang="en-US" sz="1100" b="1" dirty="0">
                        <a:latin typeface="Arial Black" panose="020B0A040201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kern="1200" dirty="0">
                          <a:solidFill>
                            <a:schemeClr val="dk1"/>
                          </a:solidFill>
                          <a:effectLst/>
                          <a:latin typeface="Arial Black" panose="020B0A04020102020204" pitchFamily="34" charset="0"/>
                          <a:ea typeface="+mn-ea"/>
                          <a:cs typeface="+mn-cs"/>
                        </a:rPr>
                        <a:t>Be a Gift to the World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100" b="1" kern="1200" dirty="0">
                          <a:solidFill>
                            <a:schemeClr val="dk1"/>
                          </a:solidFill>
                          <a:effectLst/>
                          <a:latin typeface="Arial Black" panose="020B0A04020102020204" pitchFamily="34" charset="0"/>
                          <a:ea typeface="+mn-ea"/>
                          <a:cs typeface="+mn-cs"/>
                        </a:rPr>
                        <a:t>世界へのプレゼントになろう</a:t>
                      </a:r>
                    </a:p>
                    <a:p>
                      <a:endParaRPr kumimoji="1" lang="ja-JP" altLang="en-US" sz="1100" b="1" dirty="0">
                        <a:latin typeface="Arial Black" panose="020B0A040201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400" b="1" kern="1200" dirty="0">
                          <a:solidFill>
                            <a:schemeClr val="dk1"/>
                          </a:solidFill>
                          <a:effectLst/>
                          <a:highlight>
                            <a:srgbClr val="FFFF00"/>
                          </a:highlight>
                          <a:latin typeface="Arial Black" panose="020B0A04020102020204" pitchFamily="34" charset="0"/>
                          <a:ea typeface="+mn-ea"/>
                          <a:cs typeface="+mn-cs"/>
                        </a:rPr>
                        <a:t>ロータリー･グローバル･リワード（会員特典プログラム）開始。</a:t>
                      </a:r>
                    </a:p>
                    <a:p>
                      <a:r>
                        <a:rPr kumimoji="1" lang="ja-JP" altLang="ja-JP" sz="1100" b="1" kern="1200" dirty="0">
                          <a:solidFill>
                            <a:schemeClr val="dk1"/>
                          </a:solidFill>
                          <a:effectLst/>
                          <a:latin typeface="Arial Black" panose="020B0A04020102020204" pitchFamily="34" charset="0"/>
                          <a:ea typeface="+mn-ea"/>
                          <a:cs typeface="+mn-cs"/>
                        </a:rPr>
                        <a:t>「ロータリアンの職業宣言」の基本変更。</a:t>
                      </a:r>
                      <a:endParaRPr kumimoji="1" lang="ja-JP" altLang="en-US" sz="1100" b="1" dirty="0">
                        <a:latin typeface="Arial Black" panose="020B0A04020102020204" pitchFamily="34" charset="0"/>
                      </a:endParaRPr>
                    </a:p>
                  </a:txBody>
                  <a:tcPr/>
                </a:tc>
                <a:extLst>
                  <a:ext uri="{0D108BD9-81ED-4DB2-BD59-A6C34878D82A}">
                    <a16:rowId xmlns:a16="http://schemas.microsoft.com/office/drawing/2014/main" val="340768377"/>
                  </a:ext>
                </a:extLst>
              </a:tr>
              <a:tr h="943780">
                <a:tc>
                  <a:txBody>
                    <a:bodyPr/>
                    <a:lstStyle/>
                    <a:p>
                      <a:r>
                        <a:rPr kumimoji="1" lang="en-US" altLang="ja-JP" b="1" dirty="0"/>
                        <a:t>2016</a:t>
                      </a:r>
                      <a:r>
                        <a:rPr kumimoji="1" lang="ja-JP" altLang="en-US" b="1" dirty="0"/>
                        <a:t>年</a:t>
                      </a:r>
                    </a:p>
                  </a:txBody>
                  <a:tcPr/>
                </a:tc>
                <a:tc>
                  <a:txBody>
                    <a:bodyPr/>
                    <a:lstStyle/>
                    <a:p>
                      <a:r>
                        <a:rPr kumimoji="1" lang="ja-JP" altLang="ja-JP" sz="1200" b="1" kern="1200" dirty="0">
                          <a:solidFill>
                            <a:schemeClr val="dk1"/>
                          </a:solidFill>
                          <a:effectLst/>
                          <a:latin typeface="Arial Black" panose="020B0A04020102020204" pitchFamily="34" charset="0"/>
                          <a:ea typeface="+mn-ea"/>
                          <a:cs typeface="+mn-cs"/>
                        </a:rPr>
                        <a:t>ジョン・ジャーム</a:t>
                      </a:r>
                      <a:endParaRPr kumimoji="1" lang="en-US" altLang="ja-JP" sz="1200" b="1" kern="1200" dirty="0">
                        <a:solidFill>
                          <a:schemeClr val="dk1"/>
                        </a:solidFill>
                        <a:effectLst/>
                        <a:latin typeface="Arial Black" panose="020B0A04020102020204" pitchFamily="34" charset="0"/>
                        <a:ea typeface="+mn-ea"/>
                        <a:cs typeface="+mn-cs"/>
                      </a:endParaRPr>
                    </a:p>
                    <a:p>
                      <a:r>
                        <a:rPr kumimoji="1" lang="en-US" altLang="ja-JP" sz="1200" b="1" kern="1200" dirty="0">
                          <a:solidFill>
                            <a:schemeClr val="dk1"/>
                          </a:solidFill>
                          <a:effectLst/>
                          <a:latin typeface="Arial Black" panose="020B0A04020102020204" pitchFamily="34" charset="0"/>
                          <a:ea typeface="+mn-ea"/>
                          <a:cs typeface="+mn-cs"/>
                        </a:rPr>
                        <a:t> John </a:t>
                      </a:r>
                      <a:r>
                        <a:rPr kumimoji="1" lang="en-US" altLang="ja-JP" sz="1200" b="1" kern="1200" dirty="0" err="1">
                          <a:solidFill>
                            <a:schemeClr val="dk1"/>
                          </a:solidFill>
                          <a:effectLst/>
                          <a:latin typeface="Arial Black" panose="020B0A04020102020204" pitchFamily="34" charset="0"/>
                          <a:ea typeface="+mn-ea"/>
                          <a:cs typeface="+mn-cs"/>
                        </a:rPr>
                        <a:t>F.Germ</a:t>
                      </a:r>
                      <a:endParaRPr kumimoji="1" lang="en-US" altLang="ja-JP" sz="1200" b="1" kern="1200" dirty="0">
                        <a:solidFill>
                          <a:schemeClr val="dk1"/>
                        </a:solidFill>
                        <a:effectLst/>
                        <a:latin typeface="Arial Black" panose="020B0A04020102020204" pitchFamily="34" charset="0"/>
                        <a:ea typeface="+mn-ea"/>
                        <a:cs typeface="+mn-cs"/>
                      </a:endParaRPr>
                    </a:p>
                    <a:p>
                      <a:endParaRPr kumimoji="1" lang="en-US" altLang="ja-JP" sz="1100" b="1" kern="1200" dirty="0">
                        <a:solidFill>
                          <a:schemeClr val="dk1"/>
                        </a:solidFill>
                        <a:effectLst/>
                        <a:latin typeface="Arial Black" panose="020B0A04020102020204" pitchFamily="34" charset="0"/>
                        <a:ea typeface="+mn-ea"/>
                        <a:cs typeface="+mn-cs"/>
                      </a:endParaRPr>
                    </a:p>
                    <a:p>
                      <a:r>
                        <a:rPr kumimoji="1" lang="ja-JP" altLang="en-US" sz="1100" b="1" kern="1200" dirty="0">
                          <a:solidFill>
                            <a:schemeClr val="dk1"/>
                          </a:solidFill>
                          <a:effectLst/>
                          <a:latin typeface="Arial Black" panose="020B0A04020102020204" pitchFamily="34" charset="0"/>
                          <a:ea typeface="+mn-ea"/>
                          <a:cs typeface="+mn-cs"/>
                        </a:rPr>
                        <a:t>　</a:t>
                      </a:r>
                      <a:r>
                        <a:rPr kumimoji="1" lang="ja-JP" altLang="en-US" sz="1600" b="1" kern="1200" dirty="0">
                          <a:solidFill>
                            <a:srgbClr val="FF0000"/>
                          </a:solidFill>
                          <a:effectLst/>
                          <a:highlight>
                            <a:srgbClr val="FFFF00"/>
                          </a:highlight>
                          <a:latin typeface="HGP創英角ｺﾞｼｯｸUB" panose="020B0900000000000000" pitchFamily="50" charset="-128"/>
                          <a:ea typeface="HGP創英角ｺﾞｼｯｸUB" panose="020B0900000000000000" pitchFamily="50" charset="-128"/>
                          <a:cs typeface="+mn-cs"/>
                        </a:rPr>
                        <a:t>規定審議会</a:t>
                      </a:r>
                      <a:endParaRPr kumimoji="1" lang="ja-JP" altLang="en-US" sz="16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endParaRPr>
                    </a:p>
                  </a:txBody>
                  <a:tcPr/>
                </a:tc>
                <a:tc>
                  <a:txBody>
                    <a:bodyPr/>
                    <a:lstStyle/>
                    <a:p>
                      <a:r>
                        <a:rPr kumimoji="1" lang="ja-JP" altLang="ja-JP" sz="1100" b="1" kern="1200" dirty="0">
                          <a:solidFill>
                            <a:schemeClr val="dk1"/>
                          </a:solidFill>
                          <a:effectLst/>
                          <a:latin typeface="Arial Black" panose="020B0A04020102020204" pitchFamily="34" charset="0"/>
                          <a:ea typeface="+mn-ea"/>
                          <a:cs typeface="+mn-cs"/>
                        </a:rPr>
                        <a:t>アメリカ </a:t>
                      </a:r>
                      <a:endParaRPr kumimoji="1" lang="ja-JP" altLang="en-US" sz="1100" b="1" dirty="0">
                        <a:latin typeface="Arial Black" panose="020B0A040201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kern="1200" dirty="0">
                          <a:solidFill>
                            <a:schemeClr val="dk1"/>
                          </a:solidFill>
                          <a:effectLst/>
                          <a:latin typeface="Arial Black" panose="020B0A04020102020204" pitchFamily="34" charset="0"/>
                          <a:ea typeface="+mn-ea"/>
                          <a:cs typeface="+mn-cs"/>
                        </a:rPr>
                        <a:t>Rotary Serving Humanity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100" b="1" kern="1200" dirty="0">
                          <a:solidFill>
                            <a:schemeClr val="dk1"/>
                          </a:solidFill>
                          <a:effectLst/>
                          <a:latin typeface="Arial Black" panose="020B0A04020102020204" pitchFamily="34" charset="0"/>
                          <a:ea typeface="+mn-ea"/>
                          <a:cs typeface="+mn-cs"/>
                        </a:rPr>
                        <a:t>人類に奉仕するロータリー</a:t>
                      </a:r>
                    </a:p>
                    <a:p>
                      <a:endParaRPr kumimoji="1" lang="ja-JP" altLang="en-US" sz="1100" b="1" dirty="0">
                        <a:latin typeface="Arial Black" panose="020B0A04020102020204" pitchFamily="34" charset="0"/>
                      </a:endParaRPr>
                    </a:p>
                  </a:txBody>
                  <a:tcPr/>
                </a:tc>
                <a:tc>
                  <a:txBody>
                    <a:bodyPr/>
                    <a:lstStyle/>
                    <a:p>
                      <a:r>
                        <a:rPr kumimoji="1" lang="ja-JP" altLang="ja-JP" sz="1100" b="1" kern="1200" dirty="0">
                          <a:solidFill>
                            <a:schemeClr val="dk1"/>
                          </a:solidFill>
                          <a:effectLst/>
                          <a:latin typeface="Arial Black" panose="020B0A04020102020204" pitchFamily="34" charset="0"/>
                          <a:ea typeface="+mn-ea"/>
                          <a:cs typeface="+mn-cs"/>
                        </a:rPr>
                        <a:t>規定審議会でロータリー史に残る多くの重要な決定。</a:t>
                      </a:r>
                    </a:p>
                    <a:p>
                      <a:r>
                        <a:rPr kumimoji="1" lang="ja-JP" altLang="ja-JP" sz="1400" b="1" kern="1200" dirty="0">
                          <a:solidFill>
                            <a:srgbClr val="FF0000"/>
                          </a:solidFill>
                          <a:effectLst/>
                          <a:highlight>
                            <a:srgbClr val="FFFF00"/>
                          </a:highlight>
                          <a:latin typeface="HGP創英角ｺﾞｼｯｸUB" panose="020B0900000000000000" pitchFamily="50" charset="-128"/>
                          <a:ea typeface="HGP創英角ｺﾞｼｯｸUB" panose="020B0900000000000000" pitchFamily="50" charset="-128"/>
                          <a:cs typeface="+mn-cs"/>
                        </a:rPr>
                        <a:t>「柔軟性」というキーワードで</a:t>
                      </a:r>
                      <a:r>
                        <a:rPr kumimoji="1" lang="ja-JP" altLang="en-US" sz="1400" b="1" kern="1200" dirty="0">
                          <a:solidFill>
                            <a:srgbClr val="FF0000"/>
                          </a:solidFill>
                          <a:effectLst/>
                          <a:highlight>
                            <a:srgbClr val="FFFF00"/>
                          </a:highlight>
                          <a:latin typeface="HGP創英角ｺﾞｼｯｸUB" panose="020B0900000000000000" pitchFamily="50" charset="-128"/>
                          <a:ea typeface="HGP創英角ｺﾞｼｯｸUB" panose="020B0900000000000000" pitchFamily="50" charset="-128"/>
                          <a:cs typeface="+mn-cs"/>
                        </a:rPr>
                        <a:t>あらゆる変革</a:t>
                      </a:r>
                      <a:endParaRPr kumimoji="1" lang="ja-JP" altLang="ja-JP" sz="1400" b="1" kern="1200" dirty="0">
                        <a:solidFill>
                          <a:srgbClr val="FF0000"/>
                        </a:solidFill>
                        <a:effectLst/>
                        <a:highlight>
                          <a:srgbClr val="FFFF00"/>
                        </a:highlight>
                        <a:latin typeface="HGP創英角ｺﾞｼｯｸUB" panose="020B0900000000000000" pitchFamily="50" charset="-128"/>
                        <a:ea typeface="HGP創英角ｺﾞｼｯｸUB" panose="020B0900000000000000" pitchFamily="50" charset="-128"/>
                        <a:cs typeface="+mn-cs"/>
                      </a:endParaRPr>
                    </a:p>
                    <a:p>
                      <a:r>
                        <a:rPr kumimoji="1" lang="ja-JP" altLang="en-US" sz="1200" b="1" dirty="0">
                          <a:highlight>
                            <a:srgbClr val="FFFF00"/>
                          </a:highlight>
                          <a:latin typeface="HGP創英角ｺﾞｼｯｸUB" panose="020B0900000000000000" pitchFamily="50" charset="-128"/>
                          <a:ea typeface="HGP創英角ｺﾞｼｯｸUB" panose="020B0900000000000000" pitchFamily="50" charset="-128"/>
                        </a:rPr>
                        <a:t>ロータリー財団</a:t>
                      </a:r>
                      <a:r>
                        <a:rPr kumimoji="1" lang="en-US" altLang="ja-JP" sz="1200" b="1" dirty="0">
                          <a:highlight>
                            <a:srgbClr val="FFFF00"/>
                          </a:highlight>
                          <a:latin typeface="HGP創英角ｺﾞｼｯｸUB" panose="020B0900000000000000" pitchFamily="50" charset="-128"/>
                          <a:ea typeface="HGP創英角ｺﾞｼｯｸUB" panose="020B0900000000000000" pitchFamily="50" charset="-128"/>
                        </a:rPr>
                        <a:t>100</a:t>
                      </a:r>
                      <a:r>
                        <a:rPr kumimoji="1" lang="ja-JP" altLang="en-US" sz="1200" b="1" dirty="0">
                          <a:highlight>
                            <a:srgbClr val="FFFF00"/>
                          </a:highlight>
                          <a:latin typeface="HGP創英角ｺﾞｼｯｸUB" panose="020B0900000000000000" pitchFamily="50" charset="-128"/>
                          <a:ea typeface="HGP創英角ｺﾞｼｯｸUB" panose="020B0900000000000000" pitchFamily="50" charset="-128"/>
                        </a:rPr>
                        <a:t>周年（アトランタ）</a:t>
                      </a:r>
                    </a:p>
                  </a:txBody>
                  <a:tcPr/>
                </a:tc>
                <a:extLst>
                  <a:ext uri="{0D108BD9-81ED-4DB2-BD59-A6C34878D82A}">
                    <a16:rowId xmlns:a16="http://schemas.microsoft.com/office/drawing/2014/main" val="2347375317"/>
                  </a:ext>
                </a:extLst>
              </a:tr>
              <a:tr h="806817">
                <a:tc>
                  <a:txBody>
                    <a:bodyPr/>
                    <a:lstStyle/>
                    <a:p>
                      <a:r>
                        <a:rPr kumimoji="1" lang="en-US" altLang="ja-JP" b="1" dirty="0"/>
                        <a:t>2017</a:t>
                      </a:r>
                      <a:r>
                        <a:rPr kumimoji="1" lang="ja-JP" altLang="en-US" b="1" dirty="0"/>
                        <a:t>年</a:t>
                      </a:r>
                    </a:p>
                  </a:txBody>
                  <a:tcPr/>
                </a:tc>
                <a:tc>
                  <a:txBody>
                    <a:bodyPr/>
                    <a:lstStyle/>
                    <a:p>
                      <a:r>
                        <a:rPr kumimoji="1" lang="ja-JP" altLang="ja-JP" sz="1200" b="1" kern="1200" dirty="0">
                          <a:solidFill>
                            <a:schemeClr val="dk1"/>
                          </a:solidFill>
                          <a:effectLst/>
                          <a:latin typeface="Arial Black" panose="020B0A04020102020204" pitchFamily="34" charset="0"/>
                          <a:ea typeface="+mn-ea"/>
                          <a:cs typeface="+mn-cs"/>
                        </a:rPr>
                        <a:t>イアン・ライズリー</a:t>
                      </a:r>
                      <a:r>
                        <a:rPr kumimoji="1" lang="en-US" altLang="ja-JP" sz="1200" b="1" kern="1200" dirty="0">
                          <a:solidFill>
                            <a:schemeClr val="dk1"/>
                          </a:solidFill>
                          <a:effectLst/>
                          <a:latin typeface="Arial Black" panose="020B0A04020102020204" pitchFamily="34" charset="0"/>
                          <a:ea typeface="+mn-ea"/>
                          <a:cs typeface="+mn-cs"/>
                        </a:rPr>
                        <a:t> Ian </a:t>
                      </a:r>
                      <a:r>
                        <a:rPr kumimoji="1" lang="en-US" altLang="ja-JP" sz="1200" b="1" kern="1200" dirty="0" err="1">
                          <a:solidFill>
                            <a:schemeClr val="dk1"/>
                          </a:solidFill>
                          <a:effectLst/>
                          <a:latin typeface="Arial Black" panose="020B0A04020102020204" pitchFamily="34" charset="0"/>
                          <a:ea typeface="+mn-ea"/>
                          <a:cs typeface="+mn-cs"/>
                        </a:rPr>
                        <a:t>Riseley</a:t>
                      </a:r>
                      <a:endParaRPr kumimoji="1" lang="ja-JP" altLang="en-US" sz="1200" b="1" dirty="0">
                        <a:latin typeface="Arial Black" panose="020B0A04020102020204" pitchFamily="34" charset="0"/>
                      </a:endParaRPr>
                    </a:p>
                  </a:txBody>
                  <a:tcPr/>
                </a:tc>
                <a:tc>
                  <a:txBody>
                    <a:bodyPr/>
                    <a:lstStyle/>
                    <a:p>
                      <a:r>
                        <a:rPr kumimoji="1" lang="ja-JP" altLang="ja-JP" sz="1100" b="1" kern="1200" dirty="0">
                          <a:solidFill>
                            <a:schemeClr val="dk1"/>
                          </a:solidFill>
                          <a:effectLst/>
                          <a:latin typeface="Arial Black" panose="020B0A04020102020204" pitchFamily="34" charset="0"/>
                          <a:ea typeface="+mn-ea"/>
                          <a:cs typeface="+mn-cs"/>
                        </a:rPr>
                        <a:t>オーストラリア </a:t>
                      </a:r>
                      <a:endParaRPr kumimoji="1" lang="ja-JP" altLang="en-US" sz="1100" b="1" dirty="0">
                        <a:latin typeface="Arial Black" panose="020B0A040201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kern="1200" dirty="0">
                          <a:solidFill>
                            <a:schemeClr val="dk1"/>
                          </a:solidFill>
                          <a:effectLst/>
                          <a:latin typeface="Arial Black" panose="020B0A04020102020204" pitchFamily="34" charset="0"/>
                          <a:ea typeface="+mn-ea"/>
                          <a:cs typeface="+mn-cs"/>
                        </a:rPr>
                        <a:t>Rotary : Making a </a:t>
                      </a:r>
                      <a:r>
                        <a:rPr kumimoji="1" lang="en-US" altLang="ja-JP" sz="1100" b="1" kern="1200" dirty="0" err="1">
                          <a:solidFill>
                            <a:schemeClr val="dk1"/>
                          </a:solidFill>
                          <a:effectLst/>
                          <a:latin typeface="Arial Black" panose="020B0A04020102020204" pitchFamily="34" charset="0"/>
                          <a:ea typeface="+mn-ea"/>
                          <a:cs typeface="+mn-cs"/>
                        </a:rPr>
                        <a:t>Differrence</a:t>
                      </a:r>
                      <a:r>
                        <a:rPr kumimoji="1" lang="en-US" altLang="ja-JP" sz="1100" b="1" kern="1200" dirty="0">
                          <a:solidFill>
                            <a:schemeClr val="dk1"/>
                          </a:solidFill>
                          <a:effectLst/>
                          <a:latin typeface="Arial Black" panose="020B0A04020102020204" pitchFamily="34" charset="0"/>
                          <a:ea typeface="+mn-ea"/>
                          <a:cs typeface="+mn-cs"/>
                        </a:rPr>
                        <a:t> </a:t>
                      </a:r>
                      <a:r>
                        <a:rPr kumimoji="1" lang="ja-JP" altLang="ja-JP" sz="1100" b="1" kern="1200" dirty="0">
                          <a:solidFill>
                            <a:schemeClr val="dk1"/>
                          </a:solidFill>
                          <a:effectLst/>
                          <a:latin typeface="Arial Black" panose="020B0A04020102020204" pitchFamily="34" charset="0"/>
                          <a:ea typeface="+mn-ea"/>
                          <a:cs typeface="+mn-cs"/>
                        </a:rPr>
                        <a:t>ロータリー</a:t>
                      </a:r>
                      <a:r>
                        <a:rPr kumimoji="1" lang="en-US" altLang="ja-JP" sz="1100" b="1" kern="1200" dirty="0">
                          <a:solidFill>
                            <a:schemeClr val="dk1"/>
                          </a:solidFill>
                          <a:effectLst/>
                          <a:latin typeface="Arial Black" panose="020B0A04020102020204" pitchFamily="34" charset="0"/>
                          <a:ea typeface="+mn-ea"/>
                          <a:cs typeface="+mn-cs"/>
                        </a:rPr>
                        <a:t> : </a:t>
                      </a:r>
                      <a:r>
                        <a:rPr kumimoji="1" lang="ja-JP" altLang="ja-JP" sz="1100" b="1" kern="1200" dirty="0">
                          <a:solidFill>
                            <a:schemeClr val="dk1"/>
                          </a:solidFill>
                          <a:effectLst/>
                          <a:latin typeface="Arial Black" panose="020B0A04020102020204" pitchFamily="34" charset="0"/>
                          <a:ea typeface="+mn-ea"/>
                          <a:cs typeface="+mn-cs"/>
                        </a:rPr>
                        <a:t>変化をもたらす</a:t>
                      </a:r>
                    </a:p>
                    <a:p>
                      <a:endParaRPr kumimoji="1" lang="ja-JP" altLang="en-US" sz="1100" b="1" dirty="0">
                        <a:latin typeface="Arial Black" panose="020B0A04020102020204" pitchFamily="34" charset="0"/>
                      </a:endParaRPr>
                    </a:p>
                  </a:txBody>
                  <a:tcPr/>
                </a:tc>
                <a:tc>
                  <a:txBody>
                    <a:bodyPr/>
                    <a:lstStyle/>
                    <a:p>
                      <a:r>
                        <a:rPr kumimoji="1" lang="en-US" altLang="ja-JP" sz="1400" b="1" kern="1200" dirty="0">
                          <a:solidFill>
                            <a:schemeClr val="dk1"/>
                          </a:solidFill>
                          <a:effectLst/>
                          <a:highlight>
                            <a:srgbClr val="FFFF00"/>
                          </a:highlight>
                          <a:latin typeface="Arial Black" panose="020B0A04020102020204" pitchFamily="34" charset="0"/>
                          <a:ea typeface="+mn-ea"/>
                          <a:cs typeface="+mn-cs"/>
                        </a:rPr>
                        <a:t>8</a:t>
                      </a:r>
                      <a:r>
                        <a:rPr kumimoji="1" lang="ja-JP" altLang="ja-JP" sz="1400" b="1" kern="1200" dirty="0">
                          <a:solidFill>
                            <a:schemeClr val="dk1"/>
                          </a:solidFill>
                          <a:effectLst/>
                          <a:highlight>
                            <a:srgbClr val="FFFF00"/>
                          </a:highlight>
                          <a:latin typeface="Arial Black" panose="020B0A04020102020204" pitchFamily="34" charset="0"/>
                          <a:ea typeface="+mn-ea"/>
                          <a:cs typeface="+mn-cs"/>
                        </a:rPr>
                        <a:t>年毎のゾーン編成見直しにより新編成案採択</a:t>
                      </a:r>
                      <a:r>
                        <a:rPr kumimoji="1" lang="ja-JP" altLang="ja-JP" sz="1100" b="1" kern="1200" dirty="0">
                          <a:solidFill>
                            <a:schemeClr val="dk1"/>
                          </a:solidFill>
                          <a:effectLst/>
                          <a:latin typeface="Arial Black" panose="020B0A04020102020204" pitchFamily="34" charset="0"/>
                          <a:ea typeface="+mn-ea"/>
                          <a:cs typeface="+mn-cs"/>
                        </a:rPr>
                        <a:t>。</a:t>
                      </a:r>
                      <a:endParaRPr kumimoji="1" lang="ja-JP" altLang="en-US" sz="1100" b="1" dirty="0">
                        <a:latin typeface="Arial Black" panose="020B0A04020102020204" pitchFamily="34" charset="0"/>
                      </a:endParaRPr>
                    </a:p>
                  </a:txBody>
                  <a:tcPr/>
                </a:tc>
                <a:extLst>
                  <a:ext uri="{0D108BD9-81ED-4DB2-BD59-A6C34878D82A}">
                    <a16:rowId xmlns:a16="http://schemas.microsoft.com/office/drawing/2014/main" val="189344075"/>
                  </a:ext>
                </a:extLst>
              </a:tr>
              <a:tr h="800419">
                <a:tc>
                  <a:txBody>
                    <a:bodyPr/>
                    <a:lstStyle/>
                    <a:p>
                      <a:r>
                        <a:rPr kumimoji="1" lang="en-US" altLang="ja-JP" b="1" dirty="0"/>
                        <a:t>2018</a:t>
                      </a:r>
                      <a:r>
                        <a:rPr kumimoji="1" lang="ja-JP" altLang="en-US" b="1" dirty="0"/>
                        <a:t>年</a:t>
                      </a:r>
                    </a:p>
                  </a:txBody>
                  <a:tcPr/>
                </a:tc>
                <a:tc>
                  <a:txBody>
                    <a:bodyPr/>
                    <a:lstStyle/>
                    <a:p>
                      <a:r>
                        <a:rPr kumimoji="1" lang="ja-JP" altLang="en-US" sz="1200" b="1" dirty="0">
                          <a:latin typeface="Arial Black" panose="020B0A04020102020204" pitchFamily="34" charset="0"/>
                        </a:rPr>
                        <a:t>バリー・ラシン</a:t>
                      </a:r>
                      <a:endParaRPr kumimoji="1" lang="en-US" altLang="ja-JP" sz="1200" b="1" dirty="0">
                        <a:latin typeface="Arial Black" panose="020B0A04020102020204" pitchFamily="34" charset="0"/>
                      </a:endParaRPr>
                    </a:p>
                    <a:p>
                      <a:r>
                        <a:rPr kumimoji="1" lang="en-US" altLang="ja-JP" sz="1200" b="1" dirty="0">
                          <a:latin typeface="Arial Black" panose="020B0A04020102020204" pitchFamily="34" charset="0"/>
                        </a:rPr>
                        <a:t>Barry</a:t>
                      </a:r>
                      <a:r>
                        <a:rPr kumimoji="1" lang="ja-JP" altLang="en-US" sz="1200" b="1" dirty="0">
                          <a:latin typeface="Arial Black" panose="020B0A04020102020204" pitchFamily="34" charset="0"/>
                        </a:rPr>
                        <a:t> </a:t>
                      </a:r>
                      <a:r>
                        <a:rPr kumimoji="1" lang="en-US" altLang="ja-JP" sz="1200" b="1" dirty="0" err="1">
                          <a:latin typeface="Arial Black" panose="020B0A04020102020204" pitchFamily="34" charset="0"/>
                        </a:rPr>
                        <a:t>Rassin</a:t>
                      </a:r>
                      <a:endParaRPr kumimoji="1" lang="ja-JP" altLang="en-US" sz="1200" b="1" dirty="0">
                        <a:latin typeface="Arial Black" panose="020B0A04020102020204" pitchFamily="34" charset="0"/>
                      </a:endParaRPr>
                    </a:p>
                  </a:txBody>
                  <a:tcPr/>
                </a:tc>
                <a:tc>
                  <a:txBody>
                    <a:bodyPr/>
                    <a:lstStyle/>
                    <a:p>
                      <a:r>
                        <a:rPr kumimoji="1" lang="ja-JP" altLang="en-US" sz="1100" b="1" dirty="0">
                          <a:latin typeface="Arial Black" panose="020B0A04020102020204" pitchFamily="34" charset="0"/>
                        </a:rPr>
                        <a:t>バハマ</a:t>
                      </a:r>
                    </a:p>
                  </a:txBody>
                  <a:tcPr/>
                </a:tc>
                <a:tc>
                  <a:txBody>
                    <a:bodyPr/>
                    <a:lstStyle/>
                    <a:p>
                      <a:r>
                        <a:rPr kumimoji="1" lang="en-US" altLang="ja-JP" sz="1100" b="1" dirty="0">
                          <a:latin typeface="Arial Black" panose="020B0A04020102020204" pitchFamily="34" charset="0"/>
                        </a:rPr>
                        <a:t>Be</a:t>
                      </a:r>
                      <a:r>
                        <a:rPr kumimoji="1" lang="ja-JP" altLang="en-US" sz="1100" b="1" dirty="0">
                          <a:latin typeface="Arial Black" panose="020B0A04020102020204" pitchFamily="34" charset="0"/>
                        </a:rPr>
                        <a:t> </a:t>
                      </a:r>
                      <a:r>
                        <a:rPr kumimoji="1" lang="en-US" altLang="ja-JP" sz="1100" b="1" dirty="0">
                          <a:latin typeface="Arial Black" panose="020B0A04020102020204" pitchFamily="34" charset="0"/>
                        </a:rPr>
                        <a:t>the</a:t>
                      </a:r>
                      <a:r>
                        <a:rPr kumimoji="1" lang="ja-JP" altLang="en-US" sz="1100" b="1" dirty="0">
                          <a:latin typeface="Arial Black" panose="020B0A04020102020204" pitchFamily="34" charset="0"/>
                        </a:rPr>
                        <a:t> </a:t>
                      </a:r>
                      <a:r>
                        <a:rPr kumimoji="1" lang="en-US" altLang="ja-JP" sz="1100" b="1" dirty="0">
                          <a:latin typeface="Arial Black" panose="020B0A04020102020204" pitchFamily="34" charset="0"/>
                        </a:rPr>
                        <a:t>inspiration</a:t>
                      </a:r>
                    </a:p>
                    <a:p>
                      <a:r>
                        <a:rPr kumimoji="1" lang="ja-JP" altLang="en-US" sz="1100" b="1" dirty="0">
                          <a:latin typeface="Arial Black" panose="020B0A04020102020204" pitchFamily="34" charset="0"/>
                        </a:rPr>
                        <a:t>インスピレーションになろう</a:t>
                      </a:r>
                    </a:p>
                  </a:txBody>
                  <a:tcPr/>
                </a:tc>
                <a:tc>
                  <a:txBody>
                    <a:bodyPr/>
                    <a:lstStyle/>
                    <a:p>
                      <a:r>
                        <a:rPr kumimoji="1" lang="ja-JP" altLang="en-US" sz="1400" b="1" dirty="0">
                          <a:highlight>
                            <a:srgbClr val="FFFF00"/>
                          </a:highlight>
                          <a:latin typeface="Arial Black" panose="020B0A04020102020204" pitchFamily="34" charset="0"/>
                        </a:rPr>
                        <a:t>会員総数</a:t>
                      </a:r>
                      <a:r>
                        <a:rPr kumimoji="1" lang="en-US" altLang="ja-JP" sz="1400" b="1" dirty="0">
                          <a:highlight>
                            <a:srgbClr val="FFFF00"/>
                          </a:highlight>
                          <a:latin typeface="Arial Black" panose="020B0A04020102020204" pitchFamily="34" charset="0"/>
                        </a:rPr>
                        <a:t>120</a:t>
                      </a:r>
                      <a:r>
                        <a:rPr kumimoji="1" lang="ja-JP" altLang="en-US" sz="1400" b="1" dirty="0">
                          <a:highlight>
                            <a:srgbClr val="FFFF00"/>
                          </a:highlight>
                          <a:latin typeface="Arial Black" panose="020B0A04020102020204" pitchFamily="34" charset="0"/>
                        </a:rPr>
                        <a:t>万人を一瞬割る</a:t>
                      </a:r>
                    </a:p>
                  </a:txBody>
                  <a:tcPr/>
                </a:tc>
                <a:extLst>
                  <a:ext uri="{0D108BD9-81ED-4DB2-BD59-A6C34878D82A}">
                    <a16:rowId xmlns:a16="http://schemas.microsoft.com/office/drawing/2014/main" val="3304499862"/>
                  </a:ext>
                </a:extLst>
              </a:tr>
              <a:tr h="1477697">
                <a:tc>
                  <a:txBody>
                    <a:bodyPr/>
                    <a:lstStyle/>
                    <a:p>
                      <a:r>
                        <a:rPr kumimoji="1" lang="en-US" altLang="ja-JP" b="1" dirty="0"/>
                        <a:t>2019</a:t>
                      </a:r>
                      <a:r>
                        <a:rPr kumimoji="1" lang="ja-JP" altLang="en-US" b="1" dirty="0"/>
                        <a:t>年</a:t>
                      </a:r>
                    </a:p>
                  </a:txBody>
                  <a:tcPr/>
                </a:tc>
                <a:tc>
                  <a:txBody>
                    <a:bodyPr/>
                    <a:lstStyle/>
                    <a:p>
                      <a:r>
                        <a:rPr kumimoji="1" lang="ja-JP" altLang="en-US" sz="1100" b="1" dirty="0">
                          <a:solidFill>
                            <a:schemeClr val="tx1"/>
                          </a:solidFill>
                          <a:latin typeface="HGS創英角ｺﾞｼｯｸUB" panose="020B0900000000000000" pitchFamily="50" charset="-128"/>
                          <a:ea typeface="HGS創英角ｺﾞｼｯｸUB" panose="020B0900000000000000" pitchFamily="50" charset="-128"/>
                        </a:rPr>
                        <a:t>マーク・マロ</a:t>
                      </a:r>
                      <a:r>
                        <a:rPr kumimoji="1" lang="en-US" altLang="ja-JP" sz="1100" b="1" dirty="0">
                          <a:solidFill>
                            <a:schemeClr val="tx1"/>
                          </a:solidFill>
                          <a:latin typeface="HGS創英角ｺﾞｼｯｸUB" panose="020B0900000000000000" pitchFamily="50" charset="-128"/>
                          <a:ea typeface="HGS創英角ｺﾞｼｯｸUB" panose="020B0900000000000000" pitchFamily="50" charset="-128"/>
                        </a:rPr>
                        <a:t>―</a:t>
                      </a:r>
                      <a:r>
                        <a:rPr kumimoji="1" lang="ja-JP" altLang="en-US" sz="1100" b="1" dirty="0">
                          <a:solidFill>
                            <a:schemeClr val="tx1"/>
                          </a:solidFill>
                          <a:latin typeface="HGS創英角ｺﾞｼｯｸUB" panose="020B0900000000000000" pitchFamily="50" charset="-128"/>
                          <a:ea typeface="HGS創英角ｺﾞｼｯｸUB" panose="020B0900000000000000" pitchFamily="50" charset="-128"/>
                        </a:rPr>
                        <a:t>二</a:t>
                      </a:r>
                      <a:r>
                        <a:rPr kumimoji="1" lang="en-US" altLang="ja-JP" sz="1100" b="1" dirty="0">
                          <a:solidFill>
                            <a:schemeClr val="tx1"/>
                          </a:solidFill>
                          <a:latin typeface="HGS創英角ｺﾞｼｯｸUB" panose="020B0900000000000000" pitchFamily="50" charset="-128"/>
                          <a:ea typeface="HGS創英角ｺﾞｼｯｸUB" panose="020B0900000000000000" pitchFamily="50" charset="-128"/>
                        </a:rPr>
                        <a:t>―</a:t>
                      </a:r>
                    </a:p>
                    <a:p>
                      <a:r>
                        <a:rPr kumimoji="1" lang="en-US" altLang="ja-JP" sz="1100" b="1" dirty="0">
                          <a:latin typeface="Arial Black" panose="020B0A04020102020204" pitchFamily="34" charset="0"/>
                        </a:rPr>
                        <a:t>Mark</a:t>
                      </a:r>
                      <a:r>
                        <a:rPr kumimoji="1" lang="ja-JP" altLang="en-US" sz="1100" b="1" dirty="0">
                          <a:latin typeface="Arial Black" panose="020B0A04020102020204" pitchFamily="34" charset="0"/>
                        </a:rPr>
                        <a:t> </a:t>
                      </a:r>
                      <a:r>
                        <a:rPr kumimoji="1" lang="en-US" altLang="ja-JP" sz="1100" b="1" dirty="0">
                          <a:latin typeface="Arial Black" panose="020B0A04020102020204" pitchFamily="34" charset="0"/>
                        </a:rPr>
                        <a:t>Maloney</a:t>
                      </a:r>
                    </a:p>
                    <a:p>
                      <a:endParaRPr kumimoji="1" lang="en-US" altLang="ja-JP" sz="1100" b="1" dirty="0">
                        <a:latin typeface="Arial Black" panose="020B0A04020102020204" pitchFamily="34" charset="0"/>
                      </a:endParaRPr>
                    </a:p>
                    <a:p>
                      <a:r>
                        <a:rPr kumimoji="1" lang="ja-JP" altLang="en-US" sz="1100" b="1" dirty="0">
                          <a:latin typeface="Arial Black" panose="020B0A04020102020204" pitchFamily="34" charset="0"/>
                        </a:rPr>
                        <a:t>　</a:t>
                      </a:r>
                      <a:r>
                        <a:rPr kumimoji="1" lang="ja-JP" altLang="en-US" sz="1100" b="1" dirty="0">
                          <a:highlight>
                            <a:srgbClr val="FFFF00"/>
                          </a:highlight>
                          <a:latin typeface="Arial Black" panose="020B0A04020102020204" pitchFamily="34" charset="0"/>
                        </a:rPr>
                        <a:t>規定審議会</a:t>
                      </a:r>
                    </a:p>
                  </a:txBody>
                  <a:tcPr/>
                </a:tc>
                <a:tc>
                  <a:txBody>
                    <a:bodyPr/>
                    <a:lstStyle/>
                    <a:p>
                      <a:r>
                        <a:rPr kumimoji="1" lang="ja-JP" altLang="en-US" sz="1100" b="1" dirty="0">
                          <a:latin typeface="Arial Black" panose="020B0A04020102020204" pitchFamily="34" charset="0"/>
                        </a:rPr>
                        <a:t>アメリカ</a:t>
                      </a:r>
                    </a:p>
                  </a:txBody>
                  <a:tcPr/>
                </a:tc>
                <a:tc>
                  <a:txBody>
                    <a:bodyPr/>
                    <a:lstStyle/>
                    <a:p>
                      <a:r>
                        <a:rPr kumimoji="1" lang="en-US" altLang="ja-JP" sz="1100" b="1" dirty="0">
                          <a:latin typeface="Arial Black" panose="020B0A04020102020204" pitchFamily="34" charset="0"/>
                        </a:rPr>
                        <a:t>Rotary</a:t>
                      </a:r>
                      <a:r>
                        <a:rPr kumimoji="1" lang="ja-JP" altLang="en-US" sz="1100" b="1" dirty="0">
                          <a:latin typeface="Arial Black" panose="020B0A04020102020204" pitchFamily="34" charset="0"/>
                        </a:rPr>
                        <a:t> </a:t>
                      </a:r>
                      <a:r>
                        <a:rPr kumimoji="1" lang="en-US" altLang="ja-JP" sz="1100" b="1" dirty="0">
                          <a:latin typeface="Arial Black" panose="020B0A04020102020204" pitchFamily="34" charset="0"/>
                        </a:rPr>
                        <a:t>Connects the World</a:t>
                      </a:r>
                      <a:r>
                        <a:rPr kumimoji="1" lang="ja-JP" altLang="en-US" sz="1100" b="1" dirty="0">
                          <a:latin typeface="Arial Black" panose="020B0A04020102020204" pitchFamily="34" charset="0"/>
                        </a:rPr>
                        <a:t>ロータリーは世界をつなぐ</a:t>
                      </a:r>
                    </a:p>
                  </a:txBody>
                  <a:tcPr/>
                </a:tc>
                <a:tc>
                  <a:txBody>
                    <a:bodyPr/>
                    <a:lstStyle/>
                    <a:p>
                      <a:r>
                        <a:rPr kumimoji="1" lang="ja-JP" altLang="en-US" sz="1400" b="1" dirty="0">
                          <a:solidFill>
                            <a:schemeClr val="tx1"/>
                          </a:solidFill>
                          <a:highlight>
                            <a:srgbClr val="FFFF00"/>
                          </a:highlight>
                          <a:latin typeface="Arial Black" panose="020B0A04020102020204" pitchFamily="34" charset="0"/>
                        </a:rPr>
                        <a:t>ローターアクトクラブの</a:t>
                      </a:r>
                      <a:r>
                        <a:rPr kumimoji="1" lang="en-US" altLang="ja-JP" sz="1400" b="1" dirty="0">
                          <a:solidFill>
                            <a:schemeClr val="tx1"/>
                          </a:solidFill>
                          <a:highlight>
                            <a:srgbClr val="FFFF00"/>
                          </a:highlight>
                          <a:latin typeface="Arial Black" panose="020B0A04020102020204" pitchFamily="34" charset="0"/>
                        </a:rPr>
                        <a:t>RI</a:t>
                      </a:r>
                      <a:r>
                        <a:rPr kumimoji="1" lang="ja-JP" altLang="en-US" sz="1400" b="1" dirty="0">
                          <a:solidFill>
                            <a:schemeClr val="tx1"/>
                          </a:solidFill>
                          <a:highlight>
                            <a:srgbClr val="FFFF00"/>
                          </a:highlight>
                          <a:latin typeface="Arial Black" panose="020B0A04020102020204" pitchFamily="34" charset="0"/>
                        </a:rPr>
                        <a:t>加盟</a:t>
                      </a:r>
                      <a:endParaRPr kumimoji="1" lang="en-US" altLang="ja-JP" sz="1400" b="1" dirty="0">
                        <a:solidFill>
                          <a:schemeClr val="tx1"/>
                        </a:solidFill>
                        <a:highlight>
                          <a:srgbClr val="FFFF00"/>
                        </a:highlight>
                        <a:latin typeface="Arial Black" panose="020B0A04020102020204" pitchFamily="34" charset="0"/>
                      </a:endParaRPr>
                    </a:p>
                    <a:p>
                      <a:r>
                        <a:rPr kumimoji="1" lang="ja-JP" altLang="en-US" sz="1400" b="1" dirty="0">
                          <a:solidFill>
                            <a:schemeClr val="tx1"/>
                          </a:solidFill>
                          <a:highlight>
                            <a:srgbClr val="FFFF00"/>
                          </a:highlight>
                          <a:latin typeface="Arial Black" panose="020B0A04020102020204" pitchFamily="34" charset="0"/>
                        </a:rPr>
                        <a:t>職業分類制限廃止、</a:t>
                      </a:r>
                      <a:endParaRPr kumimoji="1" lang="en-US" altLang="ja-JP" sz="1400" b="1" dirty="0">
                        <a:solidFill>
                          <a:schemeClr val="tx1"/>
                        </a:solidFill>
                        <a:highlight>
                          <a:srgbClr val="FFFF00"/>
                        </a:highlight>
                        <a:latin typeface="Arial Black" panose="020B0A04020102020204" pitchFamily="34" charset="0"/>
                      </a:endParaRPr>
                    </a:p>
                    <a:p>
                      <a:r>
                        <a:rPr kumimoji="1" lang="ja-JP" altLang="en-US" sz="1400" b="1" dirty="0">
                          <a:solidFill>
                            <a:schemeClr val="tx1"/>
                          </a:solidFill>
                          <a:highlight>
                            <a:srgbClr val="FFFF00"/>
                          </a:highlight>
                          <a:latin typeface="Arial Black" panose="020B0A04020102020204" pitchFamily="34" charset="0"/>
                        </a:rPr>
                        <a:t>事務総長が経営最高責任者</a:t>
                      </a:r>
                      <a:endParaRPr kumimoji="1" lang="en-US" altLang="ja-JP" sz="1400" b="1" dirty="0">
                        <a:solidFill>
                          <a:schemeClr val="tx1"/>
                        </a:solidFill>
                        <a:highlight>
                          <a:srgbClr val="FFFF00"/>
                        </a:highlight>
                        <a:latin typeface="Arial Black" panose="020B0A04020102020204" pitchFamily="34" charset="0"/>
                      </a:endParaRPr>
                    </a:p>
                    <a:p>
                      <a:r>
                        <a:rPr lang="en-US" altLang="ja-JP" sz="1100" b="1" dirty="0">
                          <a:latin typeface="Arial Black" panose="020B0A04020102020204" pitchFamily="34" charset="0"/>
                        </a:rPr>
                        <a:t>RI</a:t>
                      </a:r>
                      <a:r>
                        <a:rPr lang="ja-JP" altLang="en-US" sz="1100" b="1" dirty="0">
                          <a:latin typeface="Arial Black" panose="020B0A04020102020204" pitchFamily="34" charset="0"/>
                        </a:rPr>
                        <a:t>を米国内国歳入法第</a:t>
                      </a:r>
                      <a:r>
                        <a:rPr lang="en-US" altLang="ja-JP" sz="1100" b="1" dirty="0">
                          <a:latin typeface="Arial Black" panose="020B0A04020102020204" pitchFamily="34" charset="0"/>
                        </a:rPr>
                        <a:t>501</a:t>
                      </a:r>
                      <a:r>
                        <a:rPr lang="ja-JP" altLang="en-US" sz="1100" b="1" dirty="0">
                          <a:latin typeface="Arial Black" panose="020B0A04020102020204" pitchFamily="34" charset="0"/>
                        </a:rPr>
                        <a:t>条 </a:t>
                      </a:r>
                      <a:r>
                        <a:rPr lang="en-US" altLang="ja-JP" sz="1100" b="1" dirty="0">
                          <a:latin typeface="Arial Black" panose="020B0A04020102020204" pitchFamily="34" charset="0"/>
                        </a:rPr>
                        <a:t>(c)(3) </a:t>
                      </a:r>
                      <a:r>
                        <a:rPr lang="ja-JP" altLang="en-US" sz="1100" b="1" dirty="0">
                          <a:latin typeface="Arial Black" panose="020B0A04020102020204" pitchFamily="34" charset="0"/>
                        </a:rPr>
                        <a:t>項の免税団体へと変更すること を</a:t>
                      </a:r>
                      <a:r>
                        <a:rPr lang="en-US" altLang="ja-JP" sz="1100" b="1" dirty="0">
                          <a:latin typeface="Arial Black" panose="020B0A04020102020204" pitchFamily="34" charset="0"/>
                        </a:rPr>
                        <a:t>RI</a:t>
                      </a:r>
                      <a:r>
                        <a:rPr lang="ja-JP" altLang="en-US" sz="1100" b="1" dirty="0">
                          <a:latin typeface="Arial Black" panose="020B0A04020102020204" pitchFamily="34" charset="0"/>
                        </a:rPr>
                        <a:t>理事会に許可することについて規 定審議会の承 認</a:t>
                      </a:r>
                      <a:endParaRPr kumimoji="1" lang="ja-JP" altLang="en-US" sz="1100" b="1" dirty="0">
                        <a:latin typeface="Arial Black" panose="020B0A04020102020204" pitchFamily="34" charset="0"/>
                      </a:endParaRPr>
                    </a:p>
                  </a:txBody>
                  <a:tcPr/>
                </a:tc>
                <a:extLst>
                  <a:ext uri="{0D108BD9-81ED-4DB2-BD59-A6C34878D82A}">
                    <a16:rowId xmlns:a16="http://schemas.microsoft.com/office/drawing/2014/main" val="1308093028"/>
                  </a:ext>
                </a:extLst>
              </a:tr>
            </a:tbl>
          </a:graphicData>
        </a:graphic>
      </p:graphicFrame>
      <p:pic>
        <p:nvPicPr>
          <p:cNvPr id="5" name="Picture 2" descr="C:\Users\FMV-ESPRIMO\Desktop\image001.png">
            <a:extLst>
              <a:ext uri="{FF2B5EF4-FFF2-40B4-BE49-F238E27FC236}">
                <a16:creationId xmlns:a16="http://schemas.microsoft.com/office/drawing/2014/main" id="{534B9D74-C94C-43C2-A3AD-F397FEB46439}"/>
              </a:ext>
            </a:extLst>
          </p:cNvPr>
          <p:cNvPicPr>
            <a:picLocks noChangeAspect="1" noChangeArrowheads="1"/>
          </p:cNvPicPr>
          <p:nvPr/>
        </p:nvPicPr>
        <p:blipFill>
          <a:blip r:embed="rId3" cstate="print"/>
          <a:srcRect/>
          <a:stretch>
            <a:fillRect/>
          </a:stretch>
        </p:blipFill>
        <p:spPr bwMode="auto">
          <a:xfrm>
            <a:off x="7906042" y="6450713"/>
            <a:ext cx="933450" cy="300386"/>
          </a:xfrm>
          <a:prstGeom prst="rect">
            <a:avLst/>
          </a:prstGeom>
          <a:noFill/>
        </p:spPr>
      </p:pic>
      <p:sp>
        <p:nvSpPr>
          <p:cNvPr id="3" name="テキスト ボックス 2">
            <a:extLst>
              <a:ext uri="{FF2B5EF4-FFF2-40B4-BE49-F238E27FC236}">
                <a16:creationId xmlns:a16="http://schemas.microsoft.com/office/drawing/2014/main" id="{2769D2B7-D719-F14B-ED16-1566DB2AD35B}"/>
              </a:ext>
            </a:extLst>
          </p:cNvPr>
          <p:cNvSpPr txBox="1"/>
          <p:nvPr/>
        </p:nvSpPr>
        <p:spPr>
          <a:xfrm>
            <a:off x="127627" y="5947755"/>
            <a:ext cx="7778416" cy="738664"/>
          </a:xfrm>
          <a:prstGeom prst="rect">
            <a:avLst/>
          </a:prstGeom>
          <a:noFill/>
        </p:spPr>
        <p:txBody>
          <a:bodyPr wrap="square" rtlCol="0">
            <a:spAutoFit/>
          </a:bodyPr>
          <a:lstStyle/>
          <a:p>
            <a:r>
              <a:rPr kumimoji="1" lang="en-US" altLang="ja-JP" sz="1400" b="1" dirty="0">
                <a:latin typeface="HGP創英角ｺﾞｼｯｸUB" panose="020B0900000000000000" pitchFamily="50" charset="-128"/>
                <a:ea typeface="HGP創英角ｺﾞｼｯｸUB" panose="020B0900000000000000" pitchFamily="50" charset="-128"/>
              </a:rPr>
              <a:t>2020</a:t>
            </a:r>
            <a:r>
              <a:rPr kumimoji="1" lang="ja-JP" altLang="en-US" sz="1400" b="1" dirty="0">
                <a:latin typeface="HGP創英角ｺﾞｼｯｸUB" panose="020B0900000000000000" pitchFamily="50" charset="-128"/>
                <a:ea typeface="HGP創英角ｺﾞｼｯｸUB" panose="020B0900000000000000" pitchFamily="50" charset="-128"/>
              </a:rPr>
              <a:t>年　ホルガ</a:t>
            </a:r>
            <a:r>
              <a:rPr kumimoji="1" lang="en-US" altLang="ja-JP" sz="1400" b="1" dirty="0">
                <a:latin typeface="HGP創英角ｺﾞｼｯｸUB" panose="020B0900000000000000" pitchFamily="50" charset="-128"/>
                <a:ea typeface="HGP創英角ｺﾞｼｯｸUB" panose="020B0900000000000000" pitchFamily="50" charset="-128"/>
              </a:rPr>
              <a:t>―</a:t>
            </a:r>
            <a:r>
              <a:rPr kumimoji="1" lang="ja-JP" altLang="en-US" sz="1400" b="1" dirty="0">
                <a:latin typeface="HGP創英角ｺﾞｼｯｸUB" panose="020B0900000000000000" pitchFamily="50" charset="-128"/>
                <a:ea typeface="HGP創英角ｺﾞｼｯｸUB" panose="020B0900000000000000" pitchFamily="50" charset="-128"/>
              </a:rPr>
              <a:t>・クナーク　ロータリーは機会の扉を開く</a:t>
            </a:r>
            <a:endParaRPr kumimoji="1" lang="en-US" altLang="ja-JP" sz="1400" b="1" dirty="0">
              <a:latin typeface="HGP創英角ｺﾞｼｯｸUB" panose="020B0900000000000000" pitchFamily="50" charset="-128"/>
              <a:ea typeface="HGP創英角ｺﾞｼｯｸUB" panose="020B0900000000000000" pitchFamily="50" charset="-128"/>
            </a:endParaRPr>
          </a:p>
          <a:p>
            <a:r>
              <a:rPr kumimoji="1" lang="en-US" altLang="ja-JP" sz="1400" b="1" dirty="0">
                <a:latin typeface="HGP創英角ｺﾞｼｯｸUB" panose="020B0900000000000000" pitchFamily="50" charset="-128"/>
                <a:ea typeface="HGP創英角ｺﾞｼｯｸUB" panose="020B0900000000000000" pitchFamily="50" charset="-128"/>
              </a:rPr>
              <a:t>2021</a:t>
            </a:r>
            <a:r>
              <a:rPr kumimoji="1" lang="ja-JP" altLang="en-US" sz="1400" b="1" dirty="0">
                <a:latin typeface="HGP創英角ｺﾞｼｯｸUB" panose="020B0900000000000000" pitchFamily="50" charset="-128"/>
                <a:ea typeface="HGP創英角ｺﾞｼｯｸUB" panose="020B0900000000000000" pitchFamily="50" charset="-128"/>
              </a:rPr>
              <a:t>年　シェカール・メータ　奉仕しようみんなの人生を豊かするために：女児のエンパワーメント</a:t>
            </a:r>
            <a:endParaRPr kumimoji="1" lang="en-US" altLang="ja-JP" sz="1400" b="1" dirty="0">
              <a:latin typeface="HGP創英角ｺﾞｼｯｸUB" panose="020B0900000000000000" pitchFamily="50" charset="-128"/>
              <a:ea typeface="HGP創英角ｺﾞｼｯｸUB" panose="020B0900000000000000" pitchFamily="50" charset="-128"/>
            </a:endParaRPr>
          </a:p>
          <a:p>
            <a:r>
              <a:rPr kumimoji="1" lang="en-US" altLang="ja-JP" sz="1400" b="1" dirty="0">
                <a:latin typeface="HGP創英角ｺﾞｼｯｸUB" panose="020B0900000000000000" pitchFamily="50" charset="-128"/>
                <a:ea typeface="HGP創英角ｺﾞｼｯｸUB" panose="020B0900000000000000" pitchFamily="50" charset="-128"/>
              </a:rPr>
              <a:t>2021</a:t>
            </a:r>
            <a:r>
              <a:rPr kumimoji="1" lang="ja-JP" altLang="en-US" sz="1400" b="1" dirty="0">
                <a:latin typeface="HGP創英角ｺﾞｼｯｸUB" panose="020B0900000000000000" pitchFamily="50" charset="-128"/>
                <a:ea typeface="HGP創英角ｺﾞｼｯｸUB" panose="020B0900000000000000" pitchFamily="50" charset="-128"/>
              </a:rPr>
              <a:t>年　ジェニファー・ジョーンズ　イマジンロータリー：</a:t>
            </a:r>
            <a:r>
              <a:rPr kumimoji="1" lang="en-US" altLang="ja-JP" sz="1400" b="1" dirty="0">
                <a:latin typeface="HGP創英角ｺﾞｼｯｸUB" panose="020B0900000000000000" pitchFamily="50" charset="-128"/>
                <a:ea typeface="HGP創英角ｺﾞｼｯｸUB" panose="020B0900000000000000" pitchFamily="50" charset="-128"/>
              </a:rPr>
              <a:t>D</a:t>
            </a:r>
            <a:r>
              <a:rPr kumimoji="1" lang="ja-JP" altLang="en-US" sz="1400" b="1" dirty="0">
                <a:latin typeface="HGP創英角ｺﾞｼｯｸUB" panose="020B0900000000000000" pitchFamily="50" charset="-128"/>
                <a:ea typeface="HGP創英角ｺﾞｼｯｸUB" panose="020B0900000000000000" pitchFamily="50" charset="-128"/>
              </a:rPr>
              <a:t>　</a:t>
            </a:r>
            <a:r>
              <a:rPr kumimoji="1" lang="en-US" altLang="ja-JP" sz="1400" b="1" dirty="0">
                <a:latin typeface="HGP創英角ｺﾞｼｯｸUB" panose="020B0900000000000000" pitchFamily="50" charset="-128"/>
                <a:ea typeface="HGP創英角ｺﾞｼｯｸUB" panose="020B0900000000000000" pitchFamily="50" charset="-128"/>
              </a:rPr>
              <a:t>E</a:t>
            </a:r>
            <a:r>
              <a:rPr kumimoji="1" lang="ja-JP" altLang="en-US" sz="1400" b="1" dirty="0">
                <a:latin typeface="HGP創英角ｺﾞｼｯｸUB" panose="020B0900000000000000" pitchFamily="50" charset="-128"/>
                <a:ea typeface="HGP創英角ｺﾞｼｯｸUB" panose="020B0900000000000000" pitchFamily="50" charset="-128"/>
              </a:rPr>
              <a:t>　</a:t>
            </a:r>
            <a:r>
              <a:rPr kumimoji="1" lang="en-US" altLang="ja-JP" sz="1400" b="1" dirty="0">
                <a:latin typeface="HGP創英角ｺﾞｼｯｸUB" panose="020B0900000000000000" pitchFamily="50" charset="-128"/>
                <a:ea typeface="HGP創英角ｺﾞｼｯｸUB" panose="020B0900000000000000" pitchFamily="50" charset="-128"/>
              </a:rPr>
              <a:t>I</a:t>
            </a:r>
            <a:r>
              <a:rPr kumimoji="1" lang="ja-JP" altLang="en-US" sz="1400" b="1" dirty="0">
                <a:latin typeface="HGP創英角ｺﾞｼｯｸUB" panose="020B0900000000000000" pitchFamily="50" charset="-128"/>
                <a:ea typeface="HGP創英角ｺﾞｼｯｸUB" panose="020B0900000000000000" pitchFamily="50" charset="-128"/>
              </a:rPr>
              <a:t>の導入</a:t>
            </a:r>
          </a:p>
        </p:txBody>
      </p:sp>
    </p:spTree>
    <p:extLst>
      <p:ext uri="{BB962C8B-B14F-4D97-AF65-F5344CB8AC3E}">
        <p14:creationId xmlns:p14="http://schemas.microsoft.com/office/powerpoint/2010/main" val="7143112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A6705F-7C86-4A96-B222-2A5A523EF35B}"/>
              </a:ext>
            </a:extLst>
          </p:cNvPr>
          <p:cNvSpPr>
            <a:spLocks noGrp="1"/>
          </p:cNvSpPr>
          <p:nvPr>
            <p:ph type="title"/>
          </p:nvPr>
        </p:nvSpPr>
        <p:spPr>
          <a:xfrm>
            <a:off x="628650" y="365127"/>
            <a:ext cx="5537258" cy="717054"/>
          </a:xfrm>
        </p:spPr>
        <p:style>
          <a:lnRef idx="1">
            <a:schemeClr val="accent1"/>
          </a:lnRef>
          <a:fillRef idx="3">
            <a:schemeClr val="accent1"/>
          </a:fillRef>
          <a:effectRef idx="2">
            <a:schemeClr val="accent1"/>
          </a:effectRef>
          <a:fontRef idx="minor">
            <a:schemeClr val="lt1"/>
          </a:fontRef>
        </p:style>
        <p:txBody>
          <a:bodyPr>
            <a:normAutofit fontScale="90000"/>
          </a:bodyPr>
          <a:lstStyle/>
          <a:p>
            <a:r>
              <a:rPr kumimoji="1" lang="ja-JP" altLang="en-US" sz="3600" u="sng" dirty="0">
                <a:latin typeface="HGP創英角ｺﾞｼｯｸUB" panose="020B0900000000000000" pitchFamily="50" charset="-128"/>
                <a:ea typeface="HGP創英角ｺﾞｼｯｸUB" panose="020B0900000000000000" pitchFamily="50" charset="-128"/>
              </a:rPr>
              <a:t>過</a:t>
            </a:r>
            <a:r>
              <a:rPr kumimoji="1" lang="ja-JP" altLang="en-US" sz="3600" b="1" u="sng" dirty="0">
                <a:latin typeface="HGP創英角ｺﾞｼｯｸUB" panose="020B0900000000000000" pitchFamily="50" charset="-128"/>
                <a:ea typeface="HGP創英角ｺﾞｼｯｸUB" panose="020B0900000000000000" pitchFamily="50" charset="-128"/>
              </a:rPr>
              <a:t>去</a:t>
            </a:r>
            <a:r>
              <a:rPr kumimoji="1" lang="en-US" altLang="ja-JP" sz="3600" b="1" u="sng" dirty="0">
                <a:latin typeface="HGP創英角ｺﾞｼｯｸUB" panose="020B0900000000000000" pitchFamily="50" charset="-128"/>
                <a:ea typeface="HGP創英角ｺﾞｼｯｸUB" panose="020B0900000000000000" pitchFamily="50" charset="-128"/>
              </a:rPr>
              <a:t>2</a:t>
            </a:r>
            <a:r>
              <a:rPr kumimoji="1" lang="ja-JP" altLang="en-US" sz="3600" b="1" u="sng" dirty="0">
                <a:latin typeface="HGP創英角ｺﾞｼｯｸUB" panose="020B0900000000000000" pitchFamily="50" charset="-128"/>
                <a:ea typeface="HGP創英角ｺﾞｼｯｸUB" panose="020B0900000000000000" pitchFamily="50" charset="-128"/>
              </a:rPr>
              <a:t>３年のロータリーの変化</a:t>
            </a:r>
          </a:p>
        </p:txBody>
      </p:sp>
      <p:sp>
        <p:nvSpPr>
          <p:cNvPr id="3" name="コンテンツ プレースホルダー 2">
            <a:extLst>
              <a:ext uri="{FF2B5EF4-FFF2-40B4-BE49-F238E27FC236}">
                <a16:creationId xmlns:a16="http://schemas.microsoft.com/office/drawing/2014/main" id="{8311CDD3-5306-4A66-B2D8-6705FB087332}"/>
              </a:ext>
            </a:extLst>
          </p:cNvPr>
          <p:cNvSpPr>
            <a:spLocks noGrp="1"/>
          </p:cNvSpPr>
          <p:nvPr>
            <p:ph idx="1"/>
          </p:nvPr>
        </p:nvSpPr>
        <p:spPr>
          <a:xfrm>
            <a:off x="123986" y="1241570"/>
            <a:ext cx="9020014" cy="5478011"/>
          </a:xfrm>
        </p:spPr>
        <p:txBody>
          <a:bodyPr>
            <a:noAutofit/>
          </a:bodyPr>
          <a:lstStyle/>
          <a:p>
            <a:pPr marL="0" indent="0">
              <a:buNone/>
            </a:pPr>
            <a:r>
              <a:rPr kumimoji="1" lang="ja-JP" altLang="en-US" sz="2000" b="1" dirty="0">
                <a:latin typeface="HGP創英角ｺﾞｼｯｸUB" panose="020B0900000000000000" pitchFamily="50" charset="-128"/>
                <a:ea typeface="HGP創英角ｺﾞｼｯｸUB" panose="020B0900000000000000" pitchFamily="50" charset="-128"/>
              </a:rPr>
              <a:t>◆</a:t>
            </a:r>
            <a:r>
              <a:rPr lang="ja-JP" altLang="en-US" sz="2400" b="1" dirty="0">
                <a:latin typeface="Georgia Pro Semibold" panose="020B0604020202020204" pitchFamily="18" charset="0"/>
                <a:ea typeface="HGP創英角ｺﾞｼｯｸUB" panose="020B0900000000000000" pitchFamily="50" charset="-128"/>
              </a:rPr>
              <a:t>この間：ロータリー</a:t>
            </a:r>
            <a:r>
              <a:rPr lang="en-US" altLang="ja-JP" sz="2400" b="1" dirty="0">
                <a:latin typeface="Georgia Pro Semibold" panose="020B0604020202020204" pitchFamily="18" charset="0"/>
                <a:ea typeface="HGP創英角ｺﾞｼｯｸUB" panose="020B0900000000000000" pitchFamily="50" charset="-128"/>
              </a:rPr>
              <a:t>100</a:t>
            </a:r>
            <a:r>
              <a:rPr lang="ja-JP" altLang="en-US" sz="2400" b="1" dirty="0">
                <a:latin typeface="Georgia Pro Semibold" panose="020B0604020202020204" pitchFamily="18" charset="0"/>
                <a:ea typeface="HGP創英角ｺﾞｼｯｸUB" panose="020B0900000000000000" pitchFamily="50" charset="-128"/>
              </a:rPr>
              <a:t>周年、財団</a:t>
            </a:r>
            <a:r>
              <a:rPr lang="en-US" altLang="ja-JP" sz="2400" b="1" dirty="0">
                <a:latin typeface="Georgia Pro Semibold" panose="020B0604020202020204" pitchFamily="18" charset="0"/>
                <a:ea typeface="HGP創英角ｺﾞｼｯｸUB" panose="020B0900000000000000" pitchFamily="50" charset="-128"/>
              </a:rPr>
              <a:t>100</a:t>
            </a:r>
            <a:r>
              <a:rPr lang="ja-JP" altLang="en-US" sz="2400" b="1" dirty="0">
                <a:latin typeface="Georgia Pro Semibold" panose="020B0604020202020204" pitchFamily="18" charset="0"/>
                <a:ea typeface="HGP創英角ｺﾞｼｯｸUB" panose="020B0900000000000000" pitchFamily="50" charset="-128"/>
              </a:rPr>
              <a:t>周年、世界大会</a:t>
            </a:r>
            <a:r>
              <a:rPr lang="en-US" altLang="ja-JP" sz="2400" b="1" dirty="0">
                <a:latin typeface="Georgia Pro Semibold" panose="020B0604020202020204" pitchFamily="18" charset="0"/>
                <a:ea typeface="HGP創英角ｺﾞｼｯｸUB" panose="020B0900000000000000" pitchFamily="50" charset="-128"/>
              </a:rPr>
              <a:t>100</a:t>
            </a:r>
            <a:r>
              <a:rPr lang="ja-JP" altLang="en-US" sz="2400" b="1" dirty="0">
                <a:latin typeface="Georgia Pro Semibold" panose="020B0604020202020204" pitchFamily="18" charset="0"/>
                <a:ea typeface="HGP創英角ｺﾞｼｯｸUB" panose="020B0900000000000000" pitchFamily="50" charset="-128"/>
              </a:rPr>
              <a:t>周年が</a:t>
            </a:r>
            <a:endParaRPr lang="en-US" altLang="ja-JP" sz="2400" b="1" dirty="0">
              <a:latin typeface="Georgia Pro Semibold" panose="020B0604020202020204" pitchFamily="18" charset="0"/>
              <a:ea typeface="HGP創英角ｺﾞｼｯｸUB" panose="020B0900000000000000" pitchFamily="50" charset="-128"/>
            </a:endParaRPr>
          </a:p>
          <a:p>
            <a:pPr marL="0" indent="0">
              <a:buNone/>
            </a:pPr>
            <a:r>
              <a:rPr lang="ja-JP" altLang="en-US" sz="2400" b="1" dirty="0">
                <a:latin typeface="Georgia Pro Semibold" panose="020B0604020202020204" pitchFamily="18" charset="0"/>
                <a:ea typeface="HGP創英角ｺﾞｼｯｸUB" panose="020B0900000000000000" pitchFamily="50" charset="-128"/>
              </a:rPr>
              <a:t>　開催：</a:t>
            </a:r>
            <a:r>
              <a:rPr lang="ja-JP" altLang="en-US" sz="2400" b="1" dirty="0">
                <a:highlight>
                  <a:srgbClr val="FFFF00"/>
                </a:highlight>
                <a:latin typeface="Georgia Pro Semibold" panose="020B0604020202020204" pitchFamily="18" charset="0"/>
                <a:ea typeface="HGP創英角ｺﾞｼｯｸUB" panose="020B0900000000000000" pitchFamily="50" charset="-128"/>
              </a:rPr>
              <a:t>ロータリーの第</a:t>
            </a:r>
            <a:r>
              <a:rPr lang="en-US" altLang="ja-JP" sz="2400" b="1" dirty="0">
                <a:highlight>
                  <a:srgbClr val="FFFF00"/>
                </a:highlight>
                <a:latin typeface="Georgia Pro Semibold" panose="020B0604020202020204" pitchFamily="18" charset="0"/>
                <a:ea typeface="HGP創英角ｺﾞｼｯｸUB" panose="020B0900000000000000" pitchFamily="50" charset="-128"/>
              </a:rPr>
              <a:t>2</a:t>
            </a:r>
            <a:r>
              <a:rPr lang="ja-JP" altLang="en-US" sz="2400" b="1" dirty="0">
                <a:highlight>
                  <a:srgbClr val="FFFF00"/>
                </a:highlight>
                <a:latin typeface="Georgia Pro Semibold" panose="020B0604020202020204" pitchFamily="18" charset="0"/>
                <a:ea typeface="HGP創英角ｺﾞｼｯｸUB" panose="020B0900000000000000" pitchFamily="50" charset="-128"/>
              </a:rPr>
              <a:t>世紀突入</a:t>
            </a:r>
            <a:endParaRPr lang="en-US" altLang="ja-JP" sz="2400" b="1" dirty="0">
              <a:highlight>
                <a:srgbClr val="FFFF00"/>
              </a:highlight>
              <a:latin typeface="Georgia Pro Semibold" panose="020B0604020202020204" pitchFamily="18" charset="0"/>
              <a:ea typeface="HGP創英角ｺﾞｼｯｸUB" panose="020B0900000000000000" pitchFamily="50" charset="-128"/>
            </a:endParaRPr>
          </a:p>
          <a:p>
            <a:r>
              <a:rPr kumimoji="1" lang="ja-JP" altLang="en-US" sz="2400" b="1" dirty="0">
                <a:latin typeface="Georgia Pro Semibold" panose="020B0604020202020204" pitchFamily="18" charset="0"/>
                <a:ea typeface="HGP創英角ｺﾞｼｯｸUB" panose="020B0900000000000000" pitchFamily="50" charset="-128"/>
              </a:rPr>
              <a:t>過去から大切にされてきた奉仕理論・哲学の衰退（決議２３－３４、ロータリーの職業奉仕等）</a:t>
            </a:r>
            <a:endParaRPr kumimoji="1" lang="en-US" altLang="ja-JP" sz="2400" b="1" dirty="0">
              <a:latin typeface="Georgia Pro Semibold" panose="020B0604020202020204" pitchFamily="18" charset="0"/>
              <a:ea typeface="HGP創英角ｺﾞｼｯｸUB" panose="020B0900000000000000" pitchFamily="50" charset="-128"/>
            </a:endParaRPr>
          </a:p>
          <a:p>
            <a:r>
              <a:rPr kumimoji="1" lang="ja-JP" altLang="en-US" sz="2400" b="1" dirty="0">
                <a:latin typeface="Georgia Pro Semibold" panose="020B0604020202020204" pitchFamily="18" charset="0"/>
                <a:ea typeface="HGP創英角ｺﾞｼｯｸUB" panose="020B0900000000000000" pitchFamily="50" charset="-128"/>
              </a:rPr>
              <a:t>会員数の伸び悩み（会員資格の変化、職業分類の</a:t>
            </a:r>
            <a:r>
              <a:rPr lang="ja-JP" altLang="en-US" sz="2400" b="1" dirty="0">
                <a:latin typeface="Georgia Pro Semibold" panose="020B0604020202020204" pitchFamily="18" charset="0"/>
                <a:ea typeface="HGP創英角ｺﾞｼｯｸUB" panose="020B0900000000000000" pitchFamily="50" charset="-128"/>
              </a:rPr>
              <a:t>無力化）</a:t>
            </a:r>
            <a:endParaRPr kumimoji="1" lang="en-US" altLang="ja-JP" sz="2400" b="1" dirty="0">
              <a:latin typeface="Georgia Pro Semibold" panose="020B0604020202020204" pitchFamily="18" charset="0"/>
              <a:ea typeface="HGP創英角ｺﾞｼｯｸUB" panose="020B0900000000000000" pitchFamily="50" charset="-128"/>
            </a:endParaRPr>
          </a:p>
          <a:p>
            <a:r>
              <a:rPr kumimoji="1" lang="ja-JP" altLang="en-US" sz="2400" b="1" dirty="0">
                <a:latin typeface="Georgia Pro Semibold" panose="020B0604020202020204" pitchFamily="18" charset="0"/>
                <a:ea typeface="HGP創英角ｺﾞｼｯｸUB" panose="020B0900000000000000" pitchFamily="50" charset="-128"/>
              </a:rPr>
              <a:t>門戸の拡大：会員増強（柔軟性導入、ローターアクトの正会員化、衛星クラブ等）、</a:t>
            </a:r>
            <a:endParaRPr kumimoji="1" lang="en-US" altLang="ja-JP" sz="2400" b="1" dirty="0">
              <a:latin typeface="Georgia Pro Semibold" panose="020B0604020202020204" pitchFamily="18" charset="0"/>
              <a:ea typeface="HGP創英角ｺﾞｼｯｸUB" panose="020B0900000000000000" pitchFamily="50" charset="-128"/>
            </a:endParaRPr>
          </a:p>
          <a:p>
            <a:r>
              <a:rPr lang="ja-JP" altLang="en-US" sz="2400" b="1" dirty="0">
                <a:latin typeface="HGP創英角ｺﾞｼｯｸUB" panose="020B0900000000000000" pitchFamily="50" charset="-128"/>
                <a:ea typeface="HGP創英角ｺﾞｼｯｸUB" panose="020B0900000000000000" pitchFamily="50" charset="-128"/>
              </a:rPr>
              <a:t>ロータリー入会に対し対価を与える（グローバルリワードの導入とそれに呼応した職業宣言の変更）</a:t>
            </a:r>
            <a:endParaRPr lang="en-US" altLang="ja-JP" sz="2400" b="1" dirty="0">
              <a:latin typeface="HGP創英角ｺﾞｼｯｸUB" panose="020B0900000000000000" pitchFamily="50" charset="-128"/>
              <a:ea typeface="HGP創英角ｺﾞｼｯｸUB" panose="020B0900000000000000" pitchFamily="50" charset="-128"/>
            </a:endParaRPr>
          </a:p>
          <a:p>
            <a:r>
              <a:rPr lang="ja-JP" altLang="en-US" sz="2400" b="1" dirty="0">
                <a:latin typeface="HGP創英角ｺﾞｼｯｸUB" panose="020B0900000000000000" pitchFamily="50" charset="-128"/>
                <a:ea typeface="HGP創英角ｺﾞｼｯｸUB" panose="020B0900000000000000" pitchFamily="50" charset="-128"/>
              </a:rPr>
              <a:t>奉仕活動の拡大（五大奉仕：青少年奉仕）</a:t>
            </a:r>
            <a:endParaRPr lang="en-US" altLang="ja-JP" sz="2400" b="1" dirty="0">
              <a:latin typeface="HGP創英角ｺﾞｼｯｸUB" panose="020B0900000000000000" pitchFamily="50" charset="-128"/>
              <a:ea typeface="HGP創英角ｺﾞｼｯｸUB" panose="020B0900000000000000" pitchFamily="50" charset="-128"/>
            </a:endParaRPr>
          </a:p>
          <a:p>
            <a:r>
              <a:rPr lang="ja-JP" altLang="en-US" sz="2400" b="1" dirty="0">
                <a:latin typeface="HGP創英角ｺﾞｼｯｸUB" panose="020B0900000000000000" pitchFamily="50" charset="-128"/>
                <a:ea typeface="HGP創英角ｺﾞｼｯｸUB" panose="020B0900000000000000" pitchFamily="50" charset="-128"/>
              </a:rPr>
              <a:t>活動のグローバル化（グローバル補助金の導入、</a:t>
            </a:r>
            <a:r>
              <a:rPr lang="en-US" altLang="ja-JP" sz="2400" b="1" dirty="0">
                <a:latin typeface="HGP創英角ｺﾞｼｯｸUB" panose="020B0900000000000000" pitchFamily="50" charset="-128"/>
                <a:ea typeface="HGP創英角ｺﾞｼｯｸUB" panose="020B0900000000000000" pitchFamily="50" charset="-128"/>
              </a:rPr>
              <a:t>RI</a:t>
            </a:r>
            <a:r>
              <a:rPr lang="ja-JP" altLang="en-US" sz="2400" b="1" dirty="0">
                <a:latin typeface="HGP創英角ｺﾞｼｯｸUB" panose="020B0900000000000000" pitchFamily="50" charset="-128"/>
                <a:ea typeface="HGP創英角ｺﾞｼｯｸUB" panose="020B0900000000000000" pitchFamily="50" charset="-128"/>
              </a:rPr>
              <a:t>の免税団体化、）</a:t>
            </a:r>
            <a:endParaRPr lang="en-US" altLang="ja-JP" b="1" dirty="0">
              <a:latin typeface="HGP創英角ｺﾞｼｯｸUB" panose="020B0900000000000000" pitchFamily="50" charset="-128"/>
              <a:ea typeface="HGP創英角ｺﾞｼｯｸUB" panose="020B0900000000000000" pitchFamily="50" charset="-128"/>
            </a:endParaRPr>
          </a:p>
          <a:p>
            <a:r>
              <a:rPr lang="ja-JP" altLang="en-US"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rPr>
              <a:t>ロータリーに柔軟性が導入（世界各国の様々な文化、習慣、経済力などに対応したクラブの在り方の規定）</a:t>
            </a:r>
            <a:endParaRPr lang="en-US" altLang="ja-JP"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endParaRPr>
          </a:p>
          <a:p>
            <a:endParaRPr lang="en-US" altLang="ja-JP" b="1" dirty="0">
              <a:latin typeface="HGP創英角ｺﾞｼｯｸUB" panose="020B0900000000000000" pitchFamily="50" charset="-128"/>
              <a:ea typeface="HGP創英角ｺﾞｼｯｸUB" panose="020B0900000000000000" pitchFamily="50" charset="-128"/>
            </a:endParaRPr>
          </a:p>
          <a:p>
            <a:endParaRPr kumimoji="1" lang="en-US" altLang="ja-JP" b="1" dirty="0"/>
          </a:p>
          <a:p>
            <a:endParaRPr kumimoji="1" lang="en-US" altLang="ja-JP" dirty="0"/>
          </a:p>
          <a:p>
            <a:pPr marL="0" indent="0">
              <a:buNone/>
            </a:pPr>
            <a:r>
              <a:rPr lang="ja-JP" altLang="en-US" dirty="0"/>
              <a:t>　　　　</a:t>
            </a:r>
            <a:endParaRPr kumimoji="1" lang="ja-JP" altLang="en-US" dirty="0"/>
          </a:p>
        </p:txBody>
      </p:sp>
      <p:pic>
        <p:nvPicPr>
          <p:cNvPr id="4" name="Picture 2" descr="C:\Users\FMV-ESPRIMO\Desktop\image001.png">
            <a:extLst>
              <a:ext uri="{FF2B5EF4-FFF2-40B4-BE49-F238E27FC236}">
                <a16:creationId xmlns:a16="http://schemas.microsoft.com/office/drawing/2014/main" id="{6866E80A-6132-4A5E-9482-FC9CB0BAFF56}"/>
              </a:ext>
            </a:extLst>
          </p:cNvPr>
          <p:cNvPicPr>
            <a:picLocks noChangeAspect="1" noChangeArrowheads="1"/>
          </p:cNvPicPr>
          <p:nvPr/>
        </p:nvPicPr>
        <p:blipFill>
          <a:blip r:embed="rId3" cstate="print"/>
          <a:srcRect/>
          <a:stretch>
            <a:fillRect/>
          </a:stretch>
        </p:blipFill>
        <p:spPr bwMode="auto">
          <a:xfrm>
            <a:off x="7780207" y="274681"/>
            <a:ext cx="933450" cy="371475"/>
          </a:xfrm>
          <a:prstGeom prst="rect">
            <a:avLst/>
          </a:prstGeom>
          <a:noFill/>
        </p:spPr>
      </p:pic>
    </p:spTree>
    <p:extLst>
      <p:ext uri="{BB962C8B-B14F-4D97-AF65-F5344CB8AC3E}">
        <p14:creationId xmlns:p14="http://schemas.microsoft.com/office/powerpoint/2010/main" val="865994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8C20C4-8BD1-491F-B8B2-BA6F90681B3B}"/>
              </a:ext>
            </a:extLst>
          </p:cNvPr>
          <p:cNvSpPr>
            <a:spLocks noGrp="1"/>
          </p:cNvSpPr>
          <p:nvPr>
            <p:ph type="title"/>
          </p:nvPr>
        </p:nvSpPr>
        <p:spPr>
          <a:xfrm>
            <a:off x="628650" y="365126"/>
            <a:ext cx="7886700" cy="463213"/>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ja-JP" altLang="en-US" sz="2800" b="1" u="sng" dirty="0">
                <a:solidFill>
                  <a:srgbClr val="FFFF00"/>
                </a:solidFill>
                <a:latin typeface="HGP創英角ｺﾞｼｯｸUB" panose="020B0900000000000000" pitchFamily="50" charset="-128"/>
                <a:ea typeface="HGP創英角ｺﾞｼｯｸUB" panose="020B0900000000000000" pitchFamily="50" charset="-128"/>
              </a:rPr>
              <a:t>ロータリーが過去</a:t>
            </a:r>
            <a:r>
              <a:rPr lang="en-US" altLang="ja-JP" sz="2800" b="1" u="sng" dirty="0">
                <a:solidFill>
                  <a:srgbClr val="FFFF00"/>
                </a:solidFill>
                <a:latin typeface="HGP創英角ｺﾞｼｯｸUB" panose="020B0900000000000000" pitchFamily="50" charset="-128"/>
                <a:ea typeface="HGP創英角ｺﾞｼｯｸUB" panose="020B0900000000000000" pitchFamily="50" charset="-128"/>
              </a:rPr>
              <a:t>118</a:t>
            </a:r>
            <a:r>
              <a:rPr lang="ja-JP" altLang="en-US" sz="2800" b="1" u="sng" dirty="0">
                <a:solidFill>
                  <a:srgbClr val="FFFF00"/>
                </a:solidFill>
                <a:latin typeface="HGP創英角ｺﾞｼｯｸUB" panose="020B0900000000000000" pitchFamily="50" charset="-128"/>
                <a:ea typeface="HGP創英角ｺﾞｼｯｸUB" panose="020B0900000000000000" pitchFamily="50" charset="-128"/>
              </a:rPr>
              <a:t>年間に変えてきた事柄</a:t>
            </a:r>
            <a:endParaRPr kumimoji="1" lang="ja-JP" altLang="en-US" sz="2800" dirty="0">
              <a:solidFill>
                <a:srgbClr val="FFFF00"/>
              </a:solidFill>
              <a:latin typeface="HGP創英角ｺﾞｼｯｸUB" panose="020B0900000000000000" pitchFamily="50" charset="-128"/>
              <a:ea typeface="HGP創英角ｺﾞｼｯｸUB" panose="020B0900000000000000" pitchFamily="50" charset="-128"/>
            </a:endParaRPr>
          </a:p>
        </p:txBody>
      </p:sp>
      <p:sp>
        <p:nvSpPr>
          <p:cNvPr id="3" name="コンテンツ プレースホルダー 2">
            <a:extLst>
              <a:ext uri="{FF2B5EF4-FFF2-40B4-BE49-F238E27FC236}">
                <a16:creationId xmlns:a16="http://schemas.microsoft.com/office/drawing/2014/main" id="{702DC5D9-630E-48E8-81D6-33BA945DDEEC}"/>
              </a:ext>
            </a:extLst>
          </p:cNvPr>
          <p:cNvSpPr>
            <a:spLocks noGrp="1"/>
          </p:cNvSpPr>
          <p:nvPr>
            <p:ph idx="1"/>
          </p:nvPr>
        </p:nvSpPr>
        <p:spPr>
          <a:xfrm>
            <a:off x="628650" y="1081544"/>
            <a:ext cx="8198358" cy="5776456"/>
          </a:xfrm>
        </p:spPr>
        <p:style>
          <a:lnRef idx="1">
            <a:schemeClr val="accent4"/>
          </a:lnRef>
          <a:fillRef idx="2">
            <a:schemeClr val="accent4"/>
          </a:fillRef>
          <a:effectRef idx="1">
            <a:schemeClr val="accent4"/>
          </a:effectRef>
          <a:fontRef idx="minor">
            <a:schemeClr val="dk1"/>
          </a:fontRef>
        </p:style>
        <p:txBody>
          <a:bodyPr>
            <a:noAutofit/>
          </a:bodyPr>
          <a:lstStyle/>
          <a:p>
            <a:r>
              <a:rPr kumimoji="1" lang="ja-JP" altLang="en-US" sz="2000" b="1" dirty="0">
                <a:latin typeface="HGP創英角ｺﾞｼｯｸUB" panose="020B0900000000000000" pitchFamily="50" charset="-128"/>
                <a:ea typeface="HGP創英角ｺﾞｼｯｸUB" panose="020B0900000000000000" pitchFamily="50" charset="-128"/>
              </a:rPr>
              <a:t>入会資格条件と会員資格（一業種一人、職業分類、会社の裁量権を持った職業人、会員資格条件緩和等）</a:t>
            </a:r>
            <a:endParaRPr kumimoji="1" lang="en-US" altLang="ja-JP" sz="2000" b="1" dirty="0">
              <a:latin typeface="HGP創英角ｺﾞｼｯｸUB" panose="020B0900000000000000" pitchFamily="50" charset="-128"/>
              <a:ea typeface="HGP創英角ｺﾞｼｯｸUB" panose="020B0900000000000000" pitchFamily="50" charset="-128"/>
            </a:endParaRPr>
          </a:p>
          <a:p>
            <a:r>
              <a:rPr kumimoji="1" lang="ja-JP" altLang="en-US" sz="2000" b="1" dirty="0">
                <a:latin typeface="HGP創英角ｺﾞｼｯｸUB" panose="020B0900000000000000" pitchFamily="50" charset="-128"/>
                <a:ea typeface="HGP創英角ｺﾞｼｯｸUB" panose="020B0900000000000000" pitchFamily="50" charset="-128"/>
              </a:rPr>
              <a:t>ロータリーの基本的哲学の変更（</a:t>
            </a:r>
            <a:r>
              <a:rPr lang="ja-JP" altLang="en-US" sz="2000" dirty="0">
                <a:latin typeface="HGS創英角ｺﾞｼｯｸUB" panose="020B0900000000000000" pitchFamily="50" charset="-128"/>
                <a:ea typeface="HGS創英角ｺﾞｼｯｸUB" panose="020B0900000000000000" pitchFamily="50" charset="-128"/>
              </a:rPr>
              <a:t>ロータリー倫理訓、</a:t>
            </a:r>
            <a:r>
              <a:rPr kumimoji="1" lang="ja-JP" altLang="en-US" sz="2000" b="1" dirty="0">
                <a:latin typeface="HGP創英角ｺﾞｼｯｸUB" panose="020B0900000000000000" pitchFamily="50" charset="-128"/>
                <a:ea typeface="HGP創英角ｺﾞｼｯｸUB" panose="020B0900000000000000" pitchFamily="50" charset="-128"/>
              </a:rPr>
              <a:t>職業宣言）と歴史的遺産としての取り扱い</a:t>
            </a:r>
            <a:endParaRPr kumimoji="1" lang="en-US" altLang="ja-JP" sz="2000" b="1" dirty="0">
              <a:latin typeface="HGP創英角ｺﾞｼｯｸUB" panose="020B0900000000000000" pitchFamily="50" charset="-128"/>
              <a:ea typeface="HGP創英角ｺﾞｼｯｸUB" panose="020B0900000000000000" pitchFamily="50" charset="-128"/>
            </a:endParaRPr>
          </a:p>
          <a:p>
            <a:r>
              <a:rPr kumimoji="1" lang="ja-JP" altLang="en-US" sz="2000" b="1" dirty="0">
                <a:latin typeface="HGP創英角ｺﾞｼｯｸUB" panose="020B0900000000000000" pitchFamily="50" charset="-128"/>
                <a:ea typeface="HGP創英角ｺﾞｼｯｸUB" panose="020B0900000000000000" pitchFamily="50" charset="-128"/>
              </a:rPr>
              <a:t>女性の入会（</a:t>
            </a:r>
            <a:r>
              <a:rPr kumimoji="1" lang="en-US" altLang="ja-JP" sz="2000" b="1" dirty="0">
                <a:latin typeface="HGP創英角ｺﾞｼｯｸUB" panose="020B0900000000000000" pitchFamily="50" charset="-128"/>
                <a:ea typeface="HGP創英角ｺﾞｼｯｸUB" panose="020B0900000000000000" pitchFamily="50" charset="-128"/>
              </a:rPr>
              <a:t>1989</a:t>
            </a:r>
            <a:r>
              <a:rPr kumimoji="1" lang="ja-JP" altLang="en-US" sz="2000" b="1" dirty="0">
                <a:latin typeface="HGP創英角ｺﾞｼｯｸUB" panose="020B0900000000000000" pitchFamily="50" charset="-128"/>
                <a:ea typeface="HGP創英角ｺﾞｼｯｸUB" panose="020B0900000000000000" pitchFamily="50" charset="-128"/>
              </a:rPr>
              <a:t>年）：性的差別撤退</a:t>
            </a:r>
            <a:endParaRPr kumimoji="1" lang="en-US" altLang="ja-JP" sz="2000" b="1" dirty="0">
              <a:latin typeface="HGP創英角ｺﾞｼｯｸUB" panose="020B0900000000000000" pitchFamily="50" charset="-128"/>
              <a:ea typeface="HGP創英角ｺﾞｼｯｸUB" panose="020B0900000000000000" pitchFamily="50" charset="-128"/>
            </a:endParaRPr>
          </a:p>
          <a:p>
            <a:r>
              <a:rPr kumimoji="1" lang="ja-JP" altLang="en-US" sz="2000" b="1" dirty="0">
                <a:latin typeface="HGP創英角ｺﾞｼｯｸUB" panose="020B0900000000000000" pitchFamily="50" charset="-128"/>
                <a:ea typeface="HGP創英角ｺﾞｼｯｸUB" panose="020B0900000000000000" pitchFamily="50" charset="-128"/>
              </a:rPr>
              <a:t>奉仕部門の新生</a:t>
            </a:r>
            <a:r>
              <a:rPr kumimoji="1" lang="en-US" altLang="ja-JP" sz="2000" b="1" dirty="0">
                <a:latin typeface="HGP創英角ｺﾞｼｯｸUB" panose="020B0900000000000000" pitchFamily="50" charset="-128"/>
                <a:ea typeface="HGP創英角ｺﾞｼｯｸUB" panose="020B0900000000000000" pitchFamily="50" charset="-128"/>
              </a:rPr>
              <a:t>:</a:t>
            </a:r>
            <a:r>
              <a:rPr kumimoji="1" lang="ja-JP" altLang="en-US" sz="2000" b="1" dirty="0">
                <a:latin typeface="HGP創英角ｺﾞｼｯｸUB" panose="020B0900000000000000" pitchFamily="50" charset="-128"/>
                <a:ea typeface="HGP創英角ｺﾞｼｯｸUB" panose="020B0900000000000000" pitchFamily="50" charset="-128"/>
              </a:rPr>
              <a:t>四大奉仕から五大奉仕へ（青少年奉仕）</a:t>
            </a:r>
            <a:endParaRPr kumimoji="1" lang="en-US" altLang="ja-JP" sz="2000" b="1" dirty="0">
              <a:latin typeface="HGP創英角ｺﾞｼｯｸUB" panose="020B0900000000000000" pitchFamily="50" charset="-128"/>
              <a:ea typeface="HGP創英角ｺﾞｼｯｸUB" panose="020B0900000000000000" pitchFamily="50" charset="-128"/>
            </a:endParaRPr>
          </a:p>
          <a:p>
            <a:r>
              <a:rPr lang="ja-JP" altLang="en-US" sz="2000" b="1" dirty="0">
                <a:latin typeface="HGP創英角ｺﾞｼｯｸUB" panose="020B0900000000000000" pitchFamily="50" charset="-128"/>
                <a:ea typeface="HGP創英角ｺﾞｼｯｸUB" panose="020B0900000000000000" pitchFamily="50" charset="-128"/>
              </a:rPr>
              <a:t>クラブ形態（</a:t>
            </a:r>
            <a:r>
              <a:rPr lang="en-US" altLang="ja-JP" sz="2000" b="1" dirty="0">
                <a:latin typeface="HGP創英角ｺﾞｼｯｸUB" panose="020B0900000000000000" pitchFamily="50" charset="-128"/>
                <a:ea typeface="HGP創英角ｺﾞｼｯｸUB" panose="020B0900000000000000" pitchFamily="50" charset="-128"/>
              </a:rPr>
              <a:t>E</a:t>
            </a:r>
            <a:r>
              <a:rPr lang="ja-JP" altLang="en-US" sz="2000" b="1" dirty="0">
                <a:latin typeface="HGP創英角ｺﾞｼｯｸUB" panose="020B0900000000000000" pitchFamily="50" charset="-128"/>
                <a:ea typeface="HGP創英角ｺﾞｼｯｸUB" panose="020B0900000000000000" pitchFamily="50" charset="-128"/>
              </a:rPr>
              <a:t>クラブ、衛星クラブ、財団奨学生、米山奨学生の入会等）</a:t>
            </a:r>
            <a:endParaRPr kumimoji="1" lang="en-US" altLang="ja-JP" sz="2000" b="1" dirty="0">
              <a:latin typeface="HGP創英角ｺﾞｼｯｸUB" panose="020B0900000000000000" pitchFamily="50" charset="-128"/>
              <a:ea typeface="HGP創英角ｺﾞｼｯｸUB" panose="020B0900000000000000" pitchFamily="50" charset="-128"/>
            </a:endParaRPr>
          </a:p>
          <a:p>
            <a:r>
              <a:rPr kumimoji="1" lang="ja-JP" altLang="en-US" sz="2000" b="1" dirty="0">
                <a:latin typeface="HGP創英角ｺﾞｼｯｸUB" panose="020B0900000000000000" pitchFamily="50" charset="-128"/>
                <a:ea typeface="HGP創英角ｺﾞｼｯｸUB" panose="020B0900000000000000" pitchFamily="50" charset="-128"/>
              </a:rPr>
              <a:t>国際ロータリーの使命変更（</a:t>
            </a:r>
            <a:r>
              <a:rPr kumimoji="1" lang="en-US" altLang="ja-JP" sz="2000" b="1" dirty="0">
                <a:latin typeface="HGP創英角ｺﾞｼｯｸUB" panose="020B0900000000000000" pitchFamily="50" charset="-128"/>
                <a:ea typeface="HGP創英角ｺﾞｼｯｸUB" panose="020B0900000000000000" pitchFamily="50" charset="-128"/>
              </a:rPr>
              <a:t>1991</a:t>
            </a:r>
            <a:r>
              <a:rPr kumimoji="1" lang="ja-JP" altLang="en-US" sz="2000" b="1" dirty="0">
                <a:latin typeface="HGP創英角ｺﾞｼｯｸUB" panose="020B0900000000000000" pitchFamily="50" charset="-128"/>
                <a:ea typeface="HGP創英角ｺﾞｼｯｸUB" panose="020B0900000000000000" pitchFamily="50" charset="-128"/>
              </a:rPr>
              <a:t>年）、団体奉仕活動の提唱</a:t>
            </a:r>
            <a:endParaRPr kumimoji="1" lang="en-US" altLang="ja-JP" sz="2000" b="1" dirty="0">
              <a:latin typeface="HGP創英角ｺﾞｼｯｸUB" panose="020B0900000000000000" pitchFamily="50" charset="-128"/>
              <a:ea typeface="HGP創英角ｺﾞｼｯｸUB" panose="020B0900000000000000" pitchFamily="50" charset="-128"/>
            </a:endParaRPr>
          </a:p>
          <a:p>
            <a:r>
              <a:rPr lang="ja-JP" altLang="en-US" sz="2000" b="1" dirty="0">
                <a:latin typeface="HGP創英角ｺﾞｼｯｸUB" panose="020B0900000000000000" pitchFamily="50" charset="-128"/>
                <a:ea typeface="HGP創英角ｺﾞｼｯｸUB" panose="020B0900000000000000" pitchFamily="50" charset="-128"/>
              </a:rPr>
              <a:t>柔軟性導入による例会方法と回数、メイクアップ</a:t>
            </a:r>
            <a:endParaRPr lang="en-US" altLang="ja-JP" sz="2000" b="1" dirty="0">
              <a:latin typeface="HGP創英角ｺﾞｼｯｸUB" panose="020B0900000000000000" pitchFamily="50" charset="-128"/>
              <a:ea typeface="HGP創英角ｺﾞｼｯｸUB" panose="020B0900000000000000" pitchFamily="50" charset="-128"/>
            </a:endParaRPr>
          </a:p>
          <a:p>
            <a:r>
              <a:rPr lang="ja-JP" altLang="en-US" sz="2000" b="1" dirty="0">
                <a:latin typeface="HGP創英角ｺﾞｼｯｸUB" panose="020B0900000000000000" pitchFamily="50" charset="-128"/>
                <a:ea typeface="HGP創英角ｺﾞｼｯｸUB" panose="020B0900000000000000" pitchFamily="50" charset="-128"/>
              </a:rPr>
              <a:t>クラブの種類（衛星会員、法人会員、ローターアクト、）</a:t>
            </a:r>
            <a:endParaRPr kumimoji="1" lang="en-US" altLang="ja-JP" sz="2000" b="1" dirty="0">
              <a:latin typeface="HGP創英角ｺﾞｼｯｸUB" panose="020B0900000000000000" pitchFamily="50" charset="-128"/>
              <a:ea typeface="HGP創英角ｺﾞｼｯｸUB" panose="020B0900000000000000" pitchFamily="50" charset="-128"/>
            </a:endParaRPr>
          </a:p>
          <a:p>
            <a:r>
              <a:rPr lang="ja-JP" altLang="en-US" sz="2000" b="1" dirty="0">
                <a:latin typeface="HGP創英角ｺﾞｼｯｸUB" panose="020B0900000000000000" pitchFamily="50" charset="-128"/>
                <a:ea typeface="HGP創英角ｺﾞｼｯｸUB" panose="020B0900000000000000" pitchFamily="50" charset="-128"/>
              </a:rPr>
              <a:t>職業奉仕概念変更（</a:t>
            </a:r>
            <a:r>
              <a:rPr lang="en-US" altLang="ja-JP" sz="2000" b="1" dirty="0">
                <a:latin typeface="HGP創英角ｺﾞｼｯｸUB" panose="020B0900000000000000" pitchFamily="50" charset="-128"/>
                <a:ea typeface="HGP創英角ｺﾞｼｯｸUB" panose="020B0900000000000000" pitchFamily="50" charset="-128"/>
              </a:rPr>
              <a:t>1987</a:t>
            </a:r>
            <a:r>
              <a:rPr lang="ja-JP" altLang="en-US" sz="2000" b="1" dirty="0">
                <a:latin typeface="HGP創英角ｺﾞｼｯｸUB" panose="020B0900000000000000" pitchFamily="50" charset="-128"/>
                <a:ea typeface="HGP創英角ｺﾞｼｯｸUB" panose="020B0900000000000000" pitchFamily="50" charset="-128"/>
              </a:rPr>
              <a:t>年）</a:t>
            </a:r>
            <a:endParaRPr lang="en-US" altLang="ja-JP" sz="2000" b="1" dirty="0">
              <a:latin typeface="HGP創英角ｺﾞｼｯｸUB" panose="020B0900000000000000" pitchFamily="50" charset="-128"/>
              <a:ea typeface="HGP創英角ｺﾞｼｯｸUB" panose="020B0900000000000000" pitchFamily="50" charset="-128"/>
            </a:endParaRPr>
          </a:p>
          <a:p>
            <a:r>
              <a:rPr kumimoji="1" lang="ja-JP" altLang="en-US" sz="2000" b="1" dirty="0">
                <a:latin typeface="HGP創英角ｺﾞｼｯｸUB" panose="020B0900000000000000" pitchFamily="50" charset="-128"/>
                <a:ea typeface="HGP創英角ｺﾞｼｯｸUB" panose="020B0900000000000000" pitchFamily="50" charset="-128"/>
              </a:rPr>
              <a:t>奉仕の方法（財政援助制限緩和：金銭的援助緩和、</a:t>
            </a:r>
            <a:r>
              <a:rPr kumimoji="1" lang="en-US" altLang="ja-JP" sz="2000" b="1" dirty="0">
                <a:latin typeface="HGP創英角ｺﾞｼｯｸUB" panose="020B0900000000000000" pitchFamily="50" charset="-128"/>
                <a:ea typeface="HGP創英角ｺﾞｼｯｸUB" panose="020B0900000000000000" pitchFamily="50" charset="-128"/>
              </a:rPr>
              <a:t>WCS</a:t>
            </a:r>
            <a:r>
              <a:rPr kumimoji="1" lang="ja-JP" altLang="en-US" sz="2000" b="1" dirty="0">
                <a:latin typeface="HGP創英角ｺﾞｼｯｸUB" panose="020B0900000000000000" pitchFamily="50" charset="-128"/>
                <a:ea typeface="HGP創英角ｺﾞｼｯｸUB" panose="020B0900000000000000" pitchFamily="50" charset="-128"/>
              </a:rPr>
              <a:t>プログラム導入、</a:t>
            </a:r>
            <a:endParaRPr kumimoji="1" lang="en-US" altLang="ja-JP" sz="2000" b="1" dirty="0">
              <a:latin typeface="HGP創英角ｺﾞｼｯｸUB" panose="020B0900000000000000" pitchFamily="50" charset="-128"/>
              <a:ea typeface="HGP創英角ｺﾞｼｯｸUB" panose="020B0900000000000000" pitchFamily="50" charset="-128"/>
            </a:endParaRPr>
          </a:p>
          <a:p>
            <a:pPr marL="0" indent="0">
              <a:buNone/>
            </a:pPr>
            <a:r>
              <a:rPr lang="ja-JP" altLang="en-US" sz="2000" b="1" dirty="0">
                <a:latin typeface="HGP創英角ｺﾞｼｯｸUB" panose="020B0900000000000000" pitchFamily="50" charset="-128"/>
                <a:ea typeface="HGP創英角ｺﾞｼｯｸUB" panose="020B0900000000000000" pitchFamily="50" charset="-128"/>
              </a:rPr>
              <a:t>　</a:t>
            </a:r>
            <a:r>
              <a:rPr kumimoji="1" lang="en-US" altLang="ja-JP" sz="2000" b="1" dirty="0">
                <a:latin typeface="HGP創英角ｺﾞｼｯｸUB" panose="020B0900000000000000" pitchFamily="50" charset="-128"/>
                <a:ea typeface="HGP創英角ｺﾞｼｯｸUB" panose="020B0900000000000000" pitchFamily="50" charset="-128"/>
              </a:rPr>
              <a:t>1978</a:t>
            </a:r>
            <a:r>
              <a:rPr kumimoji="1" lang="ja-JP" altLang="en-US" sz="2000" b="1" dirty="0">
                <a:latin typeface="HGP創英角ｺﾞｼｯｸUB" panose="020B0900000000000000" pitchFamily="50" charset="-128"/>
                <a:ea typeface="HGP創英角ｺﾞｼｯｸUB" panose="020B0900000000000000" pitchFamily="50" charset="-128"/>
              </a:rPr>
              <a:t>年</a:t>
            </a:r>
            <a:r>
              <a:rPr kumimoji="1" lang="en-US" altLang="ja-JP" sz="2000" b="1" dirty="0">
                <a:latin typeface="HGP創英角ｺﾞｼｯｸUB" panose="020B0900000000000000" pitchFamily="50" charset="-128"/>
                <a:ea typeface="HGP創英角ｺﾞｼｯｸUB" panose="020B0900000000000000" pitchFamily="50" charset="-128"/>
              </a:rPr>
              <a:t>3H</a:t>
            </a:r>
            <a:r>
              <a:rPr kumimoji="1" lang="ja-JP" altLang="en-US" sz="2000" b="1" dirty="0">
                <a:latin typeface="HGP創英角ｺﾞｼｯｸUB" panose="020B0900000000000000" pitchFamily="50" charset="-128"/>
                <a:ea typeface="HGP創英角ｺﾞｼｯｸUB" panose="020B0900000000000000" pitchFamily="50" charset="-128"/>
              </a:rPr>
              <a:t>プログラム、</a:t>
            </a:r>
            <a:r>
              <a:rPr kumimoji="1" lang="en-US" altLang="ja-JP" sz="2000" b="1" dirty="0">
                <a:latin typeface="HGP創英角ｺﾞｼｯｸUB" panose="020B0900000000000000" pitchFamily="50" charset="-128"/>
                <a:ea typeface="HGP創英角ｺﾞｼｯｸUB" panose="020B0900000000000000" pitchFamily="50" charset="-128"/>
              </a:rPr>
              <a:t>1986</a:t>
            </a:r>
            <a:r>
              <a:rPr kumimoji="1" lang="ja-JP" altLang="en-US" sz="2000" b="1" dirty="0">
                <a:latin typeface="HGP創英角ｺﾞｼｯｸUB" panose="020B0900000000000000" pitchFamily="50" charset="-128"/>
                <a:ea typeface="HGP創英角ｺﾞｼｯｸUB" panose="020B0900000000000000" pitchFamily="50" charset="-128"/>
              </a:rPr>
              <a:t>年ポリオプラス</a:t>
            </a:r>
            <a:r>
              <a:rPr kumimoji="1" lang="en-US" altLang="ja-JP" sz="2000" b="1" dirty="0">
                <a:latin typeface="HGP創英角ｺﾞｼｯｸUB" panose="020B0900000000000000" pitchFamily="50" charset="-128"/>
                <a:ea typeface="HGP創英角ｺﾞｼｯｸUB" panose="020B0900000000000000" pitchFamily="50" charset="-128"/>
              </a:rPr>
              <a:t>,</a:t>
            </a:r>
            <a:r>
              <a:rPr kumimoji="1" lang="ja-JP" altLang="en-US" sz="2000" b="1" dirty="0">
                <a:latin typeface="HGP創英角ｺﾞｼｯｸUB" panose="020B0900000000000000" pitchFamily="50" charset="-128"/>
                <a:ea typeface="HGP創英角ｺﾞｼｯｸUB" panose="020B0900000000000000" pitchFamily="50" charset="-128"/>
              </a:rPr>
              <a:t>グルーバル補助金、</a:t>
            </a:r>
            <a:endParaRPr kumimoji="1" lang="en-US" altLang="ja-JP" sz="2000" b="1" dirty="0">
              <a:latin typeface="HGP創英角ｺﾞｼｯｸUB" panose="020B0900000000000000" pitchFamily="50" charset="-128"/>
              <a:ea typeface="HGP創英角ｺﾞｼｯｸUB" panose="020B0900000000000000" pitchFamily="50" charset="-128"/>
            </a:endParaRPr>
          </a:p>
          <a:p>
            <a:r>
              <a:rPr kumimoji="1" lang="ja-JP" altLang="en-US" sz="2000" b="1" dirty="0">
                <a:latin typeface="HGP創英角ｺﾞｼｯｸUB" panose="020B0900000000000000" pitchFamily="50" charset="-128"/>
                <a:ea typeface="HGP創英角ｺﾞｼｯｸUB" panose="020B0900000000000000" pitchFamily="50" charset="-128"/>
              </a:rPr>
              <a:t>組織体制・事務局体制の変更（</a:t>
            </a:r>
            <a:r>
              <a:rPr kumimoji="1" lang="en-US" altLang="ja-JP" sz="2000" b="1" dirty="0">
                <a:latin typeface="HGP創英角ｺﾞｼｯｸUB" panose="020B0900000000000000" pitchFamily="50" charset="-128"/>
                <a:ea typeface="HGP創英角ｺﾞｼｯｸUB" panose="020B0900000000000000" pitchFamily="50" charset="-128"/>
              </a:rPr>
              <a:t>DLP.CLP</a:t>
            </a:r>
            <a:r>
              <a:rPr kumimoji="1" lang="ja-JP" altLang="en-US" sz="2000" b="1" dirty="0">
                <a:latin typeface="HGP創英角ｺﾞｼｯｸUB" panose="020B0900000000000000" pitchFamily="50" charset="-128"/>
                <a:ea typeface="HGP創英角ｺﾞｼｯｸUB" panose="020B0900000000000000" pitchFamily="50" charset="-128"/>
              </a:rPr>
              <a:t>の導入、事務総長の</a:t>
            </a:r>
            <a:r>
              <a:rPr kumimoji="1" lang="en-US" altLang="ja-JP" sz="2000" b="1" dirty="0">
                <a:latin typeface="HGP創英角ｺﾞｼｯｸUB" panose="020B0900000000000000" pitchFamily="50" charset="-128"/>
                <a:ea typeface="HGP創英角ｺﾞｼｯｸUB" panose="020B0900000000000000" pitchFamily="50" charset="-128"/>
              </a:rPr>
              <a:t>CEO</a:t>
            </a:r>
            <a:r>
              <a:rPr kumimoji="1" lang="ja-JP" altLang="en-US" sz="2000" b="1" dirty="0">
                <a:latin typeface="HGP創英角ｺﾞｼｯｸUB" panose="020B0900000000000000" pitchFamily="50" charset="-128"/>
                <a:ea typeface="HGP創英角ｺﾞｼｯｸUB" panose="020B0900000000000000" pitchFamily="50" charset="-128"/>
              </a:rPr>
              <a:t>化、）</a:t>
            </a:r>
            <a:endParaRPr kumimoji="1" lang="en-US" altLang="ja-JP" sz="2000" b="1" dirty="0">
              <a:latin typeface="HGP創英角ｺﾞｼｯｸUB" panose="020B0900000000000000" pitchFamily="50" charset="-128"/>
              <a:ea typeface="HGP創英角ｺﾞｼｯｸUB" panose="020B0900000000000000" pitchFamily="50" charset="-128"/>
            </a:endParaRPr>
          </a:p>
          <a:p>
            <a:r>
              <a:rPr kumimoji="1" lang="en-US" altLang="ja-JP" sz="2000" b="1" dirty="0">
                <a:latin typeface="HGP創英角ｺﾞｼｯｸUB" panose="020B0900000000000000" pitchFamily="50" charset="-128"/>
                <a:ea typeface="HGP創英角ｺﾞｼｯｸUB" panose="020B0900000000000000" pitchFamily="50" charset="-128"/>
              </a:rPr>
              <a:t>DEI</a:t>
            </a:r>
            <a:r>
              <a:rPr kumimoji="1" lang="ja-JP" altLang="en-US" sz="2000" b="1" dirty="0">
                <a:latin typeface="HGP創英角ｺﾞｼｯｸUB" panose="020B0900000000000000" pitchFamily="50" charset="-128"/>
                <a:ea typeface="HGP創英角ｺﾞｼｯｸUB" panose="020B0900000000000000" pitchFamily="50" charset="-128"/>
              </a:rPr>
              <a:t>の導入</a:t>
            </a:r>
            <a:endParaRPr kumimoji="1" lang="en-US" altLang="ja-JP" sz="2000" b="1" dirty="0">
              <a:latin typeface="HGP創英角ｺﾞｼｯｸUB" panose="020B0900000000000000" pitchFamily="50" charset="-128"/>
              <a:ea typeface="HGP創英角ｺﾞｼｯｸUB" panose="020B0900000000000000" pitchFamily="50" charset="-128"/>
            </a:endParaRPr>
          </a:p>
        </p:txBody>
      </p:sp>
      <p:pic>
        <p:nvPicPr>
          <p:cNvPr id="4" name="Picture 2" descr="C:\Users\FMV-ESPRIMO\Desktop\image001.png">
            <a:extLst>
              <a:ext uri="{FF2B5EF4-FFF2-40B4-BE49-F238E27FC236}">
                <a16:creationId xmlns:a16="http://schemas.microsoft.com/office/drawing/2014/main" id="{123B2BF9-7D7D-4A8D-A261-25C8656D4B18}"/>
              </a:ext>
            </a:extLst>
          </p:cNvPr>
          <p:cNvPicPr>
            <a:picLocks noChangeAspect="1" noChangeArrowheads="1"/>
          </p:cNvPicPr>
          <p:nvPr/>
        </p:nvPicPr>
        <p:blipFill>
          <a:blip r:embed="rId3" cstate="print"/>
          <a:srcRect/>
          <a:stretch>
            <a:fillRect/>
          </a:stretch>
        </p:blipFill>
        <p:spPr bwMode="auto">
          <a:xfrm>
            <a:off x="8048625" y="111921"/>
            <a:ext cx="933450" cy="371475"/>
          </a:xfrm>
          <a:prstGeom prst="rect">
            <a:avLst/>
          </a:prstGeom>
          <a:noFill/>
        </p:spPr>
      </p:pic>
    </p:spTree>
    <p:extLst>
      <p:ext uri="{BB962C8B-B14F-4D97-AF65-F5344CB8AC3E}">
        <p14:creationId xmlns:p14="http://schemas.microsoft.com/office/powerpoint/2010/main" val="35763500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29104B-A456-4F8E-8C27-0830EDF6004F}"/>
              </a:ext>
            </a:extLst>
          </p:cNvPr>
          <p:cNvSpPr>
            <a:spLocks noGrp="1"/>
          </p:cNvSpPr>
          <p:nvPr>
            <p:ph type="title"/>
          </p:nvPr>
        </p:nvSpPr>
        <p:spPr>
          <a:xfrm>
            <a:off x="628650" y="365126"/>
            <a:ext cx="7886700" cy="764427"/>
          </a:xfrm>
        </p:spPr>
        <p:style>
          <a:lnRef idx="2">
            <a:schemeClr val="accent1"/>
          </a:lnRef>
          <a:fillRef idx="1">
            <a:schemeClr val="lt1"/>
          </a:fillRef>
          <a:effectRef idx="0">
            <a:schemeClr val="accent1"/>
          </a:effectRef>
          <a:fontRef idx="minor">
            <a:schemeClr val="dk1"/>
          </a:fontRef>
        </p:style>
        <p:txBody>
          <a:bodyPr>
            <a:normAutofit/>
          </a:bodyPr>
          <a:lstStyle/>
          <a:p>
            <a:r>
              <a:rPr kumimoji="1" lang="ja-JP" altLang="en-US" sz="2800" b="1" u="sng" dirty="0">
                <a:solidFill>
                  <a:srgbClr val="FF0000"/>
                </a:solidFill>
                <a:latin typeface="HGP創英角ｺﾞｼｯｸUB" panose="020B0900000000000000" pitchFamily="50" charset="-128"/>
                <a:ea typeface="HGP創英角ｺﾞｼｯｸUB" panose="020B0900000000000000" pitchFamily="50" charset="-128"/>
              </a:rPr>
              <a:t>ロータリーが過去</a:t>
            </a:r>
            <a:r>
              <a:rPr kumimoji="1" lang="en-US" altLang="ja-JP" sz="2800" b="1" u="sng" dirty="0">
                <a:solidFill>
                  <a:srgbClr val="FF0000"/>
                </a:solidFill>
                <a:latin typeface="HGP創英角ｺﾞｼｯｸUB" panose="020B0900000000000000" pitchFamily="50" charset="-128"/>
                <a:ea typeface="HGP創英角ｺﾞｼｯｸUB" panose="020B0900000000000000" pitchFamily="50" charset="-128"/>
              </a:rPr>
              <a:t>11</a:t>
            </a:r>
            <a:r>
              <a:rPr kumimoji="1" lang="ja-JP" altLang="en-US" sz="2800" b="1" u="sng" dirty="0">
                <a:solidFill>
                  <a:srgbClr val="FF0000"/>
                </a:solidFill>
                <a:latin typeface="HGP創英角ｺﾞｼｯｸUB" panose="020B0900000000000000" pitchFamily="50" charset="-128"/>
                <a:ea typeface="HGP創英角ｺﾞｼｯｸUB" panose="020B0900000000000000" pitchFamily="50" charset="-128"/>
              </a:rPr>
              <a:t>８年間に変えなかった事柄</a:t>
            </a:r>
          </a:p>
        </p:txBody>
      </p:sp>
      <p:sp>
        <p:nvSpPr>
          <p:cNvPr id="3" name="コンテンツ プレースホルダー 2">
            <a:extLst>
              <a:ext uri="{FF2B5EF4-FFF2-40B4-BE49-F238E27FC236}">
                <a16:creationId xmlns:a16="http://schemas.microsoft.com/office/drawing/2014/main" id="{862D5100-6774-4D1A-B8A5-89A0C8CFABF8}"/>
              </a:ext>
            </a:extLst>
          </p:cNvPr>
          <p:cNvSpPr>
            <a:spLocks noGrp="1"/>
          </p:cNvSpPr>
          <p:nvPr>
            <p:ph idx="1"/>
          </p:nvPr>
        </p:nvSpPr>
        <p:spPr>
          <a:xfrm>
            <a:off x="742950" y="1398495"/>
            <a:ext cx="7886700" cy="5013736"/>
          </a:xfrm>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r>
              <a:rPr lang="ja-JP" altLang="en-US" b="1" dirty="0">
                <a:solidFill>
                  <a:schemeClr val="tx1"/>
                </a:solidFill>
                <a:latin typeface="HGP創英角ｺﾞｼｯｸUB" panose="020B0900000000000000" pitchFamily="50" charset="-128"/>
                <a:ea typeface="HGP創英角ｺﾞｼｯｸUB" panose="020B0900000000000000" pitchFamily="50" charset="-128"/>
              </a:rPr>
              <a:t>親睦と奉仕が活動の基本であると言う概念</a:t>
            </a:r>
            <a:endParaRPr lang="en-US" altLang="ja-JP" b="1" dirty="0">
              <a:solidFill>
                <a:schemeClr val="tx1"/>
              </a:solidFill>
              <a:latin typeface="HGP創英角ｺﾞｼｯｸUB" panose="020B0900000000000000" pitchFamily="50" charset="-128"/>
              <a:ea typeface="HGP創英角ｺﾞｼｯｸUB" panose="020B0900000000000000" pitchFamily="50" charset="-128"/>
            </a:endParaRPr>
          </a:p>
          <a:p>
            <a:pPr marL="0" indent="0">
              <a:buNone/>
            </a:pPr>
            <a:r>
              <a:rPr lang="ja-JP" altLang="en-US" b="1" dirty="0">
                <a:solidFill>
                  <a:schemeClr val="tx1"/>
                </a:solidFill>
                <a:latin typeface="HGP創英角ｺﾞｼｯｸUB" panose="020B0900000000000000" pitchFamily="50" charset="-128"/>
                <a:ea typeface="HGP創英角ｺﾞｼｯｸUB" panose="020B0900000000000000" pitchFamily="50" charset="-128"/>
              </a:rPr>
              <a:t>　その奉仕活動は現在は五大奉仕になる</a:t>
            </a:r>
            <a:endParaRPr lang="en-US" altLang="ja-JP" b="1"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b="1" dirty="0">
                <a:solidFill>
                  <a:schemeClr val="tx1"/>
                </a:solidFill>
                <a:latin typeface="HGP創英角ｺﾞｼｯｸUB" panose="020B0900000000000000" pitchFamily="50" charset="-128"/>
                <a:ea typeface="HGP創英角ｺﾞｼｯｸUB" panose="020B0900000000000000" pitchFamily="50" charset="-128"/>
              </a:rPr>
              <a:t>ロータリーに不可欠な「寛容の精神」　（ポール・ハリス）：</a:t>
            </a:r>
            <a:r>
              <a:rPr lang="en-US" altLang="ja-JP" b="1" dirty="0">
                <a:solidFill>
                  <a:schemeClr val="tx1"/>
                </a:solidFill>
                <a:latin typeface="HGP創英角ｺﾞｼｯｸUB" panose="020B0900000000000000" pitchFamily="50" charset="-128"/>
                <a:ea typeface="HGP創英角ｺﾞｼｯｸUB" panose="020B0900000000000000" pitchFamily="50" charset="-128"/>
              </a:rPr>
              <a:t>DEI</a:t>
            </a:r>
            <a:r>
              <a:rPr lang="ja-JP" altLang="en-US" b="1" dirty="0">
                <a:solidFill>
                  <a:schemeClr val="tx1"/>
                </a:solidFill>
                <a:latin typeface="HGP創英角ｺﾞｼｯｸUB" panose="020B0900000000000000" pitchFamily="50" charset="-128"/>
                <a:ea typeface="HGP創英角ｺﾞｼｯｸUB" panose="020B0900000000000000" pitchFamily="50" charset="-128"/>
              </a:rPr>
              <a:t>へ進化</a:t>
            </a:r>
            <a:endParaRPr lang="en-US" altLang="ja-JP" b="1"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b="1" dirty="0">
                <a:solidFill>
                  <a:schemeClr val="tx1"/>
                </a:solidFill>
                <a:latin typeface="HGP創英角ｺﾞｼｯｸUB" panose="020B0900000000000000" pitchFamily="50" charset="-128"/>
                <a:ea typeface="HGP創英角ｺﾞｼｯｸUB" panose="020B0900000000000000" pitchFamily="50" charset="-128"/>
              </a:rPr>
              <a:t>民主主義的決議</a:t>
            </a:r>
            <a:r>
              <a:rPr lang="en-US" altLang="ja-JP" b="1"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b="1" dirty="0">
                <a:solidFill>
                  <a:schemeClr val="tx1"/>
                </a:solidFill>
                <a:latin typeface="HGP創英角ｺﾞｼｯｸUB" panose="020B0900000000000000" pitchFamily="50" charset="-128"/>
                <a:ea typeface="HGP創英角ｺﾞｼｯｸUB" panose="020B0900000000000000" pitchFamily="50" charset="-128"/>
              </a:rPr>
              <a:t>　すべての事は規定審議会で物</a:t>
            </a:r>
            <a:endParaRPr lang="en-US" altLang="ja-JP" b="1" dirty="0">
              <a:solidFill>
                <a:schemeClr val="tx1"/>
              </a:solidFill>
              <a:latin typeface="HGP創英角ｺﾞｼｯｸUB" panose="020B0900000000000000" pitchFamily="50" charset="-128"/>
              <a:ea typeface="HGP創英角ｺﾞｼｯｸUB" panose="020B0900000000000000" pitchFamily="50" charset="-128"/>
            </a:endParaRPr>
          </a:p>
          <a:p>
            <a:pPr marL="0" indent="0">
              <a:buNone/>
            </a:pPr>
            <a:r>
              <a:rPr lang="ja-JP" altLang="en-US" b="1" dirty="0">
                <a:solidFill>
                  <a:schemeClr val="tx1"/>
                </a:solidFill>
                <a:latin typeface="HGP創英角ｺﾞｼｯｸUB" panose="020B0900000000000000" pitchFamily="50" charset="-128"/>
                <a:ea typeface="HGP創英角ｺﾞｼｯｸUB" panose="020B0900000000000000" pitchFamily="50" charset="-128"/>
              </a:rPr>
              <a:t>　　　　　　　　　　　　　事を決定する</a:t>
            </a:r>
            <a:endParaRPr lang="en-US" altLang="ja-JP" b="1" dirty="0">
              <a:solidFill>
                <a:schemeClr val="tx1"/>
              </a:solidFill>
              <a:latin typeface="HGP創英角ｺﾞｼｯｸUB" panose="020B0900000000000000" pitchFamily="50" charset="-128"/>
              <a:ea typeface="HGP創英角ｺﾞｼｯｸUB" panose="020B0900000000000000" pitchFamily="50" charset="-128"/>
            </a:endParaRPr>
          </a:p>
          <a:p>
            <a:pPr marL="0" indent="0">
              <a:buNone/>
            </a:pPr>
            <a:r>
              <a:rPr lang="ja-JP" altLang="en-US" b="1" dirty="0">
                <a:solidFill>
                  <a:schemeClr val="tx1"/>
                </a:solidFill>
                <a:latin typeface="HGP創英角ｺﾞｼｯｸUB" panose="020B0900000000000000" pitchFamily="50" charset="-128"/>
                <a:ea typeface="HGP創英角ｺﾞｼｯｸUB" panose="020B0900000000000000" pitchFamily="50" charset="-128"/>
              </a:rPr>
              <a:t>　</a:t>
            </a:r>
            <a:r>
              <a:rPr lang="ja-JP" altLang="en-US"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rPr>
              <a:t>（自由とデモクラシーのないところにロータリーはあ　</a:t>
            </a:r>
            <a:endParaRPr lang="en-US" altLang="ja-JP"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endParaRPr>
          </a:p>
          <a:p>
            <a:pPr marL="0" indent="0">
              <a:buNone/>
            </a:pPr>
            <a:r>
              <a:rPr lang="ja-JP" altLang="en-US" b="1" dirty="0">
                <a:solidFill>
                  <a:srgbClr val="FF0000"/>
                </a:solidFill>
                <a:latin typeface="HGP創英角ｺﾞｼｯｸUB" panose="020B0900000000000000" pitchFamily="50" charset="-128"/>
                <a:ea typeface="HGP創英角ｺﾞｼｯｸUB" panose="020B0900000000000000" pitchFamily="50" charset="-128"/>
              </a:rPr>
              <a:t>　　</a:t>
            </a:r>
            <a:r>
              <a:rPr lang="ja-JP" altLang="en-US"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rPr>
              <a:t>りえない）</a:t>
            </a:r>
            <a:endParaRPr lang="en-US" altLang="ja-JP"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b="1" dirty="0">
                <a:solidFill>
                  <a:schemeClr val="tx1"/>
                </a:solidFill>
                <a:latin typeface="HGP創英角ｺﾞｼｯｸUB" panose="020B0900000000000000" pitchFamily="50" charset="-128"/>
                <a:ea typeface="HGP創英角ｺﾞｼｯｸUB" panose="020B0900000000000000" pitchFamily="50" charset="-128"/>
              </a:rPr>
              <a:t>会員増強</a:t>
            </a:r>
            <a:r>
              <a:rPr lang="ja-JP" altLang="en-US" b="1" dirty="0">
                <a:solidFill>
                  <a:schemeClr val="tx1"/>
                </a:solidFill>
                <a:latin typeface="HGP創英角ｺﾞｼｯｸUB" panose="020B0900000000000000" pitchFamily="50" charset="-128"/>
                <a:ea typeface="HGP創英角ｺﾞｼｯｸUB" panose="020B0900000000000000" pitchFamily="50" charset="-128"/>
              </a:rPr>
              <a:t>・クラブ拡大方針</a:t>
            </a:r>
            <a:endParaRPr lang="en-US" altLang="ja-JP" b="1"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b="1" dirty="0">
                <a:solidFill>
                  <a:schemeClr val="tx1"/>
                </a:solidFill>
                <a:latin typeface="HGP創英角ｺﾞｼｯｸUB" panose="020B0900000000000000" pitchFamily="50" charset="-128"/>
                <a:ea typeface="HGP創英角ｺﾞｼｯｸUB" panose="020B0900000000000000" pitchFamily="50" charset="-128"/>
              </a:rPr>
              <a:t>財団支援</a:t>
            </a:r>
            <a:endParaRPr lang="en-US" altLang="ja-JP" b="1"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b="1" dirty="0">
                <a:solidFill>
                  <a:schemeClr val="tx1"/>
                </a:solidFill>
                <a:latin typeface="HGP創英角ｺﾞｼｯｸUB" panose="020B0900000000000000" pitchFamily="50" charset="-128"/>
                <a:ea typeface="HGP創英角ｺﾞｼｯｸUB" panose="020B0900000000000000" pitchFamily="50" charset="-128"/>
              </a:rPr>
              <a:t>リーダーの育成</a:t>
            </a:r>
            <a:endParaRPr lang="en-US" altLang="ja-JP" b="1" dirty="0">
              <a:solidFill>
                <a:schemeClr val="tx1"/>
              </a:solidFill>
              <a:latin typeface="HGP創英角ｺﾞｼｯｸUB" panose="020B0900000000000000" pitchFamily="50" charset="-128"/>
              <a:ea typeface="HGP創英角ｺﾞｼｯｸUB" panose="020B0900000000000000" pitchFamily="50" charset="-128"/>
            </a:endParaRPr>
          </a:p>
          <a:p>
            <a:pPr marL="0" indent="0">
              <a:buNone/>
            </a:pPr>
            <a:endParaRPr kumimoji="1" lang="ja-JP" altLang="en-US" dirty="0"/>
          </a:p>
        </p:txBody>
      </p:sp>
      <p:pic>
        <p:nvPicPr>
          <p:cNvPr id="4" name="Picture 2" descr="C:\Users\FMV-ESPRIMO\Desktop\image001.png">
            <a:extLst>
              <a:ext uri="{FF2B5EF4-FFF2-40B4-BE49-F238E27FC236}">
                <a16:creationId xmlns:a16="http://schemas.microsoft.com/office/drawing/2014/main" id="{7CB3BB5D-2BC8-4584-A696-DBAB87AED376}"/>
              </a:ext>
            </a:extLst>
          </p:cNvPr>
          <p:cNvPicPr>
            <a:picLocks noChangeAspect="1" noChangeArrowheads="1"/>
          </p:cNvPicPr>
          <p:nvPr/>
        </p:nvPicPr>
        <p:blipFill>
          <a:blip r:embed="rId3" cstate="print"/>
          <a:srcRect/>
          <a:stretch>
            <a:fillRect/>
          </a:stretch>
        </p:blipFill>
        <p:spPr bwMode="auto">
          <a:xfrm>
            <a:off x="8048625" y="260032"/>
            <a:ext cx="933450" cy="371475"/>
          </a:xfrm>
          <a:prstGeom prst="rect">
            <a:avLst/>
          </a:prstGeom>
          <a:noFill/>
        </p:spPr>
      </p:pic>
    </p:spTree>
    <p:extLst>
      <p:ext uri="{BB962C8B-B14F-4D97-AF65-F5344CB8AC3E}">
        <p14:creationId xmlns:p14="http://schemas.microsoft.com/office/powerpoint/2010/main" val="8564766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96D3A29-BC4D-C4B0-EEB4-85ADD9D08BF9}"/>
              </a:ext>
            </a:extLst>
          </p:cNvPr>
          <p:cNvPicPr>
            <a:picLocks noChangeAspect="1"/>
          </p:cNvPicPr>
          <p:nvPr/>
        </p:nvPicPr>
        <p:blipFill>
          <a:blip r:embed="rId3"/>
          <a:stretch>
            <a:fillRect/>
          </a:stretch>
        </p:blipFill>
        <p:spPr>
          <a:xfrm>
            <a:off x="482600" y="1128713"/>
            <a:ext cx="8178799" cy="4600573"/>
          </a:xfrm>
          <a:prstGeom prst="rect">
            <a:avLst/>
          </a:prstGeom>
        </p:spPr>
      </p:pic>
      <p:sp>
        <p:nvSpPr>
          <p:cNvPr id="2" name="AutoShape 2">
            <a:extLst>
              <a:ext uri="{FF2B5EF4-FFF2-40B4-BE49-F238E27FC236}">
                <a16:creationId xmlns:a16="http://schemas.microsoft.com/office/drawing/2014/main" id="{B3A82E2B-74F1-AF72-3CE3-3605032BD3D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4" name="Picture 2" descr="C:\Users\FMV-ESPRIMO\Desktop\image001.png">
            <a:extLst>
              <a:ext uri="{FF2B5EF4-FFF2-40B4-BE49-F238E27FC236}">
                <a16:creationId xmlns:a16="http://schemas.microsoft.com/office/drawing/2014/main" id="{990CE25C-79B0-9B71-1854-33BB4B9C073B}"/>
              </a:ext>
            </a:extLst>
          </p:cNvPr>
          <p:cNvPicPr>
            <a:picLocks noChangeAspect="1" noChangeArrowheads="1"/>
          </p:cNvPicPr>
          <p:nvPr/>
        </p:nvPicPr>
        <p:blipFill>
          <a:blip r:embed="rId4" cstate="print"/>
          <a:srcRect/>
          <a:stretch>
            <a:fillRect/>
          </a:stretch>
        </p:blipFill>
        <p:spPr bwMode="auto">
          <a:xfrm>
            <a:off x="7925841" y="316478"/>
            <a:ext cx="933450" cy="371475"/>
          </a:xfrm>
          <a:prstGeom prst="rect">
            <a:avLst/>
          </a:prstGeom>
          <a:noFill/>
        </p:spPr>
      </p:pic>
    </p:spTree>
    <p:extLst>
      <p:ext uri="{BB962C8B-B14F-4D97-AF65-F5344CB8AC3E}">
        <p14:creationId xmlns:p14="http://schemas.microsoft.com/office/powerpoint/2010/main" val="930731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1B588D6-914C-059E-3120-3789FEC241B0}"/>
              </a:ext>
            </a:extLst>
          </p:cNvPr>
          <p:cNvSpPr txBox="1"/>
          <p:nvPr/>
        </p:nvSpPr>
        <p:spPr>
          <a:xfrm>
            <a:off x="526211" y="698740"/>
            <a:ext cx="8462514" cy="4832092"/>
          </a:xfrm>
          <a:prstGeom prst="rect">
            <a:avLst/>
          </a:prstGeom>
          <a:noFill/>
        </p:spPr>
        <p:txBody>
          <a:bodyPr wrap="square" rtlCol="0">
            <a:spAutoFit/>
          </a:bodyPr>
          <a:lstStyle/>
          <a:p>
            <a:r>
              <a:rPr kumimoji="1" lang="ja-JP" altLang="en-US" sz="4400" b="1" dirty="0">
                <a:latin typeface="HGP創英角ｺﾞｼｯｸUB" panose="020B0900000000000000" pitchFamily="50" charset="-128"/>
                <a:ea typeface="HGP創英角ｺﾞｼｯｸUB" panose="020B0900000000000000" pitchFamily="50" charset="-128"/>
              </a:rPr>
              <a:t>１，会員数の減少</a:t>
            </a:r>
            <a:endParaRPr kumimoji="1" lang="en-US" altLang="ja-JP" sz="4400" b="1" dirty="0">
              <a:latin typeface="HGP創英角ｺﾞｼｯｸUB" panose="020B0900000000000000" pitchFamily="50" charset="-128"/>
              <a:ea typeface="HGP創英角ｺﾞｼｯｸUB" panose="020B0900000000000000" pitchFamily="50" charset="-128"/>
            </a:endParaRPr>
          </a:p>
          <a:p>
            <a:r>
              <a:rPr kumimoji="1" lang="ja-JP" altLang="en-US" sz="4400" b="1" dirty="0">
                <a:latin typeface="HGP創英角ｺﾞｼｯｸUB" panose="020B0900000000000000" pitchFamily="50" charset="-128"/>
                <a:ea typeface="HGP創英角ｺﾞｼｯｸUB" panose="020B0900000000000000" pitchFamily="50" charset="-128"/>
              </a:rPr>
              <a:t>２，適合性を維持する</a:t>
            </a:r>
            <a:endParaRPr kumimoji="1" lang="en-US" altLang="ja-JP" sz="4400" b="1" dirty="0">
              <a:latin typeface="HGP創英角ｺﾞｼｯｸUB" panose="020B0900000000000000" pitchFamily="50" charset="-128"/>
              <a:ea typeface="HGP創英角ｺﾞｼｯｸUB" panose="020B0900000000000000" pitchFamily="50" charset="-128"/>
            </a:endParaRPr>
          </a:p>
          <a:p>
            <a:r>
              <a:rPr kumimoji="1" lang="ja-JP" altLang="en-US" sz="4400" b="1" dirty="0">
                <a:latin typeface="HGP創英角ｺﾞｼｯｸUB" panose="020B0900000000000000" pitchFamily="50" charset="-128"/>
                <a:ea typeface="HGP創英角ｺﾞｼｯｸUB" panose="020B0900000000000000" pitchFamily="50" charset="-128"/>
              </a:rPr>
              <a:t>３，機敏に適応する</a:t>
            </a:r>
            <a:endParaRPr kumimoji="1" lang="en-US" altLang="ja-JP" sz="4400" b="1" dirty="0">
              <a:latin typeface="HGP創英角ｺﾞｼｯｸUB" panose="020B0900000000000000" pitchFamily="50" charset="-128"/>
              <a:ea typeface="HGP創英角ｺﾞｼｯｸUB" panose="020B0900000000000000" pitchFamily="50" charset="-128"/>
            </a:endParaRPr>
          </a:p>
          <a:p>
            <a:r>
              <a:rPr kumimoji="1" lang="ja-JP" altLang="en-US" sz="4400" b="1" dirty="0">
                <a:latin typeface="HGP創英角ｺﾞｼｯｸUB" panose="020B0900000000000000" pitchFamily="50" charset="-128"/>
                <a:ea typeface="HGP創英角ｺﾞｼｯｸUB" panose="020B0900000000000000" pitchFamily="50" charset="-128"/>
              </a:rPr>
              <a:t>４，継続的にリーダーシップを発揮</a:t>
            </a:r>
            <a:endParaRPr kumimoji="1" lang="en-US" altLang="ja-JP" sz="4400" b="1" dirty="0">
              <a:latin typeface="HGP創英角ｺﾞｼｯｸUB" panose="020B0900000000000000" pitchFamily="50" charset="-128"/>
              <a:ea typeface="HGP創英角ｺﾞｼｯｸUB" panose="020B0900000000000000" pitchFamily="50" charset="-128"/>
            </a:endParaRPr>
          </a:p>
          <a:p>
            <a:r>
              <a:rPr kumimoji="1" lang="ja-JP" altLang="en-US" sz="4400" b="1" dirty="0">
                <a:latin typeface="HGP創英角ｺﾞｼｯｸUB" panose="020B0900000000000000" pitchFamily="50" charset="-128"/>
                <a:ea typeface="HGP創英角ｺﾞｼｯｸUB" panose="020B0900000000000000" pitchFamily="50" charset="-128"/>
              </a:rPr>
              <a:t>５，次のグローバルプロジェクトを特　</a:t>
            </a:r>
            <a:endParaRPr kumimoji="1" lang="en-US" altLang="ja-JP" sz="4400" b="1" dirty="0">
              <a:latin typeface="HGP創英角ｺﾞｼｯｸUB" panose="020B0900000000000000" pitchFamily="50" charset="-128"/>
              <a:ea typeface="HGP創英角ｺﾞｼｯｸUB" panose="020B0900000000000000" pitchFamily="50" charset="-128"/>
            </a:endParaRPr>
          </a:p>
          <a:p>
            <a:r>
              <a:rPr kumimoji="1" lang="ja-JP" altLang="en-US" sz="4400" b="1" dirty="0">
                <a:latin typeface="HGP創英角ｺﾞｼｯｸUB" panose="020B0900000000000000" pitchFamily="50" charset="-128"/>
                <a:ea typeface="HGP創英角ｺﾞｼｯｸUB" panose="020B0900000000000000" pitchFamily="50" charset="-128"/>
              </a:rPr>
              <a:t>　　定する</a:t>
            </a:r>
            <a:endParaRPr kumimoji="1" lang="en-US" altLang="ja-JP" sz="4400" b="1" dirty="0">
              <a:latin typeface="HGP創英角ｺﾞｼｯｸUB" panose="020B0900000000000000" pitchFamily="50" charset="-128"/>
              <a:ea typeface="HGP創英角ｺﾞｼｯｸUB" panose="020B0900000000000000" pitchFamily="50" charset="-128"/>
            </a:endParaRPr>
          </a:p>
          <a:p>
            <a:r>
              <a:rPr kumimoji="1" lang="ja-JP" altLang="en-US" sz="4400" b="1" dirty="0">
                <a:latin typeface="HGP創英角ｺﾞｼｯｸUB" panose="020B0900000000000000" pitchFamily="50" charset="-128"/>
                <a:ea typeface="HGP創英角ｺﾞｼｯｸUB" panose="020B0900000000000000" pitchFamily="50" charset="-128"/>
              </a:rPr>
              <a:t>６，地域化への抵抗</a:t>
            </a:r>
          </a:p>
        </p:txBody>
      </p:sp>
      <p:pic>
        <p:nvPicPr>
          <p:cNvPr id="3" name="Picture 2" descr="C:\Users\FMV-ESPRIMO\Desktop\image001.png">
            <a:extLst>
              <a:ext uri="{FF2B5EF4-FFF2-40B4-BE49-F238E27FC236}">
                <a16:creationId xmlns:a16="http://schemas.microsoft.com/office/drawing/2014/main" id="{B39D9E01-6307-C542-F432-F8F48EB12A18}"/>
              </a:ext>
            </a:extLst>
          </p:cNvPr>
          <p:cNvPicPr>
            <a:picLocks noChangeAspect="1" noChangeArrowheads="1"/>
          </p:cNvPicPr>
          <p:nvPr/>
        </p:nvPicPr>
        <p:blipFill>
          <a:blip r:embed="rId3" cstate="print"/>
          <a:srcRect/>
          <a:stretch>
            <a:fillRect/>
          </a:stretch>
        </p:blipFill>
        <p:spPr bwMode="auto">
          <a:xfrm>
            <a:off x="7925841" y="316478"/>
            <a:ext cx="933450" cy="371475"/>
          </a:xfrm>
          <a:prstGeom prst="rect">
            <a:avLst/>
          </a:prstGeom>
          <a:noFill/>
        </p:spPr>
      </p:pic>
    </p:spTree>
    <p:extLst>
      <p:ext uri="{BB962C8B-B14F-4D97-AF65-F5344CB8AC3E}">
        <p14:creationId xmlns:p14="http://schemas.microsoft.com/office/powerpoint/2010/main" val="20316588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F880127-6AEA-F5A8-B185-A50BAA7E0BAD}"/>
              </a:ext>
            </a:extLst>
          </p:cNvPr>
          <p:cNvSpPr txBox="1"/>
          <p:nvPr/>
        </p:nvSpPr>
        <p:spPr>
          <a:xfrm>
            <a:off x="457199" y="276045"/>
            <a:ext cx="8255480" cy="5940088"/>
          </a:xfrm>
          <a:prstGeom prst="rect">
            <a:avLst/>
          </a:prstGeom>
          <a:noFill/>
        </p:spPr>
        <p:txBody>
          <a:bodyPr wrap="square" rtlCol="0">
            <a:spAutoFit/>
          </a:bodyPr>
          <a:lstStyle/>
          <a:p>
            <a:r>
              <a:rPr kumimoji="1" lang="en-US" altLang="ja-JP" sz="2000" b="1" dirty="0">
                <a:latin typeface="HGP創英角ｺﾞｼｯｸUB" panose="020B0900000000000000" pitchFamily="50" charset="-128"/>
                <a:ea typeface="HGP創英角ｺﾞｼｯｸUB" panose="020B0900000000000000" pitchFamily="50" charset="-128"/>
              </a:rPr>
              <a:t>1</a:t>
            </a:r>
            <a:r>
              <a:rPr kumimoji="1" lang="ja-JP" altLang="en-US" sz="2000" b="1" dirty="0">
                <a:latin typeface="HGP創英角ｺﾞｼｯｸUB" panose="020B0900000000000000" pitchFamily="50" charset="-128"/>
                <a:ea typeface="HGP創英角ｺﾞｼｯｸUB" panose="020B0900000000000000" pitchFamily="50" charset="-128"/>
              </a:rPr>
              <a:t>） 会員数の減少</a:t>
            </a:r>
          </a:p>
          <a:p>
            <a:r>
              <a:rPr kumimoji="1" lang="en-US" altLang="ja-JP" sz="2000" b="1" dirty="0">
                <a:latin typeface="HGP創英角ｺﾞｼｯｸUB" panose="020B0900000000000000" pitchFamily="50" charset="-128"/>
                <a:ea typeface="HGP創英角ｺﾞｼｯｸUB" panose="020B0900000000000000" pitchFamily="50" charset="-128"/>
              </a:rPr>
              <a:t>2</a:t>
            </a:r>
            <a:r>
              <a:rPr kumimoji="1" lang="ja-JP" altLang="en-US" sz="2000" b="1" dirty="0">
                <a:latin typeface="HGP創英角ｺﾞｼｯｸUB" panose="020B0900000000000000" pitchFamily="50" charset="-128"/>
                <a:ea typeface="HGP創英角ｺﾞｼｯｸUB" panose="020B0900000000000000" pitchFamily="50" charset="-128"/>
              </a:rPr>
              <a:t>） 適合性を維持する　</a:t>
            </a:r>
          </a:p>
          <a:p>
            <a:r>
              <a:rPr kumimoji="1" lang="en-US" altLang="ja-JP" sz="2000" b="1" dirty="0">
                <a:latin typeface="HGP創英角ｺﾞｼｯｸUB" panose="020B0900000000000000" pitchFamily="50" charset="-128"/>
                <a:ea typeface="HGP創英角ｺﾞｼｯｸUB" panose="020B0900000000000000" pitchFamily="50" charset="-128"/>
              </a:rPr>
              <a:t>3</a:t>
            </a:r>
            <a:r>
              <a:rPr kumimoji="1" lang="ja-JP" altLang="en-US" sz="2000" b="1" dirty="0">
                <a:latin typeface="HGP創英角ｺﾞｼｯｸUB" panose="020B0900000000000000" pitchFamily="50" charset="-128"/>
                <a:ea typeface="HGP創英角ｺﾞｼｯｸUB" panose="020B0900000000000000" pitchFamily="50" charset="-128"/>
              </a:rPr>
              <a:t>） 機敏に適応する</a:t>
            </a:r>
          </a:p>
          <a:p>
            <a:r>
              <a:rPr kumimoji="1" lang="en-US" altLang="ja-JP" sz="2000" b="1" dirty="0">
                <a:latin typeface="HGP創英角ｺﾞｼｯｸUB" panose="020B0900000000000000" pitchFamily="50" charset="-128"/>
                <a:ea typeface="HGP創英角ｺﾞｼｯｸUB" panose="020B0900000000000000" pitchFamily="50" charset="-128"/>
              </a:rPr>
              <a:t>4</a:t>
            </a:r>
            <a:r>
              <a:rPr kumimoji="1" lang="ja-JP" altLang="en-US" sz="2000" b="1" dirty="0">
                <a:latin typeface="HGP創英角ｺﾞｼｯｸUB" panose="020B0900000000000000" pitchFamily="50" charset="-128"/>
                <a:ea typeface="HGP創英角ｺﾞｼｯｸUB" panose="020B0900000000000000" pitchFamily="50" charset="-128"/>
              </a:rPr>
              <a:t>） リーダーシップの継続性</a:t>
            </a:r>
          </a:p>
          <a:p>
            <a:r>
              <a:rPr kumimoji="1" lang="en-US" altLang="ja-JP" sz="2000" b="1" dirty="0">
                <a:latin typeface="HGP創英角ｺﾞｼｯｸUB" panose="020B0900000000000000" pitchFamily="50" charset="-128"/>
                <a:ea typeface="HGP創英角ｺﾞｼｯｸUB" panose="020B0900000000000000" pitchFamily="50" charset="-128"/>
              </a:rPr>
              <a:t>5</a:t>
            </a:r>
            <a:r>
              <a:rPr kumimoji="1" lang="ja-JP" altLang="en-US" sz="2000" b="1" dirty="0">
                <a:latin typeface="HGP創英角ｺﾞｼｯｸUB" panose="020B0900000000000000" pitchFamily="50" charset="-128"/>
                <a:ea typeface="HGP創英角ｺﾞｼｯｸUB" panose="020B0900000000000000" pitchFamily="50" charset="-128"/>
              </a:rPr>
              <a:t>） 次の世界的プロジェクトを特定する</a:t>
            </a:r>
          </a:p>
          <a:p>
            <a:r>
              <a:rPr kumimoji="1" lang="en-US" altLang="ja-JP" sz="2000" b="1" dirty="0">
                <a:latin typeface="HGP創英角ｺﾞｼｯｸUB" panose="020B0900000000000000" pitchFamily="50" charset="-128"/>
                <a:ea typeface="HGP創英角ｺﾞｼｯｸUB" panose="020B0900000000000000" pitchFamily="50" charset="-128"/>
              </a:rPr>
              <a:t>6</a:t>
            </a:r>
            <a:r>
              <a:rPr kumimoji="1" lang="ja-JP" altLang="en-US" sz="2000" b="1" dirty="0">
                <a:latin typeface="HGP創英角ｺﾞｼｯｸUB" panose="020B0900000000000000" pitchFamily="50" charset="-128"/>
                <a:ea typeface="HGP創英角ｺﾞｼｯｸUB" panose="020B0900000000000000" pitchFamily="50" charset="-128"/>
              </a:rPr>
              <a:t>） 地域化に対する抵抗</a:t>
            </a:r>
          </a:p>
          <a:p>
            <a:endParaRPr kumimoji="1" lang="en-US" altLang="ja-JP" sz="2000" b="1" dirty="0">
              <a:latin typeface="HGP創英角ｺﾞｼｯｸUB" panose="020B0900000000000000" pitchFamily="50" charset="-128"/>
              <a:ea typeface="HGP創英角ｺﾞｼｯｸUB" panose="020B0900000000000000" pitchFamily="50" charset="-128"/>
            </a:endParaRPr>
          </a:p>
          <a:p>
            <a:r>
              <a:rPr kumimoji="1" lang="ja-JP" altLang="en-US" sz="2000" b="1" dirty="0">
                <a:latin typeface="HGP創英角ｺﾞｼｯｸUB" panose="020B0900000000000000" pitchFamily="50" charset="-128"/>
                <a:ea typeface="HGP創英角ｺﾞｼｯｸUB" panose="020B0900000000000000" pitchFamily="50" charset="-128"/>
              </a:rPr>
              <a:t>◆ロータリーは</a:t>
            </a:r>
          </a:p>
          <a:p>
            <a:r>
              <a:rPr kumimoji="1" lang="ja-JP" altLang="en-US" sz="2000" b="1" dirty="0">
                <a:solidFill>
                  <a:srgbClr val="FF0000"/>
                </a:solidFill>
                <a:latin typeface="HGP創英角ｺﾞｼｯｸUB" panose="020B0900000000000000" pitchFamily="50" charset="-128"/>
                <a:ea typeface="HGP創英角ｺﾞｼｯｸUB" panose="020B0900000000000000" pitchFamily="50" charset="-128"/>
              </a:rPr>
              <a:t> </a:t>
            </a:r>
            <a:r>
              <a:rPr kumimoji="1" lang="ja-JP" altLang="en-US" sz="2000" b="1" dirty="0">
                <a:latin typeface="HGP創英角ｺﾞｼｯｸUB" panose="020B0900000000000000" pitchFamily="50" charset="-128"/>
                <a:ea typeface="HGP創英角ｺﾞｼｯｸUB" panose="020B0900000000000000" pitchFamily="50" charset="-128"/>
              </a:rPr>
              <a:t>クラブ体験という商品を販売しております。商品が売れない場合、変更する</a:t>
            </a:r>
            <a:endParaRPr kumimoji="1" lang="en-US" altLang="ja-JP" sz="2000" b="1" dirty="0">
              <a:latin typeface="HGP創英角ｺﾞｼｯｸUB" panose="020B0900000000000000" pitchFamily="50" charset="-128"/>
              <a:ea typeface="HGP創英角ｺﾞｼｯｸUB" panose="020B0900000000000000" pitchFamily="50" charset="-128"/>
            </a:endParaRPr>
          </a:p>
          <a:p>
            <a:r>
              <a:rPr kumimoji="1" lang="ja-JP" altLang="en-US" sz="2000" b="1" dirty="0">
                <a:latin typeface="HGP創英角ｺﾞｼｯｸUB" panose="020B0900000000000000" pitchFamily="50" charset="-128"/>
                <a:ea typeface="HGP創英角ｺﾞｼｯｸUB" panose="020B0900000000000000" pitchFamily="50" charset="-128"/>
              </a:rPr>
              <a:t>　必要がある。</a:t>
            </a:r>
          </a:p>
          <a:p>
            <a:r>
              <a:rPr kumimoji="1" lang="ja-JP" altLang="en-US" sz="2000" b="1" dirty="0">
                <a:solidFill>
                  <a:srgbClr val="FF0000"/>
                </a:solidFill>
                <a:latin typeface="HGP創英角ｺﾞｼｯｸUB" panose="020B0900000000000000" pitchFamily="50" charset="-128"/>
                <a:ea typeface="HGP創英角ｺﾞｼｯｸUB" panose="020B0900000000000000" pitchFamily="50" charset="-128"/>
              </a:rPr>
              <a:t> </a:t>
            </a:r>
            <a:r>
              <a:rPr kumimoji="1" lang="ja-JP" altLang="en-US" sz="2000" b="1" dirty="0">
                <a:latin typeface="HGP創英角ｺﾞｼｯｸUB" panose="020B0900000000000000" pitchFamily="50" charset="-128"/>
                <a:ea typeface="HGP創英角ｺﾞｼｯｸUB" panose="020B0900000000000000" pitchFamily="50" charset="-128"/>
              </a:rPr>
              <a:t>コダックのことを覚えていますか？変化する市場に適応しなければ、組織の　</a:t>
            </a:r>
            <a:endParaRPr kumimoji="1" lang="en-US" altLang="ja-JP" sz="2000" b="1" dirty="0">
              <a:latin typeface="HGP創英角ｺﾞｼｯｸUB" panose="020B0900000000000000" pitchFamily="50" charset="-128"/>
              <a:ea typeface="HGP創英角ｺﾞｼｯｸUB" panose="020B0900000000000000" pitchFamily="50" charset="-128"/>
            </a:endParaRPr>
          </a:p>
          <a:p>
            <a:r>
              <a:rPr kumimoji="1" lang="ja-JP" altLang="en-US" sz="2000" b="1" dirty="0">
                <a:latin typeface="HGP創英角ｺﾞｼｯｸUB" panose="020B0900000000000000" pitchFamily="50" charset="-128"/>
                <a:ea typeface="HGP創英角ｺﾞｼｯｸUB" panose="020B0900000000000000" pitchFamily="50" charset="-128"/>
              </a:rPr>
              <a:t>　崩壊を引き起こす。</a:t>
            </a:r>
          </a:p>
          <a:p>
            <a:r>
              <a:rPr kumimoji="1" lang="ja-JP" altLang="en-US" sz="2000" b="1" dirty="0">
                <a:solidFill>
                  <a:srgbClr val="FF0000"/>
                </a:solidFill>
                <a:latin typeface="HGP創英角ｺﾞｼｯｸUB" panose="020B0900000000000000" pitchFamily="50" charset="-128"/>
                <a:ea typeface="HGP創英角ｺﾞｼｯｸUB" panose="020B0900000000000000" pitchFamily="50" charset="-128"/>
              </a:rPr>
              <a:t> </a:t>
            </a:r>
            <a:r>
              <a:rPr kumimoji="1" lang="ja-JP" altLang="en-US" sz="2000" b="1" dirty="0">
                <a:latin typeface="HGP創英角ｺﾞｼｯｸUB" panose="020B0900000000000000" pitchFamily="50" charset="-128"/>
                <a:ea typeface="HGP創英角ｺﾞｼｯｸUB" panose="020B0900000000000000" pitchFamily="50" charset="-128"/>
              </a:rPr>
              <a:t>機会を活用するためには、方向をすばやく変えることができることが必要。</a:t>
            </a:r>
          </a:p>
          <a:p>
            <a:r>
              <a:rPr kumimoji="1" lang="ja-JP" altLang="en-US" sz="2000" b="1" dirty="0">
                <a:solidFill>
                  <a:srgbClr val="FF0000"/>
                </a:solidFill>
                <a:latin typeface="HGP創英角ｺﾞｼｯｸUB" panose="020B0900000000000000" pitchFamily="50" charset="-128"/>
                <a:ea typeface="HGP創英角ｺﾞｼｯｸUB" panose="020B0900000000000000" pitchFamily="50" charset="-128"/>
              </a:rPr>
              <a:t> </a:t>
            </a:r>
            <a:r>
              <a:rPr kumimoji="1" lang="ja-JP" altLang="en-US" sz="2000" b="1" dirty="0">
                <a:latin typeface="HGP創英角ｺﾞｼｯｸUB" panose="020B0900000000000000" pitchFamily="50" charset="-128"/>
                <a:ea typeface="HGP創英角ｺﾞｼｯｸUB" panose="020B0900000000000000" pitchFamily="50" charset="-128"/>
              </a:rPr>
              <a:t>ポリオの根絶、女性や女児のエンパワメントなどはリーダーシップの継続性</a:t>
            </a:r>
            <a:endParaRPr kumimoji="1" lang="en-US" altLang="ja-JP" sz="2000" b="1" dirty="0">
              <a:latin typeface="HGP創英角ｺﾞｼｯｸUB" panose="020B0900000000000000" pitchFamily="50" charset="-128"/>
              <a:ea typeface="HGP創英角ｺﾞｼｯｸUB" panose="020B0900000000000000" pitchFamily="50" charset="-128"/>
            </a:endParaRPr>
          </a:p>
          <a:p>
            <a:r>
              <a:rPr kumimoji="1" lang="ja-JP" altLang="en-US" sz="2000" b="1" dirty="0">
                <a:latin typeface="HGP創英角ｺﾞｼｯｸUB" panose="020B0900000000000000" pitchFamily="50" charset="-128"/>
                <a:ea typeface="HGP創英角ｺﾞｼｯｸUB" panose="020B0900000000000000" pitchFamily="50" charset="-128"/>
              </a:rPr>
              <a:t>　が必要</a:t>
            </a:r>
          </a:p>
          <a:p>
            <a:r>
              <a:rPr kumimoji="1" lang="ja-JP" altLang="en-US" sz="2000" b="1" dirty="0">
                <a:solidFill>
                  <a:srgbClr val="FF0000"/>
                </a:solidFill>
                <a:latin typeface="HGP創英角ｺﾞｼｯｸUB" panose="020B0900000000000000" pitchFamily="50" charset="-128"/>
                <a:ea typeface="HGP創英角ｺﾞｼｯｸUB" panose="020B0900000000000000" pitchFamily="50" charset="-128"/>
              </a:rPr>
              <a:t> </a:t>
            </a:r>
            <a:r>
              <a:rPr kumimoji="1" lang="ja-JP" altLang="en-US" sz="2000" b="1" dirty="0">
                <a:latin typeface="HGP創英角ｺﾞｼｯｸUB" panose="020B0900000000000000" pitchFamily="50" charset="-128"/>
                <a:ea typeface="HGP創英角ｺﾞｼｯｸUB" panose="020B0900000000000000" pitchFamily="50" charset="-128"/>
              </a:rPr>
              <a:t>ポリオ後に何に焦点を当てるべきか、</a:t>
            </a:r>
            <a:r>
              <a:rPr kumimoji="1" lang="en-US" altLang="ja-JP" sz="2000" b="1" dirty="0">
                <a:latin typeface="HGP創英角ｺﾞｼｯｸUB" panose="020B0900000000000000" pitchFamily="50" charset="-128"/>
                <a:ea typeface="HGP創英角ｺﾞｼｯｸUB" panose="020B0900000000000000" pitchFamily="50" charset="-128"/>
              </a:rPr>
              <a:t>7</a:t>
            </a:r>
            <a:r>
              <a:rPr kumimoji="1" lang="ja-JP" altLang="en-US" sz="2000" b="1" dirty="0">
                <a:latin typeface="HGP創英角ｺﾞｼｯｸUB" panose="020B0900000000000000" pitchFamily="50" charset="-128"/>
                <a:ea typeface="HGP創英角ｺﾞｼｯｸUB" panose="020B0900000000000000" pitchFamily="50" charset="-128"/>
              </a:rPr>
              <a:t>つの重点分野で、グローバルプロ</a:t>
            </a:r>
            <a:endParaRPr kumimoji="1" lang="en-US" altLang="ja-JP" sz="2000" b="1" dirty="0">
              <a:latin typeface="HGP創英角ｺﾞｼｯｸUB" panose="020B0900000000000000" pitchFamily="50" charset="-128"/>
              <a:ea typeface="HGP創英角ｺﾞｼｯｸUB" panose="020B0900000000000000" pitchFamily="50" charset="-128"/>
            </a:endParaRPr>
          </a:p>
          <a:p>
            <a:r>
              <a:rPr kumimoji="1" lang="ja-JP" altLang="en-US" sz="2000" b="1" dirty="0">
                <a:latin typeface="HGP創英角ｺﾞｼｯｸUB" panose="020B0900000000000000" pitchFamily="50" charset="-128"/>
                <a:ea typeface="HGP創英角ｺﾞｼｯｸUB" panose="020B0900000000000000" pitchFamily="50" charset="-128"/>
              </a:rPr>
              <a:t>　ジェクトか小規模なプロジェクトか？</a:t>
            </a:r>
          </a:p>
          <a:p>
            <a:r>
              <a:rPr kumimoji="1" lang="ja-JP" altLang="en-US" sz="2000" b="1" dirty="0">
                <a:solidFill>
                  <a:srgbClr val="FF0000"/>
                </a:solidFill>
                <a:latin typeface="HGP創英角ｺﾞｼｯｸUB" panose="020B0900000000000000" pitchFamily="50" charset="-128"/>
                <a:ea typeface="HGP創英角ｺﾞｼｯｸUB" panose="020B0900000000000000" pitchFamily="50" charset="-128"/>
              </a:rPr>
              <a:t> </a:t>
            </a:r>
            <a:r>
              <a:rPr kumimoji="1" lang="ja-JP" altLang="en-US" sz="2000" b="1" dirty="0">
                <a:latin typeface="HGP創英角ｺﾞｼｯｸUB" panose="020B0900000000000000" pitchFamily="50" charset="-128"/>
                <a:ea typeface="HGP創英角ｺﾞｼｯｸUB" panose="020B0900000000000000" pitchFamily="50" charset="-128"/>
              </a:rPr>
              <a:t>効率的に運営するために、地域の違いを認識し、影響力を高めるために、</a:t>
            </a:r>
            <a:endParaRPr kumimoji="1" lang="en-US" altLang="ja-JP" sz="2000" b="1" dirty="0">
              <a:latin typeface="HGP創英角ｺﾞｼｯｸUB" panose="020B0900000000000000" pitchFamily="50" charset="-128"/>
              <a:ea typeface="HGP創英角ｺﾞｼｯｸUB" panose="020B0900000000000000" pitchFamily="50" charset="-128"/>
            </a:endParaRPr>
          </a:p>
          <a:p>
            <a:r>
              <a:rPr kumimoji="1" lang="ja-JP" altLang="en-US" sz="2000" b="1" dirty="0">
                <a:latin typeface="HGP創英角ｺﾞｼｯｸUB" panose="020B0900000000000000" pitchFamily="50" charset="-128"/>
                <a:ea typeface="HGP創英角ｺﾞｼｯｸUB" panose="020B0900000000000000" pitchFamily="50" charset="-128"/>
              </a:rPr>
              <a:t>　ガバナンス構造の変更が必要。</a:t>
            </a:r>
          </a:p>
        </p:txBody>
      </p:sp>
      <p:pic>
        <p:nvPicPr>
          <p:cNvPr id="3" name="Picture 2" descr="C:\Users\FMV-ESPRIMO\Desktop\image001.png">
            <a:extLst>
              <a:ext uri="{FF2B5EF4-FFF2-40B4-BE49-F238E27FC236}">
                <a16:creationId xmlns:a16="http://schemas.microsoft.com/office/drawing/2014/main" id="{8EDE68A6-65C3-5128-F599-123794E8A081}"/>
              </a:ext>
            </a:extLst>
          </p:cNvPr>
          <p:cNvPicPr>
            <a:picLocks noChangeAspect="1" noChangeArrowheads="1"/>
          </p:cNvPicPr>
          <p:nvPr/>
        </p:nvPicPr>
        <p:blipFill>
          <a:blip r:embed="rId3" cstate="print"/>
          <a:srcRect/>
          <a:stretch>
            <a:fillRect/>
          </a:stretch>
        </p:blipFill>
        <p:spPr bwMode="auto">
          <a:xfrm>
            <a:off x="7925841" y="316478"/>
            <a:ext cx="933450" cy="371475"/>
          </a:xfrm>
          <a:prstGeom prst="rect">
            <a:avLst/>
          </a:prstGeom>
          <a:noFill/>
        </p:spPr>
      </p:pic>
    </p:spTree>
    <p:extLst>
      <p:ext uri="{BB962C8B-B14F-4D97-AF65-F5344CB8AC3E}">
        <p14:creationId xmlns:p14="http://schemas.microsoft.com/office/powerpoint/2010/main" val="4201604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図形&#10;&#10;中程度の精度で自動的に生成された説明">
            <a:extLst>
              <a:ext uri="{FF2B5EF4-FFF2-40B4-BE49-F238E27FC236}">
                <a16:creationId xmlns:a16="http://schemas.microsoft.com/office/drawing/2014/main" id="{B1723B82-8CEE-FDA4-DA4F-EBCD5B4C13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96" y="442452"/>
            <a:ext cx="8297604" cy="5286835"/>
          </a:xfrm>
          <a:prstGeom prst="rect">
            <a:avLst/>
          </a:prstGeom>
        </p:spPr>
      </p:pic>
      <p:sp>
        <p:nvSpPr>
          <p:cNvPr id="3" name="テキスト ボックス 2">
            <a:extLst>
              <a:ext uri="{FF2B5EF4-FFF2-40B4-BE49-F238E27FC236}">
                <a16:creationId xmlns:a16="http://schemas.microsoft.com/office/drawing/2014/main" id="{67FBB3A9-0A3E-DD3C-826C-8D0FEDBA25A1}"/>
              </a:ext>
            </a:extLst>
          </p:cNvPr>
          <p:cNvSpPr txBox="1"/>
          <p:nvPr/>
        </p:nvSpPr>
        <p:spPr>
          <a:xfrm>
            <a:off x="5852160" y="5895191"/>
            <a:ext cx="2097741" cy="646331"/>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鵜沢和弘　　</a:t>
            </a:r>
            <a:endParaRPr kumimoji="1" lang="en-US" altLang="ja-JP" b="1" dirty="0">
              <a:latin typeface="HGP創英角ｺﾞｼｯｸUB" panose="020B0900000000000000" pitchFamily="50" charset="-128"/>
              <a:ea typeface="HGP創英角ｺﾞｼｯｸUB" panose="020B0900000000000000" pitchFamily="50" charset="-128"/>
            </a:endParaRPr>
          </a:p>
          <a:p>
            <a:r>
              <a:rPr kumimoji="1" lang="ja-JP" altLang="en-US" b="1" dirty="0">
                <a:latin typeface="HGP創英角ｺﾞｼｯｸUB" panose="020B0900000000000000" pitchFamily="50" charset="-128"/>
                <a:ea typeface="HGP創英角ｺﾞｼｯｸUB" panose="020B0900000000000000" pitchFamily="50" charset="-128"/>
              </a:rPr>
              <a:t>ガバナー資料より</a:t>
            </a:r>
          </a:p>
        </p:txBody>
      </p:sp>
      <p:pic>
        <p:nvPicPr>
          <p:cNvPr id="4" name="Picture 2" descr="C:\Users\FMV-ESPRIMO\Desktop\image001.png">
            <a:extLst>
              <a:ext uri="{FF2B5EF4-FFF2-40B4-BE49-F238E27FC236}">
                <a16:creationId xmlns:a16="http://schemas.microsoft.com/office/drawing/2014/main" id="{4B9E5E23-8D72-0B87-7BD7-1A88E688CE7D}"/>
              </a:ext>
            </a:extLst>
          </p:cNvPr>
          <p:cNvPicPr>
            <a:picLocks noChangeAspect="1" noChangeArrowheads="1"/>
          </p:cNvPicPr>
          <p:nvPr/>
        </p:nvPicPr>
        <p:blipFill>
          <a:blip r:embed="rId4" cstate="print"/>
          <a:srcRect/>
          <a:stretch>
            <a:fillRect/>
          </a:stretch>
        </p:blipFill>
        <p:spPr bwMode="auto">
          <a:xfrm>
            <a:off x="7925841" y="316478"/>
            <a:ext cx="933450" cy="371475"/>
          </a:xfrm>
          <a:prstGeom prst="rect">
            <a:avLst/>
          </a:prstGeom>
          <a:noFill/>
        </p:spPr>
      </p:pic>
    </p:spTree>
    <p:extLst>
      <p:ext uri="{BB962C8B-B14F-4D97-AF65-F5344CB8AC3E}">
        <p14:creationId xmlns:p14="http://schemas.microsoft.com/office/powerpoint/2010/main" val="9969989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1828955-FF68-E21F-35CA-9F3446DC0135}"/>
              </a:ext>
            </a:extLst>
          </p:cNvPr>
          <p:cNvSpPr txBox="1"/>
          <p:nvPr/>
        </p:nvSpPr>
        <p:spPr>
          <a:xfrm>
            <a:off x="462578" y="279700"/>
            <a:ext cx="8304903" cy="5878532"/>
          </a:xfrm>
          <a:prstGeom prst="rect">
            <a:avLst/>
          </a:prstGeom>
          <a:noFill/>
        </p:spPr>
        <p:txBody>
          <a:bodyPr wrap="square" rtlCol="0">
            <a:spAutoFit/>
          </a:bodyPr>
          <a:lstStyle/>
          <a:p>
            <a:r>
              <a:rPr kumimoji="1" lang="ja-JP" altLang="en-US" sz="4000" b="1" dirty="0">
                <a:latin typeface="HGP創英角ｺﾞｼｯｸUB" panose="020B0900000000000000" pitchFamily="50" charset="-128"/>
                <a:ea typeface="HGP創英角ｺﾞｼｯｸUB" panose="020B0900000000000000" pitchFamily="50" charset="-128"/>
              </a:rPr>
              <a:t>◆今や国際ロータリーは、</a:t>
            </a:r>
            <a:endParaRPr kumimoji="1" lang="en-US" altLang="ja-JP" sz="4000" b="1" dirty="0">
              <a:latin typeface="HGP創英角ｺﾞｼｯｸUB" panose="020B0900000000000000" pitchFamily="50" charset="-128"/>
              <a:ea typeface="HGP創英角ｺﾞｼｯｸUB" panose="020B0900000000000000" pitchFamily="50" charset="-128"/>
            </a:endParaRPr>
          </a:p>
          <a:p>
            <a:r>
              <a:rPr kumimoji="1" lang="ja-JP" altLang="en-US" sz="4000" b="1" dirty="0">
                <a:latin typeface="HGP創英角ｺﾞｼｯｸUB" panose="020B0900000000000000" pitchFamily="50" charset="-128"/>
                <a:ea typeface="HGP創英角ｺﾞｼｯｸUB" panose="020B0900000000000000" pitchFamily="50" charset="-128"/>
              </a:rPr>
              <a:t>「奉仕の概念とは？」</a:t>
            </a:r>
            <a:endParaRPr kumimoji="1" lang="en-US" altLang="ja-JP" sz="4000" b="1" dirty="0">
              <a:latin typeface="HGP創英角ｺﾞｼｯｸUB" panose="020B0900000000000000" pitchFamily="50" charset="-128"/>
              <a:ea typeface="HGP創英角ｺﾞｼｯｸUB" panose="020B0900000000000000" pitchFamily="50" charset="-128"/>
            </a:endParaRPr>
          </a:p>
          <a:p>
            <a:r>
              <a:rPr kumimoji="1" lang="ja-JP" altLang="en-US" sz="4000" b="1" dirty="0">
                <a:latin typeface="HGP創英角ｺﾞｼｯｸUB" panose="020B0900000000000000" pitchFamily="50" charset="-128"/>
                <a:ea typeface="HGP創英角ｺﾞｼｯｸUB" panose="020B0900000000000000" pitchFamily="50" charset="-128"/>
              </a:rPr>
              <a:t>「職業奉仕とは？」</a:t>
            </a:r>
            <a:endParaRPr kumimoji="1" lang="en-US" altLang="ja-JP" sz="4000" b="1" dirty="0">
              <a:latin typeface="HGP創英角ｺﾞｼｯｸUB" panose="020B0900000000000000" pitchFamily="50" charset="-128"/>
              <a:ea typeface="HGP創英角ｺﾞｼｯｸUB" panose="020B0900000000000000" pitchFamily="50" charset="-128"/>
            </a:endParaRPr>
          </a:p>
          <a:p>
            <a:r>
              <a:rPr kumimoji="1" lang="ja-JP" altLang="en-US" sz="4000" b="1" dirty="0">
                <a:latin typeface="HGP創英角ｺﾞｼｯｸUB" panose="020B0900000000000000" pitchFamily="50" charset="-128"/>
                <a:ea typeface="HGP創英角ｺﾞｼｯｸUB" panose="020B0900000000000000" pitchFamily="50" charset="-128"/>
              </a:rPr>
              <a:t>「会員資格と会員資質とは？」</a:t>
            </a:r>
            <a:endParaRPr kumimoji="1" lang="en-US" altLang="ja-JP" sz="4000" b="1" dirty="0">
              <a:latin typeface="HGP創英角ｺﾞｼｯｸUB" panose="020B0900000000000000" pitchFamily="50" charset="-128"/>
              <a:ea typeface="HGP創英角ｺﾞｼｯｸUB" panose="020B0900000000000000" pitchFamily="50" charset="-128"/>
            </a:endParaRPr>
          </a:p>
          <a:p>
            <a:r>
              <a:rPr kumimoji="1" lang="ja-JP" altLang="en-US" sz="4000" b="1" dirty="0">
                <a:latin typeface="HGP創英角ｺﾞｼｯｸUB" panose="020B0900000000000000" pitchFamily="50" charset="-128"/>
                <a:ea typeface="HGP創英角ｺﾞｼｯｸUB" panose="020B0900000000000000" pitchFamily="50" charset="-128"/>
              </a:rPr>
              <a:t>「クラブ奉仕と社会奉仕の違いとは？」など</a:t>
            </a:r>
            <a:endParaRPr kumimoji="1" lang="en-US" altLang="ja-JP" sz="40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私達日本のロータリアンが昔から研鑽を積んできた重要な事柄に対しては一言も表には出てきません。</a:t>
            </a:r>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4000" b="1" dirty="0">
                <a:latin typeface="HGP創英角ｺﾞｼｯｸUB" panose="020B0900000000000000" pitchFamily="50" charset="-128"/>
                <a:ea typeface="HGP創英角ｺﾞｼｯｸUB" panose="020B0900000000000000" pitchFamily="50" charset="-128"/>
              </a:rPr>
              <a:t>　　　　　　　　　２０１６年規定審議会での</a:t>
            </a:r>
            <a:r>
              <a:rPr kumimoji="1" lang="ja-JP" altLang="en-US" sz="4000" b="1" dirty="0">
                <a:highlight>
                  <a:srgbClr val="FFFF00"/>
                </a:highlight>
                <a:latin typeface="HGP創英角ｺﾞｼｯｸUB" panose="020B0900000000000000" pitchFamily="50" charset="-128"/>
                <a:ea typeface="HGP創英角ｺﾞｼｯｸUB" panose="020B0900000000000000" pitchFamily="50" charset="-128"/>
              </a:rPr>
              <a:t>「柔軟性の採択」</a:t>
            </a:r>
            <a:r>
              <a:rPr kumimoji="1" lang="ja-JP" altLang="en-US" sz="4000" b="1" dirty="0">
                <a:latin typeface="HGP創英角ｺﾞｼｯｸUB" panose="020B0900000000000000" pitchFamily="50" charset="-128"/>
                <a:ea typeface="HGP創英角ｺﾞｼｯｸUB" panose="020B0900000000000000" pitchFamily="50" charset="-128"/>
              </a:rPr>
              <a:t>から方向転換</a:t>
            </a:r>
          </a:p>
        </p:txBody>
      </p:sp>
      <p:sp>
        <p:nvSpPr>
          <p:cNvPr id="3" name="矢印: 右 2">
            <a:extLst>
              <a:ext uri="{FF2B5EF4-FFF2-40B4-BE49-F238E27FC236}">
                <a16:creationId xmlns:a16="http://schemas.microsoft.com/office/drawing/2014/main" id="{A329A7A4-753E-C39A-737C-D4B7C8DD2FE2}"/>
              </a:ext>
            </a:extLst>
          </p:cNvPr>
          <p:cNvSpPr/>
          <p:nvPr/>
        </p:nvSpPr>
        <p:spPr>
          <a:xfrm>
            <a:off x="763792" y="4991548"/>
            <a:ext cx="2151529" cy="322730"/>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dirty="0"/>
              <a:t>　</a:t>
            </a:r>
            <a:endParaRPr kumimoji="1" lang="en-US" altLang="ja-JP" dirty="0"/>
          </a:p>
          <a:p>
            <a:pPr algn="ctr"/>
            <a:endParaRPr kumimoji="1" lang="ja-JP" altLang="en-US" dirty="0"/>
          </a:p>
        </p:txBody>
      </p:sp>
      <p:pic>
        <p:nvPicPr>
          <p:cNvPr id="4" name="Picture 2" descr="C:\Users\FMV-ESPRIMO\Desktop\image001.png">
            <a:extLst>
              <a:ext uri="{FF2B5EF4-FFF2-40B4-BE49-F238E27FC236}">
                <a16:creationId xmlns:a16="http://schemas.microsoft.com/office/drawing/2014/main" id="{1D4B059A-07E8-9BF7-6CDB-3F8A4C5D0E2A}"/>
              </a:ext>
            </a:extLst>
          </p:cNvPr>
          <p:cNvPicPr>
            <a:picLocks noChangeAspect="1" noChangeArrowheads="1"/>
          </p:cNvPicPr>
          <p:nvPr/>
        </p:nvPicPr>
        <p:blipFill>
          <a:blip r:embed="rId3" cstate="print"/>
          <a:srcRect/>
          <a:stretch>
            <a:fillRect/>
          </a:stretch>
        </p:blipFill>
        <p:spPr bwMode="auto">
          <a:xfrm>
            <a:off x="7925841" y="316478"/>
            <a:ext cx="933450" cy="371475"/>
          </a:xfrm>
          <a:prstGeom prst="rect">
            <a:avLst/>
          </a:prstGeom>
          <a:noFill/>
        </p:spPr>
      </p:pic>
    </p:spTree>
    <p:extLst>
      <p:ext uri="{BB962C8B-B14F-4D97-AF65-F5344CB8AC3E}">
        <p14:creationId xmlns:p14="http://schemas.microsoft.com/office/powerpoint/2010/main" val="5816056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C13B0CE-19AC-E843-4430-3936C0C99BF6}"/>
              </a:ext>
            </a:extLst>
          </p:cNvPr>
          <p:cNvSpPr txBox="1"/>
          <p:nvPr/>
        </p:nvSpPr>
        <p:spPr>
          <a:xfrm>
            <a:off x="825910" y="1730608"/>
            <a:ext cx="7863958" cy="3416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kumimoji="1" lang="ja-JP" altLang="en-US" sz="7200" b="1" dirty="0">
                <a:latin typeface="HGP創英角ｺﾞｼｯｸUB" panose="020B0900000000000000" pitchFamily="50" charset="-128"/>
                <a:ea typeface="HGP創英角ｺﾞｼｯｸUB" panose="020B0900000000000000" pitchFamily="50" charset="-128"/>
              </a:rPr>
              <a:t>このことを、わかりやすく音楽の世界に例えると</a:t>
            </a:r>
          </a:p>
        </p:txBody>
      </p:sp>
      <p:pic>
        <p:nvPicPr>
          <p:cNvPr id="3" name="Picture 2" descr="C:\Users\FMV-ESPRIMO\Desktop\image001.png">
            <a:extLst>
              <a:ext uri="{FF2B5EF4-FFF2-40B4-BE49-F238E27FC236}">
                <a16:creationId xmlns:a16="http://schemas.microsoft.com/office/drawing/2014/main" id="{1262BDF3-EF9D-12B6-D664-3086065EDC9F}"/>
              </a:ext>
            </a:extLst>
          </p:cNvPr>
          <p:cNvPicPr>
            <a:picLocks noChangeAspect="1" noChangeArrowheads="1"/>
          </p:cNvPicPr>
          <p:nvPr/>
        </p:nvPicPr>
        <p:blipFill>
          <a:blip r:embed="rId2" cstate="print"/>
          <a:srcRect/>
          <a:stretch>
            <a:fillRect/>
          </a:stretch>
        </p:blipFill>
        <p:spPr bwMode="auto">
          <a:xfrm>
            <a:off x="7925841" y="316478"/>
            <a:ext cx="933450" cy="371475"/>
          </a:xfrm>
          <a:prstGeom prst="rect">
            <a:avLst/>
          </a:prstGeom>
          <a:noFill/>
        </p:spPr>
      </p:pic>
    </p:spTree>
    <p:extLst>
      <p:ext uri="{BB962C8B-B14F-4D97-AF65-F5344CB8AC3E}">
        <p14:creationId xmlns:p14="http://schemas.microsoft.com/office/powerpoint/2010/main" val="20978510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5C33C6D-346B-0D70-3FD7-67026BF0D716}"/>
              </a:ext>
            </a:extLst>
          </p:cNvPr>
          <p:cNvSpPr txBox="1"/>
          <p:nvPr/>
        </p:nvSpPr>
        <p:spPr>
          <a:xfrm>
            <a:off x="376518" y="319177"/>
            <a:ext cx="8606117" cy="6494085"/>
          </a:xfrm>
          <a:prstGeom prst="rect">
            <a:avLst/>
          </a:prstGeom>
          <a:noFill/>
        </p:spPr>
        <p:txBody>
          <a:bodyPr wrap="square" rtlCol="0">
            <a:spAutoFit/>
          </a:bodyPr>
          <a:lstStyle/>
          <a:p>
            <a:r>
              <a:rPr kumimoji="1" lang="ja-JP" altLang="en-US" sz="2800" b="1" dirty="0">
                <a:highlight>
                  <a:srgbClr val="FFFF00"/>
                </a:highlight>
                <a:latin typeface="HGP創英角ｺﾞｼｯｸUB" panose="020B0900000000000000" pitchFamily="50" charset="-128"/>
                <a:ea typeface="HGP創英角ｺﾞｼｯｸUB" panose="020B0900000000000000" pitchFamily="50" charset="-128"/>
              </a:rPr>
              <a:t>◆音楽の世界の</a:t>
            </a:r>
            <a:r>
              <a:rPr kumimoji="1" lang="en-US" altLang="ja-JP" sz="2800" b="1" dirty="0">
                <a:highlight>
                  <a:srgbClr val="FFFF00"/>
                </a:highlight>
                <a:latin typeface="HGP創英角ｺﾞｼｯｸUB" panose="020B0900000000000000" pitchFamily="50" charset="-128"/>
                <a:ea typeface="HGP創英角ｺﾞｼｯｸUB" panose="020B0900000000000000" pitchFamily="50" charset="-128"/>
              </a:rPr>
              <a:t>※</a:t>
            </a:r>
            <a:r>
              <a:rPr kumimoji="1" lang="ja-JP" altLang="en-US" sz="2800" b="1" dirty="0">
                <a:highlight>
                  <a:srgbClr val="FFFF00"/>
                </a:highlight>
                <a:latin typeface="HGP創英角ｺﾞｼｯｸUB" panose="020B0900000000000000" pitchFamily="50" charset="-128"/>
                <a:ea typeface="HGP創英角ｺﾞｼｯｸUB" panose="020B0900000000000000" pitchFamily="50" charset="-128"/>
              </a:rPr>
              <a:t>古典派と</a:t>
            </a:r>
            <a:r>
              <a:rPr kumimoji="1" lang="en-US" altLang="ja-JP" sz="2800" b="1" dirty="0">
                <a:highlight>
                  <a:srgbClr val="FFFF00"/>
                </a:highlight>
                <a:latin typeface="HGP創英角ｺﾞｼｯｸUB" panose="020B0900000000000000" pitchFamily="50" charset="-128"/>
                <a:ea typeface="HGP創英角ｺﾞｼｯｸUB" panose="020B0900000000000000" pitchFamily="50" charset="-128"/>
              </a:rPr>
              <a:t>※</a:t>
            </a:r>
            <a:r>
              <a:rPr kumimoji="1" lang="ja-JP" altLang="en-US" sz="2800" b="1" dirty="0">
                <a:highlight>
                  <a:srgbClr val="FFFF00"/>
                </a:highlight>
                <a:latin typeface="HGP創英角ｺﾞｼｯｸUB" panose="020B0900000000000000" pitchFamily="50" charset="-128"/>
                <a:ea typeface="HGP創英角ｺﾞｼｯｸUB" panose="020B0900000000000000" pitchFamily="50" charset="-128"/>
              </a:rPr>
              <a:t>ロマン派　</a:t>
            </a:r>
            <a:endParaRPr kumimoji="1" lang="en-US" altLang="ja-JP" sz="28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a:t>
            </a:r>
            <a:r>
              <a:rPr kumimoji="1" lang="ja-JP" altLang="en-US" sz="2800" b="1" dirty="0">
                <a:highlight>
                  <a:srgbClr val="FFFF00"/>
                </a:highlight>
                <a:latin typeface="HGP創英角ｺﾞｼｯｸUB" panose="020B0900000000000000" pitchFamily="50" charset="-128"/>
                <a:ea typeface="HGP創英角ｺﾞｼｯｸUB" panose="020B0900000000000000" pitchFamily="50" charset="-128"/>
              </a:rPr>
              <a:t>（時代区分を表す言葉）</a:t>
            </a:r>
            <a:endParaRPr kumimoji="1" lang="en-US" altLang="ja-JP" sz="2800" b="1" dirty="0">
              <a:highlight>
                <a:srgbClr val="FFFF00"/>
              </a:highlight>
              <a:latin typeface="HGP創英角ｺﾞｼｯｸUB" panose="020B0900000000000000" pitchFamily="50" charset="-128"/>
              <a:ea typeface="HGP創英角ｺﾞｼｯｸUB" panose="020B0900000000000000" pitchFamily="50" charset="-128"/>
            </a:endParaRPr>
          </a:p>
          <a:p>
            <a:endParaRPr kumimoji="1" lang="en-US" altLang="ja-JP" sz="24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2400" b="1" dirty="0">
                <a:highlight>
                  <a:srgbClr val="FFFF00"/>
                </a:highlight>
                <a:latin typeface="HGP創英角ｺﾞｼｯｸUB" panose="020B0900000000000000" pitchFamily="50" charset="-128"/>
                <a:ea typeface="HGP創英角ｺﾞｼｯｸUB" panose="020B0900000000000000" pitchFamily="50" charset="-128"/>
              </a:rPr>
              <a:t>　・古典派</a:t>
            </a:r>
            <a:r>
              <a:rPr kumimoji="1" lang="ja-JP" altLang="en-US" sz="2400" b="1" dirty="0">
                <a:latin typeface="HGP創英角ｺﾞｼｯｸUB" panose="020B0900000000000000" pitchFamily="50" charset="-128"/>
                <a:ea typeface="HGP創英角ｺﾞｼｯｸUB" panose="020B0900000000000000" pitchFamily="50" charset="-128"/>
              </a:rPr>
              <a:t>：１８世紀半ばから１９世紀前半</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１８２７年；ベートーベン没</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１８２８年：シューベルト没</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古典派（クラシック）とは、ラテン語のクラシクスが語源</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a:t>
            </a:r>
            <a:r>
              <a:rPr kumimoji="1" lang="ja-JP" altLang="en-US" sz="2400" b="1" dirty="0">
                <a:solidFill>
                  <a:srgbClr val="FF0000"/>
                </a:solidFill>
                <a:highlight>
                  <a:srgbClr val="00FFFF"/>
                </a:highlight>
                <a:latin typeface="HGP創英角ｺﾞｼｯｸUB" panose="020B0900000000000000" pitchFamily="50" charset="-128"/>
                <a:ea typeface="HGP創英角ｺﾞｼｯｸUB" panose="020B0900000000000000" pitchFamily="50" charset="-128"/>
              </a:rPr>
              <a:t>正当的、模範とする、最高で本物</a:t>
            </a:r>
            <a:endParaRPr kumimoji="1" lang="en-US" altLang="ja-JP" sz="2400" b="1" dirty="0">
              <a:solidFill>
                <a:srgbClr val="FF0000"/>
              </a:solidFill>
              <a:highlight>
                <a:srgbClr val="00FFFF"/>
              </a:highlight>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１８世紀にシラーやゲーテが唱えた「ワイマール古典</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文学」</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a:t>
            </a:r>
            <a:r>
              <a:rPr kumimoji="1" lang="en-US" altLang="ja-JP" sz="2400" b="1" dirty="0">
                <a:latin typeface="HGP創英角ｺﾞｼｯｸUB" panose="020B0900000000000000" pitchFamily="50" charset="-128"/>
                <a:ea typeface="HGP創英角ｺﾞｼｯｸUB" panose="020B0900000000000000" pitchFamily="50" charset="-128"/>
              </a:rPr>
              <a:t>※</a:t>
            </a:r>
            <a:r>
              <a:rPr kumimoji="1" lang="ja-JP" altLang="en-US" sz="2400" b="1" dirty="0">
                <a:latin typeface="HGP創英角ｺﾞｼｯｸUB" panose="020B0900000000000000" pitchFamily="50" charset="-128"/>
                <a:ea typeface="HGP創英角ｺﾞｼｯｸUB" panose="020B0900000000000000" pitchFamily="50" charset="-128"/>
              </a:rPr>
              <a:t>ウイーン古典派；　ハイドン、　モーツアルト、ベートーベン</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a:t>
            </a:r>
            <a:r>
              <a:rPr kumimoji="1" lang="ja-JP" altLang="en-US" sz="24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rPr>
              <a:t>古典派音楽の特徴：</a:t>
            </a:r>
            <a:endParaRPr kumimoji="1" lang="en-US" altLang="ja-JP" sz="24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①シンプルでわかりやすい（少ない音で素晴らしいメロディー）　</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②ソナタ形式（</a:t>
            </a:r>
            <a:r>
              <a:rPr kumimoji="1" lang="en-US" altLang="ja-JP" sz="2400" b="1" dirty="0">
                <a:latin typeface="HGP創英角ｺﾞｼｯｸUB" panose="020B0900000000000000" pitchFamily="50" charset="-128"/>
                <a:ea typeface="HGP創英角ｺﾞｼｯｸUB" panose="020B0900000000000000" pitchFamily="50" charset="-128"/>
              </a:rPr>
              <a:t>ABA</a:t>
            </a:r>
            <a:r>
              <a:rPr kumimoji="1" lang="ja-JP" altLang="en-US" sz="2400" b="1" dirty="0">
                <a:latin typeface="HGP創英角ｺﾞｼｯｸUB" panose="020B0900000000000000" pitchFamily="50" charset="-128"/>
                <a:ea typeface="HGP創英角ｺﾞｼｯｸUB" panose="020B0900000000000000" pitchFamily="50" charset="-128"/>
              </a:rPr>
              <a:t>の三部形式：二つの主題と展開、再現）　</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③後世の手本となる交響曲、協奏曲、弦楽四重奏曲　</a:t>
            </a:r>
          </a:p>
        </p:txBody>
      </p:sp>
      <p:pic>
        <p:nvPicPr>
          <p:cNvPr id="3" name="Picture 2" descr="C:\Users\FMV-ESPRIMO\Desktop\image001.png">
            <a:extLst>
              <a:ext uri="{FF2B5EF4-FFF2-40B4-BE49-F238E27FC236}">
                <a16:creationId xmlns:a16="http://schemas.microsoft.com/office/drawing/2014/main" id="{3418D7CE-2062-5DF9-F5CB-33F0789D3A2C}"/>
              </a:ext>
            </a:extLst>
          </p:cNvPr>
          <p:cNvPicPr>
            <a:picLocks noChangeAspect="1" noChangeArrowheads="1"/>
          </p:cNvPicPr>
          <p:nvPr/>
        </p:nvPicPr>
        <p:blipFill>
          <a:blip r:embed="rId3" cstate="print"/>
          <a:srcRect/>
          <a:stretch>
            <a:fillRect/>
          </a:stretch>
        </p:blipFill>
        <p:spPr bwMode="auto">
          <a:xfrm>
            <a:off x="7925841" y="316478"/>
            <a:ext cx="933450" cy="371475"/>
          </a:xfrm>
          <a:prstGeom prst="rect">
            <a:avLst/>
          </a:prstGeom>
          <a:noFill/>
        </p:spPr>
      </p:pic>
    </p:spTree>
    <p:extLst>
      <p:ext uri="{BB962C8B-B14F-4D97-AF65-F5344CB8AC3E}">
        <p14:creationId xmlns:p14="http://schemas.microsoft.com/office/powerpoint/2010/main" val="5988402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矢印: 右 1">
            <a:extLst>
              <a:ext uri="{FF2B5EF4-FFF2-40B4-BE49-F238E27FC236}">
                <a16:creationId xmlns:a16="http://schemas.microsoft.com/office/drawing/2014/main" id="{971114C0-D3C9-1C50-DB76-3F9AEA062891}"/>
              </a:ext>
            </a:extLst>
          </p:cNvPr>
          <p:cNvSpPr/>
          <p:nvPr/>
        </p:nvSpPr>
        <p:spPr>
          <a:xfrm>
            <a:off x="521745" y="3753088"/>
            <a:ext cx="7777779" cy="2581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236055E-E5B9-143A-2D98-6CA3A3B5E3CD}"/>
              </a:ext>
            </a:extLst>
          </p:cNvPr>
          <p:cNvSpPr txBox="1"/>
          <p:nvPr/>
        </p:nvSpPr>
        <p:spPr>
          <a:xfrm>
            <a:off x="505609" y="209174"/>
            <a:ext cx="462579" cy="2308324"/>
          </a:xfrm>
          <a:prstGeom prst="rect">
            <a:avLst/>
          </a:prstGeom>
          <a:noFill/>
        </p:spPr>
        <p:txBody>
          <a:bodyPr wrap="square" rtlCol="0">
            <a:spAutoFit/>
          </a:bodyPr>
          <a:lstStyle/>
          <a:p>
            <a:r>
              <a:rPr kumimoji="1" lang="en-US" altLang="ja-JP" b="1" dirty="0">
                <a:latin typeface="HGP創英角ｺﾞｼｯｸUB" panose="020B0900000000000000" pitchFamily="50" charset="-128"/>
                <a:ea typeface="HGP創英角ｺﾞｼｯｸUB" panose="020B0900000000000000" pitchFamily="50" charset="-128"/>
              </a:rPr>
              <a:t>BC</a:t>
            </a:r>
            <a:r>
              <a:rPr kumimoji="1" lang="ja-JP" altLang="en-US" b="1" dirty="0">
                <a:latin typeface="HGP創英角ｺﾞｼｯｸUB" panose="020B0900000000000000" pitchFamily="50" charset="-128"/>
                <a:ea typeface="HGP創英角ｺﾞｼｯｸUB" panose="020B0900000000000000" pitchFamily="50" charset="-128"/>
              </a:rPr>
              <a:t>古代ギリシャ</a:t>
            </a:r>
          </a:p>
        </p:txBody>
      </p:sp>
      <p:sp>
        <p:nvSpPr>
          <p:cNvPr id="4" name="テキスト ボックス 3">
            <a:extLst>
              <a:ext uri="{FF2B5EF4-FFF2-40B4-BE49-F238E27FC236}">
                <a16:creationId xmlns:a16="http://schemas.microsoft.com/office/drawing/2014/main" id="{B8B5F27E-0A80-33BA-E735-EC39B72CA3E7}"/>
              </a:ext>
            </a:extLst>
          </p:cNvPr>
          <p:cNvSpPr txBox="1"/>
          <p:nvPr/>
        </p:nvSpPr>
        <p:spPr>
          <a:xfrm>
            <a:off x="1387740" y="209174"/>
            <a:ext cx="344241" cy="2585323"/>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中世</a:t>
            </a:r>
            <a:r>
              <a:rPr kumimoji="1" lang="ja-JP" altLang="en-US" sz="1400" b="1" dirty="0">
                <a:latin typeface="HGP創英角ｺﾞｼｯｸUB" panose="020B0900000000000000" pitchFamily="50" charset="-128"/>
                <a:ea typeface="HGP創英角ｺﾞｼｯｸUB" panose="020B0900000000000000" pitchFamily="50" charset="-128"/>
              </a:rPr>
              <a:t>３００年</a:t>
            </a:r>
            <a:endParaRPr kumimoji="1" lang="en-US" altLang="ja-JP" sz="1400" b="1" dirty="0">
              <a:latin typeface="HGP創英角ｺﾞｼｯｸUB" panose="020B0900000000000000" pitchFamily="50" charset="-128"/>
              <a:ea typeface="HGP創英角ｺﾞｼｯｸUB" panose="020B0900000000000000" pitchFamily="50" charset="-128"/>
            </a:endParaRPr>
          </a:p>
          <a:p>
            <a:r>
              <a:rPr kumimoji="1" lang="ja-JP" altLang="en-US" sz="1400" b="1" dirty="0">
                <a:latin typeface="HGP創英角ｺﾞｼｯｸUB" panose="020B0900000000000000" pitchFamily="50" charset="-128"/>
                <a:ea typeface="HGP創英角ｺﾞｼｯｸUB" panose="020B0900000000000000" pitchFamily="50" charset="-128"/>
              </a:rPr>
              <a:t>～１４００</a:t>
            </a:r>
          </a:p>
        </p:txBody>
      </p:sp>
      <p:sp>
        <p:nvSpPr>
          <p:cNvPr id="5" name="テキスト ボックス 4">
            <a:extLst>
              <a:ext uri="{FF2B5EF4-FFF2-40B4-BE49-F238E27FC236}">
                <a16:creationId xmlns:a16="http://schemas.microsoft.com/office/drawing/2014/main" id="{0AE214A9-EC05-A663-0096-385BCD6AB0F9}"/>
              </a:ext>
            </a:extLst>
          </p:cNvPr>
          <p:cNvSpPr txBox="1"/>
          <p:nvPr/>
        </p:nvSpPr>
        <p:spPr>
          <a:xfrm>
            <a:off x="2162287" y="209173"/>
            <a:ext cx="333488" cy="3170099"/>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ルネサンス</a:t>
            </a:r>
            <a:r>
              <a:rPr kumimoji="1" lang="ja-JP" altLang="en-US" sz="1100" b="1" dirty="0">
                <a:latin typeface="HGP創英角ｺﾞｼｯｸUB" panose="020B0900000000000000" pitchFamily="50" charset="-128"/>
                <a:ea typeface="HGP創英角ｺﾞｼｯｸUB" panose="020B0900000000000000" pitchFamily="50" charset="-128"/>
              </a:rPr>
              <a:t>１４００年～１６００</a:t>
            </a:r>
          </a:p>
        </p:txBody>
      </p:sp>
      <p:sp>
        <p:nvSpPr>
          <p:cNvPr id="6" name="テキスト ボックス 5">
            <a:extLst>
              <a:ext uri="{FF2B5EF4-FFF2-40B4-BE49-F238E27FC236}">
                <a16:creationId xmlns:a16="http://schemas.microsoft.com/office/drawing/2014/main" id="{5EC8E99F-F6C0-23AC-3405-A6D73E40C317}"/>
              </a:ext>
            </a:extLst>
          </p:cNvPr>
          <p:cNvSpPr txBox="1"/>
          <p:nvPr/>
        </p:nvSpPr>
        <p:spPr>
          <a:xfrm>
            <a:off x="3205779" y="193638"/>
            <a:ext cx="333487" cy="3337444"/>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バロック</a:t>
            </a:r>
            <a:r>
              <a:rPr kumimoji="1" lang="ja-JP" altLang="en-US" sz="1200" b="1" dirty="0">
                <a:latin typeface="HGP創英角ｺﾞｼｯｸUB" panose="020B0900000000000000" pitchFamily="50" charset="-128"/>
                <a:ea typeface="HGP創英角ｺﾞｼｯｸUB" panose="020B0900000000000000" pitchFamily="50" charset="-128"/>
              </a:rPr>
              <a:t>１６００年</a:t>
            </a:r>
            <a:r>
              <a:rPr kumimoji="1" lang="en-US" altLang="ja-JP" sz="1200" b="1" dirty="0">
                <a:latin typeface="HGP創英角ｺﾞｼｯｸUB" panose="020B0900000000000000" pitchFamily="50" charset="-128"/>
                <a:ea typeface="HGP創英角ｺﾞｼｯｸUB" panose="020B0900000000000000" pitchFamily="50" charset="-128"/>
              </a:rPr>
              <a:t>~</a:t>
            </a:r>
            <a:r>
              <a:rPr kumimoji="1" lang="ja-JP" altLang="en-US" sz="1200" dirty="0">
                <a:latin typeface="HGP創英角ｺﾞｼｯｸUB" panose="020B0900000000000000" pitchFamily="50" charset="-128"/>
                <a:ea typeface="HGP創英角ｺﾞｼｯｸUB" panose="020B0900000000000000" pitchFamily="50" charset="-128"/>
              </a:rPr>
              <a:t>１７５０年</a:t>
            </a:r>
          </a:p>
        </p:txBody>
      </p:sp>
      <p:sp>
        <p:nvSpPr>
          <p:cNvPr id="7" name="テキスト ボックス 6">
            <a:extLst>
              <a:ext uri="{FF2B5EF4-FFF2-40B4-BE49-F238E27FC236}">
                <a16:creationId xmlns:a16="http://schemas.microsoft.com/office/drawing/2014/main" id="{9376150B-910F-6D23-8A92-4A7F08B5B368}"/>
              </a:ext>
            </a:extLst>
          </p:cNvPr>
          <p:cNvSpPr txBox="1"/>
          <p:nvPr/>
        </p:nvSpPr>
        <p:spPr>
          <a:xfrm>
            <a:off x="4249270" y="193638"/>
            <a:ext cx="322730" cy="3139321"/>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古典派</a:t>
            </a:r>
            <a:r>
              <a:rPr kumimoji="1" lang="ja-JP" altLang="en-US" sz="1200" b="1" dirty="0">
                <a:latin typeface="HGP創英角ｺﾞｼｯｸUB" panose="020B0900000000000000" pitchFamily="50" charset="-128"/>
                <a:ea typeface="HGP創英角ｺﾞｼｯｸUB" panose="020B0900000000000000" pitchFamily="50" charset="-128"/>
              </a:rPr>
              <a:t>１７５０年～１８２０年頃</a:t>
            </a:r>
          </a:p>
        </p:txBody>
      </p:sp>
      <p:sp>
        <p:nvSpPr>
          <p:cNvPr id="8" name="テキスト ボックス 7">
            <a:extLst>
              <a:ext uri="{FF2B5EF4-FFF2-40B4-BE49-F238E27FC236}">
                <a16:creationId xmlns:a16="http://schemas.microsoft.com/office/drawing/2014/main" id="{712027E3-56D7-457E-4218-031C712A3A28}"/>
              </a:ext>
            </a:extLst>
          </p:cNvPr>
          <p:cNvSpPr txBox="1"/>
          <p:nvPr/>
        </p:nvSpPr>
        <p:spPr>
          <a:xfrm>
            <a:off x="5604734" y="193638"/>
            <a:ext cx="430308" cy="3570208"/>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ロマン派</a:t>
            </a:r>
            <a:r>
              <a:rPr kumimoji="1" lang="ja-JP" altLang="en-US" sz="1400" b="1" dirty="0">
                <a:latin typeface="HGP創英角ｺﾞｼｯｸUB" panose="020B0900000000000000" pitchFamily="50" charset="-128"/>
                <a:ea typeface="HGP創英角ｺﾞｼｯｸUB" panose="020B0900000000000000" pitchFamily="50" charset="-128"/>
              </a:rPr>
              <a:t>１８２０年～１９２０年</a:t>
            </a:r>
          </a:p>
        </p:txBody>
      </p:sp>
      <p:sp>
        <p:nvSpPr>
          <p:cNvPr id="9" name="テキスト ボックス 8">
            <a:extLst>
              <a:ext uri="{FF2B5EF4-FFF2-40B4-BE49-F238E27FC236}">
                <a16:creationId xmlns:a16="http://schemas.microsoft.com/office/drawing/2014/main" id="{F66F8949-D290-FE48-4D1B-D6B88EF6E334}"/>
              </a:ext>
            </a:extLst>
          </p:cNvPr>
          <p:cNvSpPr txBox="1"/>
          <p:nvPr/>
        </p:nvSpPr>
        <p:spPr>
          <a:xfrm>
            <a:off x="7853081" y="209173"/>
            <a:ext cx="430307" cy="2215991"/>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近現代</a:t>
            </a:r>
            <a:endParaRPr kumimoji="1" lang="en-US" altLang="ja-JP" b="1" dirty="0">
              <a:latin typeface="HGP創英角ｺﾞｼｯｸUB" panose="020B0900000000000000" pitchFamily="50" charset="-128"/>
              <a:ea typeface="HGP創英角ｺﾞｼｯｸUB" panose="020B0900000000000000" pitchFamily="50" charset="-128"/>
            </a:endParaRPr>
          </a:p>
          <a:p>
            <a:r>
              <a:rPr kumimoji="1" lang="ja-JP" altLang="en-US" sz="1400" b="1" dirty="0">
                <a:latin typeface="HGP創英角ｺﾞｼｯｸUB" panose="020B0900000000000000" pitchFamily="50" charset="-128"/>
                <a:ea typeface="HGP創英角ｺﾞｼｯｸUB" panose="020B0900000000000000" pitchFamily="50" charset="-128"/>
              </a:rPr>
              <a:t>１９２０年～</a:t>
            </a:r>
          </a:p>
        </p:txBody>
      </p:sp>
      <p:sp>
        <p:nvSpPr>
          <p:cNvPr id="10" name="テキスト ボックス 9">
            <a:extLst>
              <a:ext uri="{FF2B5EF4-FFF2-40B4-BE49-F238E27FC236}">
                <a16:creationId xmlns:a16="http://schemas.microsoft.com/office/drawing/2014/main" id="{6FA0F49B-442B-023D-B8B6-9E9F5099C89F}"/>
              </a:ext>
            </a:extLst>
          </p:cNvPr>
          <p:cNvSpPr txBox="1"/>
          <p:nvPr/>
        </p:nvSpPr>
        <p:spPr>
          <a:xfrm>
            <a:off x="6131853" y="193638"/>
            <a:ext cx="1624407" cy="3719320"/>
          </a:xfrm>
          <a:prstGeom prst="rect">
            <a:avLst/>
          </a:prstGeom>
          <a:noFill/>
        </p:spPr>
        <p:txBody>
          <a:bodyPr wrap="square" rtlCol="0">
            <a:spAutoFit/>
          </a:bodyPr>
          <a:lstStyle/>
          <a:p>
            <a:r>
              <a:rPr kumimoji="1" lang="ja-JP" altLang="en-US" sz="12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rPr>
              <a:t>〇初期ロマン派</a:t>
            </a:r>
            <a:r>
              <a:rPr kumimoji="1" lang="ja-JP" altLang="en-US" sz="1200" b="1" dirty="0">
                <a:latin typeface="HGP創英角ｺﾞｼｯｸUB" panose="020B0900000000000000" pitchFamily="50" charset="-128"/>
                <a:ea typeface="HGP創英角ｺﾞｼｯｸUB" panose="020B0900000000000000" pitchFamily="50" charset="-128"/>
              </a:rPr>
              <a:t>シューベルト、ウエーバー、ロッシーニ</a:t>
            </a:r>
            <a:endParaRPr kumimoji="1" lang="en-US" altLang="ja-JP" sz="1200" b="1" dirty="0">
              <a:latin typeface="HGP創英角ｺﾞｼｯｸUB" panose="020B0900000000000000" pitchFamily="50" charset="-128"/>
              <a:ea typeface="HGP創英角ｺﾞｼｯｸUB" panose="020B0900000000000000" pitchFamily="50" charset="-128"/>
            </a:endParaRPr>
          </a:p>
          <a:p>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rPr>
              <a:t>〇中期ロマン派</a:t>
            </a:r>
            <a:endParaRPr kumimoji="1" lang="en-US" altLang="ja-JP" sz="12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シューマン、メンデルスゾーン、ショパン、パガニーニ</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rPr>
              <a:t>〇後期ロマン派</a:t>
            </a:r>
            <a:endParaRPr kumimoji="1" lang="en-US" altLang="ja-JP" sz="12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リスト、ワーグナー、ブラームス、ブルックナー、チャイコフスキー、マーラー</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rPr>
              <a:t>〇世紀末</a:t>
            </a:r>
            <a:endParaRPr kumimoji="1" lang="en-US" altLang="ja-JP" sz="12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マーラー、リヒャルトシュトラウス</a:t>
            </a:r>
            <a:endParaRPr kumimoji="1" lang="en-US" altLang="ja-JP" sz="1200" b="1" dirty="0">
              <a:latin typeface="HGP創英角ｺﾞｼｯｸUB" panose="020B0900000000000000" pitchFamily="50" charset="-128"/>
              <a:ea typeface="HGP創英角ｺﾞｼｯｸUB" panose="020B0900000000000000" pitchFamily="50" charset="-128"/>
            </a:endParaRPr>
          </a:p>
          <a:p>
            <a:r>
              <a:rPr kumimoji="1" lang="ja-JP" altLang="en-US" sz="12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rPr>
              <a:t>〇国民学派</a:t>
            </a:r>
            <a:endParaRPr kumimoji="1" lang="en-US" altLang="ja-JP" sz="12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1200" b="1" dirty="0">
                <a:latin typeface="HGP創英角ｺﾞｼｯｸUB" panose="020B0900000000000000" pitchFamily="50" charset="-128"/>
                <a:ea typeface="HGP創英角ｺﾞｼｯｸUB" panose="020B0900000000000000" pitchFamily="50" charset="-128"/>
              </a:rPr>
              <a:t>ドボルザーク、スメタナ、グリーク、シベリウス</a:t>
            </a:r>
          </a:p>
        </p:txBody>
      </p:sp>
      <p:sp>
        <p:nvSpPr>
          <p:cNvPr id="12" name="テキスト ボックス 11">
            <a:extLst>
              <a:ext uri="{FF2B5EF4-FFF2-40B4-BE49-F238E27FC236}">
                <a16:creationId xmlns:a16="http://schemas.microsoft.com/office/drawing/2014/main" id="{3C987431-B402-BB84-9C7C-C5626FBD192E}"/>
              </a:ext>
            </a:extLst>
          </p:cNvPr>
          <p:cNvSpPr txBox="1"/>
          <p:nvPr/>
        </p:nvSpPr>
        <p:spPr>
          <a:xfrm>
            <a:off x="4733365" y="311972"/>
            <a:ext cx="613186" cy="1754326"/>
          </a:xfrm>
          <a:prstGeom prst="rect">
            <a:avLst/>
          </a:prstGeom>
          <a:noFill/>
        </p:spPr>
        <p:txBody>
          <a:bodyPr wrap="square" rtlCol="0">
            <a:spAutoFit/>
          </a:bodyPr>
          <a:lstStyle/>
          <a:p>
            <a:r>
              <a:rPr kumimoji="1" lang="ja-JP" altLang="en-US" sz="12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rPr>
              <a:t>ハイドン</a:t>
            </a:r>
            <a:endParaRPr kumimoji="1" lang="en-US" altLang="ja-JP" sz="12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endParaRPr>
          </a:p>
          <a:p>
            <a:endParaRPr kumimoji="1" lang="en-US" altLang="ja-JP" sz="12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12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rPr>
              <a:t>ベートーベン</a:t>
            </a:r>
            <a:endParaRPr kumimoji="1" lang="en-US" altLang="ja-JP" sz="12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endParaRPr>
          </a:p>
          <a:p>
            <a:endParaRPr kumimoji="1" lang="en-US" altLang="ja-JP" sz="12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12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rPr>
              <a:t>モーツアルト</a:t>
            </a:r>
          </a:p>
        </p:txBody>
      </p:sp>
      <p:sp>
        <p:nvSpPr>
          <p:cNvPr id="13" name="テキスト ボックス 12">
            <a:extLst>
              <a:ext uri="{FF2B5EF4-FFF2-40B4-BE49-F238E27FC236}">
                <a16:creationId xmlns:a16="http://schemas.microsoft.com/office/drawing/2014/main" id="{F01B6327-F87C-8FCA-8E6F-5DC1D8977CE5}"/>
              </a:ext>
            </a:extLst>
          </p:cNvPr>
          <p:cNvSpPr txBox="1"/>
          <p:nvPr/>
        </p:nvSpPr>
        <p:spPr>
          <a:xfrm>
            <a:off x="4733364" y="2990626"/>
            <a:ext cx="871369" cy="430887"/>
          </a:xfrm>
          <a:prstGeom prst="rect">
            <a:avLst/>
          </a:prstGeom>
          <a:noFill/>
        </p:spPr>
        <p:txBody>
          <a:bodyPr wrap="square" rtlCol="0">
            <a:spAutoFit/>
          </a:bodyPr>
          <a:lstStyle/>
          <a:p>
            <a:r>
              <a:rPr kumimoji="1" lang="ja-JP" altLang="en-US" sz="11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rPr>
              <a:t>１８２７年</a:t>
            </a:r>
            <a:endParaRPr kumimoji="1" lang="en-US" altLang="ja-JP" sz="11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11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rPr>
              <a:t>１８２８年</a:t>
            </a:r>
          </a:p>
        </p:txBody>
      </p:sp>
      <p:sp>
        <p:nvSpPr>
          <p:cNvPr id="14" name="テキスト ボックス 13">
            <a:extLst>
              <a:ext uri="{FF2B5EF4-FFF2-40B4-BE49-F238E27FC236}">
                <a16:creationId xmlns:a16="http://schemas.microsoft.com/office/drawing/2014/main" id="{1100B42A-3D65-363B-F472-EE2EC6F9875A}"/>
              </a:ext>
            </a:extLst>
          </p:cNvPr>
          <p:cNvSpPr txBox="1"/>
          <p:nvPr/>
        </p:nvSpPr>
        <p:spPr>
          <a:xfrm>
            <a:off x="3528509" y="311972"/>
            <a:ext cx="785305" cy="1954381"/>
          </a:xfrm>
          <a:prstGeom prst="rect">
            <a:avLst/>
          </a:prstGeom>
          <a:noFill/>
        </p:spPr>
        <p:txBody>
          <a:bodyPr wrap="square" rtlCol="0">
            <a:spAutoFit/>
          </a:bodyPr>
          <a:lstStyle/>
          <a:p>
            <a:r>
              <a:rPr kumimoji="1" lang="ja-JP" altLang="en-US" sz="1100" b="1" dirty="0">
                <a:solidFill>
                  <a:srgbClr val="FF0000"/>
                </a:solidFill>
                <a:latin typeface="HGP創英角ｺﾞｼｯｸUB" panose="020B0900000000000000" pitchFamily="50" charset="-128"/>
                <a:ea typeface="HGP創英角ｺﾞｼｯｸUB" panose="020B0900000000000000" pitchFamily="50" charset="-128"/>
              </a:rPr>
              <a:t>バッハ</a:t>
            </a:r>
            <a:endParaRPr kumimoji="1" lang="en-US" altLang="ja-JP" sz="1100" b="1" dirty="0">
              <a:solidFill>
                <a:srgbClr val="FF0000"/>
              </a:solidFill>
              <a:latin typeface="HGP創英角ｺﾞｼｯｸUB" panose="020B0900000000000000" pitchFamily="50" charset="-128"/>
              <a:ea typeface="HGP創英角ｺﾞｼｯｸUB" panose="020B0900000000000000" pitchFamily="50" charset="-128"/>
            </a:endParaRPr>
          </a:p>
          <a:p>
            <a:endParaRPr kumimoji="1" lang="en-US" altLang="ja-JP" sz="1100" b="1" dirty="0">
              <a:solidFill>
                <a:srgbClr val="FF0000"/>
              </a:solidFill>
              <a:latin typeface="HGP創英角ｺﾞｼｯｸUB" panose="020B0900000000000000" pitchFamily="50" charset="-128"/>
              <a:ea typeface="HGP創英角ｺﾞｼｯｸUB" panose="020B0900000000000000" pitchFamily="50" charset="-128"/>
            </a:endParaRPr>
          </a:p>
          <a:p>
            <a:r>
              <a:rPr kumimoji="1" lang="ja-JP" altLang="en-US" sz="1100" b="1" dirty="0">
                <a:solidFill>
                  <a:srgbClr val="FF0000"/>
                </a:solidFill>
                <a:latin typeface="HGP創英角ｺﾞｼｯｸUB" panose="020B0900000000000000" pitchFamily="50" charset="-128"/>
                <a:ea typeface="HGP創英角ｺﾞｼｯｸUB" panose="020B0900000000000000" pitchFamily="50" charset="-128"/>
              </a:rPr>
              <a:t>ヘンデル</a:t>
            </a:r>
            <a:endParaRPr kumimoji="1" lang="en-US" altLang="ja-JP" sz="1100" b="1" dirty="0">
              <a:solidFill>
                <a:srgbClr val="FF0000"/>
              </a:solidFill>
              <a:latin typeface="HGP創英角ｺﾞｼｯｸUB" panose="020B0900000000000000" pitchFamily="50" charset="-128"/>
              <a:ea typeface="HGP創英角ｺﾞｼｯｸUB" panose="020B0900000000000000" pitchFamily="50" charset="-128"/>
            </a:endParaRPr>
          </a:p>
          <a:p>
            <a:endParaRPr kumimoji="1" lang="en-US" altLang="ja-JP" sz="1100" b="1" dirty="0">
              <a:solidFill>
                <a:srgbClr val="FF0000"/>
              </a:solidFill>
              <a:latin typeface="HGP創英角ｺﾞｼｯｸUB" panose="020B0900000000000000" pitchFamily="50" charset="-128"/>
              <a:ea typeface="HGP創英角ｺﾞｼｯｸUB" panose="020B0900000000000000" pitchFamily="50" charset="-128"/>
            </a:endParaRPr>
          </a:p>
          <a:p>
            <a:r>
              <a:rPr kumimoji="1" lang="ja-JP" altLang="en-US" sz="1100" b="1" dirty="0">
                <a:solidFill>
                  <a:srgbClr val="FF0000"/>
                </a:solidFill>
                <a:latin typeface="HGP創英角ｺﾞｼｯｸUB" panose="020B0900000000000000" pitchFamily="50" charset="-128"/>
                <a:ea typeface="HGP創英角ｺﾞｼｯｸUB" panose="020B0900000000000000" pitchFamily="50" charset="-128"/>
              </a:rPr>
              <a:t>ヴィヴアルディ</a:t>
            </a:r>
            <a:r>
              <a:rPr kumimoji="1" lang="en-US" altLang="ja-JP" sz="1100" b="1" dirty="0">
                <a:solidFill>
                  <a:srgbClr val="FF0000"/>
                </a:solidFill>
                <a:latin typeface="HGP創英角ｺﾞｼｯｸUB" panose="020B0900000000000000" pitchFamily="50" charset="-128"/>
                <a:ea typeface="HGP創英角ｺﾞｼｯｸUB" panose="020B0900000000000000" pitchFamily="50" charset="-128"/>
              </a:rPr>
              <a:t>―</a:t>
            </a:r>
          </a:p>
          <a:p>
            <a:endParaRPr kumimoji="1" lang="en-US" altLang="ja-JP" sz="1100" b="1" dirty="0">
              <a:solidFill>
                <a:srgbClr val="FF0000"/>
              </a:solidFill>
              <a:latin typeface="HGP創英角ｺﾞｼｯｸUB" panose="020B0900000000000000" pitchFamily="50" charset="-128"/>
              <a:ea typeface="HGP創英角ｺﾞｼｯｸUB" panose="020B0900000000000000" pitchFamily="50" charset="-128"/>
            </a:endParaRPr>
          </a:p>
          <a:p>
            <a:r>
              <a:rPr kumimoji="1" lang="ja-JP" altLang="en-US" sz="1100" b="1" dirty="0">
                <a:solidFill>
                  <a:srgbClr val="FF0000"/>
                </a:solidFill>
                <a:latin typeface="HGP創英角ｺﾞｼｯｸUB" panose="020B0900000000000000" pitchFamily="50" charset="-128"/>
                <a:ea typeface="HGP創英角ｺﾞｼｯｸUB" panose="020B0900000000000000" pitchFamily="50" charset="-128"/>
              </a:rPr>
              <a:t>パッヘルベル</a:t>
            </a:r>
            <a:endParaRPr kumimoji="1" lang="en-US" altLang="ja-JP" sz="1100" b="1" dirty="0">
              <a:solidFill>
                <a:srgbClr val="FF0000"/>
              </a:solidFill>
              <a:latin typeface="HGP創英角ｺﾞｼｯｸUB" panose="020B0900000000000000" pitchFamily="50" charset="-128"/>
              <a:ea typeface="HGP創英角ｺﾞｼｯｸUB" panose="020B0900000000000000" pitchFamily="50" charset="-128"/>
            </a:endParaRPr>
          </a:p>
          <a:p>
            <a:endParaRPr kumimoji="1" lang="en-US" altLang="ja-JP" sz="1100" b="1" dirty="0">
              <a:solidFill>
                <a:srgbClr val="FF0000"/>
              </a:solidFill>
              <a:latin typeface="HGP創英角ｺﾞｼｯｸUB" panose="020B0900000000000000" pitchFamily="50" charset="-128"/>
              <a:ea typeface="HGP創英角ｺﾞｼｯｸUB" panose="020B0900000000000000" pitchFamily="50" charset="-128"/>
            </a:endParaRPr>
          </a:p>
          <a:p>
            <a:r>
              <a:rPr kumimoji="1" lang="ja-JP" altLang="en-US" sz="1100" b="1" dirty="0">
                <a:solidFill>
                  <a:srgbClr val="FF0000"/>
                </a:solidFill>
                <a:latin typeface="HGP創英角ｺﾞｼｯｸUB" panose="020B0900000000000000" pitchFamily="50" charset="-128"/>
                <a:ea typeface="HGP創英角ｺﾞｼｯｸUB" panose="020B0900000000000000" pitchFamily="50" charset="-128"/>
              </a:rPr>
              <a:t>テレマン</a:t>
            </a:r>
          </a:p>
        </p:txBody>
      </p:sp>
      <p:sp>
        <p:nvSpPr>
          <p:cNvPr id="15" name="テキスト ボックス 14">
            <a:extLst>
              <a:ext uri="{FF2B5EF4-FFF2-40B4-BE49-F238E27FC236}">
                <a16:creationId xmlns:a16="http://schemas.microsoft.com/office/drawing/2014/main" id="{257B3E0A-ACAB-F368-C227-29033DA7A2CB}"/>
              </a:ext>
            </a:extLst>
          </p:cNvPr>
          <p:cNvSpPr txBox="1"/>
          <p:nvPr/>
        </p:nvSpPr>
        <p:spPr>
          <a:xfrm flipH="1">
            <a:off x="3420932" y="4011272"/>
            <a:ext cx="408790" cy="2462213"/>
          </a:xfrm>
          <a:prstGeom prst="rect">
            <a:avLst/>
          </a:prstGeom>
          <a:noFill/>
        </p:spPr>
        <p:txBody>
          <a:bodyPr wrap="square" rtlCol="0">
            <a:spAutoFit/>
          </a:bodyPr>
          <a:lstStyle/>
          <a:p>
            <a:r>
              <a:rPr kumimoji="1" lang="ja-JP" altLang="en-US" sz="1400" b="1" dirty="0">
                <a:highlight>
                  <a:srgbClr val="00FFFF"/>
                </a:highlight>
                <a:latin typeface="HGP創英角ｺﾞｼｯｸUB" panose="020B0900000000000000" pitchFamily="50" charset="-128"/>
                <a:ea typeface="HGP創英角ｺﾞｼｯｸUB" panose="020B0900000000000000" pitchFamily="50" charset="-128"/>
              </a:rPr>
              <a:t>王侯貴族の為の宮廷音楽</a:t>
            </a:r>
            <a:r>
              <a:rPr kumimoji="1" lang="ja-JP" altLang="en-US" sz="1400" b="1" dirty="0">
                <a:latin typeface="HGP創英角ｺﾞｼｯｸUB" panose="020B0900000000000000" pitchFamily="50" charset="-128"/>
                <a:ea typeface="HGP創英角ｺﾞｼｯｸUB" panose="020B0900000000000000" pitchFamily="50" charset="-128"/>
              </a:rPr>
              <a:t>、</a:t>
            </a:r>
          </a:p>
        </p:txBody>
      </p:sp>
      <p:sp>
        <p:nvSpPr>
          <p:cNvPr id="16" name="テキスト ボックス 15">
            <a:extLst>
              <a:ext uri="{FF2B5EF4-FFF2-40B4-BE49-F238E27FC236}">
                <a16:creationId xmlns:a16="http://schemas.microsoft.com/office/drawing/2014/main" id="{5049559E-69D5-EB06-46D5-F16DF3907139}"/>
              </a:ext>
            </a:extLst>
          </p:cNvPr>
          <p:cNvSpPr txBox="1"/>
          <p:nvPr/>
        </p:nvSpPr>
        <p:spPr>
          <a:xfrm>
            <a:off x="3216536" y="3332959"/>
            <a:ext cx="925161" cy="461665"/>
          </a:xfrm>
          <a:prstGeom prst="rect">
            <a:avLst/>
          </a:prstGeom>
          <a:noFill/>
        </p:spPr>
        <p:txBody>
          <a:bodyPr wrap="square" rtlCol="0">
            <a:spAutoFit/>
          </a:bodyPr>
          <a:lstStyle/>
          <a:p>
            <a:r>
              <a:rPr kumimoji="1" lang="ja-JP" altLang="en-US" sz="1200" b="1" dirty="0">
                <a:latin typeface="HGP創英角ｺﾞｼｯｸUB" panose="020B0900000000000000" pitchFamily="50" charset="-128"/>
                <a:ea typeface="HGP創英角ｺﾞｼｯｸUB" panose="020B0900000000000000" pitchFamily="50" charset="-128"/>
              </a:rPr>
              <a:t>バッハ死去１７５０年</a:t>
            </a:r>
          </a:p>
        </p:txBody>
      </p:sp>
      <p:sp>
        <p:nvSpPr>
          <p:cNvPr id="17" name="テキスト ボックス 16">
            <a:extLst>
              <a:ext uri="{FF2B5EF4-FFF2-40B4-BE49-F238E27FC236}">
                <a16:creationId xmlns:a16="http://schemas.microsoft.com/office/drawing/2014/main" id="{EB3F20C1-20D5-F110-AEB6-DE5FCAA7E83D}"/>
              </a:ext>
            </a:extLst>
          </p:cNvPr>
          <p:cNvSpPr txBox="1"/>
          <p:nvPr/>
        </p:nvSpPr>
        <p:spPr>
          <a:xfrm>
            <a:off x="2162287" y="4011272"/>
            <a:ext cx="914399" cy="923330"/>
          </a:xfrm>
          <a:prstGeom prst="rect">
            <a:avLst/>
          </a:prstGeom>
          <a:noFill/>
        </p:spPr>
        <p:txBody>
          <a:bodyPr wrap="square" rtlCol="0">
            <a:spAutoFit/>
          </a:bodyPr>
          <a:lstStyle/>
          <a:p>
            <a:r>
              <a:rPr kumimoji="1" lang="ja-JP" altLang="en-US" b="1" dirty="0">
                <a:highlight>
                  <a:srgbClr val="00FFFF"/>
                </a:highlight>
                <a:latin typeface="HGP創英角ｺﾞｼｯｸUB" panose="020B0900000000000000" pitchFamily="50" charset="-128"/>
                <a:ea typeface="HGP創英角ｺﾞｼｯｸUB" panose="020B0900000000000000" pitchFamily="50" charset="-128"/>
              </a:rPr>
              <a:t>宗教・教会</a:t>
            </a:r>
            <a:endParaRPr kumimoji="1" lang="en-US" altLang="ja-JP" b="1" dirty="0">
              <a:highlight>
                <a:srgbClr val="00FFFF"/>
              </a:highlight>
              <a:latin typeface="HGP創英角ｺﾞｼｯｸUB" panose="020B0900000000000000" pitchFamily="50" charset="-128"/>
              <a:ea typeface="HGP創英角ｺﾞｼｯｸUB" panose="020B0900000000000000" pitchFamily="50" charset="-128"/>
            </a:endParaRPr>
          </a:p>
          <a:p>
            <a:r>
              <a:rPr kumimoji="1" lang="ja-JP" altLang="en-US" b="1" dirty="0">
                <a:highlight>
                  <a:srgbClr val="00FFFF"/>
                </a:highlight>
                <a:latin typeface="HGP創英角ｺﾞｼｯｸUB" panose="020B0900000000000000" pitchFamily="50" charset="-128"/>
                <a:ea typeface="HGP創英角ｺﾞｼｯｸUB" panose="020B0900000000000000" pitchFamily="50" charset="-128"/>
              </a:rPr>
              <a:t>音楽</a:t>
            </a:r>
            <a:endParaRPr kumimoji="1" lang="en-US" altLang="ja-JP" b="1" dirty="0">
              <a:highlight>
                <a:srgbClr val="00FFFF"/>
              </a:highlight>
              <a:latin typeface="HGP創英角ｺﾞｼｯｸUB" panose="020B0900000000000000" pitchFamily="50" charset="-128"/>
              <a:ea typeface="HGP創英角ｺﾞｼｯｸUB" panose="020B0900000000000000" pitchFamily="50" charset="-128"/>
            </a:endParaRPr>
          </a:p>
        </p:txBody>
      </p:sp>
      <p:sp>
        <p:nvSpPr>
          <p:cNvPr id="18" name="テキスト ボックス 17">
            <a:extLst>
              <a:ext uri="{FF2B5EF4-FFF2-40B4-BE49-F238E27FC236}">
                <a16:creationId xmlns:a16="http://schemas.microsoft.com/office/drawing/2014/main" id="{719A8A4D-5C04-C791-440D-D2D8AB021D7B}"/>
              </a:ext>
            </a:extLst>
          </p:cNvPr>
          <p:cNvSpPr txBox="1"/>
          <p:nvPr/>
        </p:nvSpPr>
        <p:spPr>
          <a:xfrm>
            <a:off x="2162287" y="5273811"/>
            <a:ext cx="763793" cy="1384995"/>
          </a:xfrm>
          <a:prstGeom prst="rect">
            <a:avLst/>
          </a:prstGeom>
          <a:noFill/>
        </p:spPr>
        <p:txBody>
          <a:bodyPr wrap="square" rtlCol="0">
            <a:spAutoFit/>
          </a:bodyPr>
          <a:lstStyle/>
          <a:p>
            <a:r>
              <a:rPr kumimoji="1" lang="ja-JP" altLang="en-US" sz="1400" b="1" dirty="0">
                <a:latin typeface="HGP創英角ｺﾞｼｯｸUB" panose="020B0900000000000000" pitchFamily="50" charset="-128"/>
                <a:ea typeface="HGP創英角ｺﾞｼｯｸUB" panose="020B0900000000000000" pitchFamily="50" charset="-128"/>
              </a:rPr>
              <a:t>一定のルール化で音を整然と重ねる</a:t>
            </a:r>
          </a:p>
        </p:txBody>
      </p:sp>
      <p:sp>
        <p:nvSpPr>
          <p:cNvPr id="19" name="テキスト ボックス 18">
            <a:extLst>
              <a:ext uri="{FF2B5EF4-FFF2-40B4-BE49-F238E27FC236}">
                <a16:creationId xmlns:a16="http://schemas.microsoft.com/office/drawing/2014/main" id="{A732DCF4-F1B8-ADB0-71E7-45F09A49A207}"/>
              </a:ext>
            </a:extLst>
          </p:cNvPr>
          <p:cNvSpPr txBox="1"/>
          <p:nvPr/>
        </p:nvSpPr>
        <p:spPr>
          <a:xfrm>
            <a:off x="4313815" y="4011273"/>
            <a:ext cx="258185" cy="2462213"/>
          </a:xfrm>
          <a:prstGeom prst="rect">
            <a:avLst/>
          </a:prstGeom>
          <a:noFill/>
        </p:spPr>
        <p:txBody>
          <a:bodyPr wrap="square" rtlCol="0">
            <a:spAutoFit/>
          </a:bodyPr>
          <a:lstStyle/>
          <a:p>
            <a:r>
              <a:rPr kumimoji="1" lang="ja-JP" altLang="en-US" sz="1400" b="1" dirty="0">
                <a:highlight>
                  <a:srgbClr val="FFFF00"/>
                </a:highlight>
                <a:latin typeface="HGP創英角ｺﾞｼｯｸUB" panose="020B0900000000000000" pitchFamily="50" charset="-128"/>
                <a:ea typeface="HGP創英角ｺﾞｼｯｸUB" panose="020B0900000000000000" pitchFamily="50" charset="-128"/>
              </a:rPr>
              <a:t>産業革命、フランス革命</a:t>
            </a:r>
          </a:p>
        </p:txBody>
      </p:sp>
      <p:sp>
        <p:nvSpPr>
          <p:cNvPr id="20" name="テキスト ボックス 19">
            <a:extLst>
              <a:ext uri="{FF2B5EF4-FFF2-40B4-BE49-F238E27FC236}">
                <a16:creationId xmlns:a16="http://schemas.microsoft.com/office/drawing/2014/main" id="{22CFDAF8-BEA3-78A4-3084-8C45C1771BCB}"/>
              </a:ext>
            </a:extLst>
          </p:cNvPr>
          <p:cNvSpPr txBox="1"/>
          <p:nvPr/>
        </p:nvSpPr>
        <p:spPr>
          <a:xfrm>
            <a:off x="4647304" y="4000308"/>
            <a:ext cx="408790" cy="2073068"/>
          </a:xfrm>
          <a:prstGeom prst="rect">
            <a:avLst/>
          </a:prstGeom>
          <a:noFill/>
        </p:spPr>
        <p:txBody>
          <a:bodyPr wrap="square" rtlCol="0">
            <a:spAutoFit/>
          </a:bodyPr>
          <a:lstStyle/>
          <a:p>
            <a:r>
              <a:rPr kumimoji="1" lang="ja-JP" altLang="en-US" sz="1600" b="1" dirty="0">
                <a:latin typeface="HGP創英角ｺﾞｼｯｸUB" panose="020B0900000000000000" pitchFamily="50" charset="-128"/>
                <a:ea typeface="HGP創英角ｺﾞｼｯｸUB" panose="020B0900000000000000" pitchFamily="50" charset="-128"/>
              </a:rPr>
              <a:t>資本主義への移行</a:t>
            </a:r>
          </a:p>
        </p:txBody>
      </p:sp>
      <p:sp>
        <p:nvSpPr>
          <p:cNvPr id="21" name="テキスト ボックス 20">
            <a:extLst>
              <a:ext uri="{FF2B5EF4-FFF2-40B4-BE49-F238E27FC236}">
                <a16:creationId xmlns:a16="http://schemas.microsoft.com/office/drawing/2014/main" id="{85295985-52FE-9C45-90DF-2CB233042362}"/>
              </a:ext>
            </a:extLst>
          </p:cNvPr>
          <p:cNvSpPr txBox="1"/>
          <p:nvPr/>
        </p:nvSpPr>
        <p:spPr>
          <a:xfrm>
            <a:off x="4937762" y="4011273"/>
            <a:ext cx="408789" cy="2893100"/>
          </a:xfrm>
          <a:prstGeom prst="rect">
            <a:avLst/>
          </a:prstGeom>
          <a:noFill/>
        </p:spPr>
        <p:txBody>
          <a:bodyPr wrap="square" rtlCol="0">
            <a:spAutoFit/>
          </a:bodyPr>
          <a:lstStyle/>
          <a:p>
            <a:r>
              <a:rPr kumimoji="1" lang="ja-JP" altLang="en-US" sz="1400" b="1" dirty="0">
                <a:latin typeface="HGP創英角ｺﾞｼｯｸUB" panose="020B0900000000000000" pitchFamily="50" charset="-128"/>
                <a:ea typeface="HGP創英角ｺﾞｼｯｸUB" panose="020B0900000000000000" pitchFamily="50" charset="-128"/>
              </a:rPr>
              <a:t>中産階級市民の発言権の増大</a:t>
            </a:r>
          </a:p>
        </p:txBody>
      </p:sp>
      <p:sp>
        <p:nvSpPr>
          <p:cNvPr id="22" name="テキスト ボックス 21">
            <a:extLst>
              <a:ext uri="{FF2B5EF4-FFF2-40B4-BE49-F238E27FC236}">
                <a16:creationId xmlns:a16="http://schemas.microsoft.com/office/drawing/2014/main" id="{43C70A20-0CA5-83B3-26E6-123F7FC03858}"/>
              </a:ext>
            </a:extLst>
          </p:cNvPr>
          <p:cNvSpPr txBox="1"/>
          <p:nvPr/>
        </p:nvSpPr>
        <p:spPr>
          <a:xfrm>
            <a:off x="4120180" y="6473485"/>
            <a:ext cx="935914" cy="261610"/>
          </a:xfrm>
          <a:prstGeom prst="rect">
            <a:avLst/>
          </a:prstGeom>
          <a:noFill/>
        </p:spPr>
        <p:txBody>
          <a:bodyPr wrap="square" rtlCol="0">
            <a:spAutoFit/>
          </a:bodyPr>
          <a:lstStyle/>
          <a:p>
            <a:r>
              <a:rPr kumimoji="1" lang="ja-JP" altLang="en-US" sz="1100" b="1" dirty="0">
                <a:latin typeface="HGP創英角ｺﾞｼｯｸUB" panose="020B0900000000000000" pitchFamily="50" charset="-128"/>
                <a:ea typeface="HGP創英角ｺﾞｼｯｸUB" panose="020B0900000000000000" pitchFamily="50" charset="-128"/>
              </a:rPr>
              <a:t>１７８９年</a:t>
            </a:r>
          </a:p>
        </p:txBody>
      </p:sp>
      <p:sp>
        <p:nvSpPr>
          <p:cNvPr id="23" name="テキスト ボックス 22">
            <a:extLst>
              <a:ext uri="{FF2B5EF4-FFF2-40B4-BE49-F238E27FC236}">
                <a16:creationId xmlns:a16="http://schemas.microsoft.com/office/drawing/2014/main" id="{F2A9B195-2446-E793-9ADA-D71F9D8D9B37}"/>
              </a:ext>
            </a:extLst>
          </p:cNvPr>
          <p:cNvSpPr txBox="1"/>
          <p:nvPr/>
        </p:nvSpPr>
        <p:spPr>
          <a:xfrm>
            <a:off x="5238975" y="4000308"/>
            <a:ext cx="430308" cy="2893100"/>
          </a:xfrm>
          <a:prstGeom prst="rect">
            <a:avLst/>
          </a:prstGeom>
          <a:noFill/>
        </p:spPr>
        <p:txBody>
          <a:bodyPr wrap="square" rtlCol="0">
            <a:spAutoFit/>
          </a:bodyPr>
          <a:lstStyle/>
          <a:p>
            <a:r>
              <a:rPr kumimoji="1" lang="ja-JP" altLang="en-US" sz="1400" b="1" dirty="0">
                <a:latin typeface="HGP創英角ｺﾞｼｯｸUB" panose="020B0900000000000000" pitchFamily="50" charset="-128"/>
                <a:ea typeface="HGP創英角ｺﾞｼｯｸUB" panose="020B0900000000000000" pitchFamily="50" charset="-128"/>
              </a:rPr>
              <a:t>ソナタ形式</a:t>
            </a:r>
            <a:endParaRPr kumimoji="1" lang="en-US" altLang="ja-JP" sz="1400" b="1" dirty="0">
              <a:latin typeface="HGP創英角ｺﾞｼｯｸUB" panose="020B0900000000000000" pitchFamily="50" charset="-128"/>
              <a:ea typeface="HGP創英角ｺﾞｼｯｸUB" panose="020B0900000000000000" pitchFamily="50" charset="-128"/>
            </a:endParaRPr>
          </a:p>
          <a:p>
            <a:r>
              <a:rPr kumimoji="1" lang="ja-JP" altLang="en-US" sz="1400" b="1" dirty="0">
                <a:latin typeface="HGP創英角ｺﾞｼｯｸUB" panose="020B0900000000000000" pitchFamily="50" charset="-128"/>
                <a:ea typeface="HGP創英角ｺﾞｼｯｸUB" panose="020B0900000000000000" pitchFamily="50" charset="-128"/>
              </a:rPr>
              <a:t>・</a:t>
            </a:r>
            <a:endParaRPr kumimoji="1" lang="en-US" altLang="ja-JP" sz="1400" b="1" dirty="0">
              <a:latin typeface="HGP創英角ｺﾞｼｯｸUB" panose="020B0900000000000000" pitchFamily="50" charset="-128"/>
              <a:ea typeface="HGP創英角ｺﾞｼｯｸUB" panose="020B0900000000000000" pitchFamily="50" charset="-128"/>
            </a:endParaRPr>
          </a:p>
          <a:p>
            <a:r>
              <a:rPr kumimoji="1" lang="ja-JP" altLang="en-US" sz="1400" b="1" dirty="0">
                <a:latin typeface="HGP創英角ｺﾞｼｯｸUB" panose="020B0900000000000000" pitchFamily="50" charset="-128"/>
                <a:ea typeface="HGP創英角ｺﾞｼｯｸUB" panose="020B0900000000000000" pitchFamily="50" charset="-128"/>
              </a:rPr>
              <a:t>フリ</a:t>
            </a:r>
            <a:r>
              <a:rPr kumimoji="1" lang="en-US" altLang="ja-JP" sz="1400" b="1" dirty="0">
                <a:latin typeface="HGP創英角ｺﾞｼｯｸUB" panose="020B0900000000000000" pitchFamily="50" charset="-128"/>
                <a:ea typeface="HGP創英角ｺﾞｼｯｸUB" panose="020B0900000000000000" pitchFamily="50" charset="-128"/>
              </a:rPr>
              <a:t>Ⅰ</a:t>
            </a:r>
            <a:r>
              <a:rPr kumimoji="1" lang="ja-JP" altLang="en-US" sz="1400" b="1" dirty="0">
                <a:latin typeface="HGP創英角ｺﾞｼｯｸUB" panose="020B0900000000000000" pitchFamily="50" charset="-128"/>
                <a:ea typeface="HGP創英角ｺﾞｼｯｸUB" panose="020B0900000000000000" pitchFamily="50" charset="-128"/>
              </a:rPr>
              <a:t>の作曲家</a:t>
            </a:r>
          </a:p>
        </p:txBody>
      </p:sp>
      <p:sp>
        <p:nvSpPr>
          <p:cNvPr id="26" name="テキスト ボックス 25">
            <a:extLst>
              <a:ext uri="{FF2B5EF4-FFF2-40B4-BE49-F238E27FC236}">
                <a16:creationId xmlns:a16="http://schemas.microsoft.com/office/drawing/2014/main" id="{D466948C-19D5-8E0B-5B30-B3E5AFD2DE47}"/>
              </a:ext>
            </a:extLst>
          </p:cNvPr>
          <p:cNvSpPr txBox="1"/>
          <p:nvPr/>
        </p:nvSpPr>
        <p:spPr>
          <a:xfrm>
            <a:off x="6035042" y="4173967"/>
            <a:ext cx="1398492" cy="2308324"/>
          </a:xfrm>
          <a:prstGeom prst="rect">
            <a:avLst/>
          </a:prstGeom>
          <a:noFill/>
        </p:spPr>
        <p:txBody>
          <a:bodyPr wrap="square" rtlCol="0">
            <a:spAutoFit/>
          </a:bodyPr>
          <a:lstStyle/>
          <a:p>
            <a:r>
              <a:rPr kumimoji="1" lang="ja-JP" altLang="en-US" b="1" dirty="0">
                <a:highlight>
                  <a:srgbClr val="FFFF00"/>
                </a:highlight>
                <a:latin typeface="HGP創英角ｺﾞｼｯｸUB" panose="020B0900000000000000" pitchFamily="50" charset="-128"/>
                <a:ea typeface="HGP創英角ｺﾞｼｯｸUB" panose="020B0900000000000000" pitchFamily="50" charset="-128"/>
              </a:rPr>
              <a:t>一般市民のための音楽</a:t>
            </a:r>
            <a:endParaRPr kumimoji="1" lang="en-US" altLang="ja-JP"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b="1" dirty="0">
                <a:latin typeface="HGP創英角ｺﾞｼｯｸUB" panose="020B0900000000000000" pitchFamily="50" charset="-128"/>
                <a:ea typeface="HGP創英角ｺﾞｼｯｸUB" panose="020B0900000000000000" pitchFamily="50" charset="-128"/>
              </a:rPr>
              <a:t>「理想」、「感性」、「夢」と言った本来人間が備えている感情を重視</a:t>
            </a:r>
          </a:p>
        </p:txBody>
      </p:sp>
      <p:sp>
        <p:nvSpPr>
          <p:cNvPr id="27" name="テキスト ボックス 26">
            <a:extLst>
              <a:ext uri="{FF2B5EF4-FFF2-40B4-BE49-F238E27FC236}">
                <a16:creationId xmlns:a16="http://schemas.microsoft.com/office/drawing/2014/main" id="{9BC1FD3D-D9AC-89C8-8ABB-B10559052819}"/>
              </a:ext>
            </a:extLst>
          </p:cNvPr>
          <p:cNvSpPr txBox="1"/>
          <p:nvPr/>
        </p:nvSpPr>
        <p:spPr>
          <a:xfrm>
            <a:off x="7433534" y="4324574"/>
            <a:ext cx="1140311" cy="1477328"/>
          </a:xfrm>
          <a:prstGeom prst="rect">
            <a:avLst/>
          </a:prstGeom>
          <a:noFill/>
        </p:spPr>
        <p:txBody>
          <a:bodyPr wrap="square" rtlCol="0">
            <a:spAutoFit/>
          </a:bodyPr>
          <a:lstStyle/>
          <a:p>
            <a:r>
              <a:rPr kumimoji="1" lang="ja-JP" altLang="en-US"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rPr>
              <a:t>「形式の自由さ」</a:t>
            </a:r>
            <a:endParaRPr kumimoji="1" lang="en-US" altLang="ja-JP"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endParaRPr>
          </a:p>
          <a:p>
            <a:endParaRPr kumimoji="1" lang="en-US" altLang="ja-JP"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rPr>
              <a:t>「多様性」</a:t>
            </a:r>
            <a:endParaRPr kumimoji="1" lang="en-US" altLang="ja-JP"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endParaRPr>
          </a:p>
          <a:p>
            <a:endParaRPr kumimoji="1" lang="ja-JP" altLang="en-US" dirty="0"/>
          </a:p>
        </p:txBody>
      </p:sp>
      <p:sp>
        <p:nvSpPr>
          <p:cNvPr id="11" name="テキスト ボックス 10">
            <a:extLst>
              <a:ext uri="{FF2B5EF4-FFF2-40B4-BE49-F238E27FC236}">
                <a16:creationId xmlns:a16="http://schemas.microsoft.com/office/drawing/2014/main" id="{FAB2937D-A428-C38A-121D-2CFE731B5E1F}"/>
              </a:ext>
            </a:extLst>
          </p:cNvPr>
          <p:cNvSpPr txBox="1"/>
          <p:nvPr/>
        </p:nvSpPr>
        <p:spPr>
          <a:xfrm>
            <a:off x="505609" y="4173967"/>
            <a:ext cx="914399" cy="1200329"/>
          </a:xfrm>
          <a:prstGeom prst="rect">
            <a:avLst/>
          </a:prstGeom>
          <a:noFill/>
        </p:spPr>
        <p:txBody>
          <a:bodyPr wrap="square" rtlCol="0">
            <a:spAutoFit/>
          </a:bodyPr>
          <a:lstStyle/>
          <a:p>
            <a:r>
              <a:rPr kumimoji="1" lang="ja-JP" altLang="en-US" b="1" dirty="0">
                <a:solidFill>
                  <a:srgbClr val="FF0000"/>
                </a:solidFill>
                <a:highlight>
                  <a:srgbClr val="FFFF00"/>
                </a:highlight>
                <a:latin typeface="HGS創英角ｺﾞｼｯｸUB" panose="020B0900000000000000" pitchFamily="50" charset="-128"/>
                <a:ea typeface="HGS創英角ｺﾞｼｯｸUB" panose="020B0900000000000000" pitchFamily="50" charset="-128"/>
              </a:rPr>
              <a:t>音楽の世界の移り変わり</a:t>
            </a:r>
          </a:p>
        </p:txBody>
      </p:sp>
      <p:pic>
        <p:nvPicPr>
          <p:cNvPr id="24" name="Picture 2" descr="C:\Users\FMV-ESPRIMO\Desktop\image001.png">
            <a:extLst>
              <a:ext uri="{FF2B5EF4-FFF2-40B4-BE49-F238E27FC236}">
                <a16:creationId xmlns:a16="http://schemas.microsoft.com/office/drawing/2014/main" id="{2F33557D-5851-7F20-835C-A7A38E26DE43}"/>
              </a:ext>
            </a:extLst>
          </p:cNvPr>
          <p:cNvPicPr>
            <a:picLocks noChangeAspect="1" noChangeArrowheads="1"/>
          </p:cNvPicPr>
          <p:nvPr/>
        </p:nvPicPr>
        <p:blipFill>
          <a:blip r:embed="rId3" cstate="print"/>
          <a:srcRect/>
          <a:stretch>
            <a:fillRect/>
          </a:stretch>
        </p:blipFill>
        <p:spPr bwMode="auto">
          <a:xfrm>
            <a:off x="8003689" y="6277352"/>
            <a:ext cx="933450" cy="371475"/>
          </a:xfrm>
          <a:prstGeom prst="rect">
            <a:avLst/>
          </a:prstGeom>
          <a:noFill/>
        </p:spPr>
      </p:pic>
    </p:spTree>
    <p:extLst>
      <p:ext uri="{BB962C8B-B14F-4D97-AF65-F5344CB8AC3E}">
        <p14:creationId xmlns:p14="http://schemas.microsoft.com/office/powerpoint/2010/main" val="500724751"/>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EA99A7E-1C83-040C-5692-20B536E3BA3A}"/>
              </a:ext>
            </a:extLst>
          </p:cNvPr>
          <p:cNvSpPr txBox="1"/>
          <p:nvPr/>
        </p:nvSpPr>
        <p:spPr>
          <a:xfrm>
            <a:off x="462579" y="441065"/>
            <a:ext cx="8251115" cy="6247864"/>
          </a:xfrm>
          <a:prstGeom prst="rect">
            <a:avLst/>
          </a:prstGeom>
          <a:noFill/>
        </p:spPr>
        <p:txBody>
          <a:bodyPr wrap="square" rtlCol="0">
            <a:spAutoFit/>
          </a:bodyPr>
          <a:lstStyle/>
          <a:p>
            <a:r>
              <a:rPr kumimoji="1" lang="ja-JP" altLang="en-US" sz="2400" b="1" dirty="0">
                <a:highlight>
                  <a:srgbClr val="FFFF00"/>
                </a:highlight>
                <a:latin typeface="HGP創英角ｺﾞｼｯｸUB" panose="020B0900000000000000" pitchFamily="50" charset="-128"/>
                <a:ea typeface="HGP創英角ｺﾞｼｯｸUB" panose="020B0900000000000000" pitchFamily="50" charset="-128"/>
              </a:rPr>
              <a:t>◆１７８９年～１７９９年　フランス革命　</a:t>
            </a:r>
            <a:endParaRPr kumimoji="1" lang="en-US" altLang="ja-JP" sz="24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2400" b="1" dirty="0">
                <a:highlight>
                  <a:srgbClr val="FFFF00"/>
                </a:highlight>
                <a:latin typeface="HGP創英角ｺﾞｼｯｸUB" panose="020B0900000000000000" pitchFamily="50" charset="-128"/>
                <a:ea typeface="HGP創英角ｺﾞｼｯｸUB" panose="020B0900000000000000" pitchFamily="50" charset="-128"/>
              </a:rPr>
              <a:t>ブルボン絶対王政を倒した市民革命（封建的特権廃止、人権宣言、王政廃止、憲法制定、共和制を実現）　　　</a:t>
            </a:r>
            <a:endParaRPr kumimoji="1" lang="en-US" altLang="ja-JP" sz="24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2400" b="1" dirty="0">
                <a:solidFill>
                  <a:srgbClr val="FF0000"/>
                </a:solidFill>
                <a:latin typeface="HGP創英角ｺﾞｼｯｸUB" panose="020B0900000000000000" pitchFamily="50" charset="-128"/>
                <a:ea typeface="HGP創英角ｺﾞｼｯｸUB" panose="020B0900000000000000" pitchFamily="50" charset="-128"/>
              </a:rPr>
              <a:t>　　　　　　　　　</a:t>
            </a:r>
            <a:r>
              <a:rPr kumimoji="1" lang="ja-JP" altLang="en-US" sz="24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rPr>
              <a:t>古典派からロマン派へ</a:t>
            </a:r>
            <a:endParaRPr kumimoji="1" lang="en-US" altLang="ja-JP" sz="24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endParaRPr>
          </a:p>
          <a:p>
            <a:endParaRPr kumimoji="1" lang="en-US" altLang="ja-JP" sz="24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2400" b="1" dirty="0">
                <a:highlight>
                  <a:srgbClr val="FFFF00"/>
                </a:highlight>
                <a:latin typeface="HGP創英角ｺﾞｼｯｸUB" panose="020B0900000000000000" pitchFamily="50" charset="-128"/>
                <a:ea typeface="HGP創英角ｺﾞｼｯｸUB" panose="020B0900000000000000" pitchFamily="50" charset="-128"/>
              </a:rPr>
              <a:t>・ロマン主義：</a:t>
            </a:r>
            <a:endParaRPr kumimoji="1" lang="en-US" altLang="ja-JP" sz="24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a:t>
            </a:r>
            <a:r>
              <a:rPr kumimoji="1" lang="ja-JP" altLang="en-US" sz="2800" b="1" dirty="0">
                <a:latin typeface="HGP創英角ｺﾞｼｯｸUB" panose="020B0900000000000000" pitchFamily="50" charset="-128"/>
                <a:ea typeface="HGP創英角ｺﾞｼｯｸUB" panose="020B0900000000000000" pitchFamily="50" charset="-128"/>
              </a:rPr>
              <a:t>①理性よりも本能　</a:t>
            </a:r>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②頭よりも心　</a:t>
            </a:r>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③形式よりも創造力</a:t>
            </a:r>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a:t>
            </a:r>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本能的な要求を表現　社会的に抑圧されてきたことから解放</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・ロマン派：①音楽で詩、絵画、物語を表現（標題音楽）</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例：ベルリオーズ幻想交響曲</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（第一楽章：夢、情熱、第２楽章断頭台への行進）</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②形式よりも創造力　交響詩や楽劇が誕生</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③ヴィルトゥオーゾ（超絶技巧）　リスト、パガニーニ</a:t>
            </a:r>
            <a:endParaRPr kumimoji="1" lang="en-US" altLang="ja-JP" sz="2400" b="1" dirty="0">
              <a:latin typeface="HGP創英角ｺﾞｼｯｸUB" panose="020B0900000000000000" pitchFamily="50" charset="-128"/>
              <a:ea typeface="HGP創英角ｺﾞｼｯｸUB" panose="020B0900000000000000" pitchFamily="50" charset="-128"/>
            </a:endParaRPr>
          </a:p>
        </p:txBody>
      </p:sp>
      <p:pic>
        <p:nvPicPr>
          <p:cNvPr id="3" name="Picture 2" descr="C:\Users\FMV-ESPRIMO\Desktop\image001.png">
            <a:extLst>
              <a:ext uri="{FF2B5EF4-FFF2-40B4-BE49-F238E27FC236}">
                <a16:creationId xmlns:a16="http://schemas.microsoft.com/office/drawing/2014/main" id="{64CACDEF-5777-C7D6-E158-A8F3E1C3CA57}"/>
              </a:ext>
            </a:extLst>
          </p:cNvPr>
          <p:cNvPicPr>
            <a:picLocks noChangeAspect="1" noChangeArrowheads="1"/>
          </p:cNvPicPr>
          <p:nvPr/>
        </p:nvPicPr>
        <p:blipFill>
          <a:blip r:embed="rId3" cstate="print"/>
          <a:srcRect/>
          <a:stretch>
            <a:fillRect/>
          </a:stretch>
        </p:blipFill>
        <p:spPr bwMode="auto">
          <a:xfrm>
            <a:off x="7925841" y="316478"/>
            <a:ext cx="933450" cy="371475"/>
          </a:xfrm>
          <a:prstGeom prst="rect">
            <a:avLst/>
          </a:prstGeom>
          <a:noFill/>
        </p:spPr>
      </p:pic>
    </p:spTree>
    <p:extLst>
      <p:ext uri="{BB962C8B-B14F-4D97-AF65-F5344CB8AC3E}">
        <p14:creationId xmlns:p14="http://schemas.microsoft.com/office/powerpoint/2010/main" val="34494799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E0F6F0A-104B-550A-B452-DB6ED748418D}"/>
              </a:ext>
            </a:extLst>
          </p:cNvPr>
          <p:cNvSpPr txBox="1"/>
          <p:nvPr/>
        </p:nvSpPr>
        <p:spPr>
          <a:xfrm>
            <a:off x="441064" y="1086522"/>
            <a:ext cx="8520055" cy="3693319"/>
          </a:xfrm>
          <a:prstGeom prst="rect">
            <a:avLst/>
          </a:prstGeom>
          <a:noFill/>
        </p:spPr>
        <p:txBody>
          <a:bodyPr wrap="square">
            <a:spAutoFit/>
          </a:bodyPr>
          <a:lstStyle/>
          <a:p>
            <a:r>
              <a:rPr kumimoji="1" lang="ja-JP" altLang="en-US" sz="5400" b="1" dirty="0">
                <a:highlight>
                  <a:srgbClr val="FFFF00"/>
                </a:highlight>
                <a:latin typeface="HGP創英角ｺﾞｼｯｸUB" panose="020B0900000000000000" pitchFamily="50" charset="-128"/>
                <a:ea typeface="HGP創英角ｺﾞｼｯｸUB" panose="020B0900000000000000" pitchFamily="50" charset="-128"/>
              </a:rPr>
              <a:t>古典派</a:t>
            </a:r>
            <a:r>
              <a:rPr kumimoji="1" lang="ja-JP" altLang="en-US" sz="5400" b="1" dirty="0">
                <a:latin typeface="HGP創英角ｺﾞｼｯｸUB" panose="020B0900000000000000" pitchFamily="50" charset="-128"/>
                <a:ea typeface="HGP創英角ｺﾞｼｯｸUB" panose="020B0900000000000000" pitchFamily="50" charset="-128"/>
              </a:rPr>
              <a:t>；形式の美しさを追求　</a:t>
            </a:r>
            <a:endParaRPr kumimoji="1" lang="en-US" altLang="ja-JP" sz="5400" b="1" dirty="0">
              <a:latin typeface="HGP創英角ｺﾞｼｯｸUB" panose="020B0900000000000000" pitchFamily="50" charset="-128"/>
              <a:ea typeface="HGP創英角ｺﾞｼｯｸUB" panose="020B0900000000000000" pitchFamily="50" charset="-128"/>
            </a:endParaRPr>
          </a:p>
          <a:p>
            <a:endParaRPr kumimoji="1" lang="en-US" altLang="ja-JP" sz="5400" b="1" dirty="0">
              <a:latin typeface="HGP創英角ｺﾞｼｯｸUB" panose="020B0900000000000000" pitchFamily="50" charset="-128"/>
              <a:ea typeface="HGP創英角ｺﾞｼｯｸUB" panose="020B0900000000000000" pitchFamily="50" charset="-128"/>
            </a:endParaRPr>
          </a:p>
          <a:p>
            <a:r>
              <a:rPr kumimoji="1" lang="ja-JP" altLang="en-US" sz="5400" b="1" dirty="0">
                <a:highlight>
                  <a:srgbClr val="FFFF00"/>
                </a:highlight>
                <a:latin typeface="HGP創英角ｺﾞｼｯｸUB" panose="020B0900000000000000" pitchFamily="50" charset="-128"/>
                <a:ea typeface="HGP創英角ｺﾞｼｯｸUB" panose="020B0900000000000000" pitchFamily="50" charset="-128"/>
              </a:rPr>
              <a:t>ロマン派</a:t>
            </a:r>
            <a:r>
              <a:rPr kumimoji="1" lang="ja-JP" altLang="en-US" sz="5400" b="1" dirty="0">
                <a:latin typeface="HGP創英角ｺﾞｼｯｸUB" panose="020B0900000000000000" pitchFamily="50" charset="-128"/>
                <a:ea typeface="HGP創英角ｺﾞｼｯｸUB" panose="020B0900000000000000" pitchFamily="50" charset="-128"/>
              </a:rPr>
              <a:t>：形式にとらわれない考え</a:t>
            </a:r>
            <a:endParaRPr kumimoji="1" lang="en-US" altLang="ja-JP" sz="5400" b="1" dirty="0">
              <a:latin typeface="HGP創英角ｺﾞｼｯｸUB" panose="020B0900000000000000" pitchFamily="50" charset="-128"/>
              <a:ea typeface="HGP創英角ｺﾞｼｯｸUB" panose="020B0900000000000000" pitchFamily="50" charset="-128"/>
            </a:endParaRPr>
          </a:p>
          <a:p>
            <a:endParaRPr kumimoji="1" lang="en-US" altLang="ja-JP" sz="1800" b="1" dirty="0">
              <a:latin typeface="HGP創英角ｺﾞｼｯｸUB" panose="020B0900000000000000" pitchFamily="50" charset="-128"/>
              <a:ea typeface="HGP創英角ｺﾞｼｯｸUB" panose="020B0900000000000000" pitchFamily="50" charset="-128"/>
            </a:endParaRPr>
          </a:p>
        </p:txBody>
      </p:sp>
      <p:pic>
        <p:nvPicPr>
          <p:cNvPr id="2" name="Picture 2" descr="C:\Users\FMV-ESPRIMO\Desktop\image001.png">
            <a:extLst>
              <a:ext uri="{FF2B5EF4-FFF2-40B4-BE49-F238E27FC236}">
                <a16:creationId xmlns:a16="http://schemas.microsoft.com/office/drawing/2014/main" id="{11FC3901-B1BA-8902-D531-6EBD27FA5857}"/>
              </a:ext>
            </a:extLst>
          </p:cNvPr>
          <p:cNvPicPr>
            <a:picLocks noChangeAspect="1" noChangeArrowheads="1"/>
          </p:cNvPicPr>
          <p:nvPr/>
        </p:nvPicPr>
        <p:blipFill>
          <a:blip r:embed="rId3" cstate="print"/>
          <a:srcRect/>
          <a:stretch>
            <a:fillRect/>
          </a:stretch>
        </p:blipFill>
        <p:spPr bwMode="auto">
          <a:xfrm>
            <a:off x="7925841" y="316478"/>
            <a:ext cx="933450" cy="371475"/>
          </a:xfrm>
          <a:prstGeom prst="rect">
            <a:avLst/>
          </a:prstGeom>
          <a:noFill/>
        </p:spPr>
      </p:pic>
    </p:spTree>
    <p:extLst>
      <p:ext uri="{BB962C8B-B14F-4D97-AF65-F5344CB8AC3E}">
        <p14:creationId xmlns:p14="http://schemas.microsoft.com/office/powerpoint/2010/main" val="15758911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8266FE6-E5FA-F487-FA65-184DFF1B6695}"/>
              </a:ext>
            </a:extLst>
          </p:cNvPr>
          <p:cNvSpPr txBox="1"/>
          <p:nvPr/>
        </p:nvSpPr>
        <p:spPr>
          <a:xfrm>
            <a:off x="333487" y="301215"/>
            <a:ext cx="8541572" cy="6494085"/>
          </a:xfrm>
          <a:prstGeom prst="rect">
            <a:avLst/>
          </a:prstGeom>
          <a:noFill/>
        </p:spPr>
        <p:txBody>
          <a:bodyPr wrap="square" rtlCol="0">
            <a:spAutoFit/>
          </a:bodyPr>
          <a:lstStyle/>
          <a:p>
            <a:r>
              <a:rPr kumimoji="1" lang="ja-JP" altLang="en-US" sz="3200" b="1" dirty="0">
                <a:highlight>
                  <a:srgbClr val="00FF00"/>
                </a:highlight>
                <a:latin typeface="HGP創英角ｺﾞｼｯｸUB" panose="020B0900000000000000" pitchFamily="50" charset="-128"/>
                <a:ea typeface="HGP創英角ｺﾞｼｯｸUB" panose="020B0900000000000000" pitchFamily="50" charset="-128"/>
              </a:rPr>
              <a:t>◆ロータリーの世界での古典派とロマン派</a:t>
            </a:r>
            <a:endParaRPr kumimoji="1" lang="en-US" altLang="ja-JP" sz="3200" b="1" dirty="0">
              <a:highlight>
                <a:srgbClr val="00FF00"/>
              </a:highlight>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その発端は</a:t>
            </a:r>
            <a:r>
              <a:rPr kumimoji="1" lang="ja-JP" altLang="en-US" sz="24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rPr>
              <a:t>２０１６年規定審議会決定（フランス革命に相当）</a:t>
            </a:r>
            <a:endParaRPr kumimoji="1" lang="en-US" altLang="ja-JP" sz="24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a:t>
            </a:r>
            <a:r>
              <a:rPr kumimoji="1" lang="ja-JP" altLang="en-US" sz="2400" b="1" dirty="0">
                <a:highlight>
                  <a:srgbClr val="FFFF00"/>
                </a:highlight>
                <a:latin typeface="HGP創英角ｺﾞｼｯｸUB" panose="020B0900000000000000" pitchFamily="50" charset="-128"/>
                <a:ea typeface="HGP創英角ｺﾞｼｯｸUB" panose="020B0900000000000000" pitchFamily="50" charset="-128"/>
              </a:rPr>
              <a:t>ロータリー活動に柔軟性を導入する</a:t>
            </a:r>
            <a:endParaRPr kumimoji="1" lang="en-US" altLang="ja-JP" sz="24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a:t>
            </a:r>
            <a:endParaRPr kumimoji="1" lang="en-US" altLang="ja-JP" sz="2400" b="1" dirty="0">
              <a:latin typeface="HGP創英角ｺﾞｼｯｸUB" panose="020B0900000000000000" pitchFamily="50" charset="-128"/>
              <a:ea typeface="HGP創英角ｺﾞｼｯｸUB" panose="020B0900000000000000" pitchFamily="50" charset="-128"/>
            </a:endParaRPr>
          </a:p>
          <a:p>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・古典派：ロータリーに於ける職業奉仕とは？</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ロータリーに於ける隠匿奉仕とは？</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ロータリーの決議２３</a:t>
            </a:r>
            <a:r>
              <a:rPr kumimoji="1" lang="en-US" altLang="ja-JP" sz="2400" b="1" dirty="0">
                <a:latin typeface="HGP創英角ｺﾞｼｯｸUB" panose="020B0900000000000000" pitchFamily="50" charset="-128"/>
                <a:ea typeface="HGP創英角ｺﾞｼｯｸUB" panose="020B0900000000000000" pitchFamily="50" charset="-128"/>
              </a:rPr>
              <a:t>-</a:t>
            </a:r>
            <a:r>
              <a:rPr kumimoji="1" lang="ja-JP" altLang="en-US" sz="2400" b="1" dirty="0">
                <a:latin typeface="HGP創英角ｺﾞｼｯｸUB" panose="020B0900000000000000" pitchFamily="50" charset="-128"/>
                <a:ea typeface="HGP創英角ｺﾞｼｯｸUB" panose="020B0900000000000000" pitchFamily="50" charset="-128"/>
              </a:rPr>
              <a:t>３４とは？</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ロータリーの原理、原則を大切にする</a:t>
            </a:r>
            <a:endParaRPr kumimoji="1" lang="en-US" altLang="ja-JP" sz="2400" b="1" dirty="0">
              <a:latin typeface="HGP創英角ｺﾞｼｯｸUB" panose="020B0900000000000000" pitchFamily="50" charset="-128"/>
              <a:ea typeface="HGP創英角ｺﾞｼｯｸUB" panose="020B0900000000000000" pitchFamily="50" charset="-128"/>
            </a:endParaRPr>
          </a:p>
          <a:p>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・ロマン派：①形式にとらわれない</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②時代に即した変革（組織、考え）</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③あらゆる分野での会員増強</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④活動への全員参加と効率性を求める</a:t>
            </a:r>
            <a:endParaRPr kumimoji="1" lang="en-US" altLang="ja-JP" sz="2400" b="1" dirty="0">
              <a:latin typeface="HGP創英角ｺﾞｼｯｸUB" panose="020B0900000000000000" pitchFamily="50" charset="-128"/>
              <a:ea typeface="HGP創英角ｺﾞｼｯｸUB" panose="020B0900000000000000" pitchFamily="50" charset="-128"/>
            </a:endParaRPr>
          </a:p>
          <a:p>
            <a:endParaRPr kumimoji="1" lang="en-US" altLang="ja-JP" sz="2400" b="1" dirty="0">
              <a:latin typeface="HGP創英角ｺﾞｼｯｸUB" panose="020B0900000000000000" pitchFamily="50" charset="-128"/>
              <a:ea typeface="HGP創英角ｺﾞｼｯｸUB" panose="020B0900000000000000" pitchFamily="50" charset="-128"/>
            </a:endParaRPr>
          </a:p>
        </p:txBody>
      </p:sp>
      <p:pic>
        <p:nvPicPr>
          <p:cNvPr id="3" name="Picture 2" descr="C:\Users\FMV-ESPRIMO\Desktop\image001.png">
            <a:extLst>
              <a:ext uri="{FF2B5EF4-FFF2-40B4-BE49-F238E27FC236}">
                <a16:creationId xmlns:a16="http://schemas.microsoft.com/office/drawing/2014/main" id="{573540D6-1E81-34CB-208B-7CA53D6CEB18}"/>
              </a:ext>
            </a:extLst>
          </p:cNvPr>
          <p:cNvPicPr>
            <a:picLocks noChangeAspect="1" noChangeArrowheads="1"/>
          </p:cNvPicPr>
          <p:nvPr/>
        </p:nvPicPr>
        <p:blipFill>
          <a:blip r:embed="rId3" cstate="print"/>
          <a:srcRect/>
          <a:stretch>
            <a:fillRect/>
          </a:stretch>
        </p:blipFill>
        <p:spPr bwMode="auto">
          <a:xfrm>
            <a:off x="7925841" y="316478"/>
            <a:ext cx="933450" cy="371475"/>
          </a:xfrm>
          <a:prstGeom prst="rect">
            <a:avLst/>
          </a:prstGeom>
          <a:noFill/>
        </p:spPr>
      </p:pic>
    </p:spTree>
    <p:extLst>
      <p:ext uri="{BB962C8B-B14F-4D97-AF65-F5344CB8AC3E}">
        <p14:creationId xmlns:p14="http://schemas.microsoft.com/office/powerpoint/2010/main" val="42418307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矢印: 右 1">
            <a:extLst>
              <a:ext uri="{FF2B5EF4-FFF2-40B4-BE49-F238E27FC236}">
                <a16:creationId xmlns:a16="http://schemas.microsoft.com/office/drawing/2014/main" id="{BE443E8C-5603-B531-7838-A6F096965DA7}"/>
              </a:ext>
            </a:extLst>
          </p:cNvPr>
          <p:cNvSpPr/>
          <p:nvPr/>
        </p:nvSpPr>
        <p:spPr>
          <a:xfrm>
            <a:off x="279698" y="3131263"/>
            <a:ext cx="7960659" cy="3227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6C07AC9-A09C-C78B-714C-A7DCFCF4401D}"/>
              </a:ext>
            </a:extLst>
          </p:cNvPr>
          <p:cNvSpPr txBox="1"/>
          <p:nvPr/>
        </p:nvSpPr>
        <p:spPr>
          <a:xfrm>
            <a:off x="5335792" y="268941"/>
            <a:ext cx="355003" cy="2862322"/>
          </a:xfrm>
          <a:prstGeom prst="rect">
            <a:avLst/>
          </a:prstGeom>
          <a:noFill/>
        </p:spPr>
        <p:txBody>
          <a:bodyPr wrap="square" rtlCol="0">
            <a:spAutoFit/>
          </a:bodyPr>
          <a:lstStyle/>
          <a:p>
            <a:r>
              <a:rPr kumimoji="1" lang="ja-JP" altLang="en-US" b="1" dirty="0">
                <a:highlight>
                  <a:srgbClr val="FFFF00"/>
                </a:highlight>
                <a:latin typeface="HGP創英角ｺﾞｼｯｸUB" panose="020B0900000000000000" pitchFamily="50" charset="-128"/>
                <a:ea typeface="HGP創英角ｺﾞｼｯｸUB" panose="020B0900000000000000" pitchFamily="50" charset="-128"/>
              </a:rPr>
              <a:t>２０１６年規定審議会</a:t>
            </a:r>
          </a:p>
        </p:txBody>
      </p:sp>
      <p:sp>
        <p:nvSpPr>
          <p:cNvPr id="4" name="テキスト ボックス 3">
            <a:extLst>
              <a:ext uri="{FF2B5EF4-FFF2-40B4-BE49-F238E27FC236}">
                <a16:creationId xmlns:a16="http://schemas.microsoft.com/office/drawing/2014/main" id="{74FB9328-3C56-1221-F6B4-35822817668C}"/>
              </a:ext>
            </a:extLst>
          </p:cNvPr>
          <p:cNvSpPr txBox="1"/>
          <p:nvPr/>
        </p:nvSpPr>
        <p:spPr>
          <a:xfrm>
            <a:off x="301214" y="268941"/>
            <a:ext cx="451821" cy="2031325"/>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創設</a:t>
            </a:r>
            <a:endParaRPr kumimoji="1" lang="en-US" altLang="ja-JP" b="1" dirty="0">
              <a:latin typeface="HGP創英角ｺﾞｼｯｸUB" panose="020B0900000000000000" pitchFamily="50" charset="-128"/>
              <a:ea typeface="HGP創英角ｺﾞｼｯｸUB" panose="020B0900000000000000" pitchFamily="50" charset="-128"/>
            </a:endParaRPr>
          </a:p>
          <a:p>
            <a:r>
              <a:rPr kumimoji="1" lang="ja-JP" altLang="en-US" b="1" dirty="0">
                <a:latin typeface="HGP創英角ｺﾞｼｯｸUB" panose="020B0900000000000000" pitchFamily="50" charset="-128"/>
                <a:ea typeface="HGP創英角ｺﾞｼｯｸUB" panose="020B0900000000000000" pitchFamily="50" charset="-128"/>
              </a:rPr>
              <a:t>１９０５年</a:t>
            </a:r>
          </a:p>
        </p:txBody>
      </p:sp>
      <p:sp>
        <p:nvSpPr>
          <p:cNvPr id="5" name="テキスト ボックス 4">
            <a:extLst>
              <a:ext uri="{FF2B5EF4-FFF2-40B4-BE49-F238E27FC236}">
                <a16:creationId xmlns:a16="http://schemas.microsoft.com/office/drawing/2014/main" id="{37F31519-FE79-AE89-D43C-C389CA13C46D}"/>
              </a:ext>
            </a:extLst>
          </p:cNvPr>
          <p:cNvSpPr txBox="1"/>
          <p:nvPr/>
        </p:nvSpPr>
        <p:spPr>
          <a:xfrm>
            <a:off x="279699" y="3550024"/>
            <a:ext cx="161366" cy="1477328"/>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一業種一人</a:t>
            </a:r>
          </a:p>
        </p:txBody>
      </p:sp>
      <p:sp>
        <p:nvSpPr>
          <p:cNvPr id="6" name="テキスト ボックス 5">
            <a:extLst>
              <a:ext uri="{FF2B5EF4-FFF2-40B4-BE49-F238E27FC236}">
                <a16:creationId xmlns:a16="http://schemas.microsoft.com/office/drawing/2014/main" id="{1A25D8CB-CEBF-8962-C213-0B9737D3FA04}"/>
              </a:ext>
            </a:extLst>
          </p:cNvPr>
          <p:cNvSpPr txBox="1"/>
          <p:nvPr/>
        </p:nvSpPr>
        <p:spPr>
          <a:xfrm>
            <a:off x="753036" y="268941"/>
            <a:ext cx="301214" cy="1477328"/>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１９１０年</a:t>
            </a:r>
          </a:p>
        </p:txBody>
      </p:sp>
      <p:sp>
        <p:nvSpPr>
          <p:cNvPr id="7" name="テキスト ボックス 6">
            <a:extLst>
              <a:ext uri="{FF2B5EF4-FFF2-40B4-BE49-F238E27FC236}">
                <a16:creationId xmlns:a16="http://schemas.microsoft.com/office/drawing/2014/main" id="{A857580C-7BA5-D219-098F-5CD0740A6788}"/>
              </a:ext>
            </a:extLst>
          </p:cNvPr>
          <p:cNvSpPr txBox="1"/>
          <p:nvPr/>
        </p:nvSpPr>
        <p:spPr>
          <a:xfrm flipH="1">
            <a:off x="677731" y="3550025"/>
            <a:ext cx="161366" cy="3293209"/>
          </a:xfrm>
          <a:prstGeom prst="rect">
            <a:avLst/>
          </a:prstGeom>
          <a:noFill/>
        </p:spPr>
        <p:txBody>
          <a:bodyPr wrap="square" rtlCol="0">
            <a:spAutoFit/>
          </a:bodyPr>
          <a:lstStyle/>
          <a:p>
            <a:r>
              <a:rPr kumimoji="1" lang="ja-JP" altLang="en-US" sz="1600" b="1" dirty="0">
                <a:latin typeface="HGP創英角ｺﾞｼｯｸUB" panose="020B0900000000000000" pitchFamily="50" charset="-128"/>
                <a:ea typeface="HGP創英角ｺﾞｼｯｸUB" panose="020B0900000000000000" pitchFamily="50" charset="-128"/>
              </a:rPr>
              <a:t>全米ロ</a:t>
            </a:r>
            <a:r>
              <a:rPr kumimoji="1" lang="en-US" altLang="ja-JP" sz="1600" b="1" dirty="0">
                <a:latin typeface="HGP創英角ｺﾞｼｯｸUB" panose="020B0900000000000000" pitchFamily="50" charset="-128"/>
                <a:ea typeface="HGP創英角ｺﾞｼｯｸUB" panose="020B0900000000000000" pitchFamily="50" charset="-128"/>
              </a:rPr>
              <a:t>1</a:t>
            </a:r>
          </a:p>
          <a:p>
            <a:r>
              <a:rPr kumimoji="1" lang="ja-JP" altLang="en-US" sz="1600" b="1" dirty="0">
                <a:latin typeface="HGP創英角ｺﾞｼｯｸUB" panose="020B0900000000000000" pitchFamily="50" charset="-128"/>
                <a:ea typeface="HGP創英角ｺﾞｼｯｸUB" panose="020B0900000000000000" pitchFamily="50" charset="-128"/>
              </a:rPr>
              <a:t>タリ</a:t>
            </a:r>
            <a:r>
              <a:rPr kumimoji="1" lang="en-US" altLang="ja-JP" sz="1600" b="1" dirty="0">
                <a:latin typeface="HGP創英角ｺﾞｼｯｸUB" panose="020B0900000000000000" pitchFamily="50" charset="-128"/>
                <a:ea typeface="HGP創英角ｺﾞｼｯｸUB" panose="020B0900000000000000" pitchFamily="50" charset="-128"/>
              </a:rPr>
              <a:t>1</a:t>
            </a:r>
          </a:p>
          <a:p>
            <a:r>
              <a:rPr kumimoji="1" lang="ja-JP" altLang="en-US" sz="1600" b="1" dirty="0">
                <a:latin typeface="HGP創英角ｺﾞｼｯｸUB" panose="020B0900000000000000" pitchFamily="50" charset="-128"/>
                <a:ea typeface="HGP創英角ｺﾞｼｯｸUB" panose="020B0900000000000000" pitchFamily="50" charset="-128"/>
              </a:rPr>
              <a:t>クラブ連合会</a:t>
            </a:r>
          </a:p>
        </p:txBody>
      </p:sp>
      <p:sp>
        <p:nvSpPr>
          <p:cNvPr id="8" name="テキスト ボックス 7">
            <a:extLst>
              <a:ext uri="{FF2B5EF4-FFF2-40B4-BE49-F238E27FC236}">
                <a16:creationId xmlns:a16="http://schemas.microsoft.com/office/drawing/2014/main" id="{F5A4E9D9-8858-496B-FFB2-C49060ADF5FE}"/>
              </a:ext>
            </a:extLst>
          </p:cNvPr>
          <p:cNvSpPr txBox="1"/>
          <p:nvPr/>
        </p:nvSpPr>
        <p:spPr>
          <a:xfrm>
            <a:off x="1140311" y="268941"/>
            <a:ext cx="451820" cy="1477328"/>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１９１２年</a:t>
            </a:r>
          </a:p>
        </p:txBody>
      </p:sp>
      <p:sp>
        <p:nvSpPr>
          <p:cNvPr id="9" name="テキスト ボックス 8">
            <a:extLst>
              <a:ext uri="{FF2B5EF4-FFF2-40B4-BE49-F238E27FC236}">
                <a16:creationId xmlns:a16="http://schemas.microsoft.com/office/drawing/2014/main" id="{3412098B-DEFD-3125-5BA8-5D9E7D4770BA}"/>
              </a:ext>
            </a:extLst>
          </p:cNvPr>
          <p:cNvSpPr txBox="1"/>
          <p:nvPr/>
        </p:nvSpPr>
        <p:spPr>
          <a:xfrm>
            <a:off x="1054250" y="3550025"/>
            <a:ext cx="355003" cy="3293209"/>
          </a:xfrm>
          <a:prstGeom prst="rect">
            <a:avLst/>
          </a:prstGeom>
          <a:noFill/>
        </p:spPr>
        <p:txBody>
          <a:bodyPr wrap="square" rtlCol="0">
            <a:spAutoFit/>
          </a:bodyPr>
          <a:lstStyle/>
          <a:p>
            <a:r>
              <a:rPr kumimoji="1" lang="ja-JP" altLang="en-US" sz="1600" b="1" dirty="0">
                <a:latin typeface="HGP創英角ｺﾞｼｯｸUB" panose="020B0900000000000000" pitchFamily="50" charset="-128"/>
                <a:ea typeface="HGP創英角ｺﾞｼｯｸUB" panose="020B0900000000000000" pitchFamily="50" charset="-128"/>
              </a:rPr>
              <a:t>国際ロ</a:t>
            </a:r>
            <a:r>
              <a:rPr kumimoji="1" lang="en-US" altLang="ja-JP" sz="1600" b="1" dirty="0">
                <a:latin typeface="HGP創英角ｺﾞｼｯｸUB" panose="020B0900000000000000" pitchFamily="50" charset="-128"/>
                <a:ea typeface="HGP創英角ｺﾞｼｯｸUB" panose="020B0900000000000000" pitchFamily="50" charset="-128"/>
              </a:rPr>
              <a:t>1 </a:t>
            </a:r>
          </a:p>
          <a:p>
            <a:r>
              <a:rPr kumimoji="1" lang="ja-JP" altLang="en-US" sz="1600" b="1" dirty="0">
                <a:latin typeface="HGP創英角ｺﾞｼｯｸUB" panose="020B0900000000000000" pitchFamily="50" charset="-128"/>
                <a:ea typeface="HGP創英角ｺﾞｼｯｸUB" panose="020B0900000000000000" pitchFamily="50" charset="-128"/>
              </a:rPr>
              <a:t>タリ</a:t>
            </a:r>
            <a:r>
              <a:rPr kumimoji="1" lang="en-US" altLang="ja-JP" sz="1600" b="1" dirty="0">
                <a:latin typeface="HGP創英角ｺﾞｼｯｸUB" panose="020B0900000000000000" pitchFamily="50" charset="-128"/>
                <a:ea typeface="HGP創英角ｺﾞｼｯｸUB" panose="020B0900000000000000" pitchFamily="50" charset="-128"/>
              </a:rPr>
              <a:t>1</a:t>
            </a:r>
          </a:p>
          <a:p>
            <a:r>
              <a:rPr kumimoji="1" lang="ja-JP" altLang="en-US" sz="1600" b="1" dirty="0">
                <a:latin typeface="HGP創英角ｺﾞｼｯｸUB" panose="020B0900000000000000" pitchFamily="50" charset="-128"/>
                <a:ea typeface="HGP創英角ｺﾞｼｯｸUB" panose="020B0900000000000000" pitchFamily="50" charset="-128"/>
              </a:rPr>
              <a:t>クラブ連合会</a:t>
            </a:r>
          </a:p>
        </p:txBody>
      </p:sp>
      <p:sp>
        <p:nvSpPr>
          <p:cNvPr id="10" name="テキスト ボックス 9">
            <a:extLst>
              <a:ext uri="{FF2B5EF4-FFF2-40B4-BE49-F238E27FC236}">
                <a16:creationId xmlns:a16="http://schemas.microsoft.com/office/drawing/2014/main" id="{A17C3192-38F3-BB8A-D233-BA0FE6067909}"/>
              </a:ext>
            </a:extLst>
          </p:cNvPr>
          <p:cNvSpPr txBox="1"/>
          <p:nvPr/>
        </p:nvSpPr>
        <p:spPr>
          <a:xfrm flipH="1">
            <a:off x="3108961" y="268941"/>
            <a:ext cx="161364" cy="1477328"/>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２００１年</a:t>
            </a:r>
          </a:p>
        </p:txBody>
      </p:sp>
      <p:sp>
        <p:nvSpPr>
          <p:cNvPr id="11" name="テキスト ボックス 10">
            <a:extLst>
              <a:ext uri="{FF2B5EF4-FFF2-40B4-BE49-F238E27FC236}">
                <a16:creationId xmlns:a16="http://schemas.microsoft.com/office/drawing/2014/main" id="{CAEF2F6C-6F3B-D209-1CD3-0BA70A073581}"/>
              </a:ext>
            </a:extLst>
          </p:cNvPr>
          <p:cNvSpPr txBox="1"/>
          <p:nvPr/>
        </p:nvSpPr>
        <p:spPr>
          <a:xfrm>
            <a:off x="2979868" y="3550024"/>
            <a:ext cx="129093" cy="3139321"/>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正会員と名誉会員に統合</a:t>
            </a:r>
          </a:p>
        </p:txBody>
      </p:sp>
      <p:sp>
        <p:nvSpPr>
          <p:cNvPr id="12" name="テキスト ボックス 11">
            <a:extLst>
              <a:ext uri="{FF2B5EF4-FFF2-40B4-BE49-F238E27FC236}">
                <a16:creationId xmlns:a16="http://schemas.microsoft.com/office/drawing/2014/main" id="{C3508EA7-834C-A4BC-168B-41A45F7C3200}"/>
              </a:ext>
            </a:extLst>
          </p:cNvPr>
          <p:cNvSpPr txBox="1"/>
          <p:nvPr/>
        </p:nvSpPr>
        <p:spPr>
          <a:xfrm>
            <a:off x="3238054" y="3550024"/>
            <a:ext cx="451819" cy="2585323"/>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一業種一会員を変更</a:t>
            </a:r>
          </a:p>
        </p:txBody>
      </p:sp>
      <p:sp>
        <p:nvSpPr>
          <p:cNvPr id="14" name="テキスト ボックス 13">
            <a:extLst>
              <a:ext uri="{FF2B5EF4-FFF2-40B4-BE49-F238E27FC236}">
                <a16:creationId xmlns:a16="http://schemas.microsoft.com/office/drawing/2014/main" id="{D07A264D-8975-8026-7D79-97E1D4A1A719}"/>
              </a:ext>
            </a:extLst>
          </p:cNvPr>
          <p:cNvSpPr txBox="1"/>
          <p:nvPr/>
        </p:nvSpPr>
        <p:spPr>
          <a:xfrm>
            <a:off x="2689412" y="268941"/>
            <a:ext cx="225905" cy="1477328"/>
          </a:xfrm>
          <a:prstGeom prst="rect">
            <a:avLst/>
          </a:prstGeom>
          <a:noFill/>
        </p:spPr>
        <p:txBody>
          <a:bodyPr wrap="square" rtlCol="0">
            <a:spAutoFit/>
          </a:bodyPr>
          <a:lstStyle/>
          <a:p>
            <a:r>
              <a:rPr kumimoji="1" lang="en-US" altLang="ja-JP" b="1" dirty="0">
                <a:solidFill>
                  <a:srgbClr val="FF0000"/>
                </a:solidFill>
                <a:latin typeface="HGP創英角ｺﾞｼｯｸUB" panose="020B0900000000000000" pitchFamily="50" charset="-128"/>
                <a:ea typeface="HGP創英角ｺﾞｼｯｸUB" panose="020B0900000000000000" pitchFamily="50" charset="-128"/>
              </a:rPr>
              <a:t>198</a:t>
            </a:r>
            <a:r>
              <a:rPr kumimoji="1" lang="ja-JP" altLang="en-US" b="1" dirty="0">
                <a:solidFill>
                  <a:srgbClr val="FF0000"/>
                </a:solidFill>
                <a:latin typeface="HGP創英角ｺﾞｼｯｸUB" panose="020B0900000000000000" pitchFamily="50" charset="-128"/>
                <a:ea typeface="HGP創英角ｺﾞｼｯｸUB" panose="020B0900000000000000" pitchFamily="50" charset="-128"/>
              </a:rPr>
              <a:t>９年</a:t>
            </a:r>
            <a:endParaRPr kumimoji="1" lang="en-US" altLang="ja-JP" b="1"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15" name="テキスト ボックス 14">
            <a:extLst>
              <a:ext uri="{FF2B5EF4-FFF2-40B4-BE49-F238E27FC236}">
                <a16:creationId xmlns:a16="http://schemas.microsoft.com/office/drawing/2014/main" id="{49586A04-B704-402F-BFD0-1537C3AC6441}"/>
              </a:ext>
            </a:extLst>
          </p:cNvPr>
          <p:cNvSpPr txBox="1"/>
          <p:nvPr/>
        </p:nvSpPr>
        <p:spPr>
          <a:xfrm>
            <a:off x="2678655" y="3568258"/>
            <a:ext cx="430305" cy="3139321"/>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女性ロ１タリアンの入会</a:t>
            </a:r>
          </a:p>
        </p:txBody>
      </p:sp>
      <p:sp>
        <p:nvSpPr>
          <p:cNvPr id="16" name="テキスト ボックス 15">
            <a:extLst>
              <a:ext uri="{FF2B5EF4-FFF2-40B4-BE49-F238E27FC236}">
                <a16:creationId xmlns:a16="http://schemas.microsoft.com/office/drawing/2014/main" id="{9086D7DE-48A4-6820-DF81-A62ABA1C4EC9}"/>
              </a:ext>
            </a:extLst>
          </p:cNvPr>
          <p:cNvSpPr txBox="1"/>
          <p:nvPr/>
        </p:nvSpPr>
        <p:spPr>
          <a:xfrm>
            <a:off x="2259106" y="2559030"/>
            <a:ext cx="1882587" cy="523220"/>
          </a:xfrm>
          <a:prstGeom prst="rect">
            <a:avLst/>
          </a:prstGeom>
          <a:noFill/>
        </p:spPr>
        <p:txBody>
          <a:bodyPr wrap="square" rtlCol="0">
            <a:spAutoFit/>
          </a:bodyPr>
          <a:lstStyle/>
          <a:p>
            <a:r>
              <a:rPr kumimoji="1" lang="ja-JP" altLang="en-US" sz="1400" b="1" dirty="0">
                <a:solidFill>
                  <a:schemeClr val="accent1"/>
                </a:solidFill>
                <a:latin typeface="HGP創英角ｺﾞｼｯｸUB" panose="020B0900000000000000" pitchFamily="50" charset="-128"/>
                <a:ea typeface="HGP創英角ｺﾞｼｯｸUB" panose="020B0900000000000000" pitchFamily="50" charset="-128"/>
              </a:rPr>
              <a:t>日本では２５００地区</a:t>
            </a:r>
            <a:endParaRPr kumimoji="1" lang="en-US" altLang="ja-JP" sz="1400" b="1" dirty="0">
              <a:solidFill>
                <a:schemeClr val="accent1"/>
              </a:solidFill>
              <a:latin typeface="HGP創英角ｺﾞｼｯｸUB" panose="020B0900000000000000" pitchFamily="50" charset="-128"/>
              <a:ea typeface="HGP創英角ｺﾞｼｯｸUB" panose="020B0900000000000000" pitchFamily="50" charset="-128"/>
            </a:endParaRPr>
          </a:p>
          <a:p>
            <a:r>
              <a:rPr kumimoji="1" lang="ja-JP" altLang="en-US" sz="1400" b="1" dirty="0">
                <a:solidFill>
                  <a:schemeClr val="accent1"/>
                </a:solidFill>
                <a:latin typeface="HGP創英角ｺﾞｼｯｸUB" panose="020B0900000000000000" pitchFamily="50" charset="-128"/>
                <a:ea typeface="HGP創英角ｺﾞｼｯｸUB" panose="020B0900000000000000" pitchFamily="50" charset="-128"/>
              </a:rPr>
              <a:t>清水ロータリークラブ</a:t>
            </a:r>
          </a:p>
        </p:txBody>
      </p:sp>
      <p:sp>
        <p:nvSpPr>
          <p:cNvPr id="17" name="テキスト ボックス 16">
            <a:extLst>
              <a:ext uri="{FF2B5EF4-FFF2-40B4-BE49-F238E27FC236}">
                <a16:creationId xmlns:a16="http://schemas.microsoft.com/office/drawing/2014/main" id="{E0FA81D0-7B54-D8C6-31D1-343278990998}"/>
              </a:ext>
            </a:extLst>
          </p:cNvPr>
          <p:cNvSpPr txBox="1"/>
          <p:nvPr/>
        </p:nvSpPr>
        <p:spPr>
          <a:xfrm flipH="1">
            <a:off x="4389125" y="268941"/>
            <a:ext cx="408784" cy="1477328"/>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２０１３年</a:t>
            </a:r>
          </a:p>
        </p:txBody>
      </p:sp>
      <p:sp>
        <p:nvSpPr>
          <p:cNvPr id="20" name="テキスト ボックス 19">
            <a:extLst>
              <a:ext uri="{FF2B5EF4-FFF2-40B4-BE49-F238E27FC236}">
                <a16:creationId xmlns:a16="http://schemas.microsoft.com/office/drawing/2014/main" id="{F23422D2-5615-6382-BDB9-7E93D90D41A9}"/>
              </a:ext>
            </a:extLst>
          </p:cNvPr>
          <p:cNvSpPr txBox="1"/>
          <p:nvPr/>
        </p:nvSpPr>
        <p:spPr>
          <a:xfrm flipH="1">
            <a:off x="6196394" y="264686"/>
            <a:ext cx="441064" cy="1477328"/>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２０１９年</a:t>
            </a:r>
          </a:p>
        </p:txBody>
      </p:sp>
      <p:sp>
        <p:nvSpPr>
          <p:cNvPr id="21" name="テキスト ボックス 20">
            <a:extLst>
              <a:ext uri="{FF2B5EF4-FFF2-40B4-BE49-F238E27FC236}">
                <a16:creationId xmlns:a16="http://schemas.microsoft.com/office/drawing/2014/main" id="{75D54794-EAE1-13E8-331C-51E8638AECF4}"/>
              </a:ext>
            </a:extLst>
          </p:cNvPr>
          <p:cNvSpPr txBox="1"/>
          <p:nvPr/>
        </p:nvSpPr>
        <p:spPr>
          <a:xfrm>
            <a:off x="6957513" y="3453994"/>
            <a:ext cx="389961" cy="2862322"/>
          </a:xfrm>
          <a:prstGeom prst="rect">
            <a:avLst/>
          </a:prstGeom>
          <a:noFill/>
        </p:spPr>
        <p:txBody>
          <a:bodyPr wrap="square" rtlCol="0">
            <a:spAutoFit/>
          </a:bodyPr>
          <a:lstStyle/>
          <a:p>
            <a:r>
              <a:rPr kumimoji="1" lang="en-US" altLang="ja-JP" b="1" dirty="0">
                <a:latin typeface="HGP創英角ｺﾞｼｯｸUB" panose="020B0900000000000000" pitchFamily="50" charset="-128"/>
                <a:ea typeface="HGP創英角ｺﾞｼｯｸUB" panose="020B0900000000000000" pitchFamily="50" charset="-128"/>
              </a:rPr>
              <a:t>RI</a:t>
            </a:r>
            <a:r>
              <a:rPr kumimoji="1" lang="ja-JP" altLang="en-US" b="1" dirty="0">
                <a:latin typeface="HGP創英角ｺﾞｼｯｸUB" panose="020B0900000000000000" pitchFamily="50" charset="-128"/>
                <a:ea typeface="HGP創英角ｺﾞｼｯｸUB" panose="020B0900000000000000" pitchFamily="50" charset="-128"/>
              </a:rPr>
              <a:t>はアクトとの連合体</a:t>
            </a:r>
          </a:p>
        </p:txBody>
      </p:sp>
      <p:sp>
        <p:nvSpPr>
          <p:cNvPr id="22" name="テキスト ボックス 21">
            <a:extLst>
              <a:ext uri="{FF2B5EF4-FFF2-40B4-BE49-F238E27FC236}">
                <a16:creationId xmlns:a16="http://schemas.microsoft.com/office/drawing/2014/main" id="{E68B4F58-839F-760D-29E4-2DB0B12C3F63}"/>
              </a:ext>
            </a:extLst>
          </p:cNvPr>
          <p:cNvSpPr txBox="1"/>
          <p:nvPr/>
        </p:nvSpPr>
        <p:spPr>
          <a:xfrm>
            <a:off x="7315198" y="3429001"/>
            <a:ext cx="161365" cy="3139321"/>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クラブの会員数に応じる</a:t>
            </a:r>
          </a:p>
        </p:txBody>
      </p:sp>
      <p:sp>
        <p:nvSpPr>
          <p:cNvPr id="19" name="テキスト ボックス 18">
            <a:extLst>
              <a:ext uri="{FF2B5EF4-FFF2-40B4-BE49-F238E27FC236}">
                <a16:creationId xmlns:a16="http://schemas.microsoft.com/office/drawing/2014/main" id="{7FEE60D1-6675-6169-B48D-BD5982283A08}"/>
              </a:ext>
            </a:extLst>
          </p:cNvPr>
          <p:cNvSpPr txBox="1"/>
          <p:nvPr/>
        </p:nvSpPr>
        <p:spPr>
          <a:xfrm flipH="1">
            <a:off x="5690795" y="268941"/>
            <a:ext cx="172128" cy="1754326"/>
          </a:xfrm>
          <a:prstGeom prst="rect">
            <a:avLst/>
          </a:prstGeom>
          <a:noFill/>
        </p:spPr>
        <p:txBody>
          <a:bodyPr wrap="square" rtlCol="0">
            <a:spAutoFit/>
          </a:bodyPr>
          <a:lstStyle/>
          <a:p>
            <a:r>
              <a:rPr kumimoji="1" lang="ja-JP" altLang="en-US" b="1" dirty="0">
                <a:solidFill>
                  <a:srgbClr val="FF0000"/>
                </a:solidFill>
                <a:latin typeface="HGP創英角ｺﾞｼｯｸUB" panose="020B0900000000000000" pitchFamily="50" charset="-128"/>
                <a:ea typeface="HGP創英角ｺﾞｼｯｸUB" panose="020B0900000000000000" pitchFamily="50" charset="-128"/>
              </a:rPr>
              <a:t>柔軟性の導入</a:t>
            </a:r>
          </a:p>
        </p:txBody>
      </p:sp>
      <p:sp>
        <p:nvSpPr>
          <p:cNvPr id="23" name="テキスト ボックス 22">
            <a:extLst>
              <a:ext uri="{FF2B5EF4-FFF2-40B4-BE49-F238E27FC236}">
                <a16:creationId xmlns:a16="http://schemas.microsoft.com/office/drawing/2014/main" id="{F64FB482-C086-CA61-8BA9-7E4F294D1CD1}"/>
              </a:ext>
            </a:extLst>
          </p:cNvPr>
          <p:cNvSpPr txBox="1"/>
          <p:nvPr/>
        </p:nvSpPr>
        <p:spPr>
          <a:xfrm>
            <a:off x="1495321" y="268941"/>
            <a:ext cx="258176" cy="1477328"/>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１９１５年</a:t>
            </a:r>
          </a:p>
        </p:txBody>
      </p:sp>
      <p:sp>
        <p:nvSpPr>
          <p:cNvPr id="24" name="テキスト ボックス 23">
            <a:extLst>
              <a:ext uri="{FF2B5EF4-FFF2-40B4-BE49-F238E27FC236}">
                <a16:creationId xmlns:a16="http://schemas.microsoft.com/office/drawing/2014/main" id="{432CD709-480F-5787-48AD-493BA20DC67F}"/>
              </a:ext>
            </a:extLst>
          </p:cNvPr>
          <p:cNvSpPr txBox="1"/>
          <p:nvPr/>
        </p:nvSpPr>
        <p:spPr>
          <a:xfrm>
            <a:off x="6831095" y="264686"/>
            <a:ext cx="365762" cy="1477328"/>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２０２２年</a:t>
            </a:r>
          </a:p>
        </p:txBody>
      </p:sp>
      <p:sp>
        <p:nvSpPr>
          <p:cNvPr id="25" name="テキスト ボックス 24">
            <a:extLst>
              <a:ext uri="{FF2B5EF4-FFF2-40B4-BE49-F238E27FC236}">
                <a16:creationId xmlns:a16="http://schemas.microsoft.com/office/drawing/2014/main" id="{348B1C58-F2E8-CF37-4575-40CF6B01E1DC}"/>
              </a:ext>
            </a:extLst>
          </p:cNvPr>
          <p:cNvSpPr txBox="1"/>
          <p:nvPr/>
        </p:nvSpPr>
        <p:spPr>
          <a:xfrm>
            <a:off x="5238978" y="3453993"/>
            <a:ext cx="408786" cy="2308324"/>
          </a:xfrm>
          <a:prstGeom prst="rect">
            <a:avLst/>
          </a:prstGeom>
          <a:noFill/>
        </p:spPr>
        <p:txBody>
          <a:bodyPr wrap="square" rtlCol="0">
            <a:spAutoFit/>
          </a:bodyPr>
          <a:lstStyle/>
          <a:p>
            <a:r>
              <a:rPr kumimoji="1" lang="ja-JP" altLang="en-US" b="1" dirty="0">
                <a:solidFill>
                  <a:srgbClr val="FF0000"/>
                </a:solidFill>
                <a:latin typeface="HGP創英角ｺﾞｼｯｸUB" panose="020B0900000000000000" pitchFamily="50" charset="-128"/>
                <a:ea typeface="HGP創英角ｺﾞｼｯｸUB" panose="020B0900000000000000" pitchFamily="50" charset="-128"/>
              </a:rPr>
              <a:t>会員身分の柔軟性</a:t>
            </a:r>
          </a:p>
        </p:txBody>
      </p:sp>
      <p:sp>
        <p:nvSpPr>
          <p:cNvPr id="26" name="テキスト ボックス 25">
            <a:extLst>
              <a:ext uri="{FF2B5EF4-FFF2-40B4-BE49-F238E27FC236}">
                <a16:creationId xmlns:a16="http://schemas.microsoft.com/office/drawing/2014/main" id="{4B1A9F99-47FC-A774-9CEB-EDCE36C7FB9C}"/>
              </a:ext>
            </a:extLst>
          </p:cNvPr>
          <p:cNvSpPr txBox="1"/>
          <p:nvPr/>
        </p:nvSpPr>
        <p:spPr>
          <a:xfrm>
            <a:off x="1409253" y="3550024"/>
            <a:ext cx="376517" cy="2682141"/>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アディショナル会員</a:t>
            </a:r>
          </a:p>
        </p:txBody>
      </p:sp>
      <p:sp>
        <p:nvSpPr>
          <p:cNvPr id="27" name="テキスト ボックス 26">
            <a:extLst>
              <a:ext uri="{FF2B5EF4-FFF2-40B4-BE49-F238E27FC236}">
                <a16:creationId xmlns:a16="http://schemas.microsoft.com/office/drawing/2014/main" id="{D6BBE8FA-064E-54D0-3739-DFC4C22AFD65}"/>
              </a:ext>
            </a:extLst>
          </p:cNvPr>
          <p:cNvSpPr txBox="1"/>
          <p:nvPr/>
        </p:nvSpPr>
        <p:spPr>
          <a:xfrm>
            <a:off x="1796520" y="268941"/>
            <a:ext cx="311980" cy="1477328"/>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１９３０年</a:t>
            </a:r>
          </a:p>
        </p:txBody>
      </p:sp>
      <p:sp>
        <p:nvSpPr>
          <p:cNvPr id="28" name="テキスト ボックス 27">
            <a:extLst>
              <a:ext uri="{FF2B5EF4-FFF2-40B4-BE49-F238E27FC236}">
                <a16:creationId xmlns:a16="http://schemas.microsoft.com/office/drawing/2014/main" id="{7DE725B5-D300-0F0E-7D03-16CAB6D445C7}"/>
              </a:ext>
            </a:extLst>
          </p:cNvPr>
          <p:cNvSpPr txBox="1"/>
          <p:nvPr/>
        </p:nvSpPr>
        <p:spPr>
          <a:xfrm>
            <a:off x="1731984" y="3550024"/>
            <a:ext cx="376516" cy="2585323"/>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パストサ１ビス会員</a:t>
            </a:r>
          </a:p>
        </p:txBody>
      </p:sp>
      <p:sp>
        <p:nvSpPr>
          <p:cNvPr id="29" name="テキスト ボックス 28">
            <a:extLst>
              <a:ext uri="{FF2B5EF4-FFF2-40B4-BE49-F238E27FC236}">
                <a16:creationId xmlns:a16="http://schemas.microsoft.com/office/drawing/2014/main" id="{9071CF6C-767A-C2E1-9FAD-7AA435CB782A}"/>
              </a:ext>
            </a:extLst>
          </p:cNvPr>
          <p:cNvSpPr txBox="1"/>
          <p:nvPr/>
        </p:nvSpPr>
        <p:spPr>
          <a:xfrm>
            <a:off x="2076223" y="268941"/>
            <a:ext cx="344248" cy="1477328"/>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１９３９年</a:t>
            </a:r>
          </a:p>
        </p:txBody>
      </p:sp>
      <p:sp>
        <p:nvSpPr>
          <p:cNvPr id="30" name="テキスト ボックス 29">
            <a:extLst>
              <a:ext uri="{FF2B5EF4-FFF2-40B4-BE49-F238E27FC236}">
                <a16:creationId xmlns:a16="http://schemas.microsoft.com/office/drawing/2014/main" id="{4E939F35-4381-FFEF-3428-841AF8B91E88}"/>
              </a:ext>
            </a:extLst>
          </p:cNvPr>
          <p:cNvSpPr txBox="1"/>
          <p:nvPr/>
        </p:nvSpPr>
        <p:spPr>
          <a:xfrm>
            <a:off x="2054711" y="3568258"/>
            <a:ext cx="301215" cy="2862322"/>
          </a:xfrm>
          <a:prstGeom prst="rect">
            <a:avLst/>
          </a:prstGeom>
          <a:noFill/>
        </p:spPr>
        <p:txBody>
          <a:bodyPr wrap="square" rtlCol="0">
            <a:spAutoFit/>
          </a:bodyPr>
          <a:lstStyle/>
          <a:p>
            <a:r>
              <a:rPr kumimoji="1" lang="ja-JP" altLang="en-US" b="1">
                <a:latin typeface="HGP創英角ｺﾞｼｯｸUB" panose="020B0900000000000000" pitchFamily="50" charset="-128"/>
                <a:ea typeface="HGP創英角ｺﾞｼｯｸUB" panose="020B0900000000000000" pitchFamily="50" charset="-128"/>
              </a:rPr>
              <a:t>シニアアクティブ会員</a:t>
            </a:r>
            <a:endParaRPr kumimoji="1" lang="ja-JP" altLang="en-US" b="1" dirty="0">
              <a:latin typeface="HGP創英角ｺﾞｼｯｸUB" panose="020B0900000000000000" pitchFamily="50" charset="-128"/>
              <a:ea typeface="HGP創英角ｺﾞｼｯｸUB" panose="020B0900000000000000" pitchFamily="50" charset="-128"/>
            </a:endParaRPr>
          </a:p>
        </p:txBody>
      </p:sp>
      <p:sp>
        <p:nvSpPr>
          <p:cNvPr id="31" name="テキスト ボックス 30">
            <a:extLst>
              <a:ext uri="{FF2B5EF4-FFF2-40B4-BE49-F238E27FC236}">
                <a16:creationId xmlns:a16="http://schemas.microsoft.com/office/drawing/2014/main" id="{4885D9A4-9B44-0AD5-D993-EE49695E6E9A}"/>
              </a:ext>
            </a:extLst>
          </p:cNvPr>
          <p:cNvSpPr txBox="1"/>
          <p:nvPr/>
        </p:nvSpPr>
        <p:spPr>
          <a:xfrm>
            <a:off x="2334416" y="268941"/>
            <a:ext cx="408784" cy="1477328"/>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１９７０年</a:t>
            </a:r>
          </a:p>
        </p:txBody>
      </p:sp>
      <p:sp>
        <p:nvSpPr>
          <p:cNvPr id="32" name="テキスト ボックス 31">
            <a:extLst>
              <a:ext uri="{FF2B5EF4-FFF2-40B4-BE49-F238E27FC236}">
                <a16:creationId xmlns:a16="http://schemas.microsoft.com/office/drawing/2014/main" id="{3874CF22-479C-217C-B3FD-1EA0B36E0690}"/>
              </a:ext>
            </a:extLst>
          </p:cNvPr>
          <p:cNvSpPr txBox="1"/>
          <p:nvPr/>
        </p:nvSpPr>
        <p:spPr>
          <a:xfrm>
            <a:off x="2355926" y="3568258"/>
            <a:ext cx="387273" cy="3139321"/>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シニアアクティブ自動化</a:t>
            </a:r>
          </a:p>
        </p:txBody>
      </p:sp>
      <p:sp>
        <p:nvSpPr>
          <p:cNvPr id="33" name="テキスト ボックス 32">
            <a:extLst>
              <a:ext uri="{FF2B5EF4-FFF2-40B4-BE49-F238E27FC236}">
                <a16:creationId xmlns:a16="http://schemas.microsoft.com/office/drawing/2014/main" id="{D0E146FB-059B-086B-BC27-D73131652142}"/>
              </a:ext>
            </a:extLst>
          </p:cNvPr>
          <p:cNvSpPr txBox="1"/>
          <p:nvPr/>
        </p:nvSpPr>
        <p:spPr>
          <a:xfrm>
            <a:off x="3625323" y="268941"/>
            <a:ext cx="344248" cy="1477328"/>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２００７年</a:t>
            </a:r>
          </a:p>
        </p:txBody>
      </p:sp>
      <p:sp>
        <p:nvSpPr>
          <p:cNvPr id="34" name="テキスト ボックス 33">
            <a:extLst>
              <a:ext uri="{FF2B5EF4-FFF2-40B4-BE49-F238E27FC236}">
                <a16:creationId xmlns:a16="http://schemas.microsoft.com/office/drawing/2014/main" id="{74C9ED80-34AD-5009-A7E2-56B958CC1631}"/>
              </a:ext>
            </a:extLst>
          </p:cNvPr>
          <p:cNvSpPr txBox="1"/>
          <p:nvPr/>
        </p:nvSpPr>
        <p:spPr>
          <a:xfrm>
            <a:off x="3550023" y="3550024"/>
            <a:ext cx="430305" cy="3157555"/>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財団学友、地域のリ１ダ１</a:t>
            </a:r>
          </a:p>
        </p:txBody>
      </p:sp>
      <p:sp>
        <p:nvSpPr>
          <p:cNvPr id="35" name="テキスト ボックス 34">
            <a:extLst>
              <a:ext uri="{FF2B5EF4-FFF2-40B4-BE49-F238E27FC236}">
                <a16:creationId xmlns:a16="http://schemas.microsoft.com/office/drawing/2014/main" id="{D902308E-BED0-CC85-1892-29E9AF0405FC}"/>
              </a:ext>
            </a:extLst>
          </p:cNvPr>
          <p:cNvSpPr txBox="1"/>
          <p:nvPr/>
        </p:nvSpPr>
        <p:spPr>
          <a:xfrm>
            <a:off x="3980327" y="268941"/>
            <a:ext cx="451820" cy="1477328"/>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２０１０年</a:t>
            </a:r>
          </a:p>
        </p:txBody>
      </p:sp>
      <p:sp>
        <p:nvSpPr>
          <p:cNvPr id="36" name="テキスト ボックス 35">
            <a:extLst>
              <a:ext uri="{FF2B5EF4-FFF2-40B4-BE49-F238E27FC236}">
                <a16:creationId xmlns:a16="http://schemas.microsoft.com/office/drawing/2014/main" id="{6CA24C35-08AC-8739-AF16-6AC2BF197FC7}"/>
              </a:ext>
            </a:extLst>
          </p:cNvPr>
          <p:cNvSpPr txBox="1"/>
          <p:nvPr/>
        </p:nvSpPr>
        <p:spPr>
          <a:xfrm flipH="1">
            <a:off x="4335335" y="3550024"/>
            <a:ext cx="129092" cy="3139321"/>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仕事をしたことがない人　</a:t>
            </a:r>
          </a:p>
        </p:txBody>
      </p:sp>
      <p:sp>
        <p:nvSpPr>
          <p:cNvPr id="37" name="テキスト ボックス 36">
            <a:extLst>
              <a:ext uri="{FF2B5EF4-FFF2-40B4-BE49-F238E27FC236}">
                <a16:creationId xmlns:a16="http://schemas.microsoft.com/office/drawing/2014/main" id="{F449D4A1-D20E-BFE1-A8D1-9A8F664172E4}"/>
              </a:ext>
            </a:extLst>
          </p:cNvPr>
          <p:cNvSpPr txBox="1"/>
          <p:nvPr/>
        </p:nvSpPr>
        <p:spPr>
          <a:xfrm>
            <a:off x="3937303" y="3556750"/>
            <a:ext cx="322726" cy="1765834"/>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Ｅクラブ承認</a:t>
            </a:r>
          </a:p>
        </p:txBody>
      </p:sp>
      <p:sp>
        <p:nvSpPr>
          <p:cNvPr id="38" name="テキスト ボックス 37">
            <a:extLst>
              <a:ext uri="{FF2B5EF4-FFF2-40B4-BE49-F238E27FC236}">
                <a16:creationId xmlns:a16="http://schemas.microsoft.com/office/drawing/2014/main" id="{BEAC36A3-9216-A44E-1746-8F1646782665}"/>
              </a:ext>
            </a:extLst>
          </p:cNvPr>
          <p:cNvSpPr txBox="1"/>
          <p:nvPr/>
        </p:nvSpPr>
        <p:spPr>
          <a:xfrm flipH="1">
            <a:off x="4571999" y="3550024"/>
            <a:ext cx="408786" cy="1207055"/>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専業主婦</a:t>
            </a:r>
          </a:p>
        </p:txBody>
      </p:sp>
      <p:sp>
        <p:nvSpPr>
          <p:cNvPr id="39" name="テキスト ボックス 38">
            <a:extLst>
              <a:ext uri="{FF2B5EF4-FFF2-40B4-BE49-F238E27FC236}">
                <a16:creationId xmlns:a16="http://schemas.microsoft.com/office/drawing/2014/main" id="{F2F36130-FC68-4EF1-0364-C1794653F4CD}"/>
              </a:ext>
            </a:extLst>
          </p:cNvPr>
          <p:cNvSpPr txBox="1"/>
          <p:nvPr/>
        </p:nvSpPr>
        <p:spPr>
          <a:xfrm>
            <a:off x="4367610" y="1792434"/>
            <a:ext cx="365753" cy="1015663"/>
          </a:xfrm>
          <a:prstGeom prst="rect">
            <a:avLst/>
          </a:prstGeom>
          <a:noFill/>
        </p:spPr>
        <p:txBody>
          <a:bodyPr wrap="square" rtlCol="0">
            <a:spAutoFit/>
          </a:bodyPr>
          <a:lstStyle/>
          <a:p>
            <a:r>
              <a:rPr kumimoji="1" lang="ja-JP" altLang="en-US" sz="2000" b="1" dirty="0">
                <a:solidFill>
                  <a:srgbClr val="002060"/>
                </a:solidFill>
                <a:highlight>
                  <a:srgbClr val="00FFFF"/>
                </a:highlight>
                <a:latin typeface="HGP創英角ｺﾞｼｯｸUB" panose="020B0900000000000000" pitchFamily="50" charset="-128"/>
                <a:ea typeface="HGP創英角ｺﾞｼｯｸUB" panose="020B0900000000000000" pitchFamily="50" charset="-128"/>
              </a:rPr>
              <a:t>民主化</a:t>
            </a:r>
          </a:p>
        </p:txBody>
      </p:sp>
      <p:sp>
        <p:nvSpPr>
          <p:cNvPr id="40" name="テキスト ボックス 39">
            <a:extLst>
              <a:ext uri="{FF2B5EF4-FFF2-40B4-BE49-F238E27FC236}">
                <a16:creationId xmlns:a16="http://schemas.microsoft.com/office/drawing/2014/main" id="{36EC1B01-C2DC-98D8-DD01-66F139739768}"/>
              </a:ext>
            </a:extLst>
          </p:cNvPr>
          <p:cNvSpPr txBox="1"/>
          <p:nvPr/>
        </p:nvSpPr>
        <p:spPr>
          <a:xfrm>
            <a:off x="4733372" y="268941"/>
            <a:ext cx="290445" cy="1754326"/>
          </a:xfrm>
          <a:prstGeom prst="rect">
            <a:avLst/>
          </a:prstGeom>
          <a:noFill/>
        </p:spPr>
        <p:txBody>
          <a:bodyPr wrap="square" rtlCol="0">
            <a:spAutoFit/>
          </a:bodyPr>
          <a:lstStyle/>
          <a:p>
            <a:r>
              <a:rPr kumimoji="1" lang="ja-JP" altLang="en-US" b="1" dirty="0">
                <a:solidFill>
                  <a:srgbClr val="FF0000"/>
                </a:solidFill>
                <a:latin typeface="HGP創英角ｺﾞｼｯｸUB" panose="020B0900000000000000" pitchFamily="50" charset="-128"/>
                <a:ea typeface="HGP創英角ｺﾞｼｯｸUB" panose="020B0900000000000000" pitchFamily="50" charset="-128"/>
              </a:rPr>
              <a:t>フランス革命</a:t>
            </a:r>
          </a:p>
        </p:txBody>
      </p:sp>
      <p:sp>
        <p:nvSpPr>
          <p:cNvPr id="13" name="テキスト ボックス 12">
            <a:extLst>
              <a:ext uri="{FF2B5EF4-FFF2-40B4-BE49-F238E27FC236}">
                <a16:creationId xmlns:a16="http://schemas.microsoft.com/office/drawing/2014/main" id="{C7981EDE-EE5D-B343-A698-32412B2856FA}"/>
              </a:ext>
            </a:extLst>
          </p:cNvPr>
          <p:cNvSpPr txBox="1"/>
          <p:nvPr/>
        </p:nvSpPr>
        <p:spPr>
          <a:xfrm>
            <a:off x="7570708" y="3453994"/>
            <a:ext cx="519040" cy="2585323"/>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同業者数の制限撤廃</a:t>
            </a:r>
          </a:p>
        </p:txBody>
      </p:sp>
      <p:sp>
        <p:nvSpPr>
          <p:cNvPr id="18" name="テキスト ボックス 17">
            <a:extLst>
              <a:ext uri="{FF2B5EF4-FFF2-40B4-BE49-F238E27FC236}">
                <a16:creationId xmlns:a16="http://schemas.microsoft.com/office/drawing/2014/main" id="{FCA72971-D0A6-1D12-CAE1-FCE788DCF0AA}"/>
              </a:ext>
            </a:extLst>
          </p:cNvPr>
          <p:cNvSpPr txBox="1"/>
          <p:nvPr/>
        </p:nvSpPr>
        <p:spPr>
          <a:xfrm>
            <a:off x="5529433" y="3453994"/>
            <a:ext cx="516368" cy="2031326"/>
          </a:xfrm>
          <a:prstGeom prst="rect">
            <a:avLst/>
          </a:prstGeom>
          <a:noFill/>
        </p:spPr>
        <p:txBody>
          <a:bodyPr wrap="square" rtlCol="0">
            <a:spAutoFit/>
          </a:bodyPr>
          <a:lstStyle/>
          <a:p>
            <a:r>
              <a:rPr kumimoji="1" lang="ja-JP" altLang="en-US" b="1" dirty="0">
                <a:solidFill>
                  <a:srgbClr val="FF0000"/>
                </a:solidFill>
                <a:latin typeface="HGP創英角ｺﾞｼｯｸUB" panose="020B0900000000000000" pitchFamily="50" charset="-128"/>
                <a:ea typeface="HGP創英角ｺﾞｼｯｸUB" panose="020B0900000000000000" pitchFamily="50" charset="-128"/>
              </a:rPr>
              <a:t>クラブの柔軟性</a:t>
            </a:r>
          </a:p>
        </p:txBody>
      </p:sp>
      <p:sp>
        <p:nvSpPr>
          <p:cNvPr id="41" name="テキスト ボックス 40">
            <a:extLst>
              <a:ext uri="{FF2B5EF4-FFF2-40B4-BE49-F238E27FC236}">
                <a16:creationId xmlns:a16="http://schemas.microsoft.com/office/drawing/2014/main" id="{27241682-2DF6-321E-5B49-B06F510B07CF}"/>
              </a:ext>
            </a:extLst>
          </p:cNvPr>
          <p:cNvSpPr txBox="1"/>
          <p:nvPr/>
        </p:nvSpPr>
        <p:spPr>
          <a:xfrm>
            <a:off x="6519137" y="3453993"/>
            <a:ext cx="623942" cy="2308324"/>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職業分類制限撤廃</a:t>
            </a:r>
          </a:p>
        </p:txBody>
      </p:sp>
      <p:sp>
        <p:nvSpPr>
          <p:cNvPr id="42" name="テキスト ボックス 41">
            <a:extLst>
              <a:ext uri="{FF2B5EF4-FFF2-40B4-BE49-F238E27FC236}">
                <a16:creationId xmlns:a16="http://schemas.microsoft.com/office/drawing/2014/main" id="{E39A2066-527A-DC60-D9AE-D2E813336690}"/>
              </a:ext>
            </a:extLst>
          </p:cNvPr>
          <p:cNvSpPr txBox="1"/>
          <p:nvPr/>
        </p:nvSpPr>
        <p:spPr>
          <a:xfrm>
            <a:off x="6185651" y="3453993"/>
            <a:ext cx="387273" cy="2862322"/>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アクトクラブの</a:t>
            </a:r>
            <a:r>
              <a:rPr kumimoji="1" lang="en-US" altLang="ja-JP" b="1" dirty="0">
                <a:latin typeface="HGP創英角ｺﾞｼｯｸUB" panose="020B0900000000000000" pitchFamily="50" charset="-128"/>
                <a:ea typeface="HGP創英角ｺﾞｼｯｸUB" panose="020B0900000000000000" pitchFamily="50" charset="-128"/>
              </a:rPr>
              <a:t>RI</a:t>
            </a:r>
            <a:r>
              <a:rPr kumimoji="1" lang="ja-JP" altLang="en-US" b="1" dirty="0">
                <a:latin typeface="HGP創英角ｺﾞｼｯｸUB" panose="020B0900000000000000" pitchFamily="50" charset="-128"/>
                <a:ea typeface="HGP創英角ｺﾞｼｯｸUB" panose="020B0900000000000000" pitchFamily="50" charset="-128"/>
              </a:rPr>
              <a:t>加盟</a:t>
            </a:r>
          </a:p>
        </p:txBody>
      </p:sp>
      <p:sp>
        <p:nvSpPr>
          <p:cNvPr id="43" name="テキスト ボックス 42">
            <a:extLst>
              <a:ext uri="{FF2B5EF4-FFF2-40B4-BE49-F238E27FC236}">
                <a16:creationId xmlns:a16="http://schemas.microsoft.com/office/drawing/2014/main" id="{F362D2A9-1D29-7A4C-72E2-C35548636FB1}"/>
              </a:ext>
            </a:extLst>
          </p:cNvPr>
          <p:cNvSpPr txBox="1"/>
          <p:nvPr/>
        </p:nvSpPr>
        <p:spPr>
          <a:xfrm>
            <a:off x="6473414" y="5865074"/>
            <a:ext cx="260865" cy="923330"/>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申請可</a:t>
            </a:r>
          </a:p>
        </p:txBody>
      </p:sp>
      <p:sp>
        <p:nvSpPr>
          <p:cNvPr id="44" name="テキスト ボックス 43">
            <a:extLst>
              <a:ext uri="{FF2B5EF4-FFF2-40B4-BE49-F238E27FC236}">
                <a16:creationId xmlns:a16="http://schemas.microsoft.com/office/drawing/2014/main" id="{33E70AC8-E536-F021-A15F-50EE58ED7E02}"/>
              </a:ext>
            </a:extLst>
          </p:cNvPr>
          <p:cNvSpPr txBox="1"/>
          <p:nvPr/>
        </p:nvSpPr>
        <p:spPr>
          <a:xfrm>
            <a:off x="6045801" y="2300266"/>
            <a:ext cx="1151056" cy="646331"/>
          </a:xfrm>
          <a:prstGeom prst="rect">
            <a:avLst/>
          </a:prstGeom>
          <a:noFill/>
        </p:spPr>
        <p:txBody>
          <a:bodyPr wrap="square" rtlCol="0">
            <a:spAutoFit/>
          </a:bodyPr>
          <a:lstStyle/>
          <a:p>
            <a:r>
              <a:rPr kumimoji="1" lang="ja-JP" altLang="en-US" b="1" dirty="0">
                <a:solidFill>
                  <a:srgbClr val="FF0000"/>
                </a:solidFill>
                <a:latin typeface="HGP創英角ｺﾞｼｯｸUB" panose="020B0900000000000000" pitchFamily="50" charset="-128"/>
                <a:ea typeface="HGP創英角ｺﾞｼｯｸUB" panose="020B0900000000000000" pitchFamily="50" charset="-128"/>
              </a:rPr>
              <a:t>ロマン派の時代</a:t>
            </a:r>
          </a:p>
        </p:txBody>
      </p:sp>
      <p:sp>
        <p:nvSpPr>
          <p:cNvPr id="45" name="テキスト ボックス 44">
            <a:extLst>
              <a:ext uri="{FF2B5EF4-FFF2-40B4-BE49-F238E27FC236}">
                <a16:creationId xmlns:a16="http://schemas.microsoft.com/office/drawing/2014/main" id="{3E8749BD-87E6-492F-330C-65B9B9771CDF}"/>
              </a:ext>
            </a:extLst>
          </p:cNvPr>
          <p:cNvSpPr txBox="1"/>
          <p:nvPr/>
        </p:nvSpPr>
        <p:spPr>
          <a:xfrm>
            <a:off x="2054711" y="1764503"/>
            <a:ext cx="2000924" cy="646331"/>
          </a:xfrm>
          <a:prstGeom prst="rect">
            <a:avLst/>
          </a:prstGeom>
          <a:noFill/>
        </p:spPr>
        <p:txBody>
          <a:bodyPr wrap="square" rtlCol="0">
            <a:spAutoFit/>
          </a:bodyPr>
          <a:lstStyle/>
          <a:p>
            <a:r>
              <a:rPr kumimoji="1" lang="ja-JP" altLang="en-US" b="1" dirty="0">
                <a:solidFill>
                  <a:srgbClr val="FF0000"/>
                </a:solidFill>
                <a:latin typeface="HGP創英角ｺﾞｼｯｸUB" panose="020B0900000000000000" pitchFamily="50" charset="-128"/>
                <a:ea typeface="HGP創英角ｺﾞｼｯｸUB" panose="020B0900000000000000" pitchFamily="50" charset="-128"/>
              </a:rPr>
              <a:t>古典派の時代</a:t>
            </a:r>
            <a:endParaRPr kumimoji="1" lang="en-US" altLang="ja-JP" b="1" dirty="0">
              <a:solidFill>
                <a:srgbClr val="FF0000"/>
              </a:solidFill>
              <a:latin typeface="HGP創英角ｺﾞｼｯｸUB" panose="020B0900000000000000" pitchFamily="50" charset="-128"/>
              <a:ea typeface="HGP創英角ｺﾞｼｯｸUB" panose="020B0900000000000000" pitchFamily="50" charset="-128"/>
            </a:endParaRPr>
          </a:p>
          <a:p>
            <a:r>
              <a:rPr kumimoji="1" lang="ja-JP" altLang="en-US" b="1" dirty="0">
                <a:solidFill>
                  <a:srgbClr val="FF0000"/>
                </a:solidFill>
                <a:latin typeface="HGP創英角ｺﾞｼｯｸUB" panose="020B0900000000000000" pitchFamily="50" charset="-128"/>
                <a:ea typeface="HGP創英角ｺﾞｼｯｸUB" panose="020B0900000000000000" pitchFamily="50" charset="-128"/>
              </a:rPr>
              <a:t>限られた特権階級</a:t>
            </a:r>
          </a:p>
        </p:txBody>
      </p:sp>
      <p:sp>
        <p:nvSpPr>
          <p:cNvPr id="46" name="テキスト ボックス 45">
            <a:extLst>
              <a:ext uri="{FF2B5EF4-FFF2-40B4-BE49-F238E27FC236}">
                <a16:creationId xmlns:a16="http://schemas.microsoft.com/office/drawing/2014/main" id="{A6603266-D035-34EA-5947-520164E22757}"/>
              </a:ext>
            </a:extLst>
          </p:cNvPr>
          <p:cNvSpPr txBox="1"/>
          <p:nvPr/>
        </p:nvSpPr>
        <p:spPr>
          <a:xfrm>
            <a:off x="7143079" y="2300265"/>
            <a:ext cx="1602888" cy="646331"/>
          </a:xfrm>
          <a:prstGeom prst="rect">
            <a:avLst/>
          </a:prstGeom>
          <a:noFill/>
        </p:spPr>
        <p:txBody>
          <a:bodyPr wrap="square" rtlCol="0">
            <a:spAutoFit/>
          </a:bodyPr>
          <a:lstStyle/>
          <a:p>
            <a:r>
              <a:rPr kumimoji="1" lang="ja-JP" altLang="en-US" b="1" dirty="0">
                <a:solidFill>
                  <a:srgbClr val="FF0000"/>
                </a:solidFill>
                <a:highlight>
                  <a:srgbClr val="00FFFF"/>
                </a:highlight>
                <a:latin typeface="HGP創英角ｺﾞｼｯｸUB" panose="020B0900000000000000" pitchFamily="50" charset="-128"/>
                <a:ea typeface="HGP創英角ｺﾞｼｯｸUB" panose="020B0900000000000000" pitchFamily="50" charset="-128"/>
              </a:rPr>
              <a:t>一般市民のためのロータリー</a:t>
            </a:r>
          </a:p>
        </p:txBody>
      </p:sp>
      <p:pic>
        <p:nvPicPr>
          <p:cNvPr id="47" name="Picture 2" descr="C:\Users\FMV-ESPRIMO\Desktop\image001.png">
            <a:extLst>
              <a:ext uri="{FF2B5EF4-FFF2-40B4-BE49-F238E27FC236}">
                <a16:creationId xmlns:a16="http://schemas.microsoft.com/office/drawing/2014/main" id="{1FD74680-38A7-9407-BF2C-DCACE60EE8C9}"/>
              </a:ext>
            </a:extLst>
          </p:cNvPr>
          <p:cNvPicPr>
            <a:picLocks noChangeAspect="1" noChangeArrowheads="1"/>
          </p:cNvPicPr>
          <p:nvPr/>
        </p:nvPicPr>
        <p:blipFill>
          <a:blip r:embed="rId3" cstate="print"/>
          <a:srcRect/>
          <a:stretch>
            <a:fillRect/>
          </a:stretch>
        </p:blipFill>
        <p:spPr bwMode="auto">
          <a:xfrm>
            <a:off x="7925841" y="316478"/>
            <a:ext cx="933450" cy="371475"/>
          </a:xfrm>
          <a:prstGeom prst="rect">
            <a:avLst/>
          </a:prstGeom>
          <a:noFill/>
        </p:spPr>
      </p:pic>
    </p:spTree>
    <p:extLst>
      <p:ext uri="{BB962C8B-B14F-4D97-AF65-F5344CB8AC3E}">
        <p14:creationId xmlns:p14="http://schemas.microsoft.com/office/powerpoint/2010/main" val="3508093977"/>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562BE1F-D782-BD7C-5C8A-42B7A14EA7D6}"/>
              </a:ext>
            </a:extLst>
          </p:cNvPr>
          <p:cNvSpPr txBox="1"/>
          <p:nvPr/>
        </p:nvSpPr>
        <p:spPr>
          <a:xfrm>
            <a:off x="527126" y="559398"/>
            <a:ext cx="7928386" cy="5693866"/>
          </a:xfrm>
          <a:prstGeom prst="rect">
            <a:avLst/>
          </a:prstGeom>
          <a:noFill/>
        </p:spPr>
        <p:txBody>
          <a:bodyPr wrap="square" rtlCol="0">
            <a:spAutoFit/>
          </a:bodyPr>
          <a:lstStyle/>
          <a:p>
            <a:r>
              <a:rPr kumimoji="1" lang="ja-JP" altLang="en-US" sz="28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rPr>
              <a:t>◆国際ロータリーの考え（ロマン派）</a:t>
            </a:r>
            <a:endParaRPr kumimoji="1" lang="en-US" altLang="ja-JP" sz="28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endParaRPr>
          </a:p>
          <a:p>
            <a:endParaRPr kumimoji="1" lang="en-US" altLang="ja-JP" sz="28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a:t>
            </a:r>
            <a:r>
              <a:rPr kumimoji="1" lang="ja-JP" altLang="en-US" sz="2800" b="1" dirty="0">
                <a:highlight>
                  <a:srgbClr val="00FFFF"/>
                </a:highlight>
                <a:latin typeface="HGP創英角ｺﾞｼｯｸUB" panose="020B0900000000000000" pitchFamily="50" charset="-128"/>
                <a:ea typeface="HGP創英角ｺﾞｼｯｸUB" panose="020B0900000000000000" pitchFamily="50" charset="-128"/>
              </a:rPr>
              <a:t>効率と成果　＞　理論や原則</a:t>
            </a:r>
            <a:endParaRPr kumimoji="1" lang="en-US" altLang="ja-JP" sz="2800" b="1" dirty="0">
              <a:highlight>
                <a:srgbClr val="00FFFF"/>
              </a:highlight>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a:t>
            </a:r>
            <a:r>
              <a:rPr kumimoji="1" lang="ja-JP" altLang="en-US" sz="2800" b="1" dirty="0">
                <a:highlight>
                  <a:srgbClr val="00FFFF"/>
                </a:highlight>
                <a:latin typeface="HGP創英角ｺﾞｼｯｸUB" panose="020B0900000000000000" pitchFamily="50" charset="-128"/>
                <a:ea typeface="HGP創英角ｺﾞｼｯｸUB" panose="020B0900000000000000" pitchFamily="50" charset="-128"/>
              </a:rPr>
              <a:t>組織拡大　（会員増強）　一部の特権階級の組織　　</a:t>
            </a:r>
            <a:endParaRPr kumimoji="1" lang="en-US" altLang="ja-JP" sz="2800" b="1" dirty="0">
              <a:highlight>
                <a:srgbClr val="00FFFF"/>
              </a:highlight>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a:t>
            </a:r>
            <a:r>
              <a:rPr kumimoji="1" lang="ja-JP" altLang="en-US" sz="2800" b="1" dirty="0">
                <a:highlight>
                  <a:srgbClr val="00FFFF"/>
                </a:highlight>
                <a:latin typeface="HGP創英角ｺﾞｼｯｸUB" panose="020B0900000000000000" pitchFamily="50" charset="-128"/>
                <a:ea typeface="HGP創英角ｺﾞｼｯｸUB" panose="020B0900000000000000" pitchFamily="50" charset="-128"/>
              </a:rPr>
              <a:t>ではなく、すべての人々に広く門戸を開いた</a:t>
            </a:r>
            <a:endParaRPr kumimoji="1" lang="en-US" altLang="ja-JP" sz="2800" b="1" dirty="0">
              <a:highlight>
                <a:srgbClr val="00FFFF"/>
              </a:highlight>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a:t>
            </a:r>
            <a:r>
              <a:rPr kumimoji="1" lang="ja-JP" altLang="en-US" sz="2800" b="1" dirty="0">
                <a:highlight>
                  <a:srgbClr val="00FFFF"/>
                </a:highlight>
                <a:latin typeface="HGP創英角ｺﾞｼｯｸUB" panose="020B0900000000000000" pitchFamily="50" charset="-128"/>
                <a:ea typeface="HGP創英角ｺﾞｼｯｸUB" panose="020B0900000000000000" pitchFamily="50" charset="-128"/>
              </a:rPr>
              <a:t>財団支援　（世界平和実現）</a:t>
            </a:r>
            <a:endParaRPr kumimoji="1" lang="en-US" altLang="ja-JP" sz="2800" b="1" dirty="0">
              <a:highlight>
                <a:srgbClr val="00FFFF"/>
              </a:highlight>
              <a:latin typeface="HGP創英角ｺﾞｼｯｸUB" panose="020B0900000000000000" pitchFamily="50" charset="-128"/>
              <a:ea typeface="HGP創英角ｺﾞｼｯｸUB" panose="020B0900000000000000" pitchFamily="50" charset="-128"/>
            </a:endParaRPr>
          </a:p>
          <a:p>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rPr>
              <a:t>◆日本ロータリーの考え（古典派）</a:t>
            </a:r>
            <a:endParaRPr kumimoji="1" lang="en-US" altLang="ja-JP" sz="28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endParaRPr>
          </a:p>
          <a:p>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・職業奉仕</a:t>
            </a:r>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・倫理観</a:t>
            </a:r>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・人間教育</a:t>
            </a:r>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・奉仕概念、哲学</a:t>
            </a:r>
          </a:p>
        </p:txBody>
      </p:sp>
      <p:pic>
        <p:nvPicPr>
          <p:cNvPr id="3" name="Picture 2" descr="C:\Users\FMV-ESPRIMO\Desktop\image001.png">
            <a:extLst>
              <a:ext uri="{FF2B5EF4-FFF2-40B4-BE49-F238E27FC236}">
                <a16:creationId xmlns:a16="http://schemas.microsoft.com/office/drawing/2014/main" id="{47E6ED6D-76EF-2082-5C2A-C793378A0A0A}"/>
              </a:ext>
            </a:extLst>
          </p:cNvPr>
          <p:cNvPicPr>
            <a:picLocks noChangeAspect="1" noChangeArrowheads="1"/>
          </p:cNvPicPr>
          <p:nvPr/>
        </p:nvPicPr>
        <p:blipFill>
          <a:blip r:embed="rId3" cstate="print"/>
          <a:srcRect/>
          <a:stretch>
            <a:fillRect/>
          </a:stretch>
        </p:blipFill>
        <p:spPr bwMode="auto">
          <a:xfrm>
            <a:off x="7925841" y="316478"/>
            <a:ext cx="933450" cy="371475"/>
          </a:xfrm>
          <a:prstGeom prst="rect">
            <a:avLst/>
          </a:prstGeom>
          <a:noFill/>
        </p:spPr>
      </p:pic>
    </p:spTree>
    <p:extLst>
      <p:ext uri="{BB962C8B-B14F-4D97-AF65-F5344CB8AC3E}">
        <p14:creationId xmlns:p14="http://schemas.microsoft.com/office/powerpoint/2010/main" val="29886845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446F9A7-ABBF-DA0E-38E7-7A2861C26C60}"/>
              </a:ext>
            </a:extLst>
          </p:cNvPr>
          <p:cNvPicPr>
            <a:picLocks noChangeAspect="1"/>
          </p:cNvPicPr>
          <p:nvPr/>
        </p:nvPicPr>
        <p:blipFill rotWithShape="1">
          <a:blip r:embed="rId3"/>
          <a:srcRect t="23101" b="42218"/>
          <a:stretch/>
        </p:blipFill>
        <p:spPr>
          <a:xfrm>
            <a:off x="20" y="1282"/>
            <a:ext cx="9143980" cy="6856718"/>
          </a:xfrm>
          <a:prstGeom prst="rect">
            <a:avLst/>
          </a:prstGeom>
        </p:spPr>
      </p:pic>
      <p:sp>
        <p:nvSpPr>
          <p:cNvPr id="4" name="AutoShape 2">
            <a:extLst>
              <a:ext uri="{FF2B5EF4-FFF2-40B4-BE49-F238E27FC236}">
                <a16:creationId xmlns:a16="http://schemas.microsoft.com/office/drawing/2014/main" id="{161581D1-BAF4-5404-CCDA-D8B4A5FBF72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2" name="Picture 2" descr="C:\Users\FMV-ESPRIMO\Desktop\image001.png">
            <a:extLst>
              <a:ext uri="{FF2B5EF4-FFF2-40B4-BE49-F238E27FC236}">
                <a16:creationId xmlns:a16="http://schemas.microsoft.com/office/drawing/2014/main" id="{E65C3ED5-2373-379A-24FB-4FFD1455A22B}"/>
              </a:ext>
            </a:extLst>
          </p:cNvPr>
          <p:cNvPicPr>
            <a:picLocks noChangeAspect="1" noChangeArrowheads="1"/>
          </p:cNvPicPr>
          <p:nvPr/>
        </p:nvPicPr>
        <p:blipFill>
          <a:blip r:embed="rId4" cstate="print"/>
          <a:srcRect/>
          <a:stretch>
            <a:fillRect/>
          </a:stretch>
        </p:blipFill>
        <p:spPr bwMode="auto">
          <a:xfrm>
            <a:off x="7463725" y="513123"/>
            <a:ext cx="933450" cy="371475"/>
          </a:xfrm>
          <a:prstGeom prst="rect">
            <a:avLst/>
          </a:prstGeom>
          <a:noFill/>
        </p:spPr>
      </p:pic>
    </p:spTree>
    <p:extLst>
      <p:ext uri="{BB962C8B-B14F-4D97-AF65-F5344CB8AC3E}">
        <p14:creationId xmlns:p14="http://schemas.microsoft.com/office/powerpoint/2010/main" val="2303154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A242178-3D54-0E68-F820-2D6A6BC32F1F}"/>
              </a:ext>
            </a:extLst>
          </p:cNvPr>
          <p:cNvSpPr txBox="1"/>
          <p:nvPr/>
        </p:nvSpPr>
        <p:spPr>
          <a:xfrm>
            <a:off x="353684" y="741872"/>
            <a:ext cx="3789242" cy="5033287"/>
          </a:xfrm>
          <a:prstGeom prst="rect">
            <a:avLst/>
          </a:prstGeom>
        </p:spPr>
        <p:txBody>
          <a:bodyPr vert="horz" lIns="91440" tIns="45720" rIns="91440" bIns="45720" rtlCol="0" anchor="t">
            <a:noAutofit/>
          </a:bodyPr>
          <a:lstStyle/>
          <a:p>
            <a:pPr defTabSz="914400">
              <a:lnSpc>
                <a:spcPct val="90000"/>
              </a:lnSpc>
              <a:spcAft>
                <a:spcPts val="600"/>
              </a:spcAft>
            </a:pPr>
            <a:r>
              <a:rPr lang="en-US" altLang="ja-JP" sz="2400" b="1" dirty="0">
                <a:solidFill>
                  <a:schemeClr val="tx2"/>
                </a:solidFill>
                <a:highlight>
                  <a:srgbClr val="FFFF00"/>
                </a:highlight>
                <a:latin typeface="HGP創英角ｺﾞｼｯｸUB" panose="020B0900000000000000" pitchFamily="50" charset="-128"/>
                <a:ea typeface="HGP創英角ｺﾞｼｯｸUB" panose="020B0900000000000000" pitchFamily="50" charset="-128"/>
              </a:rPr>
              <a:t>2023-24</a:t>
            </a:r>
            <a:r>
              <a:rPr lang="ja-JP" altLang="en-US" sz="2400" b="1" dirty="0">
                <a:solidFill>
                  <a:schemeClr val="tx2"/>
                </a:solidFill>
                <a:highlight>
                  <a:srgbClr val="FFFF00"/>
                </a:highlight>
                <a:latin typeface="HGP創英角ｺﾞｼｯｸUB" panose="020B0900000000000000" pitchFamily="50" charset="-128"/>
                <a:ea typeface="HGP創英角ｺﾞｼｯｸUB" panose="020B0900000000000000" pitchFamily="50" charset="-128"/>
              </a:rPr>
              <a:t>年度 </a:t>
            </a:r>
            <a:endParaRPr lang="en-US" altLang="ja-JP" sz="2400" b="1" dirty="0">
              <a:solidFill>
                <a:schemeClr val="tx2"/>
              </a:solidFill>
              <a:highlight>
                <a:srgbClr val="FFFF00"/>
              </a:highlight>
              <a:latin typeface="HGP創英角ｺﾞｼｯｸUB" panose="020B0900000000000000" pitchFamily="50" charset="-128"/>
              <a:ea typeface="HGP創英角ｺﾞｼｯｸUB" panose="020B0900000000000000" pitchFamily="50" charset="-128"/>
            </a:endParaRPr>
          </a:p>
          <a:p>
            <a:pPr defTabSz="914400">
              <a:lnSpc>
                <a:spcPct val="90000"/>
              </a:lnSpc>
              <a:spcAft>
                <a:spcPts val="600"/>
              </a:spcAft>
            </a:pPr>
            <a:r>
              <a:rPr lang="ja-JP" altLang="en-US" sz="2400" b="1" dirty="0">
                <a:solidFill>
                  <a:schemeClr val="tx2"/>
                </a:solidFill>
                <a:highlight>
                  <a:srgbClr val="FFFF00"/>
                </a:highlight>
                <a:latin typeface="HGP創英角ｺﾞｼｯｸUB" panose="020B0900000000000000" pitchFamily="50" charset="-128"/>
                <a:ea typeface="HGP創英角ｺﾞｼｯｸUB" panose="020B0900000000000000" pitchFamily="50" charset="-128"/>
              </a:rPr>
              <a:t>「世界に希望を生み出そう」</a:t>
            </a:r>
          </a:p>
          <a:p>
            <a:pPr defTabSz="914400">
              <a:lnSpc>
                <a:spcPct val="90000"/>
              </a:lnSpc>
              <a:spcAft>
                <a:spcPts val="600"/>
              </a:spcAft>
            </a:pPr>
            <a:endParaRPr lang="ja-JP" altLang="en-US" sz="2400" b="1" dirty="0">
              <a:solidFill>
                <a:schemeClr val="tx2"/>
              </a:solidFill>
              <a:highlight>
                <a:srgbClr val="FFFF00"/>
              </a:highlight>
            </a:endParaRPr>
          </a:p>
          <a:p>
            <a:pPr indent="-228600" defTabSz="914400">
              <a:lnSpc>
                <a:spcPct val="90000"/>
              </a:lnSpc>
              <a:spcAft>
                <a:spcPts val="600"/>
              </a:spcAft>
              <a:buFont typeface="Arial" panose="020B0604020202020204" pitchFamily="34" charset="0"/>
              <a:buChar char="•"/>
            </a:pPr>
            <a:r>
              <a:rPr lang="ja-JP" altLang="en-US" sz="2400" b="1" dirty="0">
                <a:solidFill>
                  <a:schemeClr val="tx2"/>
                </a:solidFill>
                <a:latin typeface="HGP創英角ｺﾞｼｯｸUB" panose="020B0900000000000000" pitchFamily="50" charset="-128"/>
                <a:ea typeface="HGP創英角ｺﾞｼｯｸUB" panose="020B0900000000000000" pitchFamily="50" charset="-128"/>
              </a:rPr>
              <a:t>ゴードン </a:t>
            </a:r>
            <a:r>
              <a:rPr lang="en-US" altLang="ja-JP" sz="2400" b="1" dirty="0">
                <a:solidFill>
                  <a:schemeClr val="tx2"/>
                </a:solidFill>
                <a:latin typeface="HGP創英角ｺﾞｼｯｸUB" panose="020B0900000000000000" pitchFamily="50" charset="-128"/>
                <a:ea typeface="HGP創英角ｺﾞｼｯｸUB" panose="020B0900000000000000" pitchFamily="50" charset="-128"/>
              </a:rPr>
              <a:t>R. </a:t>
            </a:r>
            <a:r>
              <a:rPr lang="ja-JP" altLang="en-US" sz="2400" b="1" dirty="0">
                <a:solidFill>
                  <a:schemeClr val="tx2"/>
                </a:solidFill>
                <a:latin typeface="HGP創英角ｺﾞｼｯｸUB" panose="020B0900000000000000" pitchFamily="50" charset="-128"/>
                <a:ea typeface="HGP創英角ｺﾞｼｯｸUB" panose="020B0900000000000000" pitchFamily="50" charset="-128"/>
              </a:rPr>
              <a:t>マッキナリー会長エレクトは、ロータリーが</a:t>
            </a:r>
            <a:endParaRPr lang="en-US" altLang="ja-JP" sz="2400" b="1" dirty="0">
              <a:solidFill>
                <a:schemeClr val="tx2"/>
              </a:solidFill>
              <a:latin typeface="HGP創英角ｺﾞｼｯｸUB" panose="020B0900000000000000" pitchFamily="50" charset="-128"/>
              <a:ea typeface="HGP創英角ｺﾞｼｯｸUB" panose="020B0900000000000000" pitchFamily="50" charset="-128"/>
            </a:endParaRPr>
          </a:p>
          <a:p>
            <a:pPr defTabSz="914400">
              <a:lnSpc>
                <a:spcPct val="90000"/>
              </a:lnSpc>
              <a:spcAft>
                <a:spcPts val="600"/>
              </a:spcAft>
            </a:pPr>
            <a:r>
              <a:rPr lang="ja-JP" altLang="en-US" sz="2400" b="1" dirty="0">
                <a:solidFill>
                  <a:schemeClr val="tx2"/>
                </a:solidFill>
                <a:highlight>
                  <a:srgbClr val="00FF00"/>
                </a:highlight>
                <a:latin typeface="HGP創英角ｺﾞｼｯｸUB" panose="020B0900000000000000" pitchFamily="50" charset="-128"/>
                <a:ea typeface="HGP創英角ｺﾞｼｯｸUB" panose="020B0900000000000000" pitchFamily="50" charset="-128"/>
              </a:rPr>
              <a:t>平和やメンタルヘルス</a:t>
            </a:r>
            <a:r>
              <a:rPr lang="ja-JP" altLang="en-US" sz="2400" b="1" dirty="0">
                <a:solidFill>
                  <a:schemeClr val="tx2"/>
                </a:solidFill>
                <a:latin typeface="HGP創英角ｺﾞｼｯｸUB" panose="020B0900000000000000" pitchFamily="50" charset="-128"/>
                <a:ea typeface="HGP創英角ｺﾞｼｯｸUB" panose="020B0900000000000000" pitchFamily="50" charset="-128"/>
              </a:rPr>
              <a:t>のために活動し、世界に希望を生み出すよう呼びかけています。</a:t>
            </a:r>
            <a:endParaRPr lang="en-US" altLang="ja-JP" sz="2400" b="1" dirty="0">
              <a:solidFill>
                <a:schemeClr val="tx2"/>
              </a:solidFill>
              <a:latin typeface="HGP創英角ｺﾞｼｯｸUB" panose="020B0900000000000000" pitchFamily="50" charset="-128"/>
              <a:ea typeface="HGP創英角ｺﾞｼｯｸUB" panose="020B0900000000000000" pitchFamily="50" charset="-128"/>
            </a:endParaRPr>
          </a:p>
          <a:p>
            <a:pPr defTabSz="914400">
              <a:lnSpc>
                <a:spcPct val="90000"/>
              </a:lnSpc>
              <a:spcAft>
                <a:spcPts val="600"/>
              </a:spcAft>
            </a:pPr>
            <a:endParaRPr lang="en-US" altLang="ja-JP" sz="2400" b="1" dirty="0">
              <a:solidFill>
                <a:schemeClr val="tx2"/>
              </a:solidFill>
              <a:latin typeface="HGP創英角ｺﾞｼｯｸUB" panose="020B0900000000000000" pitchFamily="50" charset="-128"/>
              <a:ea typeface="HGP創英角ｺﾞｼｯｸUB" panose="020B0900000000000000" pitchFamily="50" charset="-128"/>
            </a:endParaRPr>
          </a:p>
          <a:p>
            <a:pPr indent="-228600" defTabSz="914400">
              <a:lnSpc>
                <a:spcPct val="90000"/>
              </a:lnSpc>
              <a:spcAft>
                <a:spcPts val="600"/>
              </a:spcAft>
              <a:buFont typeface="Arial" panose="020B0604020202020204" pitchFamily="34" charset="0"/>
              <a:buChar char="•"/>
            </a:pPr>
            <a:r>
              <a:rPr lang="ja-JP" altLang="en-US" sz="2400" b="1" dirty="0">
                <a:solidFill>
                  <a:schemeClr val="tx2"/>
                </a:solidFill>
                <a:latin typeface="HGP創英角ｺﾞｼｯｸUB" panose="020B0900000000000000" pitchFamily="50" charset="-128"/>
                <a:ea typeface="HGP創英角ｺﾞｼｯｸUB" panose="020B0900000000000000" pitchFamily="50" charset="-128"/>
              </a:rPr>
              <a:t>また、そのためには</a:t>
            </a:r>
            <a:endParaRPr lang="en-US" altLang="ja-JP" sz="2400" b="1" dirty="0">
              <a:solidFill>
                <a:schemeClr val="tx2"/>
              </a:solidFill>
              <a:latin typeface="HGP創英角ｺﾞｼｯｸUB" panose="020B0900000000000000" pitchFamily="50" charset="-128"/>
              <a:ea typeface="HGP創英角ｺﾞｼｯｸUB" panose="020B0900000000000000" pitchFamily="50" charset="-128"/>
            </a:endParaRPr>
          </a:p>
          <a:p>
            <a:pPr defTabSz="914400">
              <a:lnSpc>
                <a:spcPct val="90000"/>
              </a:lnSpc>
              <a:spcAft>
                <a:spcPts val="600"/>
              </a:spcAft>
            </a:pPr>
            <a:r>
              <a:rPr lang="ja-JP" altLang="en-US" sz="2400" b="1" dirty="0">
                <a:solidFill>
                  <a:schemeClr val="accent2"/>
                </a:solidFill>
                <a:latin typeface="HGP創英角ｺﾞｼｯｸUB" panose="020B0900000000000000" pitchFamily="50" charset="-128"/>
                <a:ea typeface="HGP創英角ｺﾞｼｯｸUB" panose="020B0900000000000000" pitchFamily="50" charset="-128"/>
              </a:rPr>
              <a:t>対話を通じて信頼を築く</a:t>
            </a:r>
            <a:r>
              <a:rPr lang="ja-JP" altLang="en-US" sz="2400" b="1" dirty="0">
                <a:solidFill>
                  <a:schemeClr val="tx2"/>
                </a:solidFill>
                <a:latin typeface="HGP創英角ｺﾞｼｯｸUB" panose="020B0900000000000000" pitchFamily="50" charset="-128"/>
                <a:ea typeface="HGP創英角ｺﾞｼｯｸUB" panose="020B0900000000000000" pitchFamily="50" charset="-128"/>
              </a:rPr>
              <a:t>ことが重要であると訴えています。</a:t>
            </a:r>
          </a:p>
        </p:txBody>
      </p:sp>
      <p:pic>
        <p:nvPicPr>
          <p:cNvPr id="2050" name="Picture 2" descr="2023-2024 Theme logo - 日本語">
            <a:extLst>
              <a:ext uri="{FF2B5EF4-FFF2-40B4-BE49-F238E27FC236}">
                <a16:creationId xmlns:a16="http://schemas.microsoft.com/office/drawing/2014/main" id="{0ABF23CC-7587-6704-716D-308D4A7F416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01076" y="741873"/>
            <a:ext cx="3149866" cy="42430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FMV-ESPRIMO\Desktop\image001.png">
            <a:extLst>
              <a:ext uri="{FF2B5EF4-FFF2-40B4-BE49-F238E27FC236}">
                <a16:creationId xmlns:a16="http://schemas.microsoft.com/office/drawing/2014/main" id="{0425CE5F-209A-1EA8-2685-D3186066349E}"/>
              </a:ext>
            </a:extLst>
          </p:cNvPr>
          <p:cNvPicPr>
            <a:picLocks noChangeAspect="1" noChangeArrowheads="1"/>
          </p:cNvPicPr>
          <p:nvPr/>
        </p:nvPicPr>
        <p:blipFill>
          <a:blip r:embed="rId4" cstate="print"/>
          <a:srcRect/>
          <a:stretch>
            <a:fillRect/>
          </a:stretch>
        </p:blipFill>
        <p:spPr bwMode="auto">
          <a:xfrm>
            <a:off x="7856866" y="462566"/>
            <a:ext cx="933450" cy="371475"/>
          </a:xfrm>
          <a:prstGeom prst="rect">
            <a:avLst/>
          </a:prstGeom>
          <a:noFill/>
        </p:spPr>
      </p:pic>
    </p:spTree>
    <p:extLst>
      <p:ext uri="{BB962C8B-B14F-4D97-AF65-F5344CB8AC3E}">
        <p14:creationId xmlns:p14="http://schemas.microsoft.com/office/powerpoint/2010/main" val="38797931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576D0B8-D538-CE79-B75A-3DB909849BA4}"/>
              </a:ext>
            </a:extLst>
          </p:cNvPr>
          <p:cNvSpPr txBox="1"/>
          <p:nvPr/>
        </p:nvSpPr>
        <p:spPr>
          <a:xfrm>
            <a:off x="552090" y="250166"/>
            <a:ext cx="8514271" cy="267765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ja-JP" altLang="en-US" sz="2400" b="1" dirty="0">
                <a:solidFill>
                  <a:schemeClr val="accent4">
                    <a:lumMod val="50000"/>
                  </a:schemeClr>
                </a:solidFill>
              </a:rPr>
              <a:t>◆</a:t>
            </a:r>
            <a:r>
              <a:rPr lang="en-US" altLang="ja-JP" sz="2400" b="1" dirty="0">
                <a:solidFill>
                  <a:schemeClr val="accent4">
                    <a:lumMod val="50000"/>
                  </a:schemeClr>
                </a:solidFill>
              </a:rPr>
              <a:t>16-36 </a:t>
            </a:r>
            <a:r>
              <a:rPr lang="ja-JP" altLang="en-US" sz="2400" b="1" dirty="0">
                <a:solidFill>
                  <a:schemeClr val="accent4">
                    <a:lumMod val="50000"/>
                  </a:schemeClr>
                </a:solidFill>
              </a:rPr>
              <a:t>会員身分と職業分類に柔軟性を認 める件 （</a:t>
            </a:r>
            <a:r>
              <a:rPr lang="en-US" altLang="ja-JP" sz="2400" b="1" dirty="0">
                <a:solidFill>
                  <a:schemeClr val="accent4">
                    <a:lumMod val="50000"/>
                  </a:schemeClr>
                </a:solidFill>
              </a:rPr>
              <a:t>RI </a:t>
            </a:r>
            <a:r>
              <a:rPr lang="ja-JP" altLang="en-US" sz="2400" b="1" dirty="0">
                <a:solidFill>
                  <a:schemeClr val="accent4">
                    <a:lumMod val="50000"/>
                  </a:schemeClr>
                </a:solidFill>
              </a:rPr>
              <a:t>理事会） （「職業分類」削除の修正案提 出、）</a:t>
            </a:r>
            <a:endParaRPr lang="en-US" altLang="ja-JP" sz="2400" b="1" dirty="0">
              <a:solidFill>
                <a:schemeClr val="accent4">
                  <a:lumMod val="50000"/>
                </a:schemeClr>
              </a:solidFill>
            </a:endParaRPr>
          </a:p>
          <a:p>
            <a:endParaRPr lang="en-US" altLang="ja-JP" sz="2400" b="1" dirty="0"/>
          </a:p>
          <a:p>
            <a:r>
              <a:rPr lang="ja-JP" altLang="en-US" sz="2400" b="1" dirty="0"/>
              <a:t>　 会員身分と職業分類に関する規定の例外を認め、クラブが細則で独自決定できる。 個々のロータリークラブに柔軟性を与える。</a:t>
            </a:r>
            <a:r>
              <a:rPr lang="en-US" altLang="ja-JP" sz="2400" b="1" dirty="0"/>
              <a:t>(</a:t>
            </a:r>
            <a:r>
              <a:rPr lang="ja-JP" altLang="en-US" sz="2400" b="1" dirty="0"/>
              <a:t>職業分類を削除）</a:t>
            </a:r>
            <a:endParaRPr lang="en-US" altLang="ja-JP" sz="2400" b="1" dirty="0"/>
          </a:p>
          <a:p>
            <a:r>
              <a:rPr lang="ja-JP" altLang="en-US" sz="2400" b="1" dirty="0"/>
              <a:t> 　　　　　　　　　　　　　　　　　</a:t>
            </a:r>
            <a:r>
              <a:rPr lang="en-US" altLang="ja-JP" sz="2400" b="1" dirty="0"/>
              <a:t> </a:t>
            </a:r>
            <a:r>
              <a:rPr lang="ja-JP" altLang="en-US" sz="2400" b="1" dirty="0">
                <a:solidFill>
                  <a:srgbClr val="0070C0"/>
                </a:solidFill>
              </a:rPr>
              <a:t>採択 </a:t>
            </a:r>
            <a:r>
              <a:rPr lang="en-US" altLang="ja-JP" sz="2400" b="1" dirty="0">
                <a:solidFill>
                  <a:srgbClr val="0070C0"/>
                </a:solidFill>
              </a:rPr>
              <a:t>AA 386</a:t>
            </a:r>
            <a:r>
              <a:rPr lang="ja-JP" altLang="en-US" sz="2400" b="1" dirty="0">
                <a:solidFill>
                  <a:srgbClr val="0070C0"/>
                </a:solidFill>
              </a:rPr>
              <a:t>：</a:t>
            </a:r>
            <a:r>
              <a:rPr lang="en-US" altLang="ja-JP" sz="2400" b="1" dirty="0">
                <a:solidFill>
                  <a:srgbClr val="0070C0"/>
                </a:solidFill>
              </a:rPr>
              <a:t>75</a:t>
            </a:r>
            <a:endParaRPr lang="ja-JP" altLang="en-US" sz="2400" b="1" dirty="0">
              <a:solidFill>
                <a:srgbClr val="0070C0"/>
              </a:solidFill>
            </a:endParaRPr>
          </a:p>
        </p:txBody>
      </p:sp>
      <p:sp>
        <p:nvSpPr>
          <p:cNvPr id="4" name="テキスト ボックス 3">
            <a:extLst>
              <a:ext uri="{FF2B5EF4-FFF2-40B4-BE49-F238E27FC236}">
                <a16:creationId xmlns:a16="http://schemas.microsoft.com/office/drawing/2014/main" id="{FD05ACB5-F398-BF90-C58D-8A12BC16B191}"/>
              </a:ext>
            </a:extLst>
          </p:cNvPr>
          <p:cNvSpPr txBox="1"/>
          <p:nvPr/>
        </p:nvSpPr>
        <p:spPr>
          <a:xfrm>
            <a:off x="552091" y="3297153"/>
            <a:ext cx="8514270" cy="304698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ja-JP" altLang="en-US" sz="2400" b="1" dirty="0">
                <a:solidFill>
                  <a:schemeClr val="accent4">
                    <a:lumMod val="50000"/>
                  </a:schemeClr>
                </a:solidFill>
              </a:rPr>
              <a:t>◆</a:t>
            </a:r>
            <a:r>
              <a:rPr lang="en-US" altLang="ja-JP" sz="2400" b="1" dirty="0">
                <a:solidFill>
                  <a:schemeClr val="accent4">
                    <a:lumMod val="50000"/>
                  </a:schemeClr>
                </a:solidFill>
              </a:rPr>
              <a:t>16-40 </a:t>
            </a:r>
            <a:r>
              <a:rPr lang="ja-JP" altLang="en-US" sz="2400" b="1" dirty="0">
                <a:solidFill>
                  <a:schemeClr val="accent4">
                    <a:lumMod val="50000"/>
                  </a:schemeClr>
                </a:solidFill>
              </a:rPr>
              <a:t>ローターアクターが正会員となる ことを認める件 （</a:t>
            </a:r>
            <a:r>
              <a:rPr lang="en-US" altLang="ja-JP" sz="2400" b="1" dirty="0">
                <a:solidFill>
                  <a:schemeClr val="accent4">
                    <a:lumMod val="50000"/>
                  </a:schemeClr>
                </a:solidFill>
              </a:rPr>
              <a:t>RI </a:t>
            </a:r>
            <a:r>
              <a:rPr lang="ja-JP" altLang="en-US" sz="2400" b="1" dirty="0">
                <a:solidFill>
                  <a:schemeClr val="accent4">
                    <a:lumMod val="50000"/>
                  </a:schemeClr>
                </a:solidFill>
              </a:rPr>
              <a:t>理事会） （ロータリー学友を追加修正）</a:t>
            </a:r>
            <a:endParaRPr lang="en-US" altLang="ja-JP" sz="2400" b="1" dirty="0">
              <a:solidFill>
                <a:schemeClr val="accent4">
                  <a:lumMod val="50000"/>
                </a:schemeClr>
              </a:solidFill>
            </a:endParaRPr>
          </a:p>
          <a:p>
            <a:endParaRPr lang="en-US" altLang="ja-JP" sz="2400" b="1" dirty="0"/>
          </a:p>
          <a:p>
            <a:r>
              <a:rPr lang="ja-JP" altLang="en-US" sz="2400" b="1" dirty="0"/>
              <a:t> ローターアクターとロータリー学友にロ ータリークラブ会員となる資格を与え る。これによって職業分類が一時的に制 限を超えてもよい。 </a:t>
            </a:r>
            <a:endParaRPr lang="en-US" altLang="ja-JP" sz="2400" b="1" dirty="0"/>
          </a:p>
          <a:p>
            <a:r>
              <a:rPr lang="ja-JP" altLang="en-US" sz="2400" b="1" dirty="0"/>
              <a:t>　ローターアクターは ２重会員となれる </a:t>
            </a:r>
            <a:endParaRPr lang="en-US" altLang="ja-JP" sz="2400" b="1" dirty="0"/>
          </a:p>
          <a:p>
            <a:r>
              <a:rPr lang="ja-JP" altLang="en-US" sz="2400" b="1" dirty="0"/>
              <a:t>　　　　　　　　　　　　　　　　 　</a:t>
            </a:r>
            <a:r>
              <a:rPr lang="ja-JP" altLang="en-US" sz="2400" b="1" dirty="0">
                <a:solidFill>
                  <a:schemeClr val="accent1"/>
                </a:solidFill>
              </a:rPr>
              <a:t>採択 </a:t>
            </a:r>
            <a:r>
              <a:rPr lang="en-US" altLang="ja-JP" sz="2400" b="1" dirty="0">
                <a:solidFill>
                  <a:schemeClr val="accent1"/>
                </a:solidFill>
              </a:rPr>
              <a:t>AA 413</a:t>
            </a:r>
            <a:r>
              <a:rPr lang="ja-JP" altLang="en-US" sz="2400" b="1" dirty="0">
                <a:solidFill>
                  <a:schemeClr val="accent1"/>
                </a:solidFill>
              </a:rPr>
              <a:t>：</a:t>
            </a:r>
            <a:r>
              <a:rPr lang="en-US" altLang="ja-JP" sz="2400" b="1" dirty="0">
                <a:solidFill>
                  <a:schemeClr val="accent1"/>
                </a:solidFill>
              </a:rPr>
              <a:t>97 </a:t>
            </a:r>
            <a:endParaRPr kumimoji="1" lang="ja-JP" altLang="en-US" sz="2400" b="1" dirty="0">
              <a:solidFill>
                <a:schemeClr val="accent1"/>
              </a:solidFill>
            </a:endParaRPr>
          </a:p>
        </p:txBody>
      </p:sp>
      <p:pic>
        <p:nvPicPr>
          <p:cNvPr id="2" name="Picture 2" descr="C:\Users\FMV-ESPRIMO\Desktop\image001.png">
            <a:extLst>
              <a:ext uri="{FF2B5EF4-FFF2-40B4-BE49-F238E27FC236}">
                <a16:creationId xmlns:a16="http://schemas.microsoft.com/office/drawing/2014/main" id="{B162AF53-528E-F47B-3C81-24AED270B1EF}"/>
              </a:ext>
            </a:extLst>
          </p:cNvPr>
          <p:cNvPicPr>
            <a:picLocks noChangeAspect="1" noChangeArrowheads="1"/>
          </p:cNvPicPr>
          <p:nvPr/>
        </p:nvPicPr>
        <p:blipFill>
          <a:blip r:embed="rId3" cstate="print"/>
          <a:srcRect/>
          <a:stretch>
            <a:fillRect/>
          </a:stretch>
        </p:blipFill>
        <p:spPr bwMode="auto">
          <a:xfrm>
            <a:off x="7847183" y="6422096"/>
            <a:ext cx="933450" cy="371475"/>
          </a:xfrm>
          <a:prstGeom prst="rect">
            <a:avLst/>
          </a:prstGeom>
          <a:noFill/>
        </p:spPr>
      </p:pic>
    </p:spTree>
    <p:extLst>
      <p:ext uri="{BB962C8B-B14F-4D97-AF65-F5344CB8AC3E}">
        <p14:creationId xmlns:p14="http://schemas.microsoft.com/office/powerpoint/2010/main" val="35491290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CEAC12-D22D-4D3C-99E9-0B251C7F31E9}"/>
              </a:ext>
            </a:extLst>
          </p:cNvPr>
          <p:cNvSpPr>
            <a:spLocks noGrp="1"/>
          </p:cNvSpPr>
          <p:nvPr>
            <p:ph type="title"/>
          </p:nvPr>
        </p:nvSpPr>
        <p:spPr>
          <a:xfrm>
            <a:off x="973864" y="2357610"/>
            <a:ext cx="6429472" cy="1564396"/>
          </a:xfr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a:bodyPr>
          <a:lstStyle/>
          <a:p>
            <a:pPr algn="ctr"/>
            <a:r>
              <a:rPr kumimoji="1" lang="ja-JP" altLang="en-US" sz="4500" b="1" kern="1200" dirty="0">
                <a:solidFill>
                  <a:srgbClr val="002060"/>
                </a:solidFill>
                <a:latin typeface="HGP創英角ｺﾞｼｯｸUB" panose="020B0900000000000000" pitchFamily="50" charset="-128"/>
                <a:ea typeface="HGP創英角ｺﾞｼｯｸUB" panose="020B0900000000000000" pitchFamily="50" charset="-128"/>
              </a:rPr>
              <a:t>地区ガバナー制の廃止と未来形成</a:t>
            </a:r>
            <a:endParaRPr kumimoji="1" lang="en-US" altLang="ja-JP" sz="4500" kern="1200" dirty="0">
              <a:solidFill>
                <a:srgbClr val="002060"/>
              </a:solidFill>
              <a:latin typeface="HGP創英角ｺﾞｼｯｸUB" panose="020B0900000000000000" pitchFamily="50" charset="-128"/>
              <a:ea typeface="HGP創英角ｺﾞｼｯｸUB" panose="020B0900000000000000" pitchFamily="50" charset="-128"/>
            </a:endParaRPr>
          </a:p>
        </p:txBody>
      </p:sp>
      <p:sp>
        <p:nvSpPr>
          <p:cNvPr id="3" name="テキスト プレースホルダー 2">
            <a:extLst>
              <a:ext uri="{FF2B5EF4-FFF2-40B4-BE49-F238E27FC236}">
                <a16:creationId xmlns:a16="http://schemas.microsoft.com/office/drawing/2014/main" id="{242FEC92-B11D-48F8-AB66-7C0C88AEC97E}"/>
              </a:ext>
            </a:extLst>
          </p:cNvPr>
          <p:cNvSpPr>
            <a:spLocks noGrp="1"/>
          </p:cNvSpPr>
          <p:nvPr>
            <p:ph type="body" idx="1"/>
          </p:nvPr>
        </p:nvSpPr>
        <p:spPr>
          <a:xfrm>
            <a:off x="2411796" y="4165152"/>
            <a:ext cx="4320635" cy="682079"/>
          </a:xfrm>
        </p:spPr>
        <p:txBody>
          <a:bodyPr vert="horz" lIns="91440" tIns="45720" rIns="91440" bIns="45720" rtlCol="0">
            <a:normAutofit/>
          </a:bodyPr>
          <a:lstStyle/>
          <a:p>
            <a:pPr algn="ctr"/>
            <a:endParaRPr kumimoji="1" lang="en-US" altLang="ja-JP" sz="2400" kern="1200">
              <a:solidFill>
                <a:schemeClr val="tx2"/>
              </a:solidFill>
              <a:latin typeface="+mn-lt"/>
              <a:ea typeface="+mn-ea"/>
              <a:cs typeface="+mn-cs"/>
            </a:endParaRPr>
          </a:p>
        </p:txBody>
      </p:sp>
      <p:pic>
        <p:nvPicPr>
          <p:cNvPr id="20" name="図 19">
            <a:extLst>
              <a:ext uri="{FF2B5EF4-FFF2-40B4-BE49-F238E27FC236}">
                <a16:creationId xmlns:a16="http://schemas.microsoft.com/office/drawing/2014/main" id="{AC6BA1FC-075C-40CE-9290-24593B7F0206}"/>
              </a:ext>
            </a:extLst>
          </p:cNvPr>
          <p:cNvPicPr>
            <a:picLocks noChangeAspect="1"/>
          </p:cNvPicPr>
          <p:nvPr/>
        </p:nvPicPr>
        <p:blipFill>
          <a:blip r:embed="rId3"/>
          <a:stretch>
            <a:fillRect/>
          </a:stretch>
        </p:blipFill>
        <p:spPr>
          <a:xfrm>
            <a:off x="7718426" y="5890981"/>
            <a:ext cx="1110727" cy="647530"/>
          </a:xfrm>
          <a:prstGeom prst="rect">
            <a:avLst/>
          </a:prstGeom>
        </p:spPr>
      </p:pic>
    </p:spTree>
    <p:extLst>
      <p:ext uri="{BB962C8B-B14F-4D97-AF65-F5344CB8AC3E}">
        <p14:creationId xmlns:p14="http://schemas.microsoft.com/office/powerpoint/2010/main" val="21585775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AAE718-502D-49EF-A812-D9773E5F634F}"/>
              </a:ext>
            </a:extLst>
          </p:cNvPr>
          <p:cNvSpPr txBox="1"/>
          <p:nvPr/>
        </p:nvSpPr>
        <p:spPr>
          <a:xfrm>
            <a:off x="443060" y="216817"/>
            <a:ext cx="8271449"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ja-JP" altLang="en-US" sz="2400" dirty="0">
                <a:solidFill>
                  <a:srgbClr val="000000"/>
                </a:solidFill>
                <a:effectLst/>
                <a:latin typeface="HGP創英角ｺﾞｼｯｸUB" panose="020B0900000000000000" pitchFamily="50" charset="-128"/>
                <a:ea typeface="HGP創英角ｺﾞｼｯｸUB" panose="020B0900000000000000" pitchFamily="50" charset="-128"/>
              </a:rPr>
              <a:t>「</a:t>
            </a:r>
            <a:r>
              <a:rPr lang="ja-JP" altLang="en-US" sz="2400" b="1" dirty="0">
                <a:solidFill>
                  <a:srgbClr val="000000"/>
                </a:solidFill>
                <a:effectLst/>
                <a:latin typeface="HGP創英角ｺﾞｼｯｸUB" panose="020B0900000000000000" pitchFamily="50" charset="-128"/>
                <a:ea typeface="HGP創英角ｺﾞｼｯｸUB" panose="020B0900000000000000" pitchFamily="50" charset="-128"/>
              </a:rPr>
              <a:t>ロータリーの未来形成　　　　</a:t>
            </a:r>
            <a:endParaRPr lang="en-US" altLang="ja-JP" sz="2400" b="1" dirty="0">
              <a:solidFill>
                <a:srgbClr val="000000"/>
              </a:solidFill>
              <a:effectLst/>
              <a:latin typeface="HGP創英角ｺﾞｼｯｸUB" panose="020B0900000000000000" pitchFamily="50" charset="-128"/>
              <a:ea typeface="HGP創英角ｺﾞｼｯｸUB" panose="020B0900000000000000" pitchFamily="50" charset="-128"/>
            </a:endParaRPr>
          </a:p>
          <a:p>
            <a:r>
              <a:rPr lang="ja-JP" altLang="en-US" sz="2400" b="1" dirty="0">
                <a:solidFill>
                  <a:srgbClr val="000000"/>
                </a:solidFill>
                <a:latin typeface="HGP創英角ｺﾞｼｯｸUB" panose="020B0900000000000000" pitchFamily="50" charset="-128"/>
                <a:ea typeface="HGP創英角ｺﾞｼｯｸUB" panose="020B0900000000000000" pitchFamily="50" charset="-128"/>
              </a:rPr>
              <a:t>　　　　　　　　　　</a:t>
            </a:r>
            <a:r>
              <a:rPr lang="en-US" altLang="ja-JP" sz="2400" b="1" dirty="0">
                <a:solidFill>
                  <a:srgbClr val="000000"/>
                </a:solidFill>
                <a:effectLst/>
                <a:latin typeface="HGP創英角ｺﾞｼｯｸUB" panose="020B0900000000000000" pitchFamily="50" charset="-128"/>
                <a:ea typeface="HGP創英角ｺﾞｼｯｸUB" panose="020B0900000000000000" pitchFamily="50" charset="-128"/>
              </a:rPr>
              <a:t>S R F</a:t>
            </a:r>
            <a:r>
              <a:rPr lang="ja-JP" altLang="en-US" sz="2400" b="1" dirty="0">
                <a:solidFill>
                  <a:srgbClr val="000000"/>
                </a:solidFill>
                <a:effectLst/>
                <a:latin typeface="HGP創英角ｺﾞｼｯｸUB" panose="020B0900000000000000" pitchFamily="50" charset="-128"/>
                <a:ea typeface="HGP創英角ｺﾞｼｯｸUB" panose="020B0900000000000000" pitchFamily="50" charset="-128"/>
              </a:rPr>
              <a:t>　</a:t>
            </a:r>
            <a:r>
              <a:rPr lang="en-US" altLang="ja-JP" sz="2400" b="1" dirty="0">
                <a:solidFill>
                  <a:srgbClr val="000000"/>
                </a:solidFill>
                <a:effectLst/>
                <a:latin typeface="HGP創英角ｺﾞｼｯｸUB" panose="020B0900000000000000" pitchFamily="50" charset="-128"/>
                <a:ea typeface="HGP創英角ｺﾞｼｯｸUB" panose="020B0900000000000000" pitchFamily="50" charset="-128"/>
              </a:rPr>
              <a:t>: Shaping Rotary‘s Future</a:t>
            </a:r>
            <a:r>
              <a:rPr lang="ja-JP" altLang="en-US" sz="2400" dirty="0">
                <a:solidFill>
                  <a:srgbClr val="000000"/>
                </a:solidFill>
                <a:effectLst/>
                <a:latin typeface="HGP創英角ｺﾞｼｯｸUB" panose="020B0900000000000000" pitchFamily="50" charset="-128"/>
                <a:ea typeface="HGP創英角ｺﾞｼｯｸUB" panose="020B0900000000000000" pitchFamily="50" charset="-128"/>
              </a:rPr>
              <a:t>」</a:t>
            </a:r>
            <a:endParaRPr kumimoji="1" lang="ja-JP" altLang="en-US" sz="2400" dirty="0">
              <a:latin typeface="HGP創英角ｺﾞｼｯｸUB" panose="020B0900000000000000" pitchFamily="50" charset="-128"/>
              <a:ea typeface="HGP創英角ｺﾞｼｯｸUB" panose="020B0900000000000000" pitchFamily="50" charset="-128"/>
            </a:endParaRPr>
          </a:p>
        </p:txBody>
      </p:sp>
      <p:sp>
        <p:nvSpPr>
          <p:cNvPr id="3" name="テキスト ボックス 2">
            <a:extLst>
              <a:ext uri="{FF2B5EF4-FFF2-40B4-BE49-F238E27FC236}">
                <a16:creationId xmlns:a16="http://schemas.microsoft.com/office/drawing/2014/main" id="{BCD45815-BDD9-4ECF-90B6-F47684D63709}"/>
              </a:ext>
            </a:extLst>
          </p:cNvPr>
          <p:cNvSpPr txBox="1"/>
          <p:nvPr/>
        </p:nvSpPr>
        <p:spPr>
          <a:xfrm>
            <a:off x="537328" y="1225485"/>
            <a:ext cx="8177181" cy="1200329"/>
          </a:xfrm>
          <a:prstGeom prst="rect">
            <a:avLst/>
          </a:prstGeom>
          <a:noFill/>
        </p:spPr>
        <p:txBody>
          <a:bodyPr wrap="square" rtlCol="0">
            <a:spAutoFit/>
          </a:bodyPr>
          <a:lstStyle/>
          <a:p>
            <a:pPr algn="just" rtl="0" fontAlgn="t"/>
            <a:r>
              <a:rPr lang="ja-JP" altLang="en-US" b="1" dirty="0">
                <a:solidFill>
                  <a:srgbClr val="000000"/>
                </a:solidFill>
                <a:effectLst/>
                <a:latin typeface="Arial" panose="020B0604020202020204" pitchFamily="34" charset="0"/>
              </a:rPr>
              <a:t>・</a:t>
            </a:r>
            <a:r>
              <a:rPr lang="en-US" altLang="ja-JP" b="1" dirty="0">
                <a:solidFill>
                  <a:srgbClr val="000000"/>
                </a:solidFill>
                <a:effectLst/>
                <a:latin typeface="Arial" panose="020B0604020202020204" pitchFamily="34" charset="0"/>
              </a:rPr>
              <a:t>2018</a:t>
            </a:r>
            <a:r>
              <a:rPr lang="ja-JP" altLang="en-US" b="1" dirty="0">
                <a:solidFill>
                  <a:srgbClr val="000000"/>
                </a:solidFill>
                <a:effectLst/>
                <a:latin typeface="Arial" panose="020B0604020202020204" pitchFamily="34" charset="0"/>
              </a:rPr>
              <a:t>年</a:t>
            </a:r>
            <a:r>
              <a:rPr lang="en-US" altLang="ja-JP" b="1" dirty="0">
                <a:solidFill>
                  <a:srgbClr val="000000"/>
                </a:solidFill>
                <a:effectLst/>
                <a:latin typeface="Arial" panose="020B0604020202020204" pitchFamily="34" charset="0"/>
              </a:rPr>
              <a:t>7</a:t>
            </a:r>
            <a:r>
              <a:rPr lang="ja-JP" altLang="en-US" b="1" dirty="0">
                <a:solidFill>
                  <a:srgbClr val="000000"/>
                </a:solidFill>
                <a:effectLst/>
                <a:latin typeface="Arial" panose="020B0604020202020204" pitchFamily="34" charset="0"/>
              </a:rPr>
              <a:t>月</a:t>
            </a:r>
            <a:r>
              <a:rPr lang="en-US" altLang="ja-JP" b="1" dirty="0">
                <a:solidFill>
                  <a:srgbClr val="000000"/>
                </a:solidFill>
                <a:effectLst/>
                <a:latin typeface="Arial" panose="020B0604020202020204" pitchFamily="34" charset="0"/>
              </a:rPr>
              <a:t>RI</a:t>
            </a:r>
            <a:r>
              <a:rPr lang="ja-JP" altLang="en-US" b="1" dirty="0">
                <a:solidFill>
                  <a:srgbClr val="000000"/>
                </a:solidFill>
                <a:effectLst/>
                <a:latin typeface="Arial" panose="020B0604020202020204" pitchFamily="34" charset="0"/>
              </a:rPr>
              <a:t>理事会議事録</a:t>
            </a:r>
          </a:p>
          <a:p>
            <a:pPr algn="just" rtl="0" fontAlgn="t"/>
            <a:r>
              <a:rPr lang="ja-JP" altLang="en-US" b="1" dirty="0">
                <a:solidFill>
                  <a:srgbClr val="000000"/>
                </a:solidFill>
                <a:effectLst/>
                <a:latin typeface="Arial" panose="020B0604020202020204" pitchFamily="34" charset="0"/>
              </a:rPr>
              <a:t>ロータリーのガバナンス</a:t>
            </a:r>
            <a:r>
              <a:rPr lang="en-US" altLang="ja-JP" b="1" dirty="0">
                <a:solidFill>
                  <a:srgbClr val="000000"/>
                </a:solidFill>
                <a:effectLst/>
                <a:latin typeface="Arial" panose="020B0604020202020204" pitchFamily="34" charset="0"/>
              </a:rPr>
              <a:t>(</a:t>
            </a:r>
            <a:r>
              <a:rPr lang="ja-JP" altLang="en-US" b="1" dirty="0">
                <a:solidFill>
                  <a:srgbClr val="000000"/>
                </a:solidFill>
                <a:effectLst/>
                <a:latin typeface="Arial" panose="020B0604020202020204" pitchFamily="34" charset="0"/>
              </a:rPr>
              <a:t>組織統括</a:t>
            </a:r>
            <a:r>
              <a:rPr lang="en-US" altLang="ja-JP" b="1" dirty="0">
                <a:solidFill>
                  <a:srgbClr val="000000"/>
                </a:solidFill>
                <a:effectLst/>
                <a:latin typeface="Arial" panose="020B0604020202020204" pitchFamily="34" charset="0"/>
              </a:rPr>
              <a:t>)</a:t>
            </a:r>
            <a:r>
              <a:rPr lang="ja-JP" altLang="en-US" b="1" dirty="0">
                <a:solidFill>
                  <a:srgbClr val="000000"/>
                </a:solidFill>
                <a:effectLst/>
                <a:latin typeface="Arial" panose="020B0604020202020204" pitchFamily="34" charset="0"/>
              </a:rPr>
              <a:t>に関する検討において、地区リーダーの役職と、研究会、会長代理、地域リーダーの効果について検討する</a:t>
            </a:r>
            <a:r>
              <a:rPr lang="en-US" altLang="ja-JP" b="1" dirty="0">
                <a:solidFill>
                  <a:srgbClr val="000000"/>
                </a:solidFill>
                <a:effectLst/>
                <a:latin typeface="Arial" panose="020B0604020202020204" pitchFamily="34" charset="0"/>
              </a:rPr>
              <a:t>6</a:t>
            </a:r>
            <a:r>
              <a:rPr lang="ja-JP" altLang="en-US" b="1" dirty="0">
                <a:solidFill>
                  <a:srgbClr val="000000"/>
                </a:solidFill>
                <a:effectLst/>
                <a:latin typeface="Arial" panose="020B0604020202020204" pitchFamily="34" charset="0"/>
              </a:rPr>
              <a:t>名構成の委員会を設置。</a:t>
            </a:r>
          </a:p>
        </p:txBody>
      </p:sp>
      <p:sp>
        <p:nvSpPr>
          <p:cNvPr id="4" name="テキスト ボックス 3">
            <a:extLst>
              <a:ext uri="{FF2B5EF4-FFF2-40B4-BE49-F238E27FC236}">
                <a16:creationId xmlns:a16="http://schemas.microsoft.com/office/drawing/2014/main" id="{73C11795-E647-47DB-87C3-82A6128DED42}"/>
              </a:ext>
            </a:extLst>
          </p:cNvPr>
          <p:cNvSpPr txBox="1"/>
          <p:nvPr/>
        </p:nvSpPr>
        <p:spPr>
          <a:xfrm>
            <a:off x="537328" y="2696067"/>
            <a:ext cx="7969363" cy="4124206"/>
          </a:xfrm>
          <a:prstGeom prst="rect">
            <a:avLst/>
          </a:prstGeom>
          <a:noFill/>
        </p:spPr>
        <p:txBody>
          <a:bodyPr wrap="square" rtlCol="0">
            <a:spAutoFit/>
          </a:bodyPr>
          <a:lstStyle/>
          <a:p>
            <a:pPr algn="just" rtl="0" fontAlgn="t"/>
            <a:r>
              <a:rPr lang="en-US" altLang="ja-JP" dirty="0">
                <a:solidFill>
                  <a:schemeClr val="accent1"/>
                </a:solidFill>
                <a:effectLst/>
                <a:latin typeface="HGP創英角ｺﾞｼｯｸUB" panose="020B0900000000000000" pitchFamily="50" charset="-128"/>
                <a:ea typeface="HGP創英角ｺﾞｼｯｸUB" panose="020B0900000000000000" pitchFamily="50" charset="-128"/>
              </a:rPr>
              <a:t>1. </a:t>
            </a:r>
            <a:r>
              <a:rPr lang="ja-JP" altLang="en-US" b="1" dirty="0">
                <a:solidFill>
                  <a:schemeClr val="accent1"/>
                </a:solidFill>
                <a:effectLst/>
                <a:latin typeface="HGP創英角ｺﾞｼｯｸUB" panose="020B0900000000000000" pitchFamily="50" charset="-128"/>
                <a:ea typeface="HGP創英角ｺﾞｼｯｸUB" panose="020B0900000000000000" pitchFamily="50" charset="-128"/>
              </a:rPr>
              <a:t>ロータリーの未来形成に取り組む理由</a:t>
            </a:r>
            <a:endParaRPr lang="ja-JP" altLang="en-US" dirty="0">
              <a:solidFill>
                <a:schemeClr val="accent1"/>
              </a:solidFill>
              <a:effectLst/>
              <a:latin typeface="HGP創英角ｺﾞｼｯｸUB" panose="020B0900000000000000" pitchFamily="50" charset="-128"/>
              <a:ea typeface="HGP創英角ｺﾞｼｯｸUB" panose="020B0900000000000000" pitchFamily="50" charset="-128"/>
            </a:endParaRPr>
          </a:p>
          <a:p>
            <a:pPr algn="just" rtl="0" fontAlgn="t"/>
            <a:r>
              <a:rPr lang="ja-JP" altLang="en-US" dirty="0">
                <a:solidFill>
                  <a:srgbClr val="000000"/>
                </a:solidFill>
                <a:effectLst/>
                <a:latin typeface="Arial" panose="020B0604020202020204" pitchFamily="34" charset="0"/>
              </a:rPr>
              <a:t> </a:t>
            </a:r>
            <a:endParaRPr lang="ja-JP" altLang="en-US" b="1" dirty="0">
              <a:solidFill>
                <a:srgbClr val="000000"/>
              </a:solidFill>
              <a:effectLst/>
              <a:latin typeface="HGP創英角ｺﾞｼｯｸUB" panose="020B0900000000000000" pitchFamily="50" charset="-128"/>
              <a:ea typeface="HGP創英角ｺﾞｼｯｸUB" panose="020B0900000000000000" pitchFamily="50" charset="-128"/>
            </a:endParaRPr>
          </a:p>
          <a:p>
            <a:pPr algn="just" rtl="0" fontAlgn="t"/>
            <a:r>
              <a:rPr lang="ja-JP" altLang="en-US" b="1" dirty="0">
                <a:solidFill>
                  <a:srgbClr val="000000"/>
                </a:solidFill>
                <a:effectLst/>
                <a:latin typeface="HGP創英角ｺﾞｼｯｸUB" panose="020B0900000000000000" pitchFamily="50" charset="-128"/>
                <a:ea typeface="HGP創英角ｺﾞｼｯｸUB" panose="020B0900000000000000" pitchFamily="50" charset="-128"/>
              </a:rPr>
              <a:t>ロータリーの直面する様々な問題に対して向後の将来像を検討していく。</a:t>
            </a:r>
            <a:endParaRPr lang="en-US" altLang="ja-JP" b="1" dirty="0">
              <a:solidFill>
                <a:srgbClr val="000000"/>
              </a:solidFill>
              <a:effectLst/>
              <a:latin typeface="HGP創英角ｺﾞｼｯｸUB" panose="020B0900000000000000" pitchFamily="50" charset="-128"/>
              <a:ea typeface="HGP創英角ｺﾞｼｯｸUB" panose="020B0900000000000000" pitchFamily="50" charset="-128"/>
            </a:endParaRPr>
          </a:p>
          <a:p>
            <a:pPr algn="just" fontAlgn="t"/>
            <a:r>
              <a:rPr lang="ja-JP" altLang="en-US" b="1" dirty="0">
                <a:solidFill>
                  <a:srgbClr val="000000"/>
                </a:solidFill>
                <a:latin typeface="HGP創英角ｺﾞｼｯｸUB" panose="020B0900000000000000" pitchFamily="50" charset="-128"/>
                <a:ea typeface="HGP創英角ｺﾞｼｯｸUB" panose="020B0900000000000000" pitchFamily="50" charset="-128"/>
              </a:rPr>
              <a:t>要するに、</a:t>
            </a:r>
            <a:r>
              <a:rPr lang="ja-JP" altLang="en-US" b="1" dirty="0">
                <a:solidFill>
                  <a:srgbClr val="000000"/>
                </a:solidFill>
                <a:highlight>
                  <a:srgbClr val="FFFF00"/>
                </a:highlight>
                <a:latin typeface="HGP創英角ｺﾞｼｯｸUB" panose="020B0900000000000000" pitchFamily="50" charset="-128"/>
                <a:ea typeface="HGP創英角ｺﾞｼｯｸUB" panose="020B0900000000000000" pitchFamily="50" charset="-128"/>
              </a:rPr>
              <a:t>現在の地区やガバナー制度が十分に機能しておらず、現在のガバナンス体制ではロータリーは衰退するという判断による変革の提案である</a:t>
            </a:r>
            <a:r>
              <a:rPr lang="ja-JP" altLang="en-US" b="1" dirty="0">
                <a:solidFill>
                  <a:srgbClr val="000000"/>
                </a:solidFill>
                <a:latin typeface="HGP創英角ｺﾞｼｯｸUB" panose="020B0900000000000000" pitchFamily="50" charset="-128"/>
                <a:ea typeface="HGP創英角ｺﾞｼｯｸUB" panose="020B0900000000000000" pitchFamily="50" charset="-128"/>
              </a:rPr>
              <a:t>。</a:t>
            </a:r>
          </a:p>
          <a:p>
            <a:pPr algn="just" rtl="0" fontAlgn="t"/>
            <a:endParaRPr lang="en-US" altLang="ja-JP" b="1" dirty="0">
              <a:solidFill>
                <a:srgbClr val="000000"/>
              </a:solidFill>
              <a:latin typeface="HGP創英角ｺﾞｼｯｸUB" panose="020B0900000000000000" pitchFamily="50" charset="-128"/>
              <a:ea typeface="HGP創英角ｺﾞｼｯｸUB" panose="020B0900000000000000" pitchFamily="50" charset="-128"/>
            </a:endParaRPr>
          </a:p>
          <a:p>
            <a:pPr algn="just" rtl="0" fontAlgn="t"/>
            <a:r>
              <a:rPr lang="ja-JP" altLang="en-US" b="1" dirty="0">
                <a:solidFill>
                  <a:srgbClr val="000000"/>
                </a:solidFill>
                <a:latin typeface="HGP創英角ｺﾞｼｯｸUB" panose="020B0900000000000000" pitchFamily="50" charset="-128"/>
                <a:ea typeface="HGP創英角ｺﾞｼｯｸUB" panose="020B0900000000000000" pitchFamily="50" charset="-128"/>
              </a:rPr>
              <a:t>（</a:t>
            </a:r>
            <a:r>
              <a:rPr lang="ja-JP" altLang="en-US" b="1" dirty="0">
                <a:solidFill>
                  <a:srgbClr val="000000"/>
                </a:solidFill>
                <a:effectLst/>
                <a:latin typeface="HGP創英角ｺﾞｼｯｸUB" panose="020B0900000000000000" pitchFamily="50" charset="-128"/>
                <a:ea typeface="HGP創英角ｺﾞｼｯｸUB" panose="020B0900000000000000" pitchFamily="50" charset="-128"/>
              </a:rPr>
              <a:t>入会年数ごとの退会者数、クラブの平均人数の推移、国別のクラブ設立年数、クラブの女性割合、地域リーダーの女性割合、地区ガバナーの年齢などの現状資料が挙げられている）</a:t>
            </a:r>
          </a:p>
          <a:p>
            <a:pPr algn="just" rtl="0" fontAlgn="t"/>
            <a:r>
              <a:rPr lang="ja-JP" altLang="en-US" b="1" dirty="0">
                <a:solidFill>
                  <a:srgbClr val="000000"/>
                </a:solidFill>
                <a:effectLst/>
                <a:latin typeface="HGP創英角ｺﾞｼｯｸUB" panose="020B0900000000000000" pitchFamily="50" charset="-128"/>
                <a:ea typeface="HGP創英角ｺﾞｼｯｸUB" panose="020B0900000000000000" pitchFamily="50" charset="-128"/>
              </a:rPr>
              <a:t>そして、今回のロータリーの新たな構造モデルの草案のキーワードは</a:t>
            </a:r>
            <a:endParaRPr lang="en-US" altLang="ja-JP" b="1" dirty="0">
              <a:solidFill>
                <a:srgbClr val="000000"/>
              </a:solidFill>
              <a:effectLst/>
              <a:latin typeface="HGP創英角ｺﾞｼｯｸUB" panose="020B0900000000000000" pitchFamily="50" charset="-128"/>
              <a:ea typeface="HGP創英角ｺﾞｼｯｸUB" panose="020B0900000000000000" pitchFamily="50" charset="-128"/>
            </a:endParaRPr>
          </a:p>
          <a:p>
            <a:pPr algn="just" rtl="0" fontAlgn="t"/>
            <a:r>
              <a:rPr lang="ja-JP" altLang="en-US" sz="3200" b="1" dirty="0">
                <a:solidFill>
                  <a:srgbClr val="000000"/>
                </a:solidFill>
                <a:effectLst/>
                <a:highlight>
                  <a:srgbClr val="FFFF00"/>
                </a:highlight>
                <a:latin typeface="HGP創英角ｺﾞｼｯｸUB" panose="020B0900000000000000" pitchFamily="50" charset="-128"/>
                <a:ea typeface="HGP創英角ｺﾞｼｯｸUB" panose="020B0900000000000000" pitchFamily="50" charset="-128"/>
              </a:rPr>
              <a:t>　　　　　　　　　　</a:t>
            </a:r>
            <a:endParaRPr lang="en-US" altLang="ja-JP" sz="3200" b="1" dirty="0">
              <a:solidFill>
                <a:srgbClr val="000000"/>
              </a:solidFill>
              <a:effectLst/>
              <a:highlight>
                <a:srgbClr val="FFFF00"/>
              </a:highlight>
              <a:latin typeface="HGP創英角ｺﾞｼｯｸUB" panose="020B0900000000000000" pitchFamily="50" charset="-128"/>
              <a:ea typeface="HGP創英角ｺﾞｼｯｸUB" panose="020B0900000000000000" pitchFamily="50" charset="-128"/>
            </a:endParaRPr>
          </a:p>
          <a:p>
            <a:pPr algn="just" rtl="0" fontAlgn="t"/>
            <a:r>
              <a:rPr lang="ja-JP" altLang="en-US" sz="3200" b="1" dirty="0">
                <a:solidFill>
                  <a:srgbClr val="000000"/>
                </a:solidFill>
                <a:latin typeface="HGP創英角ｺﾞｼｯｸUB" panose="020B0900000000000000" pitchFamily="50" charset="-128"/>
                <a:ea typeface="HGP創英角ｺﾞｼｯｸUB" panose="020B0900000000000000" pitchFamily="50" charset="-128"/>
              </a:rPr>
              <a:t>　　　　　　　　　　</a:t>
            </a:r>
            <a:r>
              <a:rPr lang="en-US" altLang="ja-JP" sz="3200" b="1" dirty="0">
                <a:solidFill>
                  <a:srgbClr val="000000"/>
                </a:solidFill>
                <a:effectLst/>
                <a:highlight>
                  <a:srgbClr val="FFFF00"/>
                </a:highlight>
                <a:latin typeface="HGP創英角ｺﾞｼｯｸUB" panose="020B0900000000000000" pitchFamily="50" charset="-128"/>
                <a:ea typeface="HGP創英角ｺﾞｼｯｸUB" panose="020B0900000000000000" pitchFamily="50" charset="-128"/>
              </a:rPr>
              <a:t>【</a:t>
            </a:r>
            <a:r>
              <a:rPr lang="ja-JP" altLang="en-US" sz="3200" b="1" dirty="0">
                <a:solidFill>
                  <a:srgbClr val="000000"/>
                </a:solidFill>
                <a:effectLst/>
                <a:highlight>
                  <a:srgbClr val="FFFF00"/>
                </a:highlight>
                <a:latin typeface="HGP創英角ｺﾞｼｯｸUB" panose="020B0900000000000000" pitchFamily="50" charset="-128"/>
                <a:ea typeface="HGP創英角ｺﾞｼｯｸUB" panose="020B0900000000000000" pitchFamily="50" charset="-128"/>
              </a:rPr>
              <a:t>地域化</a:t>
            </a:r>
            <a:r>
              <a:rPr lang="en-US" altLang="ja-JP" sz="3200" b="1" dirty="0">
                <a:solidFill>
                  <a:srgbClr val="000000"/>
                </a:solidFill>
                <a:effectLst/>
                <a:highlight>
                  <a:srgbClr val="FFFF00"/>
                </a:highlight>
                <a:latin typeface="HGP創英角ｺﾞｼｯｸUB" panose="020B0900000000000000" pitchFamily="50" charset="-128"/>
                <a:ea typeface="HGP創英角ｺﾞｼｯｸUB" panose="020B0900000000000000" pitchFamily="50" charset="-128"/>
              </a:rPr>
              <a:t>】</a:t>
            </a:r>
            <a:endParaRPr lang="ja-JP" altLang="en-US" b="1" dirty="0">
              <a:solidFill>
                <a:srgbClr val="000000"/>
              </a:solidFill>
              <a:effectLst/>
              <a:latin typeface="HGP創英角ｺﾞｼｯｸUB" panose="020B0900000000000000" pitchFamily="50" charset="-128"/>
              <a:ea typeface="HGP創英角ｺﾞｼｯｸUB" panose="020B0900000000000000" pitchFamily="50" charset="-128"/>
            </a:endParaRPr>
          </a:p>
          <a:p>
            <a:pPr rtl="0" fontAlgn="t"/>
            <a:r>
              <a:rPr lang="ja-JP" altLang="en-US" b="1" dirty="0">
                <a:solidFill>
                  <a:srgbClr val="000000"/>
                </a:solidFill>
                <a:effectLst/>
                <a:latin typeface="HGP創英角ｺﾞｼｯｸUB" panose="020B0900000000000000" pitchFamily="50" charset="-128"/>
                <a:ea typeface="HGP創英角ｺﾞｼｯｸUB" panose="020B0900000000000000" pitchFamily="50" charset="-128"/>
              </a:rPr>
              <a:t> </a:t>
            </a:r>
          </a:p>
        </p:txBody>
      </p:sp>
      <p:pic>
        <p:nvPicPr>
          <p:cNvPr id="5" name="Picture 2" descr="C:\Users\FMV-ESPRIMO\Desktop\image001.png">
            <a:extLst>
              <a:ext uri="{FF2B5EF4-FFF2-40B4-BE49-F238E27FC236}">
                <a16:creationId xmlns:a16="http://schemas.microsoft.com/office/drawing/2014/main" id="{C8B40EE4-7558-8A8A-9519-47BC9DABCAE2}"/>
              </a:ext>
            </a:extLst>
          </p:cNvPr>
          <p:cNvPicPr>
            <a:picLocks noChangeAspect="1" noChangeArrowheads="1"/>
          </p:cNvPicPr>
          <p:nvPr/>
        </p:nvPicPr>
        <p:blipFill>
          <a:blip r:embed="rId3" cstate="print"/>
          <a:srcRect/>
          <a:stretch>
            <a:fillRect/>
          </a:stretch>
        </p:blipFill>
        <p:spPr bwMode="auto">
          <a:xfrm>
            <a:off x="7673222" y="6048684"/>
            <a:ext cx="933450" cy="371475"/>
          </a:xfrm>
          <a:prstGeom prst="rect">
            <a:avLst/>
          </a:prstGeom>
          <a:noFill/>
        </p:spPr>
      </p:pic>
    </p:spTree>
    <p:extLst>
      <p:ext uri="{BB962C8B-B14F-4D97-AF65-F5344CB8AC3E}">
        <p14:creationId xmlns:p14="http://schemas.microsoft.com/office/powerpoint/2010/main" val="15867179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22FF4E-4BE6-4106-B353-7C586DDF032C}"/>
              </a:ext>
            </a:extLst>
          </p:cNvPr>
          <p:cNvSpPr>
            <a:spLocks noGrp="1"/>
          </p:cNvSpPr>
          <p:nvPr>
            <p:ph type="title"/>
          </p:nvPr>
        </p:nvSpPr>
        <p:spPr>
          <a:xfrm>
            <a:off x="661010" y="365126"/>
            <a:ext cx="7854339" cy="714527"/>
          </a:xfrm>
        </p:spPr>
        <p:txBody>
          <a:bodyPr>
            <a:normAutofit/>
          </a:bodyPr>
          <a:lstStyle/>
          <a:p>
            <a:r>
              <a:rPr lang="ja-JP" altLang="en-US" sz="3200" b="1" u="sng" dirty="0">
                <a:highlight>
                  <a:srgbClr val="FFFF00"/>
                </a:highlight>
                <a:latin typeface="HGP創英角ｺﾞｼｯｸUB" panose="020B0900000000000000" pitchFamily="50" charset="-128"/>
                <a:ea typeface="HGP創英角ｺﾞｼｯｸUB" panose="020B0900000000000000" pitchFamily="50" charset="-128"/>
              </a:rPr>
              <a:t>◆ロータリー未来形成と未来の夢計画比較</a:t>
            </a:r>
          </a:p>
        </p:txBody>
      </p:sp>
      <p:graphicFrame>
        <p:nvGraphicFramePr>
          <p:cNvPr id="7" name="表 7">
            <a:extLst>
              <a:ext uri="{FF2B5EF4-FFF2-40B4-BE49-F238E27FC236}">
                <a16:creationId xmlns:a16="http://schemas.microsoft.com/office/drawing/2014/main" id="{ECA5264D-EE57-4D0E-A0E7-FA15B15B8476}"/>
              </a:ext>
            </a:extLst>
          </p:cNvPr>
          <p:cNvGraphicFramePr>
            <a:graphicFrameLocks noGrp="1"/>
          </p:cNvGraphicFramePr>
          <p:nvPr>
            <p:ph idx="1"/>
          </p:nvPr>
        </p:nvGraphicFramePr>
        <p:xfrm>
          <a:off x="661010" y="1410160"/>
          <a:ext cx="7854341" cy="4814370"/>
        </p:xfrm>
        <a:graphic>
          <a:graphicData uri="http://schemas.openxmlformats.org/drawingml/2006/table">
            <a:tbl>
              <a:tblPr firstRow="1" bandRow="1">
                <a:tableStyleId>{21E4AEA4-8DFA-4A89-87EB-49C32662AFE0}</a:tableStyleId>
              </a:tblPr>
              <a:tblGrid>
                <a:gridCol w="2225409">
                  <a:extLst>
                    <a:ext uri="{9D8B030D-6E8A-4147-A177-3AD203B41FA5}">
                      <a16:colId xmlns:a16="http://schemas.microsoft.com/office/drawing/2014/main" val="3407096848"/>
                    </a:ext>
                  </a:extLst>
                </a:gridCol>
                <a:gridCol w="2831335">
                  <a:extLst>
                    <a:ext uri="{9D8B030D-6E8A-4147-A177-3AD203B41FA5}">
                      <a16:colId xmlns:a16="http://schemas.microsoft.com/office/drawing/2014/main" val="3786143060"/>
                    </a:ext>
                  </a:extLst>
                </a:gridCol>
                <a:gridCol w="2797597">
                  <a:extLst>
                    <a:ext uri="{9D8B030D-6E8A-4147-A177-3AD203B41FA5}">
                      <a16:colId xmlns:a16="http://schemas.microsoft.com/office/drawing/2014/main" val="2207972001"/>
                    </a:ext>
                  </a:extLst>
                </a:gridCol>
              </a:tblGrid>
              <a:tr h="962874">
                <a:tc>
                  <a:txBody>
                    <a:bodyPr/>
                    <a:lstStyle/>
                    <a:p>
                      <a:endParaRPr kumimoji="1" lang="ja-JP" altLang="en-US" sz="2400" b="1" dirty="0">
                        <a:latin typeface="HGP創英角ｺﾞｼｯｸUB" panose="020B0900000000000000" pitchFamily="50" charset="-128"/>
                        <a:ea typeface="HGP創英角ｺﾞｼｯｸUB" panose="020B0900000000000000" pitchFamily="50" charset="-128"/>
                      </a:endParaRPr>
                    </a:p>
                  </a:txBody>
                  <a:tcPr/>
                </a:tc>
                <a:tc>
                  <a:txBody>
                    <a:bodyPr/>
                    <a:lstStyle/>
                    <a:p>
                      <a:r>
                        <a:rPr kumimoji="1" lang="ja-JP" altLang="en-US" sz="2400" b="1" dirty="0">
                          <a:latin typeface="HGP創英角ｺﾞｼｯｸUB" panose="020B0900000000000000" pitchFamily="50" charset="-128"/>
                          <a:ea typeface="HGP創英角ｺﾞｼｯｸUB" panose="020B0900000000000000" pitchFamily="50" charset="-128"/>
                        </a:rPr>
                        <a:t>未来の夢計画</a:t>
                      </a:r>
                    </a:p>
                  </a:txBody>
                  <a:tcPr/>
                </a:tc>
                <a:tc>
                  <a:txBody>
                    <a:bodyPr/>
                    <a:lstStyle/>
                    <a:p>
                      <a:r>
                        <a:rPr kumimoji="1" lang="ja-JP" altLang="en-US" sz="2400" b="1" dirty="0">
                          <a:latin typeface="HGP創英角ｺﾞｼｯｸUB" panose="020B0900000000000000" pitchFamily="50" charset="-128"/>
                          <a:ea typeface="HGP創英角ｺﾞｼｯｸUB" panose="020B0900000000000000" pitchFamily="50" charset="-128"/>
                        </a:rPr>
                        <a:t>ロータリー未来形成</a:t>
                      </a:r>
                    </a:p>
                  </a:txBody>
                  <a:tcPr/>
                </a:tc>
                <a:extLst>
                  <a:ext uri="{0D108BD9-81ED-4DB2-BD59-A6C34878D82A}">
                    <a16:rowId xmlns:a16="http://schemas.microsoft.com/office/drawing/2014/main" val="797385442"/>
                  </a:ext>
                </a:extLst>
              </a:tr>
              <a:tr h="962874">
                <a:tc>
                  <a:txBody>
                    <a:bodyPr/>
                    <a:lstStyle/>
                    <a:p>
                      <a:r>
                        <a:rPr kumimoji="1" lang="ja-JP" altLang="en-US" sz="2400" b="1" dirty="0">
                          <a:latin typeface="HGP創英角ｺﾞｼｯｸUB" panose="020B0900000000000000" pitchFamily="50" charset="-128"/>
                          <a:ea typeface="HGP創英角ｺﾞｼｯｸUB" panose="020B0900000000000000" pitchFamily="50" charset="-128"/>
                        </a:rPr>
                        <a:t>対象範囲</a:t>
                      </a:r>
                    </a:p>
                  </a:txBody>
                  <a:tcPr/>
                </a:tc>
                <a:tc>
                  <a:txBody>
                    <a:bodyPr/>
                    <a:lstStyle/>
                    <a:p>
                      <a:r>
                        <a:rPr kumimoji="1" lang="ja-JP" altLang="en-US" sz="2400" b="1" dirty="0">
                          <a:latin typeface="HGP創英角ｺﾞｼｯｸUB" panose="020B0900000000000000" pitchFamily="50" charset="-128"/>
                          <a:ea typeface="HGP創英角ｺﾞｼｯｸUB" panose="020B0900000000000000" pitchFamily="50" charset="-128"/>
                        </a:rPr>
                        <a:t>ＴＲＦの改革</a:t>
                      </a:r>
                    </a:p>
                  </a:txBody>
                  <a:tcPr/>
                </a:tc>
                <a:tc>
                  <a:txBody>
                    <a:bodyPr/>
                    <a:lstStyle/>
                    <a:p>
                      <a:r>
                        <a:rPr kumimoji="1" lang="ja-JP" altLang="en-US" sz="2400" b="1" dirty="0">
                          <a:latin typeface="HGP創英角ｺﾞｼｯｸUB" panose="020B0900000000000000" pitchFamily="50" charset="-128"/>
                          <a:ea typeface="HGP創英角ｺﾞｼｯｸUB" panose="020B0900000000000000" pitchFamily="50" charset="-128"/>
                        </a:rPr>
                        <a:t>ＲＩとＴＲＦを併せて改革</a:t>
                      </a:r>
                    </a:p>
                  </a:txBody>
                  <a:tcPr/>
                </a:tc>
                <a:extLst>
                  <a:ext uri="{0D108BD9-81ED-4DB2-BD59-A6C34878D82A}">
                    <a16:rowId xmlns:a16="http://schemas.microsoft.com/office/drawing/2014/main" val="308691286"/>
                  </a:ext>
                </a:extLst>
              </a:tr>
              <a:tr h="962874">
                <a:tc>
                  <a:txBody>
                    <a:bodyPr/>
                    <a:lstStyle/>
                    <a:p>
                      <a:r>
                        <a:rPr kumimoji="1" lang="ja-JP" altLang="en-US" sz="2400" b="1" dirty="0">
                          <a:latin typeface="HGP創英角ｺﾞｼｯｸUB" panose="020B0900000000000000" pitchFamily="50" charset="-128"/>
                          <a:ea typeface="HGP創英角ｺﾞｼｯｸUB" panose="020B0900000000000000" pitchFamily="50" charset="-128"/>
                        </a:rPr>
                        <a:t>準備と調整</a:t>
                      </a:r>
                    </a:p>
                  </a:txBody>
                  <a:tcPr/>
                </a:tc>
                <a:tc>
                  <a:txBody>
                    <a:bodyPr/>
                    <a:lstStyle/>
                    <a:p>
                      <a:r>
                        <a:rPr kumimoji="1" lang="ja-JP" altLang="en-US" sz="2400" b="1" dirty="0">
                          <a:latin typeface="HGP創英角ｺﾞｼｯｸUB" panose="020B0900000000000000" pitchFamily="50" charset="-128"/>
                          <a:ea typeface="HGP創英角ｺﾞｼｯｸUB" panose="020B0900000000000000" pitchFamily="50" charset="-128"/>
                        </a:rPr>
                        <a:t>２００５～２０１０</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５年間</a:t>
                      </a:r>
                    </a:p>
                  </a:txBody>
                  <a:tcPr/>
                </a:tc>
                <a:tc>
                  <a:txBody>
                    <a:bodyPr/>
                    <a:lstStyle/>
                    <a:p>
                      <a:r>
                        <a:rPr kumimoji="1" lang="ja-JP" altLang="en-US" sz="2400" b="1" dirty="0">
                          <a:latin typeface="HGP創英角ｺﾞｼｯｸUB" panose="020B0900000000000000" pitchFamily="50" charset="-128"/>
                          <a:ea typeface="HGP創英角ｺﾞｼｯｸUB" panose="020B0900000000000000" pitchFamily="50" charset="-128"/>
                        </a:rPr>
                        <a:t>２０１８～２０２４</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６年間</a:t>
                      </a:r>
                    </a:p>
                  </a:txBody>
                  <a:tcPr/>
                </a:tc>
                <a:extLst>
                  <a:ext uri="{0D108BD9-81ED-4DB2-BD59-A6C34878D82A}">
                    <a16:rowId xmlns:a16="http://schemas.microsoft.com/office/drawing/2014/main" val="2484120657"/>
                  </a:ext>
                </a:extLst>
              </a:tr>
              <a:tr h="962874">
                <a:tc>
                  <a:txBody>
                    <a:bodyPr/>
                    <a:lstStyle/>
                    <a:p>
                      <a:r>
                        <a:rPr kumimoji="1" lang="ja-JP" altLang="en-US" sz="2400" b="1" dirty="0">
                          <a:latin typeface="HGP創英角ｺﾞｼｯｸUB" panose="020B0900000000000000" pitchFamily="50" charset="-128"/>
                          <a:ea typeface="HGP創英角ｺﾞｼｯｸUB" panose="020B0900000000000000" pitchFamily="50" charset="-128"/>
                        </a:rPr>
                        <a:t>パイロット実施</a:t>
                      </a:r>
                    </a:p>
                  </a:txBody>
                  <a:tcPr/>
                </a:tc>
                <a:tc>
                  <a:txBody>
                    <a:bodyPr/>
                    <a:lstStyle/>
                    <a:p>
                      <a:r>
                        <a:rPr kumimoji="1" lang="ja-JP" altLang="en-US" sz="2400" b="1" dirty="0">
                          <a:latin typeface="HGP創英角ｺﾞｼｯｸUB" panose="020B0900000000000000" pitchFamily="50" charset="-128"/>
                          <a:ea typeface="HGP創英角ｺﾞｼｯｸUB" panose="020B0900000000000000" pitchFamily="50" charset="-128"/>
                        </a:rPr>
                        <a:t>２０１０～２０１３</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３年間</a:t>
                      </a:r>
                    </a:p>
                  </a:txBody>
                  <a:tcPr/>
                </a:tc>
                <a:tc>
                  <a:txBody>
                    <a:bodyPr/>
                    <a:lstStyle/>
                    <a:p>
                      <a:r>
                        <a:rPr kumimoji="1" lang="ja-JP" altLang="en-US" sz="2400" b="1" dirty="0">
                          <a:latin typeface="HGP創英角ｺﾞｼｯｸUB" panose="020B0900000000000000" pitchFamily="50" charset="-128"/>
                          <a:ea typeface="HGP創英角ｺﾞｼｯｸUB" panose="020B0900000000000000" pitchFamily="50" charset="-128"/>
                        </a:rPr>
                        <a:t>２０２４～２０３０</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６年間</a:t>
                      </a:r>
                    </a:p>
                  </a:txBody>
                  <a:tcPr/>
                </a:tc>
                <a:extLst>
                  <a:ext uri="{0D108BD9-81ED-4DB2-BD59-A6C34878D82A}">
                    <a16:rowId xmlns:a16="http://schemas.microsoft.com/office/drawing/2014/main" val="1461897066"/>
                  </a:ext>
                </a:extLst>
              </a:tr>
              <a:tr h="962874">
                <a:tc>
                  <a:txBody>
                    <a:bodyPr/>
                    <a:lstStyle/>
                    <a:p>
                      <a:r>
                        <a:rPr kumimoji="1" lang="ja-JP" altLang="en-US" sz="2400" b="1" dirty="0">
                          <a:latin typeface="HGP創英角ｺﾞｼｯｸUB" panose="020B0900000000000000" pitchFamily="50" charset="-128"/>
                          <a:ea typeface="HGP創英角ｺﾞｼｯｸUB" panose="020B0900000000000000" pitchFamily="50" charset="-128"/>
                        </a:rPr>
                        <a:t>費用</a:t>
                      </a:r>
                    </a:p>
                  </a:txBody>
                  <a:tcPr/>
                </a:tc>
                <a:tc>
                  <a:txBody>
                    <a:bodyPr/>
                    <a:lstStyle/>
                    <a:p>
                      <a:r>
                        <a:rPr kumimoji="1" lang="ja-JP" altLang="en-US" sz="2400" b="1" dirty="0">
                          <a:latin typeface="HGP創英角ｺﾞｼｯｸUB" panose="020B0900000000000000" pitchFamily="50" charset="-128"/>
                          <a:ea typeface="HGP創英角ｺﾞｼｯｸUB" panose="020B0900000000000000" pitchFamily="50" charset="-128"/>
                        </a:rPr>
                        <a:t>２５Ｍドル（２５億円）</a:t>
                      </a:r>
                    </a:p>
                  </a:txBody>
                  <a:tcPr/>
                </a:tc>
                <a:tc>
                  <a:txBody>
                    <a:bodyPr/>
                    <a:lstStyle/>
                    <a:p>
                      <a:r>
                        <a:rPr kumimoji="1" lang="ja-JP" altLang="en-US" sz="2400" b="1" dirty="0">
                          <a:latin typeface="HGP創英角ｺﾞｼｯｸUB" panose="020B0900000000000000" pitchFamily="50" charset="-128"/>
                          <a:ea typeface="HGP創英角ｺﾞｼｯｸUB" panose="020B0900000000000000" pitchFamily="50" charset="-128"/>
                        </a:rPr>
                        <a:t>算定中</a:t>
                      </a:r>
                    </a:p>
                  </a:txBody>
                  <a:tcPr/>
                </a:tc>
                <a:extLst>
                  <a:ext uri="{0D108BD9-81ED-4DB2-BD59-A6C34878D82A}">
                    <a16:rowId xmlns:a16="http://schemas.microsoft.com/office/drawing/2014/main" val="140230470"/>
                  </a:ext>
                </a:extLst>
              </a:tr>
            </a:tbl>
          </a:graphicData>
        </a:graphic>
      </p:graphicFrame>
      <p:pic>
        <p:nvPicPr>
          <p:cNvPr id="4" name="図 3">
            <a:extLst>
              <a:ext uri="{FF2B5EF4-FFF2-40B4-BE49-F238E27FC236}">
                <a16:creationId xmlns:a16="http://schemas.microsoft.com/office/drawing/2014/main" id="{53931783-DC6A-410E-9E0B-1975F362600E}"/>
              </a:ext>
            </a:extLst>
          </p:cNvPr>
          <p:cNvPicPr>
            <a:picLocks noChangeAspect="1"/>
          </p:cNvPicPr>
          <p:nvPr/>
        </p:nvPicPr>
        <p:blipFill>
          <a:blip r:embed="rId3"/>
          <a:stretch>
            <a:fillRect/>
          </a:stretch>
        </p:blipFill>
        <p:spPr>
          <a:xfrm>
            <a:off x="7762494" y="6169109"/>
            <a:ext cx="1110727" cy="647530"/>
          </a:xfrm>
          <a:prstGeom prst="rect">
            <a:avLst/>
          </a:prstGeom>
        </p:spPr>
      </p:pic>
    </p:spTree>
    <p:extLst>
      <p:ext uri="{BB962C8B-B14F-4D97-AF65-F5344CB8AC3E}">
        <p14:creationId xmlns:p14="http://schemas.microsoft.com/office/powerpoint/2010/main" val="22202846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2D8C236-77DE-459A-BD1F-A4A3F030346A}"/>
              </a:ext>
            </a:extLst>
          </p:cNvPr>
          <p:cNvSpPr txBox="1"/>
          <p:nvPr/>
        </p:nvSpPr>
        <p:spPr>
          <a:xfrm>
            <a:off x="903383" y="528810"/>
            <a:ext cx="1299990" cy="646331"/>
          </a:xfrm>
          <a:prstGeom prst="rect">
            <a:avLst/>
          </a:prstGeom>
          <a:noFill/>
        </p:spPr>
        <p:txBody>
          <a:bodyPr wrap="square" rtlCol="0">
            <a:spAutoFit/>
          </a:bodyPr>
          <a:lstStyle/>
          <a:p>
            <a:r>
              <a:rPr kumimoji="1" lang="ja-JP" altLang="en-US" dirty="0"/>
              <a:t>世界レベル</a:t>
            </a:r>
          </a:p>
        </p:txBody>
      </p:sp>
      <p:sp>
        <p:nvSpPr>
          <p:cNvPr id="5" name="テキスト ボックス 4">
            <a:extLst>
              <a:ext uri="{FF2B5EF4-FFF2-40B4-BE49-F238E27FC236}">
                <a16:creationId xmlns:a16="http://schemas.microsoft.com/office/drawing/2014/main" id="{FD58C252-35F6-4304-BE14-5C5E98D54E72}"/>
              </a:ext>
            </a:extLst>
          </p:cNvPr>
          <p:cNvSpPr txBox="1"/>
          <p:nvPr/>
        </p:nvSpPr>
        <p:spPr>
          <a:xfrm>
            <a:off x="3084723" y="528810"/>
            <a:ext cx="1145754" cy="369332"/>
          </a:xfrm>
          <a:prstGeom prst="rect">
            <a:avLst/>
          </a:prstGeom>
          <a:noFill/>
        </p:spPr>
        <p:txBody>
          <a:bodyPr wrap="square" rtlCol="0">
            <a:spAutoFit/>
          </a:bodyPr>
          <a:lstStyle/>
          <a:p>
            <a:r>
              <a:rPr kumimoji="1" lang="ja-JP" altLang="en-US" dirty="0"/>
              <a:t>理事会</a:t>
            </a:r>
          </a:p>
        </p:txBody>
      </p:sp>
      <p:sp>
        <p:nvSpPr>
          <p:cNvPr id="7" name="テキスト ボックス 6">
            <a:extLst>
              <a:ext uri="{FF2B5EF4-FFF2-40B4-BE49-F238E27FC236}">
                <a16:creationId xmlns:a16="http://schemas.microsoft.com/office/drawing/2014/main" id="{2F042E45-DAA8-4246-A807-057402028DAB}"/>
              </a:ext>
            </a:extLst>
          </p:cNvPr>
          <p:cNvSpPr txBox="1"/>
          <p:nvPr/>
        </p:nvSpPr>
        <p:spPr>
          <a:xfrm>
            <a:off x="3988106" y="1349833"/>
            <a:ext cx="2820318"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kumimoji="1" lang="ja-JP" altLang="en-US" sz="1400" b="1" dirty="0"/>
              <a:t>Ｇｌｏｂａｌ　Ｖｏｌｕｎｔｅｅｒ　Ｃａｄｒｅ（指導員）</a:t>
            </a:r>
          </a:p>
        </p:txBody>
      </p:sp>
      <p:sp>
        <p:nvSpPr>
          <p:cNvPr id="8" name="四角形: 角を丸くする 7">
            <a:extLst>
              <a:ext uri="{FF2B5EF4-FFF2-40B4-BE49-F238E27FC236}">
                <a16:creationId xmlns:a16="http://schemas.microsoft.com/office/drawing/2014/main" id="{C8F6AA3B-AE04-46C6-8138-5D30DEFE7D0E}"/>
              </a:ext>
            </a:extLst>
          </p:cNvPr>
          <p:cNvSpPr/>
          <p:nvPr/>
        </p:nvSpPr>
        <p:spPr>
          <a:xfrm>
            <a:off x="429660" y="528810"/>
            <a:ext cx="1531342" cy="52880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b="1" dirty="0">
                <a:solidFill>
                  <a:srgbClr val="FF0000"/>
                </a:solidFill>
                <a:latin typeface="HGP創英角ｺﾞｼｯｸUB" panose="020B0900000000000000" pitchFamily="50" charset="-128"/>
                <a:ea typeface="HGP創英角ｺﾞｼｯｸUB" panose="020B0900000000000000" pitchFamily="50" charset="-128"/>
              </a:rPr>
              <a:t>世界レベル</a:t>
            </a:r>
          </a:p>
        </p:txBody>
      </p:sp>
      <p:sp>
        <p:nvSpPr>
          <p:cNvPr id="9" name="四角形: 角を丸くする 8">
            <a:extLst>
              <a:ext uri="{FF2B5EF4-FFF2-40B4-BE49-F238E27FC236}">
                <a16:creationId xmlns:a16="http://schemas.microsoft.com/office/drawing/2014/main" id="{7E1144F7-6BEE-42AD-9653-CDD5A7700B1B}"/>
              </a:ext>
            </a:extLst>
          </p:cNvPr>
          <p:cNvSpPr/>
          <p:nvPr/>
        </p:nvSpPr>
        <p:spPr>
          <a:xfrm>
            <a:off x="3084723" y="528810"/>
            <a:ext cx="1299990" cy="528809"/>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kumimoji="1" lang="ja-JP" altLang="en-US" b="1" dirty="0">
                <a:solidFill>
                  <a:schemeClr val="tx1"/>
                </a:solidFill>
                <a:latin typeface="HGP創英角ｺﾞｼｯｸUB" panose="020B0900000000000000" pitchFamily="50" charset="-128"/>
                <a:ea typeface="HGP創英角ｺﾞｼｯｸUB" panose="020B0900000000000000" pitchFamily="50" charset="-128"/>
              </a:rPr>
              <a:t>理事会</a:t>
            </a:r>
          </a:p>
        </p:txBody>
      </p:sp>
      <p:sp>
        <p:nvSpPr>
          <p:cNvPr id="10" name="四角形: 角を丸くする 9">
            <a:extLst>
              <a:ext uri="{FF2B5EF4-FFF2-40B4-BE49-F238E27FC236}">
                <a16:creationId xmlns:a16="http://schemas.microsoft.com/office/drawing/2014/main" id="{A0AD250C-013F-4FBF-91D3-951EA27B9CA1}"/>
              </a:ext>
            </a:extLst>
          </p:cNvPr>
          <p:cNvSpPr/>
          <p:nvPr/>
        </p:nvSpPr>
        <p:spPr>
          <a:xfrm>
            <a:off x="5993176" y="528810"/>
            <a:ext cx="1652530" cy="528809"/>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kumimoji="1" lang="ja-JP" altLang="en-US" b="1" dirty="0">
                <a:solidFill>
                  <a:schemeClr val="tx1"/>
                </a:solidFill>
                <a:latin typeface="HGP創英角ｺﾞｼｯｸUB" panose="020B0900000000000000" pitchFamily="50" charset="-128"/>
                <a:ea typeface="HGP創英角ｺﾞｼｯｸUB" panose="020B0900000000000000" pitchFamily="50" charset="-128"/>
              </a:rPr>
              <a:t>管理委員会</a:t>
            </a:r>
          </a:p>
        </p:txBody>
      </p:sp>
      <p:sp>
        <p:nvSpPr>
          <p:cNvPr id="11" name="四角形: 角を丸くする 10">
            <a:extLst>
              <a:ext uri="{FF2B5EF4-FFF2-40B4-BE49-F238E27FC236}">
                <a16:creationId xmlns:a16="http://schemas.microsoft.com/office/drawing/2014/main" id="{616AC7CC-136A-452D-B667-E6256B6881FC}"/>
              </a:ext>
            </a:extLst>
          </p:cNvPr>
          <p:cNvSpPr/>
          <p:nvPr/>
        </p:nvSpPr>
        <p:spPr>
          <a:xfrm>
            <a:off x="429659" y="2181340"/>
            <a:ext cx="1531344" cy="646331"/>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地域レベル</a:t>
            </a:r>
          </a:p>
        </p:txBody>
      </p:sp>
      <p:sp>
        <p:nvSpPr>
          <p:cNvPr id="12" name="四角形: 角を丸くする 11">
            <a:extLst>
              <a:ext uri="{FF2B5EF4-FFF2-40B4-BE49-F238E27FC236}">
                <a16:creationId xmlns:a16="http://schemas.microsoft.com/office/drawing/2014/main" id="{BDA1C118-BDFD-456C-9ECA-D4D272AC408F}"/>
              </a:ext>
            </a:extLst>
          </p:cNvPr>
          <p:cNvSpPr/>
          <p:nvPr/>
        </p:nvSpPr>
        <p:spPr>
          <a:xfrm>
            <a:off x="429659" y="4803355"/>
            <a:ext cx="1531343" cy="550866"/>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ja-JP" altLang="en-US" b="1" dirty="0">
                <a:latin typeface="HGP創英角ｺﾞｼｯｸUB" panose="020B0900000000000000" pitchFamily="50" charset="-128"/>
                <a:ea typeface="HGP創英角ｺﾞｼｯｸUB" panose="020B0900000000000000" pitchFamily="50" charset="-128"/>
              </a:rPr>
              <a:t>クラブレベル</a:t>
            </a:r>
          </a:p>
        </p:txBody>
      </p:sp>
      <p:sp>
        <p:nvSpPr>
          <p:cNvPr id="13" name="四角形: 角を丸くする 12">
            <a:extLst>
              <a:ext uri="{FF2B5EF4-FFF2-40B4-BE49-F238E27FC236}">
                <a16:creationId xmlns:a16="http://schemas.microsoft.com/office/drawing/2014/main" id="{C7D793DA-EF03-451B-99EA-1E5F3F0AC05A}"/>
              </a:ext>
            </a:extLst>
          </p:cNvPr>
          <p:cNvSpPr/>
          <p:nvPr/>
        </p:nvSpPr>
        <p:spPr>
          <a:xfrm>
            <a:off x="429659" y="5642482"/>
            <a:ext cx="1531343" cy="76933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kumimoji="1" lang="ja-JP" altLang="en-US" dirty="0">
                <a:latin typeface="HGP創英角ｺﾞｼｯｸUB" panose="020B0900000000000000" pitchFamily="50" charset="-128"/>
                <a:ea typeface="HGP創英角ｺﾞｼｯｸUB" panose="020B0900000000000000" pitchFamily="50" charset="-128"/>
              </a:rPr>
              <a:t>参加者</a:t>
            </a:r>
            <a:endParaRPr kumimoji="1" lang="en-US" altLang="ja-JP" dirty="0">
              <a:latin typeface="HGP創英角ｺﾞｼｯｸUB" panose="020B0900000000000000" pitchFamily="50" charset="-128"/>
              <a:ea typeface="HGP創英角ｺﾞｼｯｸUB" panose="020B0900000000000000" pitchFamily="50" charset="-128"/>
            </a:endParaRPr>
          </a:p>
          <a:p>
            <a:pPr algn="ctr"/>
            <a:r>
              <a:rPr kumimoji="1" lang="ja-JP" altLang="en-US" dirty="0">
                <a:latin typeface="HGP創英角ｺﾞｼｯｸUB" panose="020B0900000000000000" pitchFamily="50" charset="-128"/>
                <a:ea typeface="HGP創英角ｺﾞｼｯｸUB" panose="020B0900000000000000" pitchFamily="50" charset="-128"/>
              </a:rPr>
              <a:t>レベル</a:t>
            </a:r>
          </a:p>
        </p:txBody>
      </p:sp>
      <p:sp>
        <p:nvSpPr>
          <p:cNvPr id="14" name="四角形: 角を丸くする 13">
            <a:extLst>
              <a:ext uri="{FF2B5EF4-FFF2-40B4-BE49-F238E27FC236}">
                <a16:creationId xmlns:a16="http://schemas.microsoft.com/office/drawing/2014/main" id="{0ECE7413-3938-45BA-9600-FAA3B0A63EBA}"/>
              </a:ext>
            </a:extLst>
          </p:cNvPr>
          <p:cNvSpPr/>
          <p:nvPr/>
        </p:nvSpPr>
        <p:spPr>
          <a:xfrm>
            <a:off x="3084723" y="2209150"/>
            <a:ext cx="1652530" cy="61852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b="1" dirty="0">
                <a:latin typeface="HGP創英角ｺﾞｼｯｸUB" panose="020B0900000000000000" pitchFamily="50" charset="-128"/>
                <a:ea typeface="HGP創英角ｺﾞｼｯｸUB" panose="020B0900000000000000" pitchFamily="50" charset="-128"/>
              </a:rPr>
              <a:t>リージョナル</a:t>
            </a:r>
            <a:endParaRPr kumimoji="1" lang="en-US" altLang="ja-JP" b="1" dirty="0">
              <a:latin typeface="HGP創英角ｺﾞｼｯｸUB" panose="020B0900000000000000" pitchFamily="50" charset="-128"/>
              <a:ea typeface="HGP創英角ｺﾞｼｯｸUB" panose="020B0900000000000000" pitchFamily="50" charset="-128"/>
            </a:endParaRPr>
          </a:p>
          <a:p>
            <a:pPr algn="ctr"/>
            <a:r>
              <a:rPr kumimoji="1" lang="ja-JP" altLang="en-US" b="1" dirty="0">
                <a:latin typeface="HGP創英角ｺﾞｼｯｸUB" panose="020B0900000000000000" pitchFamily="50" charset="-128"/>
                <a:ea typeface="HGP創英角ｺﾞｼｯｸUB" panose="020B0900000000000000" pitchFamily="50" charset="-128"/>
              </a:rPr>
              <a:t>カウンシル</a:t>
            </a:r>
          </a:p>
        </p:txBody>
      </p:sp>
      <p:sp>
        <p:nvSpPr>
          <p:cNvPr id="15" name="四角形: 角を丸くする 14">
            <a:extLst>
              <a:ext uri="{FF2B5EF4-FFF2-40B4-BE49-F238E27FC236}">
                <a16:creationId xmlns:a16="http://schemas.microsoft.com/office/drawing/2014/main" id="{5621A52C-535C-4A40-977D-F33DAB45F3F6}"/>
              </a:ext>
            </a:extLst>
          </p:cNvPr>
          <p:cNvSpPr/>
          <p:nvPr/>
        </p:nvSpPr>
        <p:spPr>
          <a:xfrm>
            <a:off x="6103344" y="2181340"/>
            <a:ext cx="1542362" cy="61852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b="1" dirty="0">
                <a:solidFill>
                  <a:schemeClr val="bg1"/>
                </a:solidFill>
                <a:latin typeface="HGP創英角ｺﾞｼｯｸUB" panose="020B0900000000000000" pitchFamily="50" charset="-128"/>
                <a:ea typeface="HGP創英角ｺﾞｼｯｸUB" panose="020B0900000000000000" pitchFamily="50" charset="-128"/>
              </a:rPr>
              <a:t>リージョナルＣ委員会</a:t>
            </a:r>
          </a:p>
        </p:txBody>
      </p:sp>
      <p:sp>
        <p:nvSpPr>
          <p:cNvPr id="16" name="四角形: 角を丸くする 15">
            <a:extLst>
              <a:ext uri="{FF2B5EF4-FFF2-40B4-BE49-F238E27FC236}">
                <a16:creationId xmlns:a16="http://schemas.microsoft.com/office/drawing/2014/main" id="{7576D9EA-298F-40F7-B2DF-C3C7B3AAFD40}"/>
              </a:ext>
            </a:extLst>
          </p:cNvPr>
          <p:cNvSpPr/>
          <p:nvPr/>
        </p:nvSpPr>
        <p:spPr>
          <a:xfrm>
            <a:off x="3690651" y="3878860"/>
            <a:ext cx="1366090" cy="51779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kumimoji="1" lang="ja-JP" altLang="en-US" b="1" dirty="0">
                <a:latin typeface="HGP創英角ｺﾞｼｯｸUB" panose="020B0900000000000000" pitchFamily="50" charset="-128"/>
                <a:ea typeface="HGP創英角ｺﾞｼｯｸUB" panose="020B0900000000000000" pitchFamily="50" charset="-128"/>
              </a:rPr>
              <a:t>リーダー</a:t>
            </a:r>
          </a:p>
        </p:txBody>
      </p:sp>
      <p:sp>
        <p:nvSpPr>
          <p:cNvPr id="17" name="四角形: 角を丸くする 16">
            <a:extLst>
              <a:ext uri="{FF2B5EF4-FFF2-40B4-BE49-F238E27FC236}">
                <a16:creationId xmlns:a16="http://schemas.microsoft.com/office/drawing/2014/main" id="{60772870-1E86-4115-B4A8-E0BB292217C7}"/>
              </a:ext>
            </a:extLst>
          </p:cNvPr>
          <p:cNvSpPr/>
          <p:nvPr/>
        </p:nvSpPr>
        <p:spPr>
          <a:xfrm>
            <a:off x="6257581" y="3878860"/>
            <a:ext cx="1938968" cy="51779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kumimoji="1" lang="ja-JP" altLang="en-US" b="1" dirty="0">
                <a:latin typeface="HGP創英角ｺﾞｼｯｸUB" panose="020B0900000000000000" pitchFamily="50" charset="-128"/>
                <a:ea typeface="HGP創英角ｺﾞｼｯｸUB" panose="020B0900000000000000" pitchFamily="50" charset="-128"/>
              </a:rPr>
              <a:t>リーダーエレクト</a:t>
            </a:r>
          </a:p>
        </p:txBody>
      </p:sp>
      <p:sp>
        <p:nvSpPr>
          <p:cNvPr id="18" name="四角形: 角を丸くする 17">
            <a:extLst>
              <a:ext uri="{FF2B5EF4-FFF2-40B4-BE49-F238E27FC236}">
                <a16:creationId xmlns:a16="http://schemas.microsoft.com/office/drawing/2014/main" id="{E6C3A85C-1B0B-4584-8745-E10D07DFC423}"/>
              </a:ext>
            </a:extLst>
          </p:cNvPr>
          <p:cNvSpPr/>
          <p:nvPr/>
        </p:nvSpPr>
        <p:spPr>
          <a:xfrm>
            <a:off x="3183875" y="4803354"/>
            <a:ext cx="4461830" cy="51779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kumimoji="1" lang="ja-JP" altLang="en-US" b="1" dirty="0">
                <a:latin typeface="HGP創英角ｺﾞｼｯｸUB" panose="020B0900000000000000" pitchFamily="50" charset="-128"/>
                <a:ea typeface="HGP創英角ｺﾞｼｯｸUB" panose="020B0900000000000000" pitchFamily="50" charset="-128"/>
              </a:rPr>
              <a:t>ク　ラ　ブ</a:t>
            </a:r>
          </a:p>
        </p:txBody>
      </p:sp>
      <p:sp>
        <p:nvSpPr>
          <p:cNvPr id="19" name="四角形: 角を丸くする 18">
            <a:extLst>
              <a:ext uri="{FF2B5EF4-FFF2-40B4-BE49-F238E27FC236}">
                <a16:creationId xmlns:a16="http://schemas.microsoft.com/office/drawing/2014/main" id="{6384C735-2DA2-4C7C-A1E5-81D41328866A}"/>
              </a:ext>
            </a:extLst>
          </p:cNvPr>
          <p:cNvSpPr/>
          <p:nvPr/>
        </p:nvSpPr>
        <p:spPr>
          <a:xfrm>
            <a:off x="2368626" y="5662670"/>
            <a:ext cx="2016087" cy="7491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HGP創英角ｺﾞｼｯｸUB" panose="020B0900000000000000" pitchFamily="50" charset="-128"/>
                <a:ea typeface="HGP創英角ｺﾞｼｯｸUB" panose="020B0900000000000000" pitchFamily="50" charset="-128"/>
              </a:rPr>
              <a:t>ローターアクター</a:t>
            </a:r>
          </a:p>
        </p:txBody>
      </p:sp>
      <p:sp>
        <p:nvSpPr>
          <p:cNvPr id="20" name="四角形: 角を丸くする 19">
            <a:extLst>
              <a:ext uri="{FF2B5EF4-FFF2-40B4-BE49-F238E27FC236}">
                <a16:creationId xmlns:a16="http://schemas.microsoft.com/office/drawing/2014/main" id="{42562A8A-65B4-434E-AEDB-0148E1E1CCFB}"/>
              </a:ext>
            </a:extLst>
          </p:cNvPr>
          <p:cNvSpPr/>
          <p:nvPr/>
        </p:nvSpPr>
        <p:spPr>
          <a:xfrm>
            <a:off x="4549965" y="5682858"/>
            <a:ext cx="1553379" cy="7638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HGP創英角ｺﾞｼｯｸUB" panose="020B0900000000000000" pitchFamily="50" charset="-128"/>
                <a:ea typeface="HGP創英角ｺﾞｼｯｸUB" panose="020B0900000000000000" pitchFamily="50" charset="-128"/>
              </a:rPr>
              <a:t>ロータリアン</a:t>
            </a:r>
          </a:p>
        </p:txBody>
      </p:sp>
      <p:sp>
        <p:nvSpPr>
          <p:cNvPr id="21" name="四角形: 角を丸くする 20">
            <a:extLst>
              <a:ext uri="{FF2B5EF4-FFF2-40B4-BE49-F238E27FC236}">
                <a16:creationId xmlns:a16="http://schemas.microsoft.com/office/drawing/2014/main" id="{FD0BEF26-4D9E-4492-94AD-534B8F1AA8C2}"/>
              </a:ext>
            </a:extLst>
          </p:cNvPr>
          <p:cNvSpPr/>
          <p:nvPr/>
        </p:nvSpPr>
        <p:spPr>
          <a:xfrm>
            <a:off x="6400800" y="5682859"/>
            <a:ext cx="1795749" cy="7638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HGP創英角ｺﾞｼｯｸUB" panose="020B0900000000000000" pitchFamily="50" charset="-128"/>
                <a:ea typeface="HGP創英角ｺﾞｼｯｸUB" panose="020B0900000000000000" pitchFamily="50" charset="-128"/>
              </a:rPr>
              <a:t>Ｎｏｎ（無）クラブ参加者</a:t>
            </a:r>
          </a:p>
        </p:txBody>
      </p:sp>
      <p:sp>
        <p:nvSpPr>
          <p:cNvPr id="24" name="テキスト ボックス 23">
            <a:extLst>
              <a:ext uri="{FF2B5EF4-FFF2-40B4-BE49-F238E27FC236}">
                <a16:creationId xmlns:a16="http://schemas.microsoft.com/office/drawing/2014/main" id="{52D39B6C-9195-41A1-82C2-4CC0F6BC3EE8}"/>
              </a:ext>
            </a:extLst>
          </p:cNvPr>
          <p:cNvSpPr txBox="1"/>
          <p:nvPr/>
        </p:nvSpPr>
        <p:spPr>
          <a:xfrm>
            <a:off x="3514380" y="3007605"/>
            <a:ext cx="54203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地域評議員（評議会、協議会、諮問会、枢密院、議会</a:t>
            </a:r>
          </a:p>
        </p:txBody>
      </p:sp>
      <p:sp>
        <p:nvSpPr>
          <p:cNvPr id="26" name="矢印: 左右 25">
            <a:extLst>
              <a:ext uri="{FF2B5EF4-FFF2-40B4-BE49-F238E27FC236}">
                <a16:creationId xmlns:a16="http://schemas.microsoft.com/office/drawing/2014/main" id="{D0FE3D68-8E72-4F27-AC36-5B229F1AD7F1}"/>
              </a:ext>
            </a:extLst>
          </p:cNvPr>
          <p:cNvSpPr/>
          <p:nvPr/>
        </p:nvSpPr>
        <p:spPr>
          <a:xfrm>
            <a:off x="5001658" y="2390660"/>
            <a:ext cx="859315" cy="264405"/>
          </a:xfrm>
          <a:prstGeom prst="lef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7" name="矢印: 上下 26">
            <a:extLst>
              <a:ext uri="{FF2B5EF4-FFF2-40B4-BE49-F238E27FC236}">
                <a16:creationId xmlns:a16="http://schemas.microsoft.com/office/drawing/2014/main" id="{D364C145-846A-4B13-9FF3-83915E71262D}"/>
              </a:ext>
            </a:extLst>
          </p:cNvPr>
          <p:cNvSpPr/>
          <p:nvPr/>
        </p:nvSpPr>
        <p:spPr>
          <a:xfrm>
            <a:off x="3305060" y="1175141"/>
            <a:ext cx="209320" cy="88867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矢印: 左右 27">
            <a:extLst>
              <a:ext uri="{FF2B5EF4-FFF2-40B4-BE49-F238E27FC236}">
                <a16:creationId xmlns:a16="http://schemas.microsoft.com/office/drawing/2014/main" id="{A9DC2464-27BC-453E-B497-CE2A063C39AA}"/>
              </a:ext>
            </a:extLst>
          </p:cNvPr>
          <p:cNvSpPr/>
          <p:nvPr/>
        </p:nvSpPr>
        <p:spPr>
          <a:xfrm>
            <a:off x="5144876" y="4032173"/>
            <a:ext cx="848299" cy="231355"/>
          </a:xfrm>
          <a:prstGeom prst="lef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9" name="矢印: 上下 28">
            <a:extLst>
              <a:ext uri="{FF2B5EF4-FFF2-40B4-BE49-F238E27FC236}">
                <a16:creationId xmlns:a16="http://schemas.microsoft.com/office/drawing/2014/main" id="{B64E418F-F177-476B-B800-D40AF2941ED6}"/>
              </a:ext>
            </a:extLst>
          </p:cNvPr>
          <p:cNvSpPr/>
          <p:nvPr/>
        </p:nvSpPr>
        <p:spPr>
          <a:xfrm>
            <a:off x="3249974" y="3007605"/>
            <a:ext cx="242373" cy="159378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矢印: 左右 29">
            <a:extLst>
              <a:ext uri="{FF2B5EF4-FFF2-40B4-BE49-F238E27FC236}">
                <a16:creationId xmlns:a16="http://schemas.microsoft.com/office/drawing/2014/main" id="{F7142097-E66F-4777-87FA-CCF3B4E94C49}"/>
              </a:ext>
            </a:extLst>
          </p:cNvPr>
          <p:cNvSpPr/>
          <p:nvPr/>
        </p:nvSpPr>
        <p:spPr>
          <a:xfrm>
            <a:off x="3514380" y="1476260"/>
            <a:ext cx="385591" cy="24514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27A59C4D-6F94-4EE0-BC85-C9D1E07BB58E}"/>
              </a:ext>
            </a:extLst>
          </p:cNvPr>
          <p:cNvSpPr/>
          <p:nvPr/>
        </p:nvSpPr>
        <p:spPr>
          <a:xfrm>
            <a:off x="7645705" y="1349833"/>
            <a:ext cx="1388125" cy="64964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latin typeface="HGP創英角ｺﾞｼｯｸUB" panose="020B0900000000000000" pitchFamily="50" charset="-128"/>
                <a:ea typeface="HGP創英角ｺﾞｼｯｸUB" panose="020B0900000000000000" pitchFamily="50" charset="-128"/>
              </a:rPr>
              <a:t>事務局・リソースセンター</a:t>
            </a:r>
          </a:p>
        </p:txBody>
      </p:sp>
      <p:sp>
        <p:nvSpPr>
          <p:cNvPr id="33" name="矢印: 上下 32">
            <a:extLst>
              <a:ext uri="{FF2B5EF4-FFF2-40B4-BE49-F238E27FC236}">
                <a16:creationId xmlns:a16="http://schemas.microsoft.com/office/drawing/2014/main" id="{4D7873E0-9AD9-4A0E-87DF-009205C0FD89}"/>
              </a:ext>
            </a:extLst>
          </p:cNvPr>
          <p:cNvSpPr/>
          <p:nvPr/>
        </p:nvSpPr>
        <p:spPr>
          <a:xfrm>
            <a:off x="3514380" y="5321147"/>
            <a:ext cx="176271" cy="34152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十字形 35">
            <a:extLst>
              <a:ext uri="{FF2B5EF4-FFF2-40B4-BE49-F238E27FC236}">
                <a16:creationId xmlns:a16="http://schemas.microsoft.com/office/drawing/2014/main" id="{1C9696A9-C49C-480A-80B1-8F1C42D6A2D2}"/>
              </a:ext>
            </a:extLst>
          </p:cNvPr>
          <p:cNvSpPr/>
          <p:nvPr/>
        </p:nvSpPr>
        <p:spPr>
          <a:xfrm>
            <a:off x="6896559" y="1410159"/>
            <a:ext cx="583894" cy="462894"/>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矢印: 上下 36">
            <a:extLst>
              <a:ext uri="{FF2B5EF4-FFF2-40B4-BE49-F238E27FC236}">
                <a16:creationId xmlns:a16="http://schemas.microsoft.com/office/drawing/2014/main" id="{CDFCE53D-CA89-403F-9630-FA9431137DFB}"/>
              </a:ext>
            </a:extLst>
          </p:cNvPr>
          <p:cNvSpPr/>
          <p:nvPr/>
        </p:nvSpPr>
        <p:spPr>
          <a:xfrm>
            <a:off x="5144876" y="5321147"/>
            <a:ext cx="176271" cy="34152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矢印: 上下 37">
            <a:extLst>
              <a:ext uri="{FF2B5EF4-FFF2-40B4-BE49-F238E27FC236}">
                <a16:creationId xmlns:a16="http://schemas.microsoft.com/office/drawing/2014/main" id="{485DD0CA-D95F-417E-8670-44A4BDEABE29}"/>
              </a:ext>
            </a:extLst>
          </p:cNvPr>
          <p:cNvSpPr/>
          <p:nvPr/>
        </p:nvSpPr>
        <p:spPr>
          <a:xfrm>
            <a:off x="7028761" y="5300959"/>
            <a:ext cx="176271" cy="34152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 name="直線コネクタ 39">
            <a:extLst>
              <a:ext uri="{FF2B5EF4-FFF2-40B4-BE49-F238E27FC236}">
                <a16:creationId xmlns:a16="http://schemas.microsoft.com/office/drawing/2014/main" id="{65C2B512-33AB-4895-AAFD-9E4E4CA14929}"/>
              </a:ext>
            </a:extLst>
          </p:cNvPr>
          <p:cNvCxnSpPr/>
          <p:nvPr/>
        </p:nvCxnSpPr>
        <p:spPr>
          <a:xfrm>
            <a:off x="286439" y="1553378"/>
            <a:ext cx="27982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CC5E8B47-F419-411F-80FD-C97AE0B2C512}"/>
              </a:ext>
            </a:extLst>
          </p:cNvPr>
          <p:cNvCxnSpPr>
            <a:cxnSpLocks/>
          </p:cNvCxnSpPr>
          <p:nvPr/>
        </p:nvCxnSpPr>
        <p:spPr>
          <a:xfrm>
            <a:off x="429659" y="3633720"/>
            <a:ext cx="850502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D81EE7D6-CED5-4C76-A7B5-80D755453694}"/>
              </a:ext>
            </a:extLst>
          </p:cNvPr>
          <p:cNvCxnSpPr/>
          <p:nvPr/>
        </p:nvCxnSpPr>
        <p:spPr>
          <a:xfrm>
            <a:off x="429659" y="4601386"/>
            <a:ext cx="8505021" cy="0"/>
          </a:xfrm>
          <a:prstGeom prst="line">
            <a:avLst/>
          </a:prstGeom>
        </p:spPr>
        <p:style>
          <a:lnRef idx="1">
            <a:schemeClr val="accent1"/>
          </a:lnRef>
          <a:fillRef idx="0">
            <a:schemeClr val="accent1"/>
          </a:fillRef>
          <a:effectRef idx="0">
            <a:schemeClr val="accent1"/>
          </a:effectRef>
          <a:fontRef idx="minor">
            <a:schemeClr val="tx1"/>
          </a:fontRef>
        </p:style>
      </p:cxnSp>
      <p:pic>
        <p:nvPicPr>
          <p:cNvPr id="34" name="図 33">
            <a:extLst>
              <a:ext uri="{FF2B5EF4-FFF2-40B4-BE49-F238E27FC236}">
                <a16:creationId xmlns:a16="http://schemas.microsoft.com/office/drawing/2014/main" id="{BD3B0E2D-0B94-4249-A139-CE96E3FA120D}"/>
              </a:ext>
            </a:extLst>
          </p:cNvPr>
          <p:cNvPicPr>
            <a:picLocks noChangeAspect="1"/>
          </p:cNvPicPr>
          <p:nvPr/>
        </p:nvPicPr>
        <p:blipFill>
          <a:blip r:embed="rId3"/>
          <a:stretch>
            <a:fillRect/>
          </a:stretch>
        </p:blipFill>
        <p:spPr>
          <a:xfrm>
            <a:off x="7923103" y="161567"/>
            <a:ext cx="1110727" cy="647530"/>
          </a:xfrm>
          <a:prstGeom prst="rect">
            <a:avLst/>
          </a:prstGeom>
        </p:spPr>
      </p:pic>
    </p:spTree>
    <p:extLst>
      <p:ext uri="{BB962C8B-B14F-4D97-AF65-F5344CB8AC3E}">
        <p14:creationId xmlns:p14="http://schemas.microsoft.com/office/powerpoint/2010/main" val="33843352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7FB99B-1874-483A-B750-2194E09C8604}"/>
              </a:ext>
            </a:extLst>
          </p:cNvPr>
          <p:cNvSpPr>
            <a:spLocks noGrp="1"/>
          </p:cNvSpPr>
          <p:nvPr>
            <p:ph type="title"/>
          </p:nvPr>
        </p:nvSpPr>
        <p:spPr>
          <a:xfrm>
            <a:off x="628650" y="365127"/>
            <a:ext cx="7886700" cy="978932"/>
          </a:xfrm>
        </p:spPr>
        <p:txBody>
          <a:bodyPr>
            <a:normAutofit/>
          </a:bodyPr>
          <a:lstStyle/>
          <a:p>
            <a:r>
              <a:rPr kumimoji="1" lang="ja-JP" altLang="en-US" sz="3200" b="1" u="sng"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rPr>
              <a:t>◆　セクションレベルの決め事</a:t>
            </a:r>
          </a:p>
        </p:txBody>
      </p:sp>
      <p:sp>
        <p:nvSpPr>
          <p:cNvPr id="3" name="コンテンツ プレースホルダー 2">
            <a:extLst>
              <a:ext uri="{FF2B5EF4-FFF2-40B4-BE49-F238E27FC236}">
                <a16:creationId xmlns:a16="http://schemas.microsoft.com/office/drawing/2014/main" id="{EF11D6B9-71F7-4D83-8E31-960E5A1A33F4}"/>
              </a:ext>
            </a:extLst>
          </p:cNvPr>
          <p:cNvSpPr>
            <a:spLocks noGrp="1"/>
          </p:cNvSpPr>
          <p:nvPr>
            <p:ph idx="1"/>
          </p:nvPr>
        </p:nvSpPr>
        <p:spPr>
          <a:xfrm>
            <a:off x="628650" y="1597446"/>
            <a:ext cx="7886700" cy="4579517"/>
          </a:xfrm>
        </p:spPr>
        <p:txBody>
          <a:bodyPr/>
          <a:lstStyle/>
          <a:p>
            <a:r>
              <a:rPr kumimoji="1" lang="ja-JP" altLang="en-US" b="1" u="sng" dirty="0">
                <a:highlight>
                  <a:srgbClr val="00FF00"/>
                </a:highlight>
                <a:latin typeface="HGP創英角ｺﾞｼｯｸUB" panose="020B0900000000000000" pitchFamily="50" charset="-128"/>
                <a:ea typeface="HGP創英角ｺﾞｼｯｸUB" panose="020B0900000000000000" pitchFamily="50" charset="-128"/>
              </a:rPr>
              <a:t>Ｓｅｃｔｉｏｎａｌ　Ｌｅａｄｅｒを置く（ガバナー廃止）</a:t>
            </a:r>
            <a:endParaRPr kumimoji="1" lang="en-US" altLang="ja-JP" b="1" u="sng" dirty="0">
              <a:highlight>
                <a:srgbClr val="00FF00"/>
              </a:highlight>
              <a:latin typeface="HGP創英角ｺﾞｼｯｸUB" panose="020B0900000000000000" pitchFamily="50" charset="-128"/>
              <a:ea typeface="HGP創英角ｺﾞｼｯｸUB" panose="020B0900000000000000" pitchFamily="50" charset="-128"/>
            </a:endParaRPr>
          </a:p>
          <a:p>
            <a:r>
              <a:rPr lang="ja-JP" altLang="en-US" b="1" dirty="0">
                <a:latin typeface="HGP創英角ｺﾞｼｯｸUB" panose="020B0900000000000000" pitchFamily="50" charset="-128"/>
                <a:ea typeface="HGP創英角ｺﾞｼｯｸUB" panose="020B0900000000000000" pitchFamily="50" charset="-128"/>
              </a:rPr>
              <a:t>Ｌｅａｄｅｒは、</a:t>
            </a:r>
            <a:r>
              <a:rPr lang="ja-JP" altLang="en-US" b="1" dirty="0">
                <a:highlight>
                  <a:srgbClr val="FFFF00"/>
                </a:highlight>
                <a:latin typeface="HGP創英角ｺﾞｼｯｸUB" panose="020B0900000000000000" pitchFamily="50" charset="-128"/>
                <a:ea typeface="HGP創英角ｺﾞｼｯｸUB" panose="020B0900000000000000" pitchFamily="50" charset="-128"/>
              </a:rPr>
              <a:t>Ｓｅｃｔｉｏｎ内のクラブの選挙でえらばれる</a:t>
            </a:r>
            <a:r>
              <a:rPr lang="ja-JP" altLang="en-US" b="1" dirty="0">
                <a:latin typeface="HGP創英角ｺﾞｼｯｸUB" panose="020B0900000000000000" pitchFamily="50" charset="-128"/>
                <a:ea typeface="HGP創英角ｺﾞｼｯｸUB" panose="020B0900000000000000" pitchFamily="50" charset="-128"/>
              </a:rPr>
              <a:t>（任期２年）世界で１５００～１６００人</a:t>
            </a:r>
            <a:endParaRPr lang="en-US" altLang="ja-JP" b="1" dirty="0">
              <a:latin typeface="HGP創英角ｺﾞｼｯｸUB" panose="020B0900000000000000" pitchFamily="50" charset="-128"/>
              <a:ea typeface="HGP創英角ｺﾞｼｯｸUB" panose="020B0900000000000000" pitchFamily="50" charset="-128"/>
            </a:endParaRPr>
          </a:p>
          <a:p>
            <a:r>
              <a:rPr lang="ja-JP" altLang="en-US" b="1" dirty="0">
                <a:latin typeface="HGP創英角ｺﾞｼｯｸUB" panose="020B0900000000000000" pitchFamily="50" charset="-128"/>
                <a:ea typeface="HGP創英角ｺﾞｼｯｸUB" panose="020B0900000000000000" pitchFamily="50" charset="-128"/>
              </a:rPr>
              <a:t>Ｓｅｃｔｉｏｎａｌ　Ｌｅａｄｅｒは２５～３０のロータリークラブとローターアクトクラブを支援する</a:t>
            </a:r>
            <a:endParaRPr lang="en-US" altLang="ja-JP" b="1" dirty="0">
              <a:latin typeface="HGP創英角ｺﾞｼｯｸUB" panose="020B0900000000000000" pitchFamily="50" charset="-128"/>
              <a:ea typeface="HGP創英角ｺﾞｼｯｸUB" panose="020B0900000000000000" pitchFamily="50" charset="-128"/>
            </a:endParaRPr>
          </a:p>
          <a:p>
            <a:r>
              <a:rPr lang="ja-JP" altLang="en-US" b="1" dirty="0">
                <a:latin typeface="HGP創英角ｺﾞｼｯｸUB" panose="020B0900000000000000" pitchFamily="50" charset="-128"/>
                <a:ea typeface="HGP創英角ｺﾞｼｯｸUB" panose="020B0900000000000000" pitchFamily="50" charset="-128"/>
              </a:rPr>
              <a:t>Ｓｅｃｔｉｏｎの支援はＬｅａｄｅｒとＬｅａｄｅｒ　Ｅｌｅｃｔ　により行われる</a:t>
            </a:r>
            <a:endParaRPr lang="en-US" altLang="ja-JP" b="1" dirty="0">
              <a:latin typeface="HGP創英角ｺﾞｼｯｸUB" panose="020B0900000000000000" pitchFamily="50" charset="-128"/>
              <a:ea typeface="HGP創英角ｺﾞｼｯｸUB" panose="020B0900000000000000" pitchFamily="50" charset="-128"/>
            </a:endParaRPr>
          </a:p>
          <a:p>
            <a:r>
              <a:rPr lang="ja-JP" altLang="en-US" b="1" dirty="0">
                <a:highlight>
                  <a:srgbClr val="00FF00"/>
                </a:highlight>
                <a:latin typeface="HGP創英角ｺﾞｼｯｸUB" panose="020B0900000000000000" pitchFamily="50" charset="-128"/>
                <a:ea typeface="HGP創英角ｺﾞｼｯｸUB" panose="020B0900000000000000" pitchFamily="50" charset="-128"/>
              </a:rPr>
              <a:t>Ｓｅｃｔｉｏｎ　では賦課金は徴収できない</a:t>
            </a:r>
            <a:endParaRPr lang="en-US" altLang="ja-JP" b="1" dirty="0">
              <a:highlight>
                <a:srgbClr val="00FF00"/>
              </a:highlight>
              <a:latin typeface="HGP創英角ｺﾞｼｯｸUB" panose="020B0900000000000000" pitchFamily="50" charset="-128"/>
              <a:ea typeface="HGP創英角ｺﾞｼｯｸUB" panose="020B0900000000000000" pitchFamily="50" charset="-128"/>
            </a:endParaRPr>
          </a:p>
          <a:p>
            <a:pPr marL="0" indent="0">
              <a:buNone/>
            </a:pPr>
            <a:endParaRPr kumimoji="1" lang="ja-JP" altLang="en-US" dirty="0"/>
          </a:p>
        </p:txBody>
      </p:sp>
      <p:pic>
        <p:nvPicPr>
          <p:cNvPr id="4" name="図 3">
            <a:extLst>
              <a:ext uri="{FF2B5EF4-FFF2-40B4-BE49-F238E27FC236}">
                <a16:creationId xmlns:a16="http://schemas.microsoft.com/office/drawing/2014/main" id="{004C3D20-FE90-40FF-8A0F-BD02A1794740}"/>
              </a:ext>
            </a:extLst>
          </p:cNvPr>
          <p:cNvPicPr>
            <a:picLocks noChangeAspect="1"/>
          </p:cNvPicPr>
          <p:nvPr/>
        </p:nvPicPr>
        <p:blipFill>
          <a:blip r:embed="rId3"/>
          <a:stretch>
            <a:fillRect/>
          </a:stretch>
        </p:blipFill>
        <p:spPr>
          <a:xfrm>
            <a:off x="7718426" y="5890981"/>
            <a:ext cx="1110727" cy="647530"/>
          </a:xfrm>
          <a:prstGeom prst="rect">
            <a:avLst/>
          </a:prstGeom>
        </p:spPr>
      </p:pic>
    </p:spTree>
    <p:extLst>
      <p:ext uri="{BB962C8B-B14F-4D97-AF65-F5344CB8AC3E}">
        <p14:creationId xmlns:p14="http://schemas.microsoft.com/office/powerpoint/2010/main" val="1331960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DB4561A-6770-4456-B0CD-9D3F5775B364}"/>
              </a:ext>
            </a:extLst>
          </p:cNvPr>
          <p:cNvSpPr txBox="1"/>
          <p:nvPr/>
        </p:nvSpPr>
        <p:spPr>
          <a:xfrm>
            <a:off x="859316" y="308472"/>
            <a:ext cx="7458419"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kumimoji="1" lang="ja-JP" altLang="en-US" sz="2400" b="1" u="sng" dirty="0">
                <a:highlight>
                  <a:srgbClr val="FFFF00"/>
                </a:highlight>
                <a:latin typeface="HGP創英角ｺﾞｼｯｸUB" panose="020B0900000000000000" pitchFamily="50" charset="-128"/>
                <a:ea typeface="HGP創英角ｺﾞｼｯｸUB" panose="020B0900000000000000" pitchFamily="50" charset="-128"/>
              </a:rPr>
              <a:t>２０１８年１０月理事会：新委員会の設置</a:t>
            </a:r>
          </a:p>
        </p:txBody>
      </p:sp>
      <p:sp>
        <p:nvSpPr>
          <p:cNvPr id="3" name="テキスト ボックス 2">
            <a:extLst>
              <a:ext uri="{FF2B5EF4-FFF2-40B4-BE49-F238E27FC236}">
                <a16:creationId xmlns:a16="http://schemas.microsoft.com/office/drawing/2014/main" id="{E87F28D3-09B5-48E6-B60D-B498101EC275}"/>
              </a:ext>
            </a:extLst>
          </p:cNvPr>
          <p:cNvSpPr txBox="1"/>
          <p:nvPr/>
        </p:nvSpPr>
        <p:spPr>
          <a:xfrm>
            <a:off x="594912" y="870333"/>
            <a:ext cx="8350784" cy="5262979"/>
          </a:xfrm>
          <a:prstGeom prst="rect">
            <a:avLst/>
          </a:prstGeom>
          <a:noFill/>
        </p:spPr>
        <p:txBody>
          <a:bodyPr wrap="square" rtlCol="0">
            <a:spAutoFit/>
          </a:bodyPr>
          <a:lstStyle/>
          <a:p>
            <a:r>
              <a:rPr kumimoji="1" lang="ja-JP" altLang="en-US" sz="2400" b="1" dirty="0">
                <a:highlight>
                  <a:srgbClr val="FFFF00"/>
                </a:highlight>
                <a:latin typeface="HGP創英角ｺﾞｼｯｸUB" panose="020B0900000000000000" pitchFamily="50" charset="-128"/>
                <a:ea typeface="HGP創英角ｺﾞｼｯｸUB" panose="020B0900000000000000" pitchFamily="50" charset="-128"/>
              </a:rPr>
              <a:t>１）　Ｌｅａｄｅｒｓｈｉｐ　Ｄｅｖｅｌｏｐｍｅｎｔ　ａｎｄ　Ｔｒａｉｎｉｎｇ　（リー　</a:t>
            </a:r>
            <a:endParaRPr kumimoji="1" lang="en-US" altLang="ja-JP" sz="24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2400" b="1" dirty="0">
                <a:highlight>
                  <a:srgbClr val="FFFF00"/>
                </a:highlight>
                <a:latin typeface="HGP創英角ｺﾞｼｯｸUB" panose="020B0900000000000000" pitchFamily="50" charset="-128"/>
                <a:ea typeface="HGP創英角ｺﾞｼｯｸUB" panose="020B0900000000000000" pitchFamily="50" charset="-128"/>
              </a:rPr>
              <a:t>　　　ダーシップ開発研究）</a:t>
            </a:r>
            <a:endParaRPr kumimoji="1" lang="en-US" altLang="ja-JP" sz="24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2400" b="1" dirty="0">
                <a:highlight>
                  <a:srgbClr val="FFFF00"/>
                </a:highlight>
                <a:latin typeface="HGP創英角ｺﾞｼｯｸUB" panose="020B0900000000000000" pitchFamily="50" charset="-128"/>
                <a:ea typeface="HGP創英角ｺﾞｼｯｸUB" panose="020B0900000000000000" pitchFamily="50" charset="-128"/>
              </a:rPr>
              <a:t>２）　Ｊｏｉｎｔ　Ｃｏｍｍｉｔｔｅｅ　ｏｎ　Ｐａｒｔｎｅｒｓｈｉｐｓ　（パートナー　</a:t>
            </a:r>
            <a:endParaRPr kumimoji="1" lang="en-US" altLang="ja-JP" sz="24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2400" b="1" dirty="0">
                <a:highlight>
                  <a:srgbClr val="FFFF00"/>
                </a:highlight>
                <a:latin typeface="HGP創英角ｺﾞｼｯｸUB" panose="020B0900000000000000" pitchFamily="50" charset="-128"/>
                <a:ea typeface="HGP創英角ｺﾞｼｯｸUB" panose="020B0900000000000000" pitchFamily="50" charset="-128"/>
              </a:rPr>
              <a:t>　　　シップに関する合同委員会）</a:t>
            </a:r>
            <a:endParaRPr kumimoji="1" lang="en-US" altLang="ja-JP" sz="24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2400" b="1" dirty="0">
                <a:highlight>
                  <a:srgbClr val="FFFF00"/>
                </a:highlight>
                <a:latin typeface="HGP創英角ｺﾞｼｯｸUB" panose="020B0900000000000000" pitchFamily="50" charset="-128"/>
                <a:ea typeface="HGP創英角ｺﾞｼｯｸUB" panose="020B0900000000000000" pitchFamily="50" charset="-128"/>
              </a:rPr>
              <a:t>３）　Ｍｅｍｂｅｒｓｈｉｐ　（会員増強）</a:t>
            </a:r>
            <a:endParaRPr kumimoji="1" lang="en-US" altLang="ja-JP" sz="24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2400" b="1" dirty="0">
                <a:highlight>
                  <a:srgbClr val="FFFF00"/>
                </a:highlight>
                <a:latin typeface="HGP創英角ｺﾞｼｯｸUB" panose="020B0900000000000000" pitchFamily="50" charset="-128"/>
                <a:ea typeface="HGP創英角ｺﾞｼｯｸUB" panose="020B0900000000000000" pitchFamily="50" charset="-128"/>
              </a:rPr>
              <a:t>４）　Ｓｔｒａｔｅｇｉｃ　Ｐｌａｎｎｉｎｇ　（戦略計画）</a:t>
            </a:r>
            <a:endParaRPr kumimoji="1" lang="en-US" altLang="ja-JP" sz="2400" b="1" dirty="0">
              <a:highlight>
                <a:srgbClr val="FFFF00"/>
              </a:highlight>
              <a:latin typeface="HGP創英角ｺﾞｼｯｸUB" panose="020B0900000000000000" pitchFamily="50" charset="-128"/>
              <a:ea typeface="HGP創英角ｺﾞｼｯｸUB" panose="020B0900000000000000" pitchFamily="50" charset="-128"/>
            </a:endParaRPr>
          </a:p>
          <a:p>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solidFill>
                  <a:srgbClr val="FF0000"/>
                </a:solidFill>
                <a:latin typeface="HGP創英角ｺﾞｼｯｸUB" panose="020B0900000000000000" pitchFamily="50" charset="-128"/>
                <a:ea typeface="HGP創英角ｺﾞｼｯｸUB" panose="020B0900000000000000" pitchFamily="50" charset="-128"/>
              </a:rPr>
              <a:t>①　Ｓｈａｐｉｎｇ　Ｒｏｔａｒｙ　Ｆｕｔｕｒｅ　（ＳＲＦ）：ロータリー未来形成</a:t>
            </a:r>
            <a:endParaRPr kumimoji="1" lang="en-US" altLang="ja-JP" sz="2400" b="1" dirty="0">
              <a:solidFill>
                <a:srgbClr val="FF0000"/>
              </a:solidFill>
              <a:latin typeface="HGP創英角ｺﾞｼｯｸUB" panose="020B0900000000000000" pitchFamily="50" charset="-128"/>
              <a:ea typeface="HGP創英角ｺﾞｼｯｸUB" panose="020B0900000000000000" pitchFamily="50" charset="-128"/>
            </a:endParaRPr>
          </a:p>
          <a:p>
            <a:r>
              <a:rPr kumimoji="1" lang="ja-JP" altLang="en-US" sz="2400" b="1" dirty="0">
                <a:solidFill>
                  <a:srgbClr val="FF0000"/>
                </a:solidFill>
                <a:latin typeface="HGP創英角ｺﾞｼｯｸUB" panose="020B0900000000000000" pitchFamily="50" charset="-128"/>
                <a:ea typeface="HGP創英角ｺﾞｼｯｸUB" panose="020B0900000000000000" pitchFamily="50" charset="-128"/>
              </a:rPr>
              <a:t>②　Ｙｏｕｎｇ　Ｐａｓｔ　Ｇｏｖｅｒｎｏｒｓ　若年パストガバナー</a:t>
            </a:r>
            <a:endParaRPr kumimoji="1" lang="en-US" altLang="ja-JP" sz="2400" b="1" dirty="0">
              <a:solidFill>
                <a:srgbClr val="FF0000"/>
              </a:solidFill>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③　Ｒｉｓｋ　Ａｄｖｉｓｏｒｙ　（リスク諮問）</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④　Ｅｌｅｖａｔｅ　Ｒｏｔａｒａｃｔ　Ｔａｓｋ　Ｆｏｒｃｅ　（ローターアクト地位</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向上タスクフォース）</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⑤　Ｓｕｎｓｅｔｔｉｎｇ　Ｗｏｒｋ　Ｇｒｏｕｐ（漸次廃止する活動について</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検討するグループ（合理化検討ＷＧ：２０１９年１０月）</a:t>
            </a:r>
            <a:r>
              <a:rPr kumimoji="1" lang="en-US" altLang="ja-JP" sz="2400" b="1" dirty="0">
                <a:latin typeface="HGP創英角ｺﾞｼｯｸUB" panose="020B0900000000000000" pitchFamily="50" charset="-128"/>
                <a:ea typeface="HGP創英角ｺﾞｼｯｸUB" panose="020B0900000000000000" pitchFamily="50" charset="-128"/>
              </a:rPr>
              <a:t>	</a:t>
            </a:r>
          </a:p>
        </p:txBody>
      </p:sp>
      <p:sp>
        <p:nvSpPr>
          <p:cNvPr id="4" name="減算記号 3">
            <a:extLst>
              <a:ext uri="{FF2B5EF4-FFF2-40B4-BE49-F238E27FC236}">
                <a16:creationId xmlns:a16="http://schemas.microsoft.com/office/drawing/2014/main" id="{F48CC43B-63F7-40BD-BAF5-5043BDBD6FC9}"/>
              </a:ext>
            </a:extLst>
          </p:cNvPr>
          <p:cNvSpPr/>
          <p:nvPr/>
        </p:nvSpPr>
        <p:spPr>
          <a:xfrm>
            <a:off x="-506778" y="3281374"/>
            <a:ext cx="9155017"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F43985EB-1E2F-47B1-B25F-E477C0576A4F}"/>
              </a:ext>
            </a:extLst>
          </p:cNvPr>
          <p:cNvPicPr>
            <a:picLocks noChangeAspect="1"/>
          </p:cNvPicPr>
          <p:nvPr/>
        </p:nvPicPr>
        <p:blipFill>
          <a:blip r:embed="rId3"/>
          <a:stretch>
            <a:fillRect/>
          </a:stretch>
        </p:blipFill>
        <p:spPr>
          <a:xfrm>
            <a:off x="7812935" y="151390"/>
            <a:ext cx="1110727" cy="647530"/>
          </a:xfrm>
          <a:prstGeom prst="rect">
            <a:avLst/>
          </a:prstGeom>
        </p:spPr>
      </p:pic>
    </p:spTree>
    <p:extLst>
      <p:ext uri="{BB962C8B-B14F-4D97-AF65-F5344CB8AC3E}">
        <p14:creationId xmlns:p14="http://schemas.microsoft.com/office/powerpoint/2010/main" val="41645823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63F845-4537-499A-A0B3-7E71E26F12B2}"/>
              </a:ext>
            </a:extLst>
          </p:cNvPr>
          <p:cNvSpPr>
            <a:spLocks noGrp="1"/>
          </p:cNvSpPr>
          <p:nvPr>
            <p:ph type="title"/>
          </p:nvPr>
        </p:nvSpPr>
        <p:spPr>
          <a:xfrm>
            <a:off x="556694" y="99152"/>
            <a:ext cx="7958656" cy="661013"/>
          </a:xfrm>
        </p:spPr>
        <p:style>
          <a:lnRef idx="1">
            <a:schemeClr val="accent2"/>
          </a:lnRef>
          <a:fillRef idx="2">
            <a:schemeClr val="accent2"/>
          </a:fillRef>
          <a:effectRef idx="1">
            <a:schemeClr val="accent2"/>
          </a:effectRef>
          <a:fontRef idx="minor">
            <a:schemeClr val="dk1"/>
          </a:fontRef>
        </p:style>
        <p:txBody>
          <a:bodyPr>
            <a:normAutofit/>
          </a:bodyPr>
          <a:lstStyle/>
          <a:p>
            <a:r>
              <a:rPr kumimoji="1" lang="ja-JP" altLang="en-US" sz="2400" b="1" u="sng" dirty="0">
                <a:highlight>
                  <a:srgbClr val="FFFF00"/>
                </a:highlight>
                <a:latin typeface="HGP創英角ｺﾞｼｯｸUB" panose="020B0900000000000000" pitchFamily="50" charset="-128"/>
                <a:ea typeface="HGP創英角ｺﾞｼｯｸUB" panose="020B0900000000000000" pitchFamily="50" charset="-128"/>
              </a:rPr>
              <a:t>◆　具体的なリージョンカウンシル案（アジア）</a:t>
            </a:r>
          </a:p>
        </p:txBody>
      </p:sp>
      <p:graphicFrame>
        <p:nvGraphicFramePr>
          <p:cNvPr id="7" name="表 7">
            <a:extLst>
              <a:ext uri="{FF2B5EF4-FFF2-40B4-BE49-F238E27FC236}">
                <a16:creationId xmlns:a16="http://schemas.microsoft.com/office/drawing/2014/main" id="{ACF9A61C-395E-4505-AFD0-26CFF7AFC5DF}"/>
              </a:ext>
            </a:extLst>
          </p:cNvPr>
          <p:cNvGraphicFramePr>
            <a:graphicFrameLocks noGrp="1"/>
          </p:cNvGraphicFramePr>
          <p:nvPr>
            <p:ph idx="1"/>
          </p:nvPr>
        </p:nvGraphicFramePr>
        <p:xfrm>
          <a:off x="297456" y="638979"/>
          <a:ext cx="8626208" cy="5988346"/>
        </p:xfrm>
        <a:graphic>
          <a:graphicData uri="http://schemas.openxmlformats.org/drawingml/2006/table">
            <a:tbl>
              <a:tblPr firstRow="1" bandRow="1">
                <a:tableStyleId>{00A15C55-8517-42AA-B614-E9B94910E393}</a:tableStyleId>
              </a:tblPr>
              <a:tblGrid>
                <a:gridCol w="507423">
                  <a:extLst>
                    <a:ext uri="{9D8B030D-6E8A-4147-A177-3AD203B41FA5}">
                      <a16:colId xmlns:a16="http://schemas.microsoft.com/office/drawing/2014/main" val="3760663450"/>
                    </a:ext>
                  </a:extLst>
                </a:gridCol>
                <a:gridCol w="2384205">
                  <a:extLst>
                    <a:ext uri="{9D8B030D-6E8A-4147-A177-3AD203B41FA5}">
                      <a16:colId xmlns:a16="http://schemas.microsoft.com/office/drawing/2014/main" val="3443083890"/>
                    </a:ext>
                  </a:extLst>
                </a:gridCol>
                <a:gridCol w="1054393">
                  <a:extLst>
                    <a:ext uri="{9D8B030D-6E8A-4147-A177-3AD203B41FA5}">
                      <a16:colId xmlns:a16="http://schemas.microsoft.com/office/drawing/2014/main" val="894451469"/>
                    </a:ext>
                  </a:extLst>
                </a:gridCol>
                <a:gridCol w="1812897">
                  <a:extLst>
                    <a:ext uri="{9D8B030D-6E8A-4147-A177-3AD203B41FA5}">
                      <a16:colId xmlns:a16="http://schemas.microsoft.com/office/drawing/2014/main" val="770237256"/>
                    </a:ext>
                  </a:extLst>
                </a:gridCol>
                <a:gridCol w="1433645">
                  <a:extLst>
                    <a:ext uri="{9D8B030D-6E8A-4147-A177-3AD203B41FA5}">
                      <a16:colId xmlns:a16="http://schemas.microsoft.com/office/drawing/2014/main" val="782555300"/>
                    </a:ext>
                  </a:extLst>
                </a:gridCol>
                <a:gridCol w="1433645">
                  <a:extLst>
                    <a:ext uri="{9D8B030D-6E8A-4147-A177-3AD203B41FA5}">
                      <a16:colId xmlns:a16="http://schemas.microsoft.com/office/drawing/2014/main" val="3208158390"/>
                    </a:ext>
                  </a:extLst>
                </a:gridCol>
              </a:tblGrid>
              <a:tr h="473725">
                <a:tc>
                  <a:txBody>
                    <a:bodyPr/>
                    <a:lstStyle/>
                    <a:p>
                      <a:endParaRPr kumimoji="1" lang="ja-JP" altLang="en-US" dirty="0">
                        <a:latin typeface="HGP創英角ｺﾞｼｯｸUB" panose="020B0900000000000000" pitchFamily="50" charset="-128"/>
                        <a:ea typeface="HGP創英角ｺﾞｼｯｸUB" panose="020B0900000000000000" pitchFamily="50" charset="-128"/>
                      </a:endParaRPr>
                    </a:p>
                  </a:txBody>
                  <a:tcPr/>
                </a:tc>
                <a:tc>
                  <a:txBody>
                    <a:bodyP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地域カウンシル名</a:t>
                      </a:r>
                    </a:p>
                  </a:txBody>
                  <a:tcPr/>
                </a:tc>
                <a:tc>
                  <a:txBody>
                    <a:bodyP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ゾーン</a:t>
                      </a:r>
                    </a:p>
                  </a:txBody>
                  <a:tcPr/>
                </a:tc>
                <a:tc>
                  <a:txBody>
                    <a:bodyP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地区</a:t>
                      </a:r>
                    </a:p>
                  </a:txBody>
                  <a:tcPr/>
                </a:tc>
                <a:tc>
                  <a:txBody>
                    <a:bodyP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言語</a:t>
                      </a:r>
                    </a:p>
                  </a:txBody>
                  <a:tcPr/>
                </a:tc>
                <a:tc>
                  <a:txBody>
                    <a:bodyP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国</a:t>
                      </a:r>
                    </a:p>
                  </a:txBody>
                  <a:tcPr/>
                </a:tc>
                <a:extLst>
                  <a:ext uri="{0D108BD9-81ED-4DB2-BD59-A6C34878D82A}">
                    <a16:rowId xmlns:a16="http://schemas.microsoft.com/office/drawing/2014/main" val="725860326"/>
                  </a:ext>
                </a:extLst>
              </a:tr>
              <a:tr h="474127">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１</a:t>
                      </a:r>
                    </a:p>
                  </a:txBody>
                  <a:tcPr/>
                </a:tc>
                <a:tc>
                  <a:txBody>
                    <a:bodyPr/>
                    <a:lstStyle/>
                    <a:p>
                      <a:r>
                        <a:rPr kumimoji="1" lang="ja-JP" altLang="en-US" sz="1200" b="1" dirty="0">
                          <a:highlight>
                            <a:srgbClr val="00FF00"/>
                          </a:highlight>
                          <a:latin typeface="HGP創英角ｺﾞｼｯｸUB" panose="020B0900000000000000" pitchFamily="50" charset="-128"/>
                          <a:ea typeface="HGP創英角ｺﾞｼｯｸUB" panose="020B0900000000000000" pitchFamily="50" charset="-128"/>
                        </a:rPr>
                        <a:t>日本</a:t>
                      </a:r>
                    </a:p>
                  </a:txBody>
                  <a:tcPr/>
                </a:tc>
                <a:tc>
                  <a:txBody>
                    <a:bodyPr/>
                    <a:lstStyle/>
                    <a:p>
                      <a:r>
                        <a:rPr kumimoji="1" lang="ja-JP" altLang="en-US" sz="1200" b="1" dirty="0">
                          <a:highlight>
                            <a:srgbClr val="00FF00"/>
                          </a:highlight>
                          <a:latin typeface="HGP創英角ｺﾞｼｯｸUB" panose="020B0900000000000000" pitchFamily="50" charset="-128"/>
                          <a:ea typeface="HGP創英角ｺﾞｼｯｸUB" panose="020B0900000000000000" pitchFamily="50" charset="-128"/>
                        </a:rPr>
                        <a:t>１Ａ２</a:t>
                      </a:r>
                      <a:r>
                        <a:rPr kumimoji="1" lang="en-US" altLang="ja-JP" sz="1200" b="1" dirty="0">
                          <a:highlight>
                            <a:srgbClr val="00FF00"/>
                          </a:highlight>
                          <a:latin typeface="HGP創英角ｺﾞｼｯｸUB" panose="020B0900000000000000" pitchFamily="50" charset="-128"/>
                          <a:ea typeface="HGP創英角ｺﾞｼｯｸUB" panose="020B0900000000000000" pitchFamily="50" charset="-128"/>
                        </a:rPr>
                        <a:t>&amp;</a:t>
                      </a:r>
                      <a:r>
                        <a:rPr kumimoji="1" lang="ja-JP" altLang="en-US" sz="1200" b="1" dirty="0">
                          <a:highlight>
                            <a:srgbClr val="00FF00"/>
                          </a:highlight>
                          <a:latin typeface="HGP創英角ｺﾞｼｯｸUB" panose="020B0900000000000000" pitchFamily="50" charset="-128"/>
                          <a:ea typeface="HGP創英角ｺﾞｼｯｸUB" panose="020B0900000000000000" pitchFamily="50" charset="-128"/>
                        </a:rPr>
                        <a:t>３</a:t>
                      </a:r>
                    </a:p>
                  </a:txBody>
                  <a:tcPr/>
                </a:tc>
                <a:tc>
                  <a:txBody>
                    <a:bodyPr/>
                    <a:lstStyle/>
                    <a:p>
                      <a:r>
                        <a:rPr kumimoji="1" lang="ja-JP" altLang="en-US" sz="1200" b="1" dirty="0">
                          <a:highlight>
                            <a:srgbClr val="00FF00"/>
                          </a:highlight>
                          <a:latin typeface="HGP創英角ｺﾞｼｯｸUB" panose="020B0900000000000000" pitchFamily="50" charset="-128"/>
                          <a:ea typeface="HGP創英角ｺﾞｼｯｸUB" panose="020B0900000000000000" pitchFamily="50" charset="-128"/>
                        </a:rPr>
                        <a:t>２５００～２７４０（３４）</a:t>
                      </a:r>
                    </a:p>
                  </a:txBody>
                  <a:tcPr/>
                </a:tc>
                <a:tc>
                  <a:txBody>
                    <a:bodyPr/>
                    <a:lstStyle/>
                    <a:p>
                      <a:r>
                        <a:rPr kumimoji="1" lang="ja-JP" altLang="en-US" sz="1200" b="1" dirty="0">
                          <a:highlight>
                            <a:srgbClr val="00FF00"/>
                          </a:highlight>
                          <a:latin typeface="HGP創英角ｺﾞｼｯｸUB" panose="020B0900000000000000" pitchFamily="50" charset="-128"/>
                          <a:ea typeface="HGP創英角ｺﾞｼｯｸUB" panose="020B0900000000000000" pitchFamily="50" charset="-128"/>
                        </a:rPr>
                        <a:t>日本語</a:t>
                      </a:r>
                    </a:p>
                  </a:txBody>
                  <a:tcPr/>
                </a:tc>
                <a:tc>
                  <a:txBody>
                    <a:bodyPr/>
                    <a:lstStyle/>
                    <a:p>
                      <a:r>
                        <a:rPr kumimoji="1" lang="ja-JP" altLang="en-US" sz="1200" b="1" dirty="0">
                          <a:highlight>
                            <a:srgbClr val="00FF00"/>
                          </a:highlight>
                          <a:latin typeface="HGP創英角ｺﾞｼｯｸUB" panose="020B0900000000000000" pitchFamily="50" charset="-128"/>
                          <a:ea typeface="HGP創英角ｺﾞｼｯｸUB" panose="020B0900000000000000" pitchFamily="50" charset="-128"/>
                        </a:rPr>
                        <a:t>日本</a:t>
                      </a:r>
                    </a:p>
                  </a:txBody>
                  <a:tcPr/>
                </a:tc>
                <a:extLst>
                  <a:ext uri="{0D108BD9-81ED-4DB2-BD59-A6C34878D82A}">
                    <a16:rowId xmlns:a16="http://schemas.microsoft.com/office/drawing/2014/main" val="129118728"/>
                  </a:ext>
                </a:extLst>
              </a:tr>
              <a:tr h="474127">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２</a:t>
                      </a:r>
                    </a:p>
                  </a:txBody>
                  <a:tcPr/>
                </a:tc>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パキスタン</a:t>
                      </a:r>
                      <a:r>
                        <a:rPr kumimoji="1" lang="en-US" altLang="ja-JP" sz="1200" b="1" dirty="0">
                          <a:latin typeface="HGP創英角ｺﾞｼｯｸUB" panose="020B0900000000000000" pitchFamily="50" charset="-128"/>
                          <a:ea typeface="HGP創英角ｺﾞｼｯｸUB" panose="020B0900000000000000" pitchFamily="50" charset="-128"/>
                        </a:rPr>
                        <a:t>&amp;</a:t>
                      </a:r>
                      <a:r>
                        <a:rPr kumimoji="1" lang="ja-JP" altLang="en-US" sz="1200" b="1" dirty="0">
                          <a:latin typeface="HGP創英角ｺﾞｼｯｸUB" panose="020B0900000000000000" pitchFamily="50" charset="-128"/>
                          <a:ea typeface="HGP創英角ｺﾞｼｯｸUB" panose="020B0900000000000000" pitchFamily="50" charset="-128"/>
                        </a:rPr>
                        <a:t>バングラデッシュ</a:t>
                      </a:r>
                    </a:p>
                  </a:txBody>
                  <a:tcPr/>
                </a:tc>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１Ｂ</a:t>
                      </a:r>
                    </a:p>
                  </a:txBody>
                  <a:tcPr/>
                </a:tc>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３２７１～３２８２（４）</a:t>
                      </a:r>
                    </a:p>
                  </a:txBody>
                  <a:tcPr/>
                </a:tc>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英語</a:t>
                      </a:r>
                    </a:p>
                  </a:txBody>
                  <a:tcPr/>
                </a:tc>
                <a:tc>
                  <a:txBody>
                    <a:bodyPr/>
                    <a:lstStyle/>
                    <a:p>
                      <a:endParaRPr kumimoji="1" lang="ja-JP" altLang="en-US" sz="1200" b="1" dirty="0">
                        <a:latin typeface="HGP創英角ｺﾞｼｯｸUB" panose="020B0900000000000000" pitchFamily="50" charset="-128"/>
                        <a:ea typeface="HGP創英角ｺﾞｼｯｸUB" panose="020B0900000000000000" pitchFamily="50" charset="-128"/>
                      </a:endParaRPr>
                    </a:p>
                  </a:txBody>
                  <a:tcPr/>
                </a:tc>
                <a:extLst>
                  <a:ext uri="{0D108BD9-81ED-4DB2-BD59-A6C34878D82A}">
                    <a16:rowId xmlns:a16="http://schemas.microsoft.com/office/drawing/2014/main" val="45143008"/>
                  </a:ext>
                </a:extLst>
              </a:tr>
              <a:tr h="474127">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３</a:t>
                      </a:r>
                    </a:p>
                  </a:txBody>
                  <a:tcPr/>
                </a:tc>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南アジア１：インド北部</a:t>
                      </a:r>
                    </a:p>
                  </a:txBody>
                  <a:tcPr/>
                </a:tc>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４</a:t>
                      </a:r>
                      <a:r>
                        <a:rPr kumimoji="1" lang="en-US" altLang="ja-JP" sz="1200" b="1" dirty="0">
                          <a:latin typeface="HGP創英角ｺﾞｼｯｸUB" panose="020B0900000000000000" pitchFamily="50" charset="-128"/>
                          <a:ea typeface="HGP創英角ｺﾞｼｯｸUB" panose="020B0900000000000000" pitchFamily="50" charset="-128"/>
                        </a:rPr>
                        <a:t>&amp;</a:t>
                      </a:r>
                      <a:r>
                        <a:rPr kumimoji="1" lang="ja-JP" altLang="en-US" sz="1200" b="1" dirty="0">
                          <a:latin typeface="HGP創英角ｺﾞｼｯｸUB" panose="020B0900000000000000" pitchFamily="50" charset="-128"/>
                          <a:ea typeface="HGP創英角ｺﾞｼｯｸUB" panose="020B0900000000000000" pitchFamily="50" charset="-128"/>
                        </a:rPr>
                        <a:t>６</a:t>
                      </a:r>
                    </a:p>
                  </a:txBody>
                  <a:tcPr/>
                </a:tc>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３０１１／３２９２（２１）</a:t>
                      </a:r>
                    </a:p>
                  </a:txBody>
                  <a:tcPr/>
                </a:tc>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英語</a:t>
                      </a:r>
                    </a:p>
                  </a:txBody>
                  <a:tcPr/>
                </a:tc>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インドブータン、ネパール</a:t>
                      </a:r>
                    </a:p>
                  </a:txBody>
                  <a:tcPr/>
                </a:tc>
                <a:extLst>
                  <a:ext uri="{0D108BD9-81ED-4DB2-BD59-A6C34878D82A}">
                    <a16:rowId xmlns:a16="http://schemas.microsoft.com/office/drawing/2014/main" val="982889192"/>
                  </a:ext>
                </a:extLst>
              </a:tr>
              <a:tr h="474127">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４</a:t>
                      </a:r>
                    </a:p>
                  </a:txBody>
                  <a:tcPr/>
                </a:tc>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南アジア２：インド北部</a:t>
                      </a:r>
                    </a:p>
                  </a:txBody>
                  <a:tcPr/>
                </a:tc>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５＆７</a:t>
                      </a:r>
                    </a:p>
                  </a:txBody>
                  <a:tcPr/>
                </a:tc>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２９８１／３２３２（１９）</a:t>
                      </a:r>
                    </a:p>
                  </a:txBody>
                  <a:tcPr/>
                </a:tc>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英語</a:t>
                      </a:r>
                    </a:p>
                  </a:txBody>
                  <a:tcPr/>
                </a:tc>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インド、モルジブ、スリランカ</a:t>
                      </a:r>
                    </a:p>
                  </a:txBody>
                  <a:tcPr/>
                </a:tc>
                <a:extLst>
                  <a:ext uri="{0D108BD9-81ED-4DB2-BD59-A6C34878D82A}">
                    <a16:rowId xmlns:a16="http://schemas.microsoft.com/office/drawing/2014/main" val="447679825"/>
                  </a:ext>
                </a:extLst>
              </a:tr>
              <a:tr h="1401105">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５</a:t>
                      </a:r>
                    </a:p>
                  </a:txBody>
                  <a:tcPr/>
                </a:tc>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アセアン諸国</a:t>
                      </a:r>
                    </a:p>
                  </a:txBody>
                  <a:tcPr/>
                </a:tc>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１Ｂ，９，１０ＢＣ</a:t>
                      </a:r>
                    </a:p>
                  </a:txBody>
                  <a:tcPr/>
                </a:tc>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３３００／３４５０（９）</a:t>
                      </a:r>
                    </a:p>
                  </a:txBody>
                  <a:tcPr/>
                </a:tc>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英語、タイ語、中国語</a:t>
                      </a:r>
                    </a:p>
                  </a:txBody>
                  <a:tcPr/>
                </a:tc>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中国、香港、インドネシア、タイ、ラオス、マカオ、マレーシア、モンゴル、シンガポール、ミャンマー</a:t>
                      </a:r>
                    </a:p>
                  </a:txBody>
                  <a:tcPr/>
                </a:tc>
                <a:extLst>
                  <a:ext uri="{0D108BD9-81ED-4DB2-BD59-A6C34878D82A}">
                    <a16:rowId xmlns:a16="http://schemas.microsoft.com/office/drawing/2014/main" val="3684290213"/>
                  </a:ext>
                </a:extLst>
              </a:tr>
              <a:tr h="474127">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６</a:t>
                      </a:r>
                    </a:p>
                  </a:txBody>
                  <a:tcPr/>
                </a:tc>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台湾</a:t>
                      </a:r>
                    </a:p>
                  </a:txBody>
                  <a:tcPr/>
                </a:tc>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９</a:t>
                      </a:r>
                    </a:p>
                  </a:txBody>
                  <a:tcPr/>
                </a:tc>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３４６１／３５２３（１７）</a:t>
                      </a:r>
                    </a:p>
                  </a:txBody>
                  <a:tcPr/>
                </a:tc>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中国語</a:t>
                      </a:r>
                    </a:p>
                  </a:txBody>
                  <a:tcPr/>
                </a:tc>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台湾</a:t>
                      </a:r>
                    </a:p>
                  </a:txBody>
                  <a:tcPr/>
                </a:tc>
                <a:extLst>
                  <a:ext uri="{0D108BD9-81ED-4DB2-BD59-A6C34878D82A}">
                    <a16:rowId xmlns:a16="http://schemas.microsoft.com/office/drawing/2014/main" val="2806661724"/>
                  </a:ext>
                </a:extLst>
              </a:tr>
              <a:tr h="474127">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７</a:t>
                      </a:r>
                    </a:p>
                  </a:txBody>
                  <a:tcPr/>
                </a:tc>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韓国</a:t>
                      </a:r>
                    </a:p>
                  </a:txBody>
                  <a:tcPr/>
                </a:tc>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１１，１２</a:t>
                      </a:r>
                    </a:p>
                  </a:txBody>
                  <a:tcPr/>
                </a:tc>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３６００／３７２２（１０）</a:t>
                      </a:r>
                    </a:p>
                  </a:txBody>
                  <a:tcPr/>
                </a:tc>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韓国語</a:t>
                      </a:r>
                    </a:p>
                  </a:txBody>
                  <a:tcPr/>
                </a:tc>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韓国</a:t>
                      </a:r>
                    </a:p>
                  </a:txBody>
                  <a:tcPr/>
                </a:tc>
                <a:extLst>
                  <a:ext uri="{0D108BD9-81ED-4DB2-BD59-A6C34878D82A}">
                    <a16:rowId xmlns:a16="http://schemas.microsoft.com/office/drawing/2014/main" val="2312503217"/>
                  </a:ext>
                </a:extLst>
              </a:tr>
              <a:tr h="638538">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８</a:t>
                      </a:r>
                    </a:p>
                  </a:txBody>
                  <a:tcPr/>
                </a:tc>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フィリピン</a:t>
                      </a:r>
                    </a:p>
                  </a:txBody>
                  <a:tcPr/>
                </a:tc>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１０Ａ</a:t>
                      </a:r>
                    </a:p>
                  </a:txBody>
                  <a:tcPr/>
                </a:tc>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３７７０／３８７０（１０）</a:t>
                      </a:r>
                    </a:p>
                  </a:txBody>
                  <a:tcPr/>
                </a:tc>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英語、タガログ語</a:t>
                      </a:r>
                    </a:p>
                  </a:txBody>
                  <a:tcPr/>
                </a:tc>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フィリピン</a:t>
                      </a:r>
                    </a:p>
                  </a:txBody>
                  <a:tcPr/>
                </a:tc>
                <a:extLst>
                  <a:ext uri="{0D108BD9-81ED-4DB2-BD59-A6C34878D82A}">
                    <a16:rowId xmlns:a16="http://schemas.microsoft.com/office/drawing/2014/main" val="3616821432"/>
                  </a:ext>
                </a:extLst>
              </a:tr>
              <a:tr h="630216">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９</a:t>
                      </a:r>
                    </a:p>
                  </a:txBody>
                  <a:tcPr/>
                </a:tc>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南大平洋</a:t>
                      </a:r>
                    </a:p>
                  </a:txBody>
                  <a:tcPr/>
                </a:tc>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８</a:t>
                      </a:r>
                    </a:p>
                  </a:txBody>
                  <a:tcPr/>
                </a:tc>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９４５５／９９８０（２５）</a:t>
                      </a:r>
                    </a:p>
                  </a:txBody>
                  <a:tcPr/>
                </a:tc>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英語、フランス語</a:t>
                      </a:r>
                    </a:p>
                  </a:txBody>
                  <a:tcPr/>
                </a:tc>
                <a:tc>
                  <a:txBody>
                    <a:bodyPr/>
                    <a:lstStyle/>
                    <a:p>
                      <a:r>
                        <a:rPr kumimoji="1" lang="ja-JP" altLang="en-US" sz="1200" b="1" dirty="0">
                          <a:latin typeface="HGP創英角ｺﾞｼｯｸUB" panose="020B0900000000000000" pitchFamily="50" charset="-128"/>
                          <a:ea typeface="HGP創英角ｺﾞｼｯｸUB" panose="020B0900000000000000" pitchFamily="50" charset="-128"/>
                        </a:rPr>
                        <a:t>諸国</a:t>
                      </a:r>
                    </a:p>
                  </a:txBody>
                  <a:tcPr/>
                </a:tc>
                <a:extLst>
                  <a:ext uri="{0D108BD9-81ED-4DB2-BD59-A6C34878D82A}">
                    <a16:rowId xmlns:a16="http://schemas.microsoft.com/office/drawing/2014/main" val="4270212594"/>
                  </a:ext>
                </a:extLst>
              </a:tr>
            </a:tbl>
          </a:graphicData>
        </a:graphic>
      </p:graphicFrame>
      <p:pic>
        <p:nvPicPr>
          <p:cNvPr id="4" name="図 3">
            <a:extLst>
              <a:ext uri="{FF2B5EF4-FFF2-40B4-BE49-F238E27FC236}">
                <a16:creationId xmlns:a16="http://schemas.microsoft.com/office/drawing/2014/main" id="{DE8DC2B2-738B-4F3D-A79A-AA8CD932944E}"/>
              </a:ext>
            </a:extLst>
          </p:cNvPr>
          <p:cNvPicPr>
            <a:picLocks noChangeAspect="1"/>
          </p:cNvPicPr>
          <p:nvPr/>
        </p:nvPicPr>
        <p:blipFill>
          <a:blip r:embed="rId3"/>
          <a:stretch>
            <a:fillRect/>
          </a:stretch>
        </p:blipFill>
        <p:spPr>
          <a:xfrm>
            <a:off x="7959986" y="0"/>
            <a:ext cx="1110727" cy="647530"/>
          </a:xfrm>
          <a:prstGeom prst="rect">
            <a:avLst/>
          </a:prstGeom>
        </p:spPr>
      </p:pic>
    </p:spTree>
    <p:extLst>
      <p:ext uri="{BB962C8B-B14F-4D97-AF65-F5344CB8AC3E}">
        <p14:creationId xmlns:p14="http://schemas.microsoft.com/office/powerpoint/2010/main" val="15288064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A0E1E8E-2BF3-4448-8A1E-9CF98D42EA9C}"/>
              </a:ext>
            </a:extLst>
          </p:cNvPr>
          <p:cNvSpPr txBox="1"/>
          <p:nvPr/>
        </p:nvSpPr>
        <p:spPr>
          <a:xfrm>
            <a:off x="203812" y="517794"/>
            <a:ext cx="8736376" cy="526297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kumimoji="1" lang="ja-JP" altLang="en-US" sz="2400" b="1" dirty="0">
                <a:latin typeface="HGP創英角ｺﾞｼｯｸUB" panose="020B0900000000000000" pitchFamily="50" charset="-128"/>
                <a:ea typeface="HGP創英角ｺﾞｼｯｸUB" panose="020B0900000000000000" pitchFamily="50" charset="-128"/>
              </a:rPr>
              <a:t>地域（草案）　　　　：　　　　規模の比較</a:t>
            </a:r>
            <a:endParaRPr kumimoji="1" lang="en-US" altLang="ja-JP" sz="2400" b="1" dirty="0">
              <a:latin typeface="HGP創英角ｺﾞｼｯｸUB" panose="020B0900000000000000" pitchFamily="50" charset="-128"/>
              <a:ea typeface="HGP創英角ｺﾞｼｯｸUB" panose="020B0900000000000000" pitchFamily="50" charset="-128"/>
            </a:endParaRPr>
          </a:p>
          <a:p>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総セクション数　　　　　　１８７４（世界での）</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最多セクション数　　　　　１４５（インド南部Ｚ）</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最小セクション数　　　　　４１（ＡＳＥＡＮ）</a:t>
            </a:r>
            <a:endParaRPr kumimoji="1" lang="en-US" altLang="ja-JP" sz="2400" b="1" dirty="0">
              <a:latin typeface="HGP創英角ｺﾞｼｯｸUB" panose="020B0900000000000000" pitchFamily="50" charset="-128"/>
              <a:ea typeface="HGP創英角ｺﾞｼｯｸUB" panose="020B0900000000000000" pitchFamily="50" charset="-128"/>
            </a:endParaRPr>
          </a:p>
          <a:p>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最多参加者数　　　　　　１４１，７５５（インド南部）</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最小参加者数　　　　　　　２０，７５０（パキスタン</a:t>
            </a:r>
            <a:r>
              <a:rPr kumimoji="1" lang="en-US" altLang="ja-JP" sz="2400" b="1" dirty="0">
                <a:latin typeface="HGP創英角ｺﾞｼｯｸUB" panose="020B0900000000000000" pitchFamily="50" charset="-128"/>
                <a:ea typeface="HGP創英角ｺﾞｼｯｸUB" panose="020B0900000000000000" pitchFamily="50" charset="-128"/>
              </a:rPr>
              <a:t>&amp;</a:t>
            </a:r>
            <a:r>
              <a:rPr kumimoji="1" lang="ja-JP" altLang="en-US" sz="2400" b="1" dirty="0">
                <a:latin typeface="HGP創英角ｺﾞｼｯｸUB" panose="020B0900000000000000" pitchFamily="50" charset="-128"/>
                <a:ea typeface="HGP創英角ｺﾞｼｯｸUB" panose="020B0900000000000000" pitchFamily="50" charset="-128"/>
              </a:rPr>
              <a:t>バングラデッシュ）</a:t>
            </a:r>
            <a:endParaRPr kumimoji="1" lang="en-US" altLang="ja-JP" sz="2400" b="1" dirty="0">
              <a:latin typeface="HGP創英角ｺﾞｼｯｸUB" panose="020B0900000000000000" pitchFamily="50" charset="-128"/>
              <a:ea typeface="HGP創英角ｺﾞｼｯｸUB" panose="020B0900000000000000" pitchFamily="50" charset="-128"/>
            </a:endParaRPr>
          </a:p>
          <a:p>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最大クラブ数　　　　　　　３，６２１（インド南部）</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最小クラブ数　　　　　　　８５８（カナダ）</a:t>
            </a:r>
            <a:endParaRPr kumimoji="1" lang="en-US" altLang="ja-JP" sz="2400" b="1" dirty="0">
              <a:latin typeface="HGP創英角ｺﾞｼｯｸUB" panose="020B0900000000000000" pitchFamily="50" charset="-128"/>
              <a:ea typeface="HGP創英角ｺﾞｼｯｸUB" panose="020B0900000000000000" pitchFamily="50" charset="-128"/>
            </a:endParaRPr>
          </a:p>
          <a:p>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rPr>
              <a:t>最大地区数　　　　　　　　３４（日本）</a:t>
            </a:r>
            <a:endParaRPr kumimoji="1" lang="en-US" altLang="ja-JP" sz="24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最小地区数　　　　　　　　４（パキスタン</a:t>
            </a:r>
            <a:r>
              <a:rPr kumimoji="1" lang="en-US" altLang="ja-JP" sz="2400" b="1" dirty="0">
                <a:latin typeface="HGP創英角ｺﾞｼｯｸUB" panose="020B0900000000000000" pitchFamily="50" charset="-128"/>
                <a:ea typeface="HGP創英角ｺﾞｼｯｸUB" panose="020B0900000000000000" pitchFamily="50" charset="-128"/>
              </a:rPr>
              <a:t>&amp;</a:t>
            </a:r>
            <a:r>
              <a:rPr kumimoji="1" lang="ja-JP" altLang="en-US" sz="2400" b="1" dirty="0">
                <a:latin typeface="HGP創英角ｺﾞｼｯｸUB" panose="020B0900000000000000" pitchFamily="50" charset="-128"/>
                <a:ea typeface="HGP創英角ｺﾞｼｯｸUB" panose="020B0900000000000000" pitchFamily="50" charset="-128"/>
              </a:rPr>
              <a:t>バングラデッシュ）</a:t>
            </a:r>
          </a:p>
        </p:txBody>
      </p:sp>
      <p:sp>
        <p:nvSpPr>
          <p:cNvPr id="2" name="矢印: 上下 1">
            <a:extLst>
              <a:ext uri="{FF2B5EF4-FFF2-40B4-BE49-F238E27FC236}">
                <a16:creationId xmlns:a16="http://schemas.microsoft.com/office/drawing/2014/main" id="{07D00A66-19E7-49FE-8E3D-A78FEA0074C6}"/>
              </a:ext>
            </a:extLst>
          </p:cNvPr>
          <p:cNvSpPr/>
          <p:nvPr/>
        </p:nvSpPr>
        <p:spPr>
          <a:xfrm>
            <a:off x="2677099" y="1274875"/>
            <a:ext cx="231354" cy="450589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減算記号 2">
            <a:extLst>
              <a:ext uri="{FF2B5EF4-FFF2-40B4-BE49-F238E27FC236}">
                <a16:creationId xmlns:a16="http://schemas.microsoft.com/office/drawing/2014/main" id="{C59EFF4D-B05D-410E-BADA-B66CBFA99B07}"/>
              </a:ext>
            </a:extLst>
          </p:cNvPr>
          <p:cNvSpPr/>
          <p:nvPr/>
        </p:nvSpPr>
        <p:spPr>
          <a:xfrm>
            <a:off x="-473726" y="1047429"/>
            <a:ext cx="8554598"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6FFBB9F5-7FE9-4D24-A288-5BF83C1FF91F}"/>
              </a:ext>
            </a:extLst>
          </p:cNvPr>
          <p:cNvPicPr>
            <a:picLocks noChangeAspect="1"/>
          </p:cNvPicPr>
          <p:nvPr/>
        </p:nvPicPr>
        <p:blipFill>
          <a:blip r:embed="rId3"/>
          <a:stretch>
            <a:fillRect/>
          </a:stretch>
        </p:blipFill>
        <p:spPr>
          <a:xfrm>
            <a:off x="7718426" y="5890981"/>
            <a:ext cx="1110727" cy="647530"/>
          </a:xfrm>
          <a:prstGeom prst="rect">
            <a:avLst/>
          </a:prstGeom>
        </p:spPr>
      </p:pic>
    </p:spTree>
    <p:extLst>
      <p:ext uri="{BB962C8B-B14F-4D97-AF65-F5344CB8AC3E}">
        <p14:creationId xmlns:p14="http://schemas.microsoft.com/office/powerpoint/2010/main" val="14603630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BADB514-F3C0-4BF5-A4F4-85B2F794859B}"/>
              </a:ext>
            </a:extLst>
          </p:cNvPr>
          <p:cNvSpPr txBox="1"/>
          <p:nvPr/>
        </p:nvSpPr>
        <p:spPr>
          <a:xfrm>
            <a:off x="763571" y="1385740"/>
            <a:ext cx="7946796" cy="34163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kumimoji="1" lang="ja-JP" altLang="en-US" sz="5400" b="1" dirty="0">
                <a:latin typeface="Amasis MT Pro Black" panose="02040A04050005020304" pitchFamily="18" charset="0"/>
              </a:rPr>
              <a:t>　　　</a:t>
            </a:r>
            <a:r>
              <a:rPr kumimoji="1" lang="en-US" altLang="ja-JP" sz="5400" b="1" dirty="0">
                <a:latin typeface="Amasis MT Pro Black" panose="02040A04050005020304" pitchFamily="18" charset="0"/>
              </a:rPr>
              <a:t>S</a:t>
            </a:r>
            <a:r>
              <a:rPr kumimoji="1" lang="ja-JP" altLang="en-US" sz="5400" b="1" dirty="0">
                <a:latin typeface="Amasis MT Pro Black" panose="02040A04050005020304" pitchFamily="18" charset="0"/>
              </a:rPr>
              <a:t>　</a:t>
            </a:r>
            <a:r>
              <a:rPr kumimoji="1" lang="en-US" altLang="ja-JP" sz="5400" b="1" dirty="0">
                <a:latin typeface="Amasis MT Pro Black" panose="02040A04050005020304" pitchFamily="18" charset="0"/>
              </a:rPr>
              <a:t>R</a:t>
            </a:r>
            <a:r>
              <a:rPr kumimoji="1" lang="ja-JP" altLang="en-US" sz="5400" b="1" dirty="0">
                <a:latin typeface="Amasis MT Pro Black" panose="02040A04050005020304" pitchFamily="18" charset="0"/>
              </a:rPr>
              <a:t>　</a:t>
            </a:r>
            <a:r>
              <a:rPr kumimoji="1" lang="en-US" altLang="ja-JP" sz="5400" b="1" dirty="0">
                <a:latin typeface="Amasis MT Pro Black" panose="02040A04050005020304" pitchFamily="18" charset="0"/>
              </a:rPr>
              <a:t>F</a:t>
            </a:r>
          </a:p>
          <a:p>
            <a:endParaRPr kumimoji="1" lang="en-US" altLang="ja-JP" sz="5400" b="1" dirty="0">
              <a:latin typeface="Amasis MT Pro Black" panose="02040A04050005020304" pitchFamily="18" charset="0"/>
            </a:endParaRPr>
          </a:p>
          <a:p>
            <a:r>
              <a:rPr kumimoji="1" lang="ja-JP" altLang="en-US" sz="5400" b="1" dirty="0">
                <a:latin typeface="Amasis MT Pro Black" panose="02040A04050005020304" pitchFamily="18" charset="0"/>
              </a:rPr>
              <a:t>（</a:t>
            </a:r>
            <a:r>
              <a:rPr kumimoji="1" lang="en-US" altLang="ja-JP" sz="5400" b="1" dirty="0">
                <a:latin typeface="Amasis MT Pro Black" panose="02040A04050005020304" pitchFamily="18" charset="0"/>
              </a:rPr>
              <a:t>Shaping Rotary</a:t>
            </a:r>
            <a:r>
              <a:rPr kumimoji="1" lang="ja-JP" altLang="en-US" sz="5400" b="1" dirty="0">
                <a:latin typeface="Amasis MT Pro Black" panose="02040A04050005020304" pitchFamily="18" charset="0"/>
              </a:rPr>
              <a:t>‘</a:t>
            </a:r>
            <a:r>
              <a:rPr kumimoji="1" lang="en-US" altLang="ja-JP" sz="5400" b="1" dirty="0">
                <a:latin typeface="Amasis MT Pro Black" panose="02040A04050005020304" pitchFamily="18" charset="0"/>
              </a:rPr>
              <a:t>s </a:t>
            </a:r>
            <a:r>
              <a:rPr kumimoji="1" lang="ja-JP" altLang="en-US" sz="5400" b="1" dirty="0">
                <a:latin typeface="Amasis MT Pro Black" panose="02040A04050005020304" pitchFamily="18" charset="0"/>
              </a:rPr>
              <a:t>　</a:t>
            </a:r>
            <a:endParaRPr kumimoji="1" lang="en-US" altLang="ja-JP" sz="5400" b="1" dirty="0">
              <a:latin typeface="Amasis MT Pro Black" panose="02040A04050005020304" pitchFamily="18" charset="0"/>
            </a:endParaRPr>
          </a:p>
          <a:p>
            <a:r>
              <a:rPr kumimoji="1" lang="ja-JP" altLang="en-US" sz="5400" b="1" dirty="0">
                <a:latin typeface="Amasis MT Pro Black" panose="02040A04050005020304" pitchFamily="18" charset="0"/>
              </a:rPr>
              <a:t>　　　</a:t>
            </a:r>
            <a:r>
              <a:rPr kumimoji="1" lang="en-US" altLang="ja-JP" sz="5400" b="1" dirty="0">
                <a:latin typeface="Amasis MT Pro Black" panose="02040A04050005020304" pitchFamily="18" charset="0"/>
              </a:rPr>
              <a:t>Future</a:t>
            </a:r>
            <a:r>
              <a:rPr kumimoji="1" lang="ja-JP" altLang="en-US" sz="5400" b="1" dirty="0">
                <a:latin typeface="Amasis MT Pro Black" panose="02040A04050005020304" pitchFamily="18" charset="0"/>
              </a:rPr>
              <a:t>）</a:t>
            </a:r>
          </a:p>
        </p:txBody>
      </p:sp>
      <p:pic>
        <p:nvPicPr>
          <p:cNvPr id="3" name="Picture 2" descr="C:\Users\FMV-ESPRIMO\Desktop\image001.png">
            <a:extLst>
              <a:ext uri="{FF2B5EF4-FFF2-40B4-BE49-F238E27FC236}">
                <a16:creationId xmlns:a16="http://schemas.microsoft.com/office/drawing/2014/main" id="{7FFDA9B4-AD01-2999-4BE9-9F25C0F6B852}"/>
              </a:ext>
            </a:extLst>
          </p:cNvPr>
          <p:cNvPicPr>
            <a:picLocks noChangeAspect="1" noChangeArrowheads="1"/>
          </p:cNvPicPr>
          <p:nvPr/>
        </p:nvPicPr>
        <p:blipFill>
          <a:blip r:embed="rId3" cstate="print"/>
          <a:srcRect/>
          <a:stretch>
            <a:fillRect/>
          </a:stretch>
        </p:blipFill>
        <p:spPr bwMode="auto">
          <a:xfrm>
            <a:off x="7925841" y="316478"/>
            <a:ext cx="933450" cy="371475"/>
          </a:xfrm>
          <a:prstGeom prst="rect">
            <a:avLst/>
          </a:prstGeom>
          <a:noFill/>
        </p:spPr>
      </p:pic>
    </p:spTree>
    <p:extLst>
      <p:ext uri="{BB962C8B-B14F-4D97-AF65-F5344CB8AC3E}">
        <p14:creationId xmlns:p14="http://schemas.microsoft.com/office/powerpoint/2010/main" val="2495414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0EEAACF-2E21-DD5C-BF84-A2F611DDEAF5}"/>
              </a:ext>
            </a:extLst>
          </p:cNvPr>
          <p:cNvSpPr txBox="1"/>
          <p:nvPr/>
        </p:nvSpPr>
        <p:spPr>
          <a:xfrm>
            <a:off x="466928" y="204281"/>
            <a:ext cx="8385242" cy="6370975"/>
          </a:xfrm>
          <a:prstGeom prst="rect">
            <a:avLst/>
          </a:prstGeom>
          <a:noFill/>
        </p:spPr>
        <p:txBody>
          <a:bodyPr wrap="square" rtlCol="0">
            <a:spAutoFit/>
          </a:bodyPr>
          <a:lstStyle/>
          <a:p>
            <a:pPr algn="l" rtl="0"/>
            <a:r>
              <a:rPr lang="ja-JP" altLang="en-US" sz="2800" b="1" i="0" dirty="0">
                <a:solidFill>
                  <a:srgbClr val="000000"/>
                </a:solidFill>
                <a:effectLst/>
                <a:highlight>
                  <a:srgbClr val="FFFF00"/>
                </a:highlight>
                <a:latin typeface="HGP創英角ｺﾞｼｯｸUB" panose="020B0900000000000000" pitchFamily="50" charset="-128"/>
                <a:ea typeface="HGP創英角ｺﾞｼｯｸUB" panose="020B0900000000000000" pitchFamily="50" charset="-128"/>
              </a:rPr>
              <a:t>◆会長イニシアチブ</a:t>
            </a:r>
          </a:p>
          <a:p>
            <a:pPr algn="l" rtl="0"/>
            <a:r>
              <a:rPr lang="ja-JP" altLang="en-US" sz="3600" b="1" i="0" dirty="0">
                <a:solidFill>
                  <a:srgbClr val="000000"/>
                </a:solidFill>
                <a:effectLst/>
                <a:latin typeface="HGP創英角ｺﾞｼｯｸUB" panose="020B0900000000000000" pitchFamily="50" charset="-128"/>
                <a:ea typeface="HGP創英角ｺﾞｼｯｸUB" panose="020B0900000000000000" pitchFamily="50" charset="-128"/>
              </a:rPr>
              <a:t>　</a:t>
            </a:r>
            <a:r>
              <a:rPr lang="ja-JP" altLang="en-US" sz="3200" b="1" i="0" dirty="0">
                <a:solidFill>
                  <a:srgbClr val="000000"/>
                </a:solidFill>
                <a:effectLst/>
                <a:highlight>
                  <a:srgbClr val="00FFFF"/>
                </a:highlight>
                <a:latin typeface="HGP創英角ｺﾞｼｯｸUB" panose="020B0900000000000000" pitchFamily="50" charset="-128"/>
                <a:ea typeface="HGP創英角ｺﾞｼｯｸUB" panose="020B0900000000000000" pitchFamily="50" charset="-128"/>
              </a:rPr>
              <a:t>・メンタルヘルスへの取り組み</a:t>
            </a:r>
            <a:endParaRPr lang="en-US" altLang="ja-JP" sz="3200" b="1" i="0" dirty="0">
              <a:solidFill>
                <a:srgbClr val="000000"/>
              </a:solidFill>
              <a:effectLst/>
              <a:highlight>
                <a:srgbClr val="00FFFF"/>
              </a:highlight>
              <a:latin typeface="HGP創英角ｺﾞｼｯｸUB" panose="020B0900000000000000" pitchFamily="50" charset="-128"/>
              <a:ea typeface="HGP創英角ｺﾞｼｯｸUB" panose="020B0900000000000000" pitchFamily="50" charset="-128"/>
            </a:endParaRPr>
          </a:p>
          <a:p>
            <a:pPr algn="l" rtl="0"/>
            <a:r>
              <a:rPr lang="ja-JP" altLang="en-US" sz="3200" b="1" dirty="0">
                <a:solidFill>
                  <a:srgbClr val="000000"/>
                </a:solidFill>
                <a:latin typeface="HGP創英角ｺﾞｼｯｸUB" panose="020B0900000000000000" pitchFamily="50" charset="-128"/>
                <a:ea typeface="HGP創英角ｺﾞｼｯｸUB" panose="020B0900000000000000" pitchFamily="50" charset="-128"/>
              </a:rPr>
              <a:t>　</a:t>
            </a:r>
            <a:r>
              <a:rPr lang="ja-JP" altLang="en-US" sz="3200" b="1" dirty="0">
                <a:solidFill>
                  <a:srgbClr val="000000"/>
                </a:solidFill>
                <a:highlight>
                  <a:srgbClr val="00FFFF"/>
                </a:highlight>
                <a:latin typeface="HGP創英角ｺﾞｼｯｸUB" panose="020B0900000000000000" pitchFamily="50" charset="-128"/>
                <a:ea typeface="HGP創英角ｺﾞｼｯｸUB" panose="020B0900000000000000" pitchFamily="50" charset="-128"/>
              </a:rPr>
              <a:t>・バーチャル交換を通じた平和構築</a:t>
            </a:r>
            <a:endParaRPr lang="en-US" altLang="ja-JP" sz="3200" b="1" dirty="0">
              <a:solidFill>
                <a:srgbClr val="000000"/>
              </a:solidFill>
              <a:highlight>
                <a:srgbClr val="00FFFF"/>
              </a:highlight>
              <a:latin typeface="HGP創英角ｺﾞｼｯｸUB" panose="020B0900000000000000" pitchFamily="50" charset="-128"/>
              <a:ea typeface="HGP創英角ｺﾞｼｯｸUB" panose="020B0900000000000000" pitchFamily="50" charset="-128"/>
            </a:endParaRPr>
          </a:p>
          <a:p>
            <a:r>
              <a:rPr lang="ja-JP" altLang="en-US" sz="3200" b="1" i="0" dirty="0">
                <a:solidFill>
                  <a:srgbClr val="000000"/>
                </a:solidFill>
                <a:effectLst/>
                <a:latin typeface="HGP創英角ｺﾞｼｯｸUB" panose="020B0900000000000000" pitchFamily="50" charset="-128"/>
                <a:ea typeface="HGP創英角ｺﾞｼｯｸUB" panose="020B0900000000000000" pitchFamily="50" charset="-128"/>
              </a:rPr>
              <a:t>　</a:t>
            </a:r>
            <a:r>
              <a:rPr lang="ja-JP" altLang="en-US" sz="3200" b="1" i="0" dirty="0">
                <a:solidFill>
                  <a:srgbClr val="000000"/>
                </a:solidFill>
                <a:effectLst/>
                <a:highlight>
                  <a:srgbClr val="00FFFF"/>
                </a:highlight>
                <a:latin typeface="HGP創英角ｺﾞｼｯｸUB" panose="020B0900000000000000" pitchFamily="50" charset="-128"/>
                <a:ea typeface="HGP創英角ｺﾞｼｯｸUB" panose="020B0900000000000000" pitchFamily="50" charset="-128"/>
              </a:rPr>
              <a:t>・</a:t>
            </a:r>
            <a:r>
              <a:rPr lang="ja-JP" altLang="en-US" sz="3200" b="1" dirty="0">
                <a:solidFill>
                  <a:srgbClr val="000000"/>
                </a:solidFill>
                <a:highlight>
                  <a:srgbClr val="00FFFF"/>
                </a:highlight>
                <a:latin typeface="HGP創英角ｺﾞｼｯｸUB" panose="020B0900000000000000" pitchFamily="50" charset="-128"/>
                <a:ea typeface="HGP創英角ｺﾞｼｯｸUB" panose="020B0900000000000000" pitchFamily="50" charset="-128"/>
              </a:rPr>
              <a:t>女児のエンパワメント</a:t>
            </a:r>
            <a:endParaRPr lang="en-US" altLang="ja-JP" sz="3200" b="1" dirty="0">
              <a:solidFill>
                <a:srgbClr val="000000"/>
              </a:solidFill>
              <a:highlight>
                <a:srgbClr val="00FFFF"/>
              </a:highlight>
              <a:latin typeface="HGP創英角ｺﾞｼｯｸUB" panose="020B0900000000000000" pitchFamily="50" charset="-128"/>
              <a:ea typeface="HGP創英角ｺﾞｼｯｸUB" panose="020B0900000000000000" pitchFamily="50" charset="-128"/>
            </a:endParaRPr>
          </a:p>
          <a:p>
            <a:endParaRPr lang="en-US" altLang="ja-JP" sz="2800" b="1" dirty="0">
              <a:solidFill>
                <a:srgbClr val="000000"/>
              </a:solidFill>
              <a:latin typeface="HGP創英角ｺﾞｼｯｸUB" panose="020B0900000000000000" pitchFamily="50" charset="-128"/>
              <a:ea typeface="HGP創英角ｺﾞｼｯｸUB" panose="020B0900000000000000" pitchFamily="50" charset="-128"/>
            </a:endParaRPr>
          </a:p>
          <a:p>
            <a:r>
              <a:rPr lang="ja-JP" altLang="en-US" sz="2800" b="1" dirty="0">
                <a:solidFill>
                  <a:srgbClr val="000000"/>
                </a:solidFill>
                <a:latin typeface="HGP創英角ｺﾞｼｯｸUB" panose="020B0900000000000000" pitchFamily="50" charset="-128"/>
                <a:ea typeface="HGP創英角ｺﾞｼｯｸUB" panose="020B0900000000000000" pitchFamily="50" charset="-128"/>
              </a:rPr>
              <a:t>　今年度</a:t>
            </a:r>
            <a:r>
              <a:rPr lang="ja-JP" altLang="en-US" sz="2800" b="1" i="0" dirty="0">
                <a:solidFill>
                  <a:srgbClr val="000000"/>
                </a:solidFill>
                <a:effectLst/>
                <a:latin typeface="HGP創英角ｺﾞｼｯｸUB" panose="020B0900000000000000" pitchFamily="50" charset="-128"/>
                <a:ea typeface="HGP創英角ｺﾞｼｯｸUB" panose="020B0900000000000000" pitchFamily="50" charset="-128"/>
              </a:rPr>
              <a:t>、ゴードン会長は</a:t>
            </a:r>
            <a:endParaRPr lang="en-US" altLang="ja-JP" sz="2800" b="1" i="0" dirty="0">
              <a:solidFill>
                <a:srgbClr val="000000"/>
              </a:solidFill>
              <a:effectLst/>
              <a:latin typeface="HGP創英角ｺﾞｼｯｸUB" panose="020B0900000000000000" pitchFamily="50" charset="-128"/>
              <a:ea typeface="HGP創英角ｺﾞｼｯｸUB" panose="020B0900000000000000" pitchFamily="50" charset="-128"/>
            </a:endParaRPr>
          </a:p>
          <a:p>
            <a:r>
              <a:rPr lang="ja-JP" altLang="en-US" sz="2800" b="1" dirty="0">
                <a:solidFill>
                  <a:srgbClr val="000000"/>
                </a:solidFill>
                <a:latin typeface="HGP創英角ｺﾞｼｯｸUB" panose="020B0900000000000000" pitchFamily="50" charset="-128"/>
                <a:ea typeface="HGP創英角ｺﾞｼｯｸUB" panose="020B0900000000000000" pitchFamily="50" charset="-128"/>
              </a:rPr>
              <a:t>　</a:t>
            </a:r>
            <a:r>
              <a:rPr lang="ja-JP" altLang="en-US" sz="2800" b="1" i="0" dirty="0">
                <a:solidFill>
                  <a:srgbClr val="000000"/>
                </a:solidFill>
                <a:effectLst/>
                <a:latin typeface="HGP創英角ｺﾞｼｯｸUB" panose="020B0900000000000000" pitchFamily="50" charset="-128"/>
                <a:ea typeface="HGP創英角ｺﾞｼｯｸUB" panose="020B0900000000000000" pitchFamily="50" charset="-128"/>
              </a:rPr>
              <a:t>「世界に希望を生み出そう」の</a:t>
            </a:r>
            <a:endParaRPr lang="en-US" altLang="ja-JP" sz="2800" b="1" i="0" dirty="0">
              <a:solidFill>
                <a:srgbClr val="000000"/>
              </a:solidFill>
              <a:effectLst/>
              <a:latin typeface="HGP創英角ｺﾞｼｯｸUB" panose="020B0900000000000000" pitchFamily="50" charset="-128"/>
              <a:ea typeface="HGP創英角ｺﾞｼｯｸUB" panose="020B0900000000000000" pitchFamily="50" charset="-128"/>
            </a:endParaRPr>
          </a:p>
          <a:p>
            <a:r>
              <a:rPr lang="ja-JP" altLang="en-US" sz="2800" b="1" dirty="0">
                <a:solidFill>
                  <a:srgbClr val="000000"/>
                </a:solidFill>
                <a:latin typeface="HGP創英角ｺﾞｼｯｸUB" panose="020B0900000000000000" pitchFamily="50" charset="-128"/>
                <a:ea typeface="HGP創英角ｺﾞｼｯｸUB" panose="020B0900000000000000" pitchFamily="50" charset="-128"/>
              </a:rPr>
              <a:t>　</a:t>
            </a:r>
            <a:r>
              <a:rPr lang="ja-JP" altLang="en-US" sz="2800" b="1" i="0" dirty="0">
                <a:solidFill>
                  <a:srgbClr val="000000"/>
                </a:solidFill>
                <a:effectLst/>
                <a:latin typeface="HGP創英角ｺﾞｼｯｸUB" panose="020B0900000000000000" pitchFamily="50" charset="-128"/>
                <a:ea typeface="HGP創英角ｺﾞｼｯｸUB" panose="020B0900000000000000" pitchFamily="50" charset="-128"/>
              </a:rPr>
              <a:t>テーマを掲げ、三つの</a:t>
            </a:r>
            <a:endParaRPr lang="en-US" altLang="ja-JP" sz="2800" b="1" i="0" dirty="0">
              <a:solidFill>
                <a:srgbClr val="000000"/>
              </a:solidFill>
              <a:effectLst/>
              <a:latin typeface="HGP創英角ｺﾞｼｯｸUB" panose="020B0900000000000000" pitchFamily="50" charset="-128"/>
              <a:ea typeface="HGP創英角ｺﾞｼｯｸUB" panose="020B0900000000000000" pitchFamily="50" charset="-128"/>
            </a:endParaRPr>
          </a:p>
          <a:p>
            <a:r>
              <a:rPr lang="ja-JP" altLang="en-US" sz="2800" b="1" dirty="0">
                <a:solidFill>
                  <a:srgbClr val="000000"/>
                </a:solidFill>
                <a:latin typeface="HGP創英角ｺﾞｼｯｸUB" panose="020B0900000000000000" pitchFamily="50" charset="-128"/>
                <a:ea typeface="HGP創英角ｺﾞｼｯｸUB" panose="020B0900000000000000" pitchFamily="50" charset="-128"/>
              </a:rPr>
              <a:t>　</a:t>
            </a:r>
            <a:r>
              <a:rPr lang="ja-JP" altLang="en-US" sz="2800" b="1" i="0" dirty="0">
                <a:solidFill>
                  <a:srgbClr val="000000"/>
                </a:solidFill>
                <a:effectLst/>
                <a:latin typeface="HGP創英角ｺﾞｼｯｸUB" panose="020B0900000000000000" pitchFamily="50" charset="-128"/>
                <a:ea typeface="HGP創英角ｺﾞｼｯｸUB" panose="020B0900000000000000" pitchFamily="50" charset="-128"/>
              </a:rPr>
              <a:t>会長イニシアチブに焦点を当て</a:t>
            </a:r>
            <a:endParaRPr lang="en-US" altLang="ja-JP" sz="2800" b="1" i="0" dirty="0">
              <a:solidFill>
                <a:srgbClr val="000000"/>
              </a:solidFill>
              <a:effectLst/>
              <a:latin typeface="HGP創英角ｺﾞｼｯｸUB" panose="020B0900000000000000" pitchFamily="50" charset="-128"/>
              <a:ea typeface="HGP創英角ｺﾞｼｯｸUB" panose="020B0900000000000000" pitchFamily="50" charset="-128"/>
            </a:endParaRPr>
          </a:p>
          <a:p>
            <a:r>
              <a:rPr lang="ja-JP" altLang="en-US" sz="2800" b="1" dirty="0">
                <a:solidFill>
                  <a:srgbClr val="000000"/>
                </a:solidFill>
                <a:latin typeface="HGP創英角ｺﾞｼｯｸUB" panose="020B0900000000000000" pitchFamily="50" charset="-128"/>
                <a:ea typeface="HGP創英角ｺﾞｼｯｸUB" panose="020B0900000000000000" pitchFamily="50" charset="-128"/>
              </a:rPr>
              <a:t>　</a:t>
            </a:r>
            <a:r>
              <a:rPr lang="ja-JP" altLang="en-US" sz="2800" b="1" i="0" dirty="0">
                <a:solidFill>
                  <a:srgbClr val="000000"/>
                </a:solidFill>
                <a:effectLst/>
                <a:latin typeface="HGP創英角ｺﾞｼｯｸUB" panose="020B0900000000000000" pitchFamily="50" charset="-128"/>
                <a:ea typeface="HGP創英角ｺﾞｼｯｸUB" panose="020B0900000000000000" pitchFamily="50" charset="-128"/>
              </a:rPr>
              <a:t>ます。</a:t>
            </a:r>
          </a:p>
          <a:p>
            <a:pPr algn="l" rtl="0"/>
            <a:r>
              <a:rPr lang="ja-JP" altLang="en-US" sz="2800" b="1" i="0" dirty="0">
                <a:solidFill>
                  <a:srgbClr val="000000"/>
                </a:solidFill>
                <a:effectLst/>
                <a:latin typeface="HGP創英角ｺﾞｼｯｸUB" panose="020B0900000000000000" pitchFamily="50" charset="-128"/>
                <a:ea typeface="HGP創英角ｺﾞｼｯｸUB" panose="020B0900000000000000" pitchFamily="50" charset="-128"/>
              </a:rPr>
              <a:t>　</a:t>
            </a:r>
            <a:endParaRPr lang="en-US" altLang="ja-JP" sz="2800" b="1" i="0" dirty="0">
              <a:solidFill>
                <a:srgbClr val="000000"/>
              </a:solidFill>
              <a:effectLst/>
              <a:latin typeface="HGP創英角ｺﾞｼｯｸUB" panose="020B0900000000000000" pitchFamily="50" charset="-128"/>
              <a:ea typeface="HGP創英角ｺﾞｼｯｸUB" panose="020B0900000000000000" pitchFamily="50" charset="-128"/>
            </a:endParaRPr>
          </a:p>
          <a:p>
            <a:pPr algn="l" rtl="0"/>
            <a:r>
              <a:rPr lang="ja-JP" altLang="en-US" sz="2800" b="1" dirty="0">
                <a:solidFill>
                  <a:srgbClr val="000000"/>
                </a:solidFill>
                <a:latin typeface="HGP創英角ｺﾞｼｯｸUB" panose="020B0900000000000000" pitchFamily="50" charset="-128"/>
                <a:ea typeface="HGP創英角ｺﾞｼｯｸUB" panose="020B0900000000000000" pitchFamily="50" charset="-128"/>
              </a:rPr>
              <a:t>　＜</a:t>
            </a:r>
            <a:r>
              <a:rPr lang="ja-JP" altLang="en-US" sz="2800" b="1" i="0" dirty="0">
                <a:solidFill>
                  <a:srgbClr val="000000"/>
                </a:solidFill>
                <a:effectLst/>
                <a:latin typeface="HGP創英角ｺﾞｼｯｸUB" panose="020B0900000000000000" pitchFamily="50" charset="-128"/>
                <a:ea typeface="HGP創英角ｺﾞｼｯｸUB" panose="020B0900000000000000" pitchFamily="50" charset="-128"/>
              </a:rPr>
              <a:t>希望を生み出すには＞</a:t>
            </a:r>
            <a:endParaRPr lang="en-US" altLang="ja-JP" sz="2800" b="1" i="0" dirty="0">
              <a:solidFill>
                <a:srgbClr val="000000"/>
              </a:solidFill>
              <a:effectLst/>
              <a:latin typeface="HGP創英角ｺﾞｼｯｸUB" panose="020B0900000000000000" pitchFamily="50" charset="-128"/>
              <a:ea typeface="HGP創英角ｺﾞｼｯｸUB" panose="020B0900000000000000" pitchFamily="50" charset="-128"/>
            </a:endParaRPr>
          </a:p>
          <a:p>
            <a:pPr algn="l" rtl="0"/>
            <a:r>
              <a:rPr lang="ja-JP" altLang="en-US" sz="2800" b="1" dirty="0">
                <a:solidFill>
                  <a:srgbClr val="000000"/>
                </a:solidFill>
                <a:latin typeface="HGP創英角ｺﾞｼｯｸUB" panose="020B0900000000000000" pitchFamily="50" charset="-128"/>
                <a:ea typeface="HGP創英角ｺﾞｼｯｸUB" panose="020B0900000000000000" pitchFamily="50" charset="-128"/>
              </a:rPr>
              <a:t>　</a:t>
            </a:r>
            <a:r>
              <a:rPr lang="ja-JP" altLang="en-US" sz="2800" b="1" dirty="0">
                <a:solidFill>
                  <a:schemeClr val="accent2"/>
                </a:solidFill>
                <a:latin typeface="HGP創英角ｺﾞｼｯｸUB" panose="020B0900000000000000" pitchFamily="50" charset="-128"/>
                <a:ea typeface="HGP創英角ｺﾞｼｯｸUB" panose="020B0900000000000000" pitchFamily="50" charset="-128"/>
              </a:rPr>
              <a:t>・</a:t>
            </a:r>
            <a:r>
              <a:rPr lang="ja-JP" altLang="en-US" sz="2800" b="1" i="0" dirty="0">
                <a:solidFill>
                  <a:schemeClr val="accent2"/>
                </a:solidFill>
                <a:effectLst/>
                <a:latin typeface="HGP創英角ｺﾞｼｯｸUB" panose="020B0900000000000000" pitchFamily="50" charset="-128"/>
                <a:ea typeface="HGP創英角ｺﾞｼｯｸUB" panose="020B0900000000000000" pitchFamily="50" charset="-128"/>
              </a:rPr>
              <a:t>最も重要な活動を継続する</a:t>
            </a:r>
            <a:endParaRPr lang="en-US" altLang="ja-JP" sz="2800" b="1" i="0" dirty="0">
              <a:solidFill>
                <a:schemeClr val="accent2"/>
              </a:solidFill>
              <a:effectLst/>
              <a:latin typeface="HGP創英角ｺﾞｼｯｸUB" panose="020B0900000000000000" pitchFamily="50" charset="-128"/>
              <a:ea typeface="HGP創英角ｺﾞｼｯｸUB" panose="020B0900000000000000" pitchFamily="50" charset="-128"/>
            </a:endParaRPr>
          </a:p>
          <a:p>
            <a:pPr algn="l" rtl="0"/>
            <a:r>
              <a:rPr lang="ja-JP" altLang="en-US" sz="2800" b="1" dirty="0">
                <a:solidFill>
                  <a:schemeClr val="accent2"/>
                </a:solidFill>
                <a:latin typeface="HGP創英角ｺﾞｼｯｸUB" panose="020B0900000000000000" pitchFamily="50" charset="-128"/>
                <a:ea typeface="HGP創英角ｺﾞｼｯｸUB" panose="020B0900000000000000" pitchFamily="50" charset="-128"/>
              </a:rPr>
              <a:t>　　</a:t>
            </a:r>
            <a:r>
              <a:rPr lang="ja-JP" altLang="en-US" sz="28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rPr>
              <a:t>ポリオ撲滅、</a:t>
            </a:r>
            <a:r>
              <a:rPr lang="en-US" altLang="ja-JP" sz="28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rPr>
              <a:t>DEI</a:t>
            </a:r>
            <a:r>
              <a:rPr lang="ja-JP" altLang="en-US" sz="2800" b="1" dirty="0">
                <a:solidFill>
                  <a:srgbClr val="FF0000"/>
                </a:solidFill>
                <a:highlight>
                  <a:srgbClr val="FFFF00"/>
                </a:highlight>
                <a:latin typeface="HGP創英角ｺﾞｼｯｸUB" panose="020B0900000000000000" pitchFamily="50" charset="-128"/>
                <a:ea typeface="HGP創英角ｺﾞｼｯｸUB" panose="020B0900000000000000" pitchFamily="50" charset="-128"/>
              </a:rPr>
              <a:t>の推進、女児のエンパワーメ</a:t>
            </a:r>
            <a:r>
              <a:rPr lang="ja-JP" altLang="en-US" sz="2800" b="1" dirty="0">
                <a:solidFill>
                  <a:schemeClr val="accent2"/>
                </a:solidFill>
                <a:highlight>
                  <a:srgbClr val="FFFF00"/>
                </a:highlight>
                <a:latin typeface="HGP創英角ｺﾞｼｯｸUB" panose="020B0900000000000000" pitchFamily="50" charset="-128"/>
                <a:ea typeface="HGP創英角ｺﾞｼｯｸUB" panose="020B0900000000000000" pitchFamily="50" charset="-128"/>
              </a:rPr>
              <a:t>ント</a:t>
            </a:r>
            <a:endParaRPr lang="ja-JP" altLang="en-US" sz="2800" b="1" i="0" dirty="0">
              <a:solidFill>
                <a:srgbClr val="000000"/>
              </a:solidFill>
              <a:effectLst/>
              <a:highlight>
                <a:srgbClr val="FFFF00"/>
              </a:highlight>
              <a:latin typeface="HGP創英角ｺﾞｼｯｸUB" panose="020B0900000000000000" pitchFamily="50" charset="-128"/>
              <a:ea typeface="HGP創英角ｺﾞｼｯｸUB" panose="020B0900000000000000" pitchFamily="50" charset="-128"/>
            </a:endParaRPr>
          </a:p>
        </p:txBody>
      </p:sp>
      <p:pic>
        <p:nvPicPr>
          <p:cNvPr id="3" name="Picture 2" descr="2023-2024 Theme logo - 日本語">
            <a:extLst>
              <a:ext uri="{FF2B5EF4-FFF2-40B4-BE49-F238E27FC236}">
                <a16:creationId xmlns:a16="http://schemas.microsoft.com/office/drawing/2014/main" id="{BEA5446D-A7B2-AEDF-B2BC-6487A632706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37006" y="1809135"/>
            <a:ext cx="2640066" cy="3647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665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713CAB7-65F5-6A43-888D-0B3C4E9D1235}"/>
              </a:ext>
            </a:extLst>
          </p:cNvPr>
          <p:cNvSpPr txBox="1"/>
          <p:nvPr/>
        </p:nvSpPr>
        <p:spPr>
          <a:xfrm>
            <a:off x="521110" y="344129"/>
            <a:ext cx="8101780" cy="584775"/>
          </a:xfrm>
          <a:prstGeom prst="rect">
            <a:avLst/>
          </a:prstGeom>
          <a:noFill/>
        </p:spPr>
        <p:txBody>
          <a:bodyPr wrap="square" rtlCol="0">
            <a:spAutoFit/>
          </a:bodyPr>
          <a:lstStyle/>
          <a:p>
            <a:r>
              <a:rPr kumimoji="1" lang="ja-JP" altLang="en-US" sz="3200" b="1" u="sng" dirty="0">
                <a:solidFill>
                  <a:schemeClr val="accent2"/>
                </a:solidFill>
                <a:latin typeface="HGP創英角ｺﾞｼｯｸUB" panose="020B0900000000000000" pitchFamily="50" charset="-128"/>
                <a:ea typeface="HGP創英角ｺﾞｼｯｸUB" panose="020B0900000000000000" pitchFamily="50" charset="-128"/>
              </a:rPr>
              <a:t>◆私達が築き上げてきた日本のロータリー</a:t>
            </a:r>
          </a:p>
        </p:txBody>
      </p:sp>
      <p:sp>
        <p:nvSpPr>
          <p:cNvPr id="3" name="テキスト ボックス 2">
            <a:extLst>
              <a:ext uri="{FF2B5EF4-FFF2-40B4-BE49-F238E27FC236}">
                <a16:creationId xmlns:a16="http://schemas.microsoft.com/office/drawing/2014/main" id="{0852173E-A343-F907-D7DA-8E8F95E0A7C7}"/>
              </a:ext>
            </a:extLst>
          </p:cNvPr>
          <p:cNvSpPr txBox="1"/>
          <p:nvPr/>
        </p:nvSpPr>
        <p:spPr>
          <a:xfrm>
            <a:off x="521110" y="1071716"/>
            <a:ext cx="8200103" cy="526297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2400" b="1" dirty="0">
                <a:latin typeface="HGP創英角ｺﾞｼｯｸUB" panose="020B0900000000000000" pitchFamily="50" charset="-128"/>
                <a:ea typeface="HGP創英角ｺﾞｼｯｸUB" panose="020B0900000000000000" pitchFamily="50" charset="-128"/>
              </a:rPr>
              <a:t>・　日本のロータリーは創設以来、様々な社会的困難（戦争、大　</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震災、等）を経て歴史を刻み、現在の例会参加、職業奉仕、ク</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ラブ奉仕に重点を置く</a:t>
            </a:r>
            <a:r>
              <a:rPr kumimoji="1" lang="ja-JP" altLang="en-US" sz="2400" b="1" dirty="0">
                <a:highlight>
                  <a:srgbClr val="00FF00"/>
                </a:highlight>
                <a:latin typeface="HGP創英角ｺﾞｼｯｸUB" panose="020B0900000000000000" pitchFamily="50" charset="-128"/>
                <a:ea typeface="HGP創英角ｺﾞｼｯｸUB" panose="020B0900000000000000" pitchFamily="50" charset="-128"/>
              </a:rPr>
              <a:t>標準ロータリクラブ定款</a:t>
            </a:r>
            <a:r>
              <a:rPr kumimoji="1" lang="ja-JP" altLang="en-US" sz="2400" b="1" dirty="0">
                <a:latin typeface="HGP創英角ｺﾞｼｯｸUB" panose="020B0900000000000000" pitchFamily="50" charset="-128"/>
                <a:ea typeface="HGP創英角ｺﾞｼｯｸUB" panose="020B0900000000000000" pitchFamily="50" charset="-128"/>
              </a:rPr>
              <a:t>に則った伝統的　</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なロータリー文化を育成してきた。</a:t>
            </a:r>
            <a:endParaRPr kumimoji="1" lang="en-US" altLang="ja-JP" sz="2400" b="1" dirty="0">
              <a:latin typeface="HGP創英角ｺﾞｼｯｸUB" panose="020B0900000000000000" pitchFamily="50" charset="-128"/>
              <a:ea typeface="HGP創英角ｺﾞｼｯｸUB" panose="020B0900000000000000" pitchFamily="50" charset="-128"/>
            </a:endParaRPr>
          </a:p>
          <a:p>
            <a:endParaRPr kumimoji="1" lang="ja-JP" altLang="en-US"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全国どこのクラブに行っても、国旗が掲げられ、ロータリーソ</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ングを歌うきちんとした例会運営がなされ、出席の意義を大切</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に守っている。</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これが日本の伝統的な</a:t>
            </a:r>
            <a:r>
              <a:rPr kumimoji="1" lang="en-US" altLang="ja-JP" sz="2400" b="1" dirty="0">
                <a:latin typeface="HGP創英角ｺﾞｼｯｸUB" panose="020B0900000000000000" pitchFamily="50" charset="-128"/>
                <a:ea typeface="HGP創英角ｺﾞｼｯｸUB" panose="020B0900000000000000" pitchFamily="50" charset="-128"/>
              </a:rPr>
              <a:t>Rotary</a:t>
            </a:r>
            <a:r>
              <a:rPr kumimoji="1" lang="ja-JP" altLang="en-US" sz="2400" b="1" dirty="0">
                <a:latin typeface="HGP創英角ｺﾞｼｯｸUB" panose="020B0900000000000000" pitchFamily="50" charset="-128"/>
                <a:ea typeface="HGP創英角ｺﾞｼｯｸUB" panose="020B0900000000000000" pitchFamily="50" charset="-128"/>
              </a:rPr>
              <a:t>文化であり、原点を構成する哲</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学である</a:t>
            </a:r>
            <a:endParaRPr kumimoji="1" lang="en-US" altLang="ja-JP" sz="2400" b="1" dirty="0">
              <a:latin typeface="HGP創英角ｺﾞｼｯｸUB" panose="020B0900000000000000" pitchFamily="50" charset="-128"/>
              <a:ea typeface="HGP創英角ｺﾞｼｯｸUB" panose="020B0900000000000000" pitchFamily="50" charset="-128"/>
            </a:endParaRPr>
          </a:p>
          <a:p>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a:t>
            </a:r>
            <a:r>
              <a:rPr kumimoji="1" lang="ja-JP" altLang="en-US" sz="2400" b="1" dirty="0">
                <a:highlight>
                  <a:srgbClr val="00FF00"/>
                </a:highlight>
                <a:latin typeface="HGP創英角ｺﾞｼｯｸUB" panose="020B0900000000000000" pitchFamily="50" charset="-128"/>
                <a:ea typeface="HGP創英角ｺﾞｼｯｸUB" panose="020B0900000000000000" pitchFamily="50" charset="-128"/>
              </a:rPr>
              <a:t>標準ロータリークラブ定款</a:t>
            </a:r>
            <a:r>
              <a:rPr kumimoji="1" lang="ja-JP" altLang="en-US" sz="2400" b="1" dirty="0">
                <a:latin typeface="HGP創英角ｺﾞｼｯｸUB" panose="020B0900000000000000" pitchFamily="50" charset="-128"/>
                <a:ea typeface="HGP創英角ｺﾞｼｯｸUB" panose="020B0900000000000000" pitchFamily="50" charset="-128"/>
              </a:rPr>
              <a:t>とは、</a:t>
            </a:r>
            <a:r>
              <a:rPr kumimoji="1" lang="en-US" altLang="ja-JP" sz="2400" b="1" dirty="0">
                <a:latin typeface="HGP創英角ｺﾞｼｯｸUB" panose="020B0900000000000000" pitchFamily="50" charset="-128"/>
                <a:ea typeface="HGP創英角ｺﾞｼｯｸUB" panose="020B0900000000000000" pitchFamily="50" charset="-128"/>
              </a:rPr>
              <a:t>RI</a:t>
            </a:r>
            <a:r>
              <a:rPr kumimoji="1" lang="ja-JP" altLang="en-US" sz="2400" b="1" dirty="0">
                <a:latin typeface="HGP創英角ｺﾞｼｯｸUB" panose="020B0900000000000000" pitchFamily="50" charset="-128"/>
                <a:ea typeface="HGP創英角ｺﾞｼｯｸUB" panose="020B0900000000000000" pitchFamily="50" charset="-128"/>
              </a:rPr>
              <a:t>が最低限これだけは守って</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くださいと決めたものであり、世界中のクラブが遵守すべきグ　</a:t>
            </a:r>
            <a:endParaRPr kumimoji="1" lang="en-US" altLang="ja-JP" sz="2400" b="1" dirty="0">
              <a:latin typeface="HGP創英角ｺﾞｼｯｸUB" panose="020B0900000000000000" pitchFamily="50" charset="-128"/>
              <a:ea typeface="HGP創英角ｺﾞｼｯｸUB" panose="020B0900000000000000" pitchFamily="50" charset="-128"/>
            </a:endParaRPr>
          </a:p>
          <a:p>
            <a:r>
              <a:rPr kumimoji="1" lang="ja-JP" altLang="en-US" sz="2400" b="1" dirty="0">
                <a:latin typeface="HGP創英角ｺﾞｼｯｸUB" panose="020B0900000000000000" pitchFamily="50" charset="-128"/>
                <a:ea typeface="HGP創英角ｺﾞｼｯｸUB" panose="020B0900000000000000" pitchFamily="50" charset="-128"/>
              </a:rPr>
              <a:t>　ローバルスタンダードです。</a:t>
            </a:r>
          </a:p>
        </p:txBody>
      </p:sp>
      <p:pic>
        <p:nvPicPr>
          <p:cNvPr id="4" name="Picture 2" descr="C:\Users\FMV-ESPRIMO\Desktop\image001.png">
            <a:extLst>
              <a:ext uri="{FF2B5EF4-FFF2-40B4-BE49-F238E27FC236}">
                <a16:creationId xmlns:a16="http://schemas.microsoft.com/office/drawing/2014/main" id="{FD969CDD-CDF9-0870-7114-99AAF1C7CDCE}"/>
              </a:ext>
            </a:extLst>
          </p:cNvPr>
          <p:cNvPicPr>
            <a:picLocks noChangeAspect="1" noChangeArrowheads="1"/>
          </p:cNvPicPr>
          <p:nvPr/>
        </p:nvPicPr>
        <p:blipFill>
          <a:blip r:embed="rId3" cstate="print"/>
          <a:srcRect/>
          <a:stretch>
            <a:fillRect/>
          </a:stretch>
        </p:blipFill>
        <p:spPr bwMode="auto">
          <a:xfrm>
            <a:off x="7925841" y="316478"/>
            <a:ext cx="933450" cy="371475"/>
          </a:xfrm>
          <a:prstGeom prst="rect">
            <a:avLst/>
          </a:prstGeom>
          <a:noFill/>
        </p:spPr>
      </p:pic>
    </p:spTree>
    <p:extLst>
      <p:ext uri="{BB962C8B-B14F-4D97-AF65-F5344CB8AC3E}">
        <p14:creationId xmlns:p14="http://schemas.microsoft.com/office/powerpoint/2010/main" val="8488666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F21BABC-9EE3-45E8-2B80-14CC66EB9475}"/>
              </a:ext>
            </a:extLst>
          </p:cNvPr>
          <p:cNvSpPr txBox="1"/>
          <p:nvPr/>
        </p:nvSpPr>
        <p:spPr>
          <a:xfrm>
            <a:off x="432619" y="452284"/>
            <a:ext cx="8249265" cy="5693866"/>
          </a:xfrm>
          <a:prstGeom prst="rect">
            <a:avLst/>
          </a:prstGeom>
          <a:noFill/>
        </p:spPr>
        <p:txBody>
          <a:bodyPr wrap="square" rtlCol="0">
            <a:spAutoFit/>
          </a:bodyPr>
          <a:lstStyle/>
          <a:p>
            <a:r>
              <a:rPr lang="ja-JP" altLang="en-US" sz="2800" b="1" dirty="0">
                <a:solidFill>
                  <a:srgbClr val="222222"/>
                </a:solidFill>
                <a:latin typeface="HGP創英角ｺﾞｼｯｸUB" panose="020B0900000000000000" pitchFamily="50" charset="-128"/>
                <a:ea typeface="HGP創英角ｺﾞｼｯｸUB" panose="020B0900000000000000" pitchFamily="50" charset="-128"/>
              </a:rPr>
              <a:t>・</a:t>
            </a:r>
            <a:r>
              <a:rPr lang="ja-JP" altLang="en-US" sz="2800" b="1" u="sng" dirty="0">
                <a:solidFill>
                  <a:srgbClr val="222222"/>
                </a:solidFill>
                <a:highlight>
                  <a:srgbClr val="00FF00"/>
                </a:highlight>
                <a:latin typeface="HGP創英角ｺﾞｼｯｸUB" panose="020B0900000000000000" pitchFamily="50" charset="-128"/>
                <a:ea typeface="HGP創英角ｺﾞｼｯｸUB" panose="020B0900000000000000" pitchFamily="50" charset="-128"/>
              </a:rPr>
              <a:t>　</a:t>
            </a:r>
            <a:r>
              <a:rPr lang="ja-JP" altLang="en-US" sz="2800" b="1" i="0" u="sng" dirty="0">
                <a:solidFill>
                  <a:srgbClr val="222222"/>
                </a:solidFill>
                <a:effectLst/>
                <a:highlight>
                  <a:srgbClr val="00FF00"/>
                </a:highlight>
                <a:latin typeface="HGP創英角ｺﾞｼｯｸUB" panose="020B0900000000000000" pitchFamily="50" charset="-128"/>
                <a:ea typeface="HGP創英角ｺﾞｼｯｸUB" panose="020B0900000000000000" pitchFamily="50" charset="-128"/>
              </a:rPr>
              <a:t>しかし現在</a:t>
            </a:r>
            <a:endParaRPr lang="en-US" altLang="ja-JP" sz="2800" b="1" i="0" u="sng" dirty="0">
              <a:solidFill>
                <a:srgbClr val="222222"/>
              </a:solidFill>
              <a:effectLst/>
              <a:highlight>
                <a:srgbClr val="00FF00"/>
              </a:highlight>
              <a:latin typeface="HGP創英角ｺﾞｼｯｸUB" panose="020B0900000000000000" pitchFamily="50" charset="-128"/>
              <a:ea typeface="HGP創英角ｺﾞｼｯｸUB" panose="020B0900000000000000" pitchFamily="50" charset="-128"/>
            </a:endParaRPr>
          </a:p>
          <a:p>
            <a:r>
              <a:rPr lang="ja-JP" altLang="en-US" sz="2800" b="1" dirty="0">
                <a:solidFill>
                  <a:srgbClr val="222222"/>
                </a:solidFill>
                <a:latin typeface="HGP創英角ｺﾞｼｯｸUB" panose="020B0900000000000000" pitchFamily="50" charset="-128"/>
                <a:ea typeface="HGP創英角ｺﾞｼｯｸUB" panose="020B0900000000000000" pitchFamily="50" charset="-128"/>
              </a:rPr>
              <a:t>　</a:t>
            </a:r>
            <a:r>
              <a:rPr lang="en-US" altLang="ja-JP" sz="2800" b="1" i="0" dirty="0">
                <a:solidFill>
                  <a:srgbClr val="222222"/>
                </a:solidFill>
                <a:effectLst/>
                <a:latin typeface="HGP創英角ｺﾞｼｯｸUB" panose="020B0900000000000000" pitchFamily="50" charset="-128"/>
                <a:ea typeface="HGP創英角ｺﾞｼｯｸUB" panose="020B0900000000000000" pitchFamily="50" charset="-128"/>
              </a:rPr>
              <a:t>Rotary</a:t>
            </a:r>
            <a:r>
              <a:rPr lang="ja-JP" altLang="en-US" sz="2800" b="1" i="0" dirty="0">
                <a:solidFill>
                  <a:srgbClr val="222222"/>
                </a:solidFill>
                <a:effectLst/>
                <a:latin typeface="HGP創英角ｺﾞｼｯｸUB" panose="020B0900000000000000" pitchFamily="50" charset="-128"/>
                <a:ea typeface="HGP創英角ｺﾞｼｯｸUB" panose="020B0900000000000000" pitchFamily="50" charset="-128"/>
              </a:rPr>
              <a:t>は世界</a:t>
            </a:r>
            <a:r>
              <a:rPr lang="en-US" altLang="ja-JP" sz="2800" b="1" i="0" dirty="0">
                <a:solidFill>
                  <a:srgbClr val="222222"/>
                </a:solidFill>
                <a:effectLst/>
                <a:latin typeface="HGP創英角ｺﾞｼｯｸUB" panose="020B0900000000000000" pitchFamily="50" charset="-128"/>
                <a:ea typeface="HGP創英角ｺﾞｼｯｸUB" panose="020B0900000000000000" pitchFamily="50" charset="-128"/>
              </a:rPr>
              <a:t>200</a:t>
            </a:r>
            <a:r>
              <a:rPr lang="ja-JP" altLang="en-US" sz="2800" b="1" i="0" dirty="0">
                <a:solidFill>
                  <a:srgbClr val="222222"/>
                </a:solidFill>
                <a:effectLst/>
                <a:latin typeface="HGP創英角ｺﾞｼｯｸUB" panose="020B0900000000000000" pitchFamily="50" charset="-128"/>
                <a:ea typeface="HGP創英角ｺﾞｼｯｸUB" panose="020B0900000000000000" pitchFamily="50" charset="-128"/>
              </a:rPr>
              <a:t>カ国以上に拡大し、会員数も</a:t>
            </a:r>
            <a:r>
              <a:rPr lang="en-US" altLang="ja-JP" sz="2800" b="1" i="0" dirty="0">
                <a:solidFill>
                  <a:srgbClr val="222222"/>
                </a:solidFill>
                <a:effectLst/>
                <a:latin typeface="HGP創英角ｺﾞｼｯｸUB" panose="020B0900000000000000" pitchFamily="50" charset="-128"/>
                <a:ea typeface="HGP創英角ｺﾞｼｯｸUB" panose="020B0900000000000000" pitchFamily="50" charset="-128"/>
              </a:rPr>
              <a:t>1,</a:t>
            </a:r>
            <a:r>
              <a:rPr lang="ja-JP" altLang="en-US" sz="2800" b="1" dirty="0">
                <a:solidFill>
                  <a:srgbClr val="222222"/>
                </a:solidFill>
                <a:latin typeface="HGP創英角ｺﾞｼｯｸUB" panose="020B0900000000000000" pitchFamily="50" charset="-128"/>
                <a:ea typeface="HGP創英角ｺﾞｼｯｸUB" panose="020B0900000000000000" pitchFamily="50" charset="-128"/>
              </a:rPr>
              <a:t>２</a:t>
            </a:r>
            <a:r>
              <a:rPr lang="ja-JP" altLang="en-US" sz="2800" b="1" i="0" dirty="0">
                <a:solidFill>
                  <a:srgbClr val="222222"/>
                </a:solidFill>
                <a:effectLst/>
                <a:latin typeface="HGP創英角ｺﾞｼｯｸUB" panose="020B0900000000000000" pitchFamily="50" charset="-128"/>
                <a:ea typeface="HGP創英角ｺﾞｼｯｸUB" panose="020B0900000000000000" pitchFamily="50" charset="-128"/>
              </a:rPr>
              <a:t>　</a:t>
            </a:r>
            <a:endParaRPr lang="en-US" altLang="ja-JP" sz="2800" b="1" i="0" dirty="0">
              <a:solidFill>
                <a:srgbClr val="222222"/>
              </a:solidFill>
              <a:effectLst/>
              <a:latin typeface="HGP創英角ｺﾞｼｯｸUB" panose="020B0900000000000000" pitchFamily="50" charset="-128"/>
              <a:ea typeface="HGP創英角ｺﾞｼｯｸUB" panose="020B0900000000000000" pitchFamily="50" charset="-128"/>
            </a:endParaRPr>
          </a:p>
          <a:p>
            <a:r>
              <a:rPr lang="ja-JP" altLang="en-US" sz="2800" b="1" dirty="0">
                <a:solidFill>
                  <a:srgbClr val="222222"/>
                </a:solidFill>
                <a:latin typeface="HGP創英角ｺﾞｼｯｸUB" panose="020B0900000000000000" pitchFamily="50" charset="-128"/>
                <a:ea typeface="HGP創英角ｺﾞｼｯｸUB" panose="020B0900000000000000" pitchFamily="50" charset="-128"/>
              </a:rPr>
              <a:t>　</a:t>
            </a:r>
            <a:r>
              <a:rPr lang="en-US" altLang="ja-JP" sz="2800" b="1" i="0" dirty="0">
                <a:solidFill>
                  <a:srgbClr val="222222"/>
                </a:solidFill>
                <a:effectLst/>
                <a:latin typeface="HGP創英角ｺﾞｼｯｸUB" panose="020B0900000000000000" pitchFamily="50" charset="-128"/>
                <a:ea typeface="HGP創英角ｺﾞｼｯｸUB" panose="020B0900000000000000" pitchFamily="50" charset="-128"/>
              </a:rPr>
              <a:t>00,000</a:t>
            </a:r>
            <a:r>
              <a:rPr lang="ja-JP" altLang="en-US" sz="2800" b="1" i="0" dirty="0">
                <a:solidFill>
                  <a:srgbClr val="222222"/>
                </a:solidFill>
                <a:effectLst/>
                <a:latin typeface="HGP創英角ｺﾞｼｯｸUB" panose="020B0900000000000000" pitchFamily="50" charset="-128"/>
                <a:ea typeface="HGP創英角ｺﾞｼｯｸUB" panose="020B0900000000000000" pitchFamily="50" charset="-128"/>
              </a:rPr>
              <a:t>人</a:t>
            </a:r>
            <a:r>
              <a:rPr lang="ja-JP" altLang="en-US" sz="2800" b="1" dirty="0">
                <a:solidFill>
                  <a:srgbClr val="222222"/>
                </a:solidFill>
                <a:latin typeface="HGP創英角ｺﾞｼｯｸUB" panose="020B0900000000000000" pitchFamily="50" charset="-128"/>
                <a:ea typeface="HGP創英角ｺﾞｼｯｸUB" panose="020B0900000000000000" pitchFamily="50" charset="-128"/>
              </a:rPr>
              <a:t>近くになり</a:t>
            </a:r>
            <a:r>
              <a:rPr lang="ja-JP" altLang="en-US" sz="2800" b="1" i="0" dirty="0">
                <a:solidFill>
                  <a:srgbClr val="222222"/>
                </a:solidFill>
                <a:effectLst/>
                <a:latin typeface="HGP創英角ｺﾞｼｯｸUB" panose="020B0900000000000000" pitchFamily="50" charset="-128"/>
                <a:ea typeface="HGP創英角ｺﾞｼｯｸUB" panose="020B0900000000000000" pitchFamily="50" charset="-128"/>
              </a:rPr>
              <a:t>、先進国の歴史あるクラブと、</a:t>
            </a:r>
            <a:endParaRPr lang="en-US" altLang="ja-JP" sz="2800" b="1" i="0" dirty="0">
              <a:solidFill>
                <a:srgbClr val="222222"/>
              </a:solidFill>
              <a:effectLst/>
              <a:latin typeface="HGP創英角ｺﾞｼｯｸUB" panose="020B0900000000000000" pitchFamily="50" charset="-128"/>
              <a:ea typeface="HGP創英角ｺﾞｼｯｸUB" panose="020B0900000000000000" pitchFamily="50" charset="-128"/>
            </a:endParaRPr>
          </a:p>
          <a:p>
            <a:r>
              <a:rPr lang="ja-JP" altLang="en-US" sz="2800" b="1" dirty="0">
                <a:solidFill>
                  <a:srgbClr val="222222"/>
                </a:solidFill>
                <a:latin typeface="HGP創英角ｺﾞｼｯｸUB" panose="020B0900000000000000" pitchFamily="50" charset="-128"/>
                <a:ea typeface="HGP創英角ｺﾞｼｯｸUB" panose="020B0900000000000000" pitchFamily="50" charset="-128"/>
              </a:rPr>
              <a:t>　</a:t>
            </a:r>
            <a:r>
              <a:rPr lang="ja-JP" altLang="en-US" sz="2800" b="1" i="0" dirty="0">
                <a:solidFill>
                  <a:srgbClr val="222222"/>
                </a:solidFill>
                <a:effectLst/>
                <a:latin typeface="HGP創英角ｺﾞｼｯｸUB" panose="020B0900000000000000" pitchFamily="50" charset="-128"/>
                <a:ea typeface="HGP創英角ｺﾞｼｯｸUB" panose="020B0900000000000000" pitchFamily="50" charset="-128"/>
              </a:rPr>
              <a:t>発展途上国のクラブでは、その文化、人種、自然環</a:t>
            </a:r>
            <a:endParaRPr lang="en-US" altLang="ja-JP" sz="2800" b="1" i="0" dirty="0">
              <a:solidFill>
                <a:srgbClr val="222222"/>
              </a:solidFill>
              <a:effectLst/>
              <a:latin typeface="HGP創英角ｺﾞｼｯｸUB" panose="020B0900000000000000" pitchFamily="50" charset="-128"/>
              <a:ea typeface="HGP創英角ｺﾞｼｯｸUB" panose="020B0900000000000000" pitchFamily="50" charset="-128"/>
            </a:endParaRPr>
          </a:p>
          <a:p>
            <a:r>
              <a:rPr lang="ja-JP" altLang="en-US" sz="2800" b="1" dirty="0">
                <a:solidFill>
                  <a:srgbClr val="222222"/>
                </a:solidFill>
                <a:latin typeface="HGP創英角ｺﾞｼｯｸUB" panose="020B0900000000000000" pitchFamily="50" charset="-128"/>
                <a:ea typeface="HGP創英角ｺﾞｼｯｸUB" panose="020B0900000000000000" pitchFamily="50" charset="-128"/>
              </a:rPr>
              <a:t>　</a:t>
            </a:r>
            <a:r>
              <a:rPr lang="ja-JP" altLang="en-US" sz="2800" b="1" i="0" dirty="0">
                <a:solidFill>
                  <a:srgbClr val="222222"/>
                </a:solidFill>
                <a:effectLst/>
                <a:latin typeface="HGP創英角ｺﾞｼｯｸUB" panose="020B0900000000000000" pitchFamily="50" charset="-128"/>
                <a:ea typeface="HGP創英角ｺﾞｼｯｸUB" panose="020B0900000000000000" pitchFamily="50" charset="-128"/>
              </a:rPr>
              <a:t>境、国の歴史、資金力など全てが異なる。</a:t>
            </a:r>
            <a:endParaRPr lang="en-US" altLang="ja-JP" sz="2800" b="1" i="0" dirty="0">
              <a:solidFill>
                <a:srgbClr val="222222"/>
              </a:solidFill>
              <a:effectLst/>
              <a:latin typeface="HGP創英角ｺﾞｼｯｸUB" panose="020B0900000000000000" pitchFamily="50" charset="-128"/>
              <a:ea typeface="HGP創英角ｺﾞｼｯｸUB" panose="020B0900000000000000" pitchFamily="50" charset="-128"/>
            </a:endParaRPr>
          </a:p>
          <a:p>
            <a:endParaRPr lang="en-US" altLang="ja-JP" sz="2800" b="1" dirty="0">
              <a:solidFill>
                <a:srgbClr val="222222"/>
              </a:solidFill>
              <a:latin typeface="HGP創英角ｺﾞｼｯｸUB" panose="020B0900000000000000" pitchFamily="50" charset="-128"/>
              <a:ea typeface="HGP創英角ｺﾞｼｯｸUB" panose="020B0900000000000000" pitchFamily="50" charset="-128"/>
            </a:endParaRPr>
          </a:p>
          <a:p>
            <a:endParaRPr lang="en-US" altLang="ja-JP" sz="2800" b="1" i="0" dirty="0">
              <a:solidFill>
                <a:srgbClr val="222222"/>
              </a:solidFill>
              <a:effectLst/>
              <a:latin typeface="HGP創英角ｺﾞｼｯｸUB" panose="020B0900000000000000" pitchFamily="50" charset="-128"/>
              <a:ea typeface="HGP創英角ｺﾞｼｯｸUB" panose="020B0900000000000000" pitchFamily="50" charset="-128"/>
            </a:endParaRPr>
          </a:p>
          <a:p>
            <a:r>
              <a:rPr lang="ja-JP" altLang="en-US" sz="2800" b="1" i="0" dirty="0">
                <a:solidFill>
                  <a:srgbClr val="222222"/>
                </a:solidFill>
                <a:effectLst/>
                <a:latin typeface="HGP創英角ｺﾞｼｯｸUB" panose="020B0900000000000000" pitchFamily="50" charset="-128"/>
                <a:ea typeface="HGP創英角ｺﾞｼｯｸUB" panose="020B0900000000000000" pitchFamily="50" charset="-128"/>
              </a:rPr>
              <a:t>◆　</a:t>
            </a:r>
            <a:r>
              <a:rPr lang="en-US" altLang="ja-JP" sz="2800" b="1" i="0" dirty="0">
                <a:solidFill>
                  <a:srgbClr val="222222"/>
                </a:solidFill>
                <a:effectLst/>
                <a:latin typeface="HGP創英角ｺﾞｼｯｸUB" panose="020B0900000000000000" pitchFamily="50" charset="-128"/>
                <a:ea typeface="HGP創英角ｺﾞｼｯｸUB" panose="020B0900000000000000" pitchFamily="50" charset="-128"/>
              </a:rPr>
              <a:t>RI</a:t>
            </a:r>
            <a:r>
              <a:rPr lang="ja-JP" altLang="en-US" sz="2800" b="1" i="0" dirty="0">
                <a:solidFill>
                  <a:srgbClr val="222222"/>
                </a:solidFill>
                <a:effectLst/>
                <a:latin typeface="HGP創英角ｺﾞｼｯｸUB" panose="020B0900000000000000" pitchFamily="50" charset="-128"/>
                <a:ea typeface="HGP創英角ｺﾞｼｯｸUB" panose="020B0900000000000000" pitchFamily="50" charset="-128"/>
              </a:rPr>
              <a:t>はこれらの現実に対応するため、</a:t>
            </a:r>
            <a:r>
              <a:rPr lang="en-US" altLang="ja-JP" sz="2800" b="1" i="0" dirty="0">
                <a:solidFill>
                  <a:srgbClr val="222222"/>
                </a:solidFill>
                <a:effectLst/>
                <a:latin typeface="HGP創英角ｺﾞｼｯｸUB" panose="020B0900000000000000" pitchFamily="50" charset="-128"/>
                <a:ea typeface="HGP創英角ｺﾞｼｯｸUB" panose="020B0900000000000000" pitchFamily="50" charset="-128"/>
              </a:rPr>
              <a:t>2016</a:t>
            </a:r>
            <a:r>
              <a:rPr lang="ja-JP" altLang="en-US" sz="2800" b="1" i="0" dirty="0">
                <a:solidFill>
                  <a:srgbClr val="222222"/>
                </a:solidFill>
                <a:effectLst/>
                <a:latin typeface="HGP創英角ｺﾞｼｯｸUB" panose="020B0900000000000000" pitchFamily="50" charset="-128"/>
                <a:ea typeface="HGP創英角ｺﾞｼｯｸUB" panose="020B0900000000000000" pitchFamily="50" charset="-128"/>
              </a:rPr>
              <a:t>年の規定</a:t>
            </a:r>
            <a:endParaRPr lang="en-US" altLang="ja-JP" sz="2800" b="1" i="0" dirty="0">
              <a:solidFill>
                <a:srgbClr val="222222"/>
              </a:solidFill>
              <a:effectLst/>
              <a:latin typeface="HGP創英角ｺﾞｼｯｸUB" panose="020B0900000000000000" pitchFamily="50" charset="-128"/>
              <a:ea typeface="HGP創英角ｺﾞｼｯｸUB" panose="020B0900000000000000" pitchFamily="50" charset="-128"/>
            </a:endParaRPr>
          </a:p>
          <a:p>
            <a:r>
              <a:rPr lang="ja-JP" altLang="en-US" sz="2800" b="1" i="0" dirty="0">
                <a:solidFill>
                  <a:srgbClr val="222222"/>
                </a:solidFill>
                <a:effectLst/>
                <a:latin typeface="HGP創英角ｺﾞｼｯｸUB" panose="020B0900000000000000" pitchFamily="50" charset="-128"/>
                <a:ea typeface="HGP創英角ｺﾞｼｯｸUB" panose="020B0900000000000000" pitchFamily="50" charset="-128"/>
              </a:rPr>
              <a:t>　審議会で</a:t>
            </a:r>
            <a:r>
              <a:rPr lang="ja-JP" altLang="en-US" sz="2800" b="1" i="0" dirty="0">
                <a:solidFill>
                  <a:schemeClr val="accent2"/>
                </a:solidFill>
                <a:effectLst/>
                <a:latin typeface="HGP創英角ｺﾞｼｯｸUB" panose="020B0900000000000000" pitchFamily="50" charset="-128"/>
                <a:ea typeface="HGP創英角ｺﾞｼｯｸUB" panose="020B0900000000000000" pitchFamily="50" charset="-128"/>
              </a:rPr>
              <a:t>「柔軟性」</a:t>
            </a:r>
            <a:r>
              <a:rPr lang="ja-JP" altLang="en-US" sz="2800" b="1" i="0" dirty="0">
                <a:solidFill>
                  <a:srgbClr val="222222"/>
                </a:solidFill>
                <a:effectLst/>
                <a:latin typeface="HGP創英角ｺﾞｼｯｸUB" panose="020B0900000000000000" pitchFamily="50" charset="-128"/>
                <a:ea typeface="HGP創英角ｺﾞｼｯｸUB" panose="020B0900000000000000" pitchFamily="50" charset="-128"/>
              </a:rPr>
              <a:t>と言うキーワードで、大きく方向転</a:t>
            </a:r>
            <a:endParaRPr lang="en-US" altLang="ja-JP" sz="2800" b="1" i="0" dirty="0">
              <a:solidFill>
                <a:srgbClr val="222222"/>
              </a:solidFill>
              <a:effectLst/>
              <a:latin typeface="HGP創英角ｺﾞｼｯｸUB" panose="020B0900000000000000" pitchFamily="50" charset="-128"/>
              <a:ea typeface="HGP創英角ｺﾞｼｯｸUB" panose="020B0900000000000000" pitchFamily="50" charset="-128"/>
            </a:endParaRPr>
          </a:p>
          <a:p>
            <a:r>
              <a:rPr lang="ja-JP" altLang="en-US" sz="2800" b="1" dirty="0">
                <a:solidFill>
                  <a:srgbClr val="222222"/>
                </a:solidFill>
                <a:latin typeface="HGP創英角ｺﾞｼｯｸUB" panose="020B0900000000000000" pitchFamily="50" charset="-128"/>
                <a:ea typeface="HGP創英角ｺﾞｼｯｸUB" panose="020B0900000000000000" pitchFamily="50" charset="-128"/>
              </a:rPr>
              <a:t>　</a:t>
            </a:r>
            <a:r>
              <a:rPr lang="ja-JP" altLang="en-US" sz="2800" b="1" i="0" dirty="0">
                <a:solidFill>
                  <a:srgbClr val="222222"/>
                </a:solidFill>
                <a:effectLst/>
                <a:latin typeface="HGP創英角ｺﾞｼｯｸUB" panose="020B0900000000000000" pitchFamily="50" charset="-128"/>
                <a:ea typeface="HGP創英角ｺﾞｼｯｸUB" panose="020B0900000000000000" pitchFamily="50" charset="-128"/>
              </a:rPr>
              <a:t>換を図る。</a:t>
            </a:r>
            <a:endParaRPr lang="en-US" altLang="ja-JP" sz="2800" b="1" i="0" dirty="0">
              <a:solidFill>
                <a:srgbClr val="222222"/>
              </a:solidFill>
              <a:effectLst/>
              <a:latin typeface="HGP創英角ｺﾞｼｯｸUB" panose="020B0900000000000000" pitchFamily="50" charset="-128"/>
              <a:ea typeface="HGP創英角ｺﾞｼｯｸUB" panose="020B0900000000000000" pitchFamily="50" charset="-128"/>
            </a:endParaRPr>
          </a:p>
          <a:p>
            <a:endParaRPr lang="en-US" altLang="ja-JP" sz="2800" b="1" dirty="0">
              <a:solidFill>
                <a:srgbClr val="222222"/>
              </a:solidFill>
              <a:latin typeface="HGP創英角ｺﾞｼｯｸUB" panose="020B0900000000000000" pitchFamily="50" charset="-128"/>
              <a:ea typeface="HGP創英角ｺﾞｼｯｸUB" panose="020B0900000000000000" pitchFamily="50" charset="-128"/>
            </a:endParaRPr>
          </a:p>
          <a:p>
            <a:r>
              <a:rPr lang="ja-JP" altLang="en-US" sz="2800" b="1" i="0" dirty="0">
                <a:solidFill>
                  <a:srgbClr val="222222"/>
                </a:solidFill>
                <a:effectLst/>
                <a:latin typeface="HGP創英角ｺﾞｼｯｸUB" panose="020B0900000000000000" pitchFamily="50" charset="-128"/>
                <a:ea typeface="HGP創英角ｺﾞｼｯｸUB" panose="020B0900000000000000" pitchFamily="50" charset="-128"/>
              </a:rPr>
              <a:t>　会員資格や入会条件、例会規定、出席、奉仕活動</a:t>
            </a:r>
            <a:endParaRPr lang="en-US" altLang="ja-JP" sz="2800" b="1" i="0" dirty="0">
              <a:solidFill>
                <a:srgbClr val="222222"/>
              </a:solidFill>
              <a:effectLst/>
              <a:latin typeface="HGP創英角ｺﾞｼｯｸUB" panose="020B0900000000000000" pitchFamily="50" charset="-128"/>
              <a:ea typeface="HGP創英角ｺﾞｼｯｸUB" panose="020B0900000000000000" pitchFamily="50" charset="-128"/>
            </a:endParaRPr>
          </a:p>
          <a:p>
            <a:r>
              <a:rPr lang="ja-JP" altLang="en-US" sz="2800" b="1" dirty="0">
                <a:solidFill>
                  <a:srgbClr val="222222"/>
                </a:solidFill>
                <a:latin typeface="HGP創英角ｺﾞｼｯｸUB" panose="020B0900000000000000" pitchFamily="50" charset="-128"/>
                <a:ea typeface="HGP創英角ｺﾞｼｯｸUB" panose="020B0900000000000000" pitchFamily="50" charset="-128"/>
              </a:rPr>
              <a:t>　</a:t>
            </a:r>
            <a:r>
              <a:rPr lang="ja-JP" altLang="en-US" sz="2800" b="1" i="0" dirty="0">
                <a:solidFill>
                  <a:srgbClr val="222222"/>
                </a:solidFill>
                <a:effectLst/>
                <a:latin typeface="HGP創英角ｺﾞｼｯｸUB" panose="020B0900000000000000" pitchFamily="50" charset="-128"/>
                <a:ea typeface="HGP創英角ｺﾞｼｯｸUB" panose="020B0900000000000000" pitchFamily="50" charset="-128"/>
              </a:rPr>
              <a:t>等について各クラブに柔軟に対応してもらおう。</a:t>
            </a:r>
            <a:endParaRPr lang="en-US" altLang="ja-JP" sz="2800" b="1" i="0" dirty="0">
              <a:solidFill>
                <a:srgbClr val="222222"/>
              </a:solidFill>
              <a:effectLst/>
              <a:latin typeface="HGP創英角ｺﾞｼｯｸUB" panose="020B0900000000000000" pitchFamily="50" charset="-128"/>
              <a:ea typeface="HGP創英角ｺﾞｼｯｸUB" panose="020B0900000000000000" pitchFamily="50" charset="-128"/>
            </a:endParaRPr>
          </a:p>
        </p:txBody>
      </p:sp>
      <p:pic>
        <p:nvPicPr>
          <p:cNvPr id="3" name="Picture 2" descr="C:\Users\FMV-ESPRIMO\Desktop\image001.png">
            <a:extLst>
              <a:ext uri="{FF2B5EF4-FFF2-40B4-BE49-F238E27FC236}">
                <a16:creationId xmlns:a16="http://schemas.microsoft.com/office/drawing/2014/main" id="{345F49F6-6ECA-6CD8-743C-232DB073371D}"/>
              </a:ext>
            </a:extLst>
          </p:cNvPr>
          <p:cNvPicPr>
            <a:picLocks noChangeAspect="1" noChangeArrowheads="1"/>
          </p:cNvPicPr>
          <p:nvPr/>
        </p:nvPicPr>
        <p:blipFill>
          <a:blip r:embed="rId3" cstate="print"/>
          <a:srcRect/>
          <a:stretch>
            <a:fillRect/>
          </a:stretch>
        </p:blipFill>
        <p:spPr bwMode="auto">
          <a:xfrm>
            <a:off x="7925841" y="316478"/>
            <a:ext cx="933450" cy="371475"/>
          </a:xfrm>
          <a:prstGeom prst="rect">
            <a:avLst/>
          </a:prstGeom>
          <a:noFill/>
        </p:spPr>
      </p:pic>
    </p:spTree>
    <p:extLst>
      <p:ext uri="{BB962C8B-B14F-4D97-AF65-F5344CB8AC3E}">
        <p14:creationId xmlns:p14="http://schemas.microsoft.com/office/powerpoint/2010/main" val="19182928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BBFCBB1-0E15-486C-DD66-5E538E630F01}"/>
              </a:ext>
            </a:extLst>
          </p:cNvPr>
          <p:cNvSpPr txBox="1"/>
          <p:nvPr/>
        </p:nvSpPr>
        <p:spPr>
          <a:xfrm>
            <a:off x="471948" y="422788"/>
            <a:ext cx="7888281" cy="6309420"/>
          </a:xfrm>
          <a:prstGeom prst="rect">
            <a:avLst/>
          </a:prstGeom>
          <a:noFill/>
        </p:spPr>
        <p:txBody>
          <a:bodyPr wrap="square" rtlCol="0">
            <a:spAutoFit/>
          </a:bodyPr>
          <a:lstStyle/>
          <a:p>
            <a:r>
              <a:rPr kumimoji="1" lang="ja-JP" altLang="en-US" sz="2400" b="1" u="sng" dirty="0">
                <a:highlight>
                  <a:srgbClr val="FFFF00"/>
                </a:highlight>
                <a:latin typeface="HGP創英角ｺﾞｼｯｸUB" panose="020B0900000000000000" pitchFamily="50" charset="-128"/>
                <a:ea typeface="HGP創英角ｺﾞｼｯｸUB" panose="020B0900000000000000" pitchFamily="50" charset="-128"/>
              </a:rPr>
              <a:t>◆　ロータリーの定款細則の基本方針　</a:t>
            </a:r>
          </a:p>
          <a:p>
            <a:r>
              <a:rPr kumimoji="1" lang="ja-JP" altLang="en-US" sz="2400" b="1" u="sng" dirty="0">
                <a:latin typeface="HGP創英角ｺﾞｼｯｸUB" panose="020B0900000000000000" pitchFamily="50" charset="-128"/>
                <a:ea typeface="HGP創英角ｺﾞｼｯｸUB" panose="020B0900000000000000" pitchFamily="50" charset="-128"/>
              </a:rPr>
              <a:t>　</a:t>
            </a:r>
            <a:endParaRPr kumimoji="1" lang="en-US" altLang="ja-JP" sz="2400" b="1" u="sng" dirty="0">
              <a:latin typeface="HGP創英角ｺﾞｼｯｸUB" panose="020B0900000000000000" pitchFamily="50" charset="-128"/>
              <a:ea typeface="HGP創英角ｺﾞｼｯｸUB" panose="020B0900000000000000" pitchFamily="50" charset="-128"/>
            </a:endParaRPr>
          </a:p>
          <a:p>
            <a:r>
              <a:rPr kumimoji="1" lang="ja-JP" altLang="en-US" sz="2000" b="1" dirty="0">
                <a:latin typeface="HGP創英角ｺﾞｼｯｸUB" panose="020B0900000000000000" pitchFamily="50" charset="-128"/>
                <a:ea typeface="HGP創英角ｺﾞｼｯｸUB" panose="020B0900000000000000" pitchFamily="50" charset="-128"/>
              </a:rPr>
              <a:t>「管理に関する定款及び手続き上の制限は、</a:t>
            </a:r>
            <a:r>
              <a:rPr kumimoji="1" lang="en-US" altLang="ja-JP" sz="2000" b="1" dirty="0">
                <a:latin typeface="HGP創英角ｺﾞｼｯｸUB" panose="020B0900000000000000" pitchFamily="50" charset="-128"/>
                <a:ea typeface="HGP創英角ｺﾞｼｯｸUB" panose="020B0900000000000000" pitchFamily="50" charset="-128"/>
              </a:rPr>
              <a:t>Rotary</a:t>
            </a:r>
            <a:r>
              <a:rPr kumimoji="1" lang="ja-JP" altLang="en-US" sz="2000" b="1" dirty="0">
                <a:latin typeface="HGP創英角ｺﾞｼｯｸUB" panose="020B0900000000000000" pitchFamily="50" charset="-128"/>
                <a:ea typeface="HGP創英角ｺﾞｼｯｸUB" panose="020B0900000000000000" pitchFamily="50" charset="-128"/>
              </a:rPr>
              <a:t>の根本的かつ比類　</a:t>
            </a:r>
            <a:endParaRPr kumimoji="1" lang="en-US" altLang="ja-JP" sz="2000" b="1" dirty="0">
              <a:latin typeface="HGP創英角ｺﾞｼｯｸUB" panose="020B0900000000000000" pitchFamily="50" charset="-128"/>
              <a:ea typeface="HGP創英角ｺﾞｼｯｸUB" panose="020B0900000000000000" pitchFamily="50" charset="-128"/>
            </a:endParaRPr>
          </a:p>
          <a:p>
            <a:r>
              <a:rPr kumimoji="1" lang="ja-JP" altLang="en-US" sz="2000" b="1" dirty="0">
                <a:latin typeface="HGP創英角ｺﾞｼｯｸUB" panose="020B0900000000000000" pitchFamily="50" charset="-128"/>
                <a:ea typeface="HGP創英角ｺﾞｼｯｸUB" panose="020B0900000000000000" pitchFamily="50" charset="-128"/>
              </a:rPr>
              <a:t>　のない特徴を保持するために必要な最小限度に留められている。</a:t>
            </a:r>
          </a:p>
          <a:p>
            <a:r>
              <a:rPr kumimoji="1" lang="ja-JP" altLang="en-US" sz="2000" b="1" dirty="0">
                <a:latin typeface="HGP創英角ｺﾞｼｯｸUB" panose="020B0900000000000000" pitchFamily="50" charset="-128"/>
                <a:ea typeface="HGP創英角ｺﾞｼｯｸUB" panose="020B0900000000000000" pitchFamily="50" charset="-128"/>
              </a:rPr>
              <a:t>　</a:t>
            </a:r>
            <a:endParaRPr kumimoji="1" lang="en-US" altLang="ja-JP" sz="2000" b="1" dirty="0">
              <a:latin typeface="HGP創英角ｺﾞｼｯｸUB" panose="020B0900000000000000" pitchFamily="50" charset="-128"/>
              <a:ea typeface="HGP創英角ｺﾞｼｯｸUB" panose="020B0900000000000000" pitchFamily="50" charset="-128"/>
            </a:endParaRPr>
          </a:p>
          <a:p>
            <a:r>
              <a:rPr kumimoji="1" lang="ja-JP" altLang="en-US" sz="2000" b="1" dirty="0">
                <a:latin typeface="HGP創英角ｺﾞｼｯｸUB" panose="020B0900000000000000" pitchFamily="50" charset="-128"/>
                <a:ea typeface="HGP創英角ｺﾞｼｯｸUB" panose="020B0900000000000000" pitchFamily="50" charset="-128"/>
              </a:rPr>
              <a:t>　特に地域の実情において、国際ロータリーの方針を解釈し、実行するに</a:t>
            </a:r>
            <a:endParaRPr kumimoji="1" lang="en-US" altLang="ja-JP" sz="2000" b="1" dirty="0">
              <a:latin typeface="HGP創英角ｺﾞｼｯｸUB" panose="020B0900000000000000" pitchFamily="50" charset="-128"/>
              <a:ea typeface="HGP創英角ｺﾞｼｯｸUB" panose="020B0900000000000000" pitchFamily="50" charset="-128"/>
            </a:endParaRPr>
          </a:p>
          <a:p>
            <a:r>
              <a:rPr kumimoji="1" lang="ja-JP" altLang="en-US" sz="2000" b="1" dirty="0">
                <a:latin typeface="HGP創英角ｺﾞｼｯｸUB" panose="020B0900000000000000" pitchFamily="50" charset="-128"/>
                <a:ea typeface="HGP創英角ｺﾞｼｯｸUB" panose="020B0900000000000000" pitchFamily="50" charset="-128"/>
              </a:rPr>
              <a:t>　あたり最大の融通性を求めるものである」と明記</a:t>
            </a:r>
          </a:p>
          <a:p>
            <a:r>
              <a:rPr kumimoji="1" lang="ja-JP" altLang="en-US" sz="2000" b="1" dirty="0">
                <a:latin typeface="HGP創英角ｺﾞｼｯｸUB" panose="020B0900000000000000" pitchFamily="50" charset="-128"/>
                <a:ea typeface="HGP創英角ｺﾞｼｯｸUB" panose="020B0900000000000000" pitchFamily="50" charset="-128"/>
              </a:rPr>
              <a:t>　</a:t>
            </a:r>
            <a:endParaRPr kumimoji="1" lang="en-US" altLang="ja-JP" sz="2000" b="1" dirty="0">
              <a:latin typeface="HGP創英角ｺﾞｼｯｸUB" panose="020B0900000000000000" pitchFamily="50" charset="-128"/>
              <a:ea typeface="HGP創英角ｺﾞｼｯｸUB" panose="020B0900000000000000" pitchFamily="50" charset="-128"/>
            </a:endParaRPr>
          </a:p>
          <a:p>
            <a:r>
              <a:rPr kumimoji="1" lang="ja-JP" altLang="en-US" sz="2000" b="1" dirty="0">
                <a:latin typeface="HGP創英角ｺﾞｼｯｸUB" panose="020B0900000000000000" pitchFamily="50" charset="-128"/>
                <a:ea typeface="HGP創英角ｺﾞｼｯｸUB" panose="020B0900000000000000" pitchFamily="50" charset="-128"/>
              </a:rPr>
              <a:t>　国際ロータリーの管理の根本原則は、加盟ロータリークラブの実質的な</a:t>
            </a:r>
            <a:endParaRPr kumimoji="1" lang="en-US" altLang="ja-JP" sz="2000" b="1" dirty="0">
              <a:latin typeface="HGP創英角ｺﾞｼｯｸUB" panose="020B0900000000000000" pitchFamily="50" charset="-128"/>
              <a:ea typeface="HGP創英角ｺﾞｼｯｸUB" panose="020B0900000000000000" pitchFamily="50" charset="-128"/>
            </a:endParaRPr>
          </a:p>
          <a:p>
            <a:r>
              <a:rPr kumimoji="1" lang="ja-JP" altLang="en-US" sz="2000" b="1" dirty="0">
                <a:latin typeface="HGP創英角ｺﾞｼｯｸUB" panose="020B0900000000000000" pitchFamily="50" charset="-128"/>
                <a:ea typeface="HGP創英角ｺﾞｼｯｸUB" panose="020B0900000000000000" pitchFamily="50" charset="-128"/>
              </a:rPr>
              <a:t>　自治にある。</a:t>
            </a:r>
          </a:p>
          <a:p>
            <a:endParaRPr kumimoji="1" lang="ja-JP" altLang="en-US" sz="2000" b="1" dirty="0">
              <a:latin typeface="HGP創英角ｺﾞｼｯｸUB" panose="020B0900000000000000" pitchFamily="50" charset="-128"/>
              <a:ea typeface="HGP創英角ｺﾞｼｯｸUB" panose="020B0900000000000000" pitchFamily="50" charset="-128"/>
            </a:endParaRPr>
          </a:p>
          <a:p>
            <a:r>
              <a:rPr kumimoji="1" lang="ja-JP" altLang="en-US" sz="2000" b="1" dirty="0">
                <a:latin typeface="HGP創英角ｺﾞｼｯｸUB" panose="020B0900000000000000" pitchFamily="50" charset="-128"/>
                <a:ea typeface="HGP創英角ｺﾞｼｯｸUB" panose="020B0900000000000000" pitchFamily="50" charset="-128"/>
              </a:rPr>
              <a:t>　今、この</a:t>
            </a:r>
            <a:r>
              <a:rPr kumimoji="1" lang="en-US" altLang="ja-JP" sz="2000" b="1" dirty="0">
                <a:latin typeface="HGP創英角ｺﾞｼｯｸUB" panose="020B0900000000000000" pitchFamily="50" charset="-128"/>
                <a:ea typeface="HGP創英角ｺﾞｼｯｸUB" panose="020B0900000000000000" pitchFamily="50" charset="-128"/>
              </a:rPr>
              <a:t>RI</a:t>
            </a:r>
            <a:r>
              <a:rPr kumimoji="1" lang="ja-JP" altLang="en-US" sz="2000" b="1" dirty="0">
                <a:latin typeface="HGP創英角ｺﾞｼｯｸUB" panose="020B0900000000000000" pitchFamily="50" charset="-128"/>
                <a:ea typeface="HGP創英角ｺﾞｼｯｸUB" panose="020B0900000000000000" pitchFamily="50" charset="-128"/>
              </a:rPr>
              <a:t>の考えが日本の</a:t>
            </a:r>
            <a:r>
              <a:rPr kumimoji="1" lang="en-US" altLang="ja-JP" sz="2000" b="1" dirty="0">
                <a:latin typeface="HGP創英角ｺﾞｼｯｸUB" panose="020B0900000000000000" pitchFamily="50" charset="-128"/>
                <a:ea typeface="HGP創英角ｺﾞｼｯｸUB" panose="020B0900000000000000" pitchFamily="50" charset="-128"/>
              </a:rPr>
              <a:t>Rotary</a:t>
            </a:r>
            <a:r>
              <a:rPr kumimoji="1" lang="ja-JP" altLang="en-US" sz="2000" b="1" dirty="0">
                <a:latin typeface="HGP創英角ｺﾞｼｯｸUB" panose="020B0900000000000000" pitchFamily="50" charset="-128"/>
                <a:ea typeface="HGP創英角ｺﾞｼｯｸUB" panose="020B0900000000000000" pitchFamily="50" charset="-128"/>
              </a:rPr>
              <a:t>にとって受け入れがたいものであった　</a:t>
            </a:r>
            <a:endParaRPr kumimoji="1" lang="en-US" altLang="ja-JP" sz="2000" b="1" dirty="0">
              <a:latin typeface="HGP創英角ｺﾞｼｯｸUB" panose="020B0900000000000000" pitchFamily="50" charset="-128"/>
              <a:ea typeface="HGP創英角ｺﾞｼｯｸUB" panose="020B0900000000000000" pitchFamily="50" charset="-128"/>
            </a:endParaRPr>
          </a:p>
          <a:p>
            <a:r>
              <a:rPr kumimoji="1" lang="ja-JP" altLang="en-US" sz="2000" b="1" dirty="0">
                <a:latin typeface="HGP創英角ｺﾞｼｯｸUB" panose="020B0900000000000000" pitchFamily="50" charset="-128"/>
                <a:ea typeface="HGP創英角ｺﾞｼｯｸUB" panose="020B0900000000000000" pitchFamily="50" charset="-128"/>
              </a:rPr>
              <a:t>　としても、発展途上国や新興国等他地区のクラブにとっては良い方法な</a:t>
            </a:r>
            <a:endParaRPr kumimoji="1" lang="en-US" altLang="ja-JP" sz="2000" b="1" dirty="0">
              <a:latin typeface="HGP創英角ｺﾞｼｯｸUB" panose="020B0900000000000000" pitchFamily="50" charset="-128"/>
              <a:ea typeface="HGP創英角ｺﾞｼｯｸUB" panose="020B0900000000000000" pitchFamily="50" charset="-128"/>
            </a:endParaRPr>
          </a:p>
          <a:p>
            <a:r>
              <a:rPr kumimoji="1" lang="ja-JP" altLang="en-US" sz="2000" b="1" dirty="0">
                <a:latin typeface="HGP創英角ｺﾞｼｯｸUB" panose="020B0900000000000000" pitchFamily="50" charset="-128"/>
                <a:ea typeface="HGP創英角ｺﾞｼｯｸUB" panose="020B0900000000000000" pitchFamily="50" charset="-128"/>
              </a:rPr>
              <a:t>　のかもしれない</a:t>
            </a:r>
          </a:p>
          <a:p>
            <a:r>
              <a:rPr kumimoji="1" lang="ja-JP" altLang="en-US" sz="2000" b="1" dirty="0">
                <a:latin typeface="HGP創英角ｺﾞｼｯｸUB" panose="020B0900000000000000" pitchFamily="50" charset="-128"/>
                <a:ea typeface="HGP創英角ｺﾞｼｯｸUB" panose="020B0900000000000000" pitchFamily="50" charset="-128"/>
              </a:rPr>
              <a:t>　</a:t>
            </a:r>
          </a:p>
          <a:p>
            <a:r>
              <a:rPr kumimoji="1" lang="ja-JP" altLang="en-US" sz="2000" b="1" dirty="0">
                <a:latin typeface="HGP創英角ｺﾞｼｯｸUB" panose="020B0900000000000000" pitchFamily="50" charset="-128"/>
                <a:ea typeface="HGP創英角ｺﾞｼｯｸUB" panose="020B0900000000000000" pitchFamily="50" charset="-128"/>
              </a:rPr>
              <a:t>◆</a:t>
            </a:r>
            <a:r>
              <a:rPr kumimoji="1" lang="ja-JP" altLang="en-US" sz="3200" b="1" dirty="0">
                <a:solidFill>
                  <a:srgbClr val="FF0000"/>
                </a:solidFill>
                <a:latin typeface="HGP創英角ｺﾞｼｯｸUB" panose="020B0900000000000000" pitchFamily="50" charset="-128"/>
                <a:ea typeface="HGP創英角ｺﾞｼｯｸUB" panose="020B0900000000000000" pitchFamily="50" charset="-128"/>
              </a:rPr>
              <a:t>私たちはそれを否定することなく、誇り高い、</a:t>
            </a:r>
            <a:endParaRPr kumimoji="1" lang="en-US" altLang="ja-JP" sz="3200" b="1" dirty="0">
              <a:solidFill>
                <a:srgbClr val="FF0000"/>
              </a:solidFill>
              <a:latin typeface="HGP創英角ｺﾞｼｯｸUB" panose="020B0900000000000000" pitchFamily="50" charset="-128"/>
              <a:ea typeface="HGP創英角ｺﾞｼｯｸUB" panose="020B0900000000000000" pitchFamily="50" charset="-128"/>
            </a:endParaRPr>
          </a:p>
          <a:p>
            <a:r>
              <a:rPr kumimoji="1" lang="ja-JP" altLang="en-US" sz="3200" b="1" dirty="0">
                <a:solidFill>
                  <a:srgbClr val="FF0000"/>
                </a:solidFill>
                <a:latin typeface="HGP創英角ｺﾞｼｯｸUB" panose="020B0900000000000000" pitchFamily="50" charset="-128"/>
                <a:ea typeface="HGP創英角ｺﾞｼｯｸUB" panose="020B0900000000000000" pitchFamily="50" charset="-128"/>
              </a:rPr>
              <a:t>　気品に満ちた日本の</a:t>
            </a:r>
            <a:r>
              <a:rPr kumimoji="1" lang="en-US" altLang="ja-JP" sz="3200" b="1" dirty="0">
                <a:solidFill>
                  <a:srgbClr val="FF0000"/>
                </a:solidFill>
                <a:latin typeface="HGP創英角ｺﾞｼｯｸUB" panose="020B0900000000000000" pitchFamily="50" charset="-128"/>
                <a:ea typeface="HGP創英角ｺﾞｼｯｸUB" panose="020B0900000000000000" pitchFamily="50" charset="-128"/>
              </a:rPr>
              <a:t>Rotary</a:t>
            </a:r>
            <a:r>
              <a:rPr kumimoji="1" lang="ja-JP" altLang="en-US" sz="3200" b="1" dirty="0">
                <a:solidFill>
                  <a:srgbClr val="FF0000"/>
                </a:solidFill>
                <a:latin typeface="HGP創英角ｺﾞｼｯｸUB" panose="020B0900000000000000" pitchFamily="50" charset="-128"/>
                <a:ea typeface="HGP創英角ｺﾞｼｯｸUB" panose="020B0900000000000000" pitchFamily="50" charset="-128"/>
              </a:rPr>
              <a:t>を継承していこ</a:t>
            </a:r>
            <a:endParaRPr kumimoji="1" lang="en-US" altLang="ja-JP" sz="3200" b="1" dirty="0">
              <a:solidFill>
                <a:srgbClr val="FF0000"/>
              </a:solidFill>
              <a:latin typeface="HGP創英角ｺﾞｼｯｸUB" panose="020B0900000000000000" pitchFamily="50" charset="-128"/>
              <a:ea typeface="HGP創英角ｺﾞｼｯｸUB" panose="020B0900000000000000" pitchFamily="50" charset="-128"/>
            </a:endParaRPr>
          </a:p>
          <a:p>
            <a:r>
              <a:rPr kumimoji="1" lang="ja-JP" altLang="en-US" sz="3200" b="1" dirty="0">
                <a:solidFill>
                  <a:srgbClr val="FF0000"/>
                </a:solidFill>
                <a:latin typeface="HGP創英角ｺﾞｼｯｸUB" panose="020B0900000000000000" pitchFamily="50" charset="-128"/>
                <a:ea typeface="HGP創英角ｺﾞｼｯｸUB" panose="020B0900000000000000" pitchFamily="50" charset="-128"/>
              </a:rPr>
              <a:t>　うではありませんか</a:t>
            </a:r>
          </a:p>
        </p:txBody>
      </p:sp>
      <p:pic>
        <p:nvPicPr>
          <p:cNvPr id="3" name="Picture 2" descr="C:\Users\FMV-ESPRIMO\Desktop\image001.png">
            <a:extLst>
              <a:ext uri="{FF2B5EF4-FFF2-40B4-BE49-F238E27FC236}">
                <a16:creationId xmlns:a16="http://schemas.microsoft.com/office/drawing/2014/main" id="{90E88889-B2E0-45DE-7565-65B5184747C2}"/>
              </a:ext>
            </a:extLst>
          </p:cNvPr>
          <p:cNvPicPr>
            <a:picLocks noChangeAspect="1" noChangeArrowheads="1"/>
          </p:cNvPicPr>
          <p:nvPr/>
        </p:nvPicPr>
        <p:blipFill>
          <a:blip r:embed="rId3" cstate="print"/>
          <a:srcRect/>
          <a:stretch>
            <a:fillRect/>
          </a:stretch>
        </p:blipFill>
        <p:spPr bwMode="auto">
          <a:xfrm>
            <a:off x="7925841" y="316478"/>
            <a:ext cx="933450" cy="371475"/>
          </a:xfrm>
          <a:prstGeom prst="rect">
            <a:avLst/>
          </a:prstGeom>
          <a:noFill/>
        </p:spPr>
      </p:pic>
    </p:spTree>
    <p:extLst>
      <p:ext uri="{BB962C8B-B14F-4D97-AF65-F5344CB8AC3E}">
        <p14:creationId xmlns:p14="http://schemas.microsoft.com/office/powerpoint/2010/main" val="13884819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969667C-F32A-D177-1238-DA14258D35F5}"/>
              </a:ext>
            </a:extLst>
          </p:cNvPr>
          <p:cNvSpPr txBox="1"/>
          <p:nvPr/>
        </p:nvSpPr>
        <p:spPr>
          <a:xfrm>
            <a:off x="530942" y="580103"/>
            <a:ext cx="8357419" cy="6124754"/>
          </a:xfrm>
          <a:prstGeom prst="rect">
            <a:avLst/>
          </a:prstGeom>
          <a:noFill/>
        </p:spPr>
        <p:txBody>
          <a:bodyPr wrap="square" rtlCol="0">
            <a:spAutoFit/>
          </a:bodyPr>
          <a:lstStyle/>
          <a:p>
            <a:r>
              <a:rPr kumimoji="1" lang="en-US" altLang="ja-JP" sz="2800" b="1" u="sng" dirty="0">
                <a:solidFill>
                  <a:srgbClr val="7030A0"/>
                </a:solidFill>
                <a:highlight>
                  <a:srgbClr val="FFFF00"/>
                </a:highlight>
                <a:latin typeface="HGP創英角ｺﾞｼｯｸUB" panose="020B0900000000000000" pitchFamily="50" charset="-128"/>
                <a:ea typeface="HGP創英角ｺﾞｼｯｸUB" panose="020B0900000000000000" pitchFamily="50" charset="-128"/>
              </a:rPr>
              <a:t>&lt;</a:t>
            </a:r>
            <a:r>
              <a:rPr kumimoji="1" lang="ja-JP" altLang="en-US" sz="2800" b="1" u="sng" dirty="0">
                <a:solidFill>
                  <a:srgbClr val="7030A0"/>
                </a:solidFill>
                <a:highlight>
                  <a:srgbClr val="FFFF00"/>
                </a:highlight>
                <a:latin typeface="HGP創英角ｺﾞｼｯｸUB" panose="020B0900000000000000" pitchFamily="50" charset="-128"/>
                <a:ea typeface="HGP創英角ｺﾞｼｯｸUB" panose="020B0900000000000000" pitchFamily="50" charset="-128"/>
              </a:rPr>
              <a:t>ロータリーの親睦</a:t>
            </a:r>
            <a:r>
              <a:rPr kumimoji="1" lang="en-US" altLang="ja-JP" sz="2800" b="1" u="sng" dirty="0">
                <a:solidFill>
                  <a:srgbClr val="7030A0"/>
                </a:solidFill>
                <a:highlight>
                  <a:srgbClr val="FFFF00"/>
                </a:highlight>
                <a:latin typeface="HGP創英角ｺﾞｼｯｸUB" panose="020B0900000000000000" pitchFamily="50" charset="-128"/>
                <a:ea typeface="HGP創英角ｺﾞｼｯｸUB" panose="020B0900000000000000" pitchFamily="50" charset="-128"/>
              </a:rPr>
              <a:t>(fellowship)&gt; </a:t>
            </a:r>
          </a:p>
          <a:p>
            <a:endParaRPr kumimoji="1" lang="en-US" altLang="ja-JP" sz="2800" b="1" dirty="0">
              <a:solidFill>
                <a:schemeClr val="accent2"/>
              </a:solidFill>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ロータリアンが出会い集うクラブやその他全ての場に於いて醸成される</a:t>
            </a:r>
            <a:endParaRPr kumimoji="1" lang="en-US" altLang="ja-JP" sz="2800" b="1" dirty="0">
              <a:latin typeface="HGP創英角ｺﾞｼｯｸUB" panose="020B0900000000000000" pitchFamily="50" charset="-128"/>
              <a:ea typeface="HGP創英角ｺﾞｼｯｸUB" panose="020B0900000000000000" pitchFamily="50" charset="-128"/>
            </a:endParaRPr>
          </a:p>
          <a:p>
            <a:endParaRPr kumimoji="1" lang="ja-JP" altLang="en-US"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a:t>
            </a:r>
            <a:r>
              <a:rPr kumimoji="1" lang="ja-JP" altLang="en-US" sz="2800" b="1" dirty="0">
                <a:highlight>
                  <a:srgbClr val="00FFFF"/>
                </a:highlight>
                <a:latin typeface="HGP創英角ｺﾞｼｯｸUB" panose="020B0900000000000000" pitchFamily="50" charset="-128"/>
                <a:ea typeface="HGP創英角ｺﾞｼｯｸUB" panose="020B0900000000000000" pitchFamily="50" charset="-128"/>
              </a:rPr>
              <a:t>“</a:t>
            </a:r>
            <a:r>
              <a:rPr kumimoji="1" lang="en-US" altLang="ja-JP" sz="2800" b="1" dirty="0">
                <a:highlight>
                  <a:srgbClr val="00FFFF"/>
                </a:highlight>
                <a:latin typeface="HGP創英角ｺﾞｼｯｸUB" panose="020B0900000000000000" pitchFamily="50" charset="-128"/>
                <a:ea typeface="HGP創英角ｺﾞｼｯｸUB" panose="020B0900000000000000" pitchFamily="50" charset="-128"/>
              </a:rPr>
              <a:t>acquaintance</a:t>
            </a:r>
            <a:r>
              <a:rPr kumimoji="1" lang="en-US" altLang="ja-JP" sz="2800" b="1" dirty="0">
                <a:latin typeface="HGP創英角ｺﾞｼｯｸUB" panose="020B0900000000000000" pitchFamily="50" charset="-128"/>
                <a:ea typeface="HGP創英角ｺﾞｼｯｸUB" panose="020B0900000000000000" pitchFamily="50" charset="-128"/>
              </a:rPr>
              <a:t>”(</a:t>
            </a:r>
            <a:r>
              <a:rPr kumimoji="1" lang="ja-JP" altLang="en-US" sz="2800" b="1" dirty="0">
                <a:latin typeface="HGP創英角ｺﾞｼｯｸUB" panose="020B0900000000000000" pitchFamily="50" charset="-128"/>
                <a:ea typeface="HGP創英角ｺﾞｼｯｸUB" panose="020B0900000000000000" pitchFamily="50" charset="-128"/>
              </a:rPr>
              <a:t>組織や団体などの目的や理念が</a:t>
            </a:r>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同じ者同士の交友</a:t>
            </a:r>
            <a:r>
              <a:rPr kumimoji="1" lang="en-US" altLang="ja-JP" sz="2800" b="1" dirty="0">
                <a:latin typeface="HGP創英角ｺﾞｼｯｸUB" panose="020B0900000000000000" pitchFamily="50" charset="-128"/>
                <a:ea typeface="HGP創英角ｺﾞｼｯｸUB" panose="020B0900000000000000" pitchFamily="50" charset="-128"/>
              </a:rPr>
              <a:t>)</a:t>
            </a:r>
          </a:p>
          <a:p>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a:t>
            </a:r>
            <a:r>
              <a:rPr kumimoji="1" lang="en-US" altLang="ja-JP" sz="2800" b="1" dirty="0">
                <a:latin typeface="HGP創英角ｺﾞｼｯｸUB" panose="020B0900000000000000" pitchFamily="50" charset="-128"/>
                <a:ea typeface="HGP創英角ｺﾞｼｯｸUB" panose="020B0900000000000000" pitchFamily="50" charset="-128"/>
              </a:rPr>
              <a:t> </a:t>
            </a:r>
            <a:r>
              <a:rPr kumimoji="1" lang="en-US" altLang="ja-JP" sz="2800" b="1" dirty="0">
                <a:highlight>
                  <a:srgbClr val="00FFFF"/>
                </a:highlight>
                <a:latin typeface="HGP創英角ｺﾞｼｯｸUB" panose="020B0900000000000000" pitchFamily="50" charset="-128"/>
                <a:ea typeface="HGP創英角ｺﾞｼｯｸUB" panose="020B0900000000000000" pitchFamily="50" charset="-128"/>
              </a:rPr>
              <a:t>“friendship</a:t>
            </a:r>
            <a:r>
              <a:rPr kumimoji="1" lang="en-US" altLang="ja-JP" sz="2800" b="1" dirty="0">
                <a:latin typeface="HGP創英角ｺﾞｼｯｸUB" panose="020B0900000000000000" pitchFamily="50" charset="-128"/>
                <a:ea typeface="HGP創英角ｺﾞｼｯｸUB" panose="020B0900000000000000" pitchFamily="50" charset="-128"/>
              </a:rPr>
              <a:t>”(</a:t>
            </a:r>
            <a:r>
              <a:rPr kumimoji="1" lang="ja-JP" altLang="en-US" sz="2800" b="1" dirty="0">
                <a:latin typeface="HGP創英角ｺﾞｼｯｸUB" panose="020B0900000000000000" pitchFamily="50" charset="-128"/>
                <a:ea typeface="HGP創英角ｺﾞｼｯｸUB" panose="020B0900000000000000" pitchFamily="50" charset="-128"/>
              </a:rPr>
              <a:t>親しい者同士の友情</a:t>
            </a:r>
            <a:r>
              <a:rPr kumimoji="1" lang="en-US" altLang="ja-JP" sz="2800" b="1" dirty="0">
                <a:latin typeface="HGP創英角ｺﾞｼｯｸUB" panose="020B0900000000000000" pitchFamily="50" charset="-128"/>
                <a:ea typeface="HGP創英角ｺﾞｼｯｸUB" panose="020B0900000000000000" pitchFamily="50" charset="-128"/>
              </a:rPr>
              <a:t>)</a:t>
            </a:r>
          </a:p>
          <a:p>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a:t>
            </a:r>
            <a:r>
              <a:rPr kumimoji="1" lang="en-US" altLang="ja-JP" sz="2800" b="1" dirty="0">
                <a:latin typeface="HGP創英角ｺﾞｼｯｸUB" panose="020B0900000000000000" pitchFamily="50" charset="-128"/>
                <a:ea typeface="HGP創英角ｺﾞｼｯｸUB" panose="020B0900000000000000" pitchFamily="50" charset="-128"/>
              </a:rPr>
              <a:t> </a:t>
            </a:r>
            <a:r>
              <a:rPr kumimoji="1" lang="en-US" altLang="ja-JP" sz="2800" b="1" dirty="0">
                <a:highlight>
                  <a:srgbClr val="00FFFF"/>
                </a:highlight>
                <a:latin typeface="HGP創英角ｺﾞｼｯｸUB" panose="020B0900000000000000" pitchFamily="50" charset="-128"/>
                <a:ea typeface="HGP創英角ｺﾞｼｯｸUB" panose="020B0900000000000000" pitchFamily="50" charset="-128"/>
              </a:rPr>
              <a:t>“fellowship</a:t>
            </a:r>
            <a:r>
              <a:rPr kumimoji="1" lang="en-US" altLang="ja-JP" sz="2800" b="1" dirty="0">
                <a:latin typeface="HGP創英角ｺﾞｼｯｸUB" panose="020B0900000000000000" pitchFamily="50" charset="-128"/>
                <a:ea typeface="HGP創英角ｺﾞｼｯｸUB" panose="020B0900000000000000" pitchFamily="50" charset="-128"/>
              </a:rPr>
              <a:t>”(</a:t>
            </a:r>
            <a:r>
              <a:rPr kumimoji="1" lang="ja-JP" altLang="en-US" sz="2800" b="1" dirty="0">
                <a:latin typeface="HGP創英角ｺﾞｼｯｸUB" panose="020B0900000000000000" pitchFamily="50" charset="-128"/>
                <a:ea typeface="HGP創英角ｺﾞｼｯｸUB" panose="020B0900000000000000" pitchFamily="50" charset="-128"/>
              </a:rPr>
              <a:t>ロータリーの志を共にする仲間意識</a:t>
            </a:r>
            <a:r>
              <a:rPr kumimoji="1" lang="en-US" altLang="ja-JP" sz="2800" b="1" dirty="0">
                <a:latin typeface="HGP創英角ｺﾞｼｯｸUB" panose="020B0900000000000000" pitchFamily="50" charset="-128"/>
                <a:ea typeface="HGP創英角ｺﾞｼｯｸUB" panose="020B0900000000000000" pitchFamily="50" charset="-128"/>
              </a:rPr>
              <a:t>) </a:t>
            </a:r>
          </a:p>
          <a:p>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へと深めていくことが大切である</a:t>
            </a:r>
          </a:p>
          <a:p>
            <a:endParaRPr kumimoji="1" lang="ja-JP" altLang="en-US" sz="2800" b="1" dirty="0">
              <a:latin typeface="HGP創英角ｺﾞｼｯｸUB" panose="020B0900000000000000" pitchFamily="50" charset="-128"/>
              <a:ea typeface="HGP創英角ｺﾞｼｯｸUB" panose="020B0900000000000000" pitchFamily="50" charset="-128"/>
            </a:endParaRPr>
          </a:p>
        </p:txBody>
      </p:sp>
      <p:sp>
        <p:nvSpPr>
          <p:cNvPr id="3" name="矢印: 下 2">
            <a:extLst>
              <a:ext uri="{FF2B5EF4-FFF2-40B4-BE49-F238E27FC236}">
                <a16:creationId xmlns:a16="http://schemas.microsoft.com/office/drawing/2014/main" id="{9F6B0BE7-8E1E-4D9C-9210-153CA764BE3A}"/>
              </a:ext>
            </a:extLst>
          </p:cNvPr>
          <p:cNvSpPr/>
          <p:nvPr/>
        </p:nvSpPr>
        <p:spPr>
          <a:xfrm>
            <a:off x="3372465" y="3450751"/>
            <a:ext cx="442451" cy="383458"/>
          </a:xfrm>
          <a:prstGeom prst="down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4" name="矢印: 下 3">
            <a:extLst>
              <a:ext uri="{FF2B5EF4-FFF2-40B4-BE49-F238E27FC236}">
                <a16:creationId xmlns:a16="http://schemas.microsoft.com/office/drawing/2014/main" id="{7DA33130-5C30-CB03-42E2-9A0AB3F127DD}"/>
              </a:ext>
            </a:extLst>
          </p:cNvPr>
          <p:cNvSpPr/>
          <p:nvPr/>
        </p:nvSpPr>
        <p:spPr>
          <a:xfrm>
            <a:off x="3372465" y="4532925"/>
            <a:ext cx="442451" cy="383458"/>
          </a:xfrm>
          <a:prstGeom prst="down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pic>
        <p:nvPicPr>
          <p:cNvPr id="5" name="Picture 2" descr="C:\Users\FMV-ESPRIMO\Desktop\image001.png">
            <a:extLst>
              <a:ext uri="{FF2B5EF4-FFF2-40B4-BE49-F238E27FC236}">
                <a16:creationId xmlns:a16="http://schemas.microsoft.com/office/drawing/2014/main" id="{F1E90DC8-691F-41C6-A925-2FFC1DCA6459}"/>
              </a:ext>
            </a:extLst>
          </p:cNvPr>
          <p:cNvPicPr>
            <a:picLocks noChangeAspect="1" noChangeArrowheads="1"/>
          </p:cNvPicPr>
          <p:nvPr/>
        </p:nvPicPr>
        <p:blipFill>
          <a:blip r:embed="rId3" cstate="print"/>
          <a:srcRect/>
          <a:stretch>
            <a:fillRect/>
          </a:stretch>
        </p:blipFill>
        <p:spPr bwMode="auto">
          <a:xfrm>
            <a:off x="7925841" y="316478"/>
            <a:ext cx="933450" cy="371475"/>
          </a:xfrm>
          <a:prstGeom prst="rect">
            <a:avLst/>
          </a:prstGeom>
          <a:noFill/>
        </p:spPr>
      </p:pic>
    </p:spTree>
    <p:extLst>
      <p:ext uri="{BB962C8B-B14F-4D97-AF65-F5344CB8AC3E}">
        <p14:creationId xmlns:p14="http://schemas.microsoft.com/office/powerpoint/2010/main" val="33524113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テキスト ボックス 1">
            <a:extLst>
              <a:ext uri="{FF2B5EF4-FFF2-40B4-BE49-F238E27FC236}">
                <a16:creationId xmlns:a16="http://schemas.microsoft.com/office/drawing/2014/main" id="{E82C9137-3F3E-BE07-4024-46FE24568EBD}"/>
              </a:ext>
            </a:extLst>
          </p:cNvPr>
          <p:cNvGraphicFramePr/>
          <p:nvPr>
            <p:extLst>
              <p:ext uri="{D42A27DB-BD31-4B8C-83A1-F6EECF244321}">
                <p14:modId xmlns:p14="http://schemas.microsoft.com/office/powerpoint/2010/main" val="2224335844"/>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テキスト ボックス 2">
            <a:extLst>
              <a:ext uri="{FF2B5EF4-FFF2-40B4-BE49-F238E27FC236}">
                <a16:creationId xmlns:a16="http://schemas.microsoft.com/office/drawing/2014/main" id="{E2DD74D3-B2EB-6316-3207-ABAAE60D9A2F}"/>
              </a:ext>
            </a:extLst>
          </p:cNvPr>
          <p:cNvSpPr txBox="1"/>
          <p:nvPr/>
        </p:nvSpPr>
        <p:spPr>
          <a:xfrm>
            <a:off x="580103" y="1425677"/>
            <a:ext cx="2182135" cy="2062103"/>
          </a:xfrm>
          <a:prstGeom prst="rect">
            <a:avLst/>
          </a:prstGeom>
          <a:noFill/>
        </p:spPr>
        <p:txBody>
          <a:bodyPr wrap="square" rtlCol="0">
            <a:spAutoFit/>
          </a:bodyPr>
          <a:lstStyle/>
          <a:p>
            <a:r>
              <a:rPr kumimoji="1" lang="ja-JP" altLang="en-US" sz="3200" b="1" dirty="0">
                <a:latin typeface="HGP創英角ｺﾞｼｯｸUB" panose="020B0900000000000000" pitchFamily="50" charset="-128"/>
                <a:ea typeface="HGP創英角ｺﾞｼｯｸUB" panose="020B0900000000000000" pitchFamily="50" charset="-128"/>
              </a:rPr>
              <a:t>ロータリーに入会して幸せになりましたか？</a:t>
            </a:r>
          </a:p>
        </p:txBody>
      </p:sp>
    </p:spTree>
    <p:extLst>
      <p:ext uri="{BB962C8B-B14F-4D97-AF65-F5344CB8AC3E}">
        <p14:creationId xmlns:p14="http://schemas.microsoft.com/office/powerpoint/2010/main" val="18166905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7BB47A-5883-4F28-B817-CC9FC276FD2C}"/>
              </a:ext>
            </a:extLst>
          </p:cNvPr>
          <p:cNvSpPr>
            <a:spLocks noGrp="1"/>
          </p:cNvSpPr>
          <p:nvPr>
            <p:ph type="title"/>
          </p:nvPr>
        </p:nvSpPr>
        <p:spPr>
          <a:xfrm>
            <a:off x="628650" y="365127"/>
            <a:ext cx="7886700" cy="784166"/>
          </a:xfrm>
        </p:spPr>
        <p:style>
          <a:lnRef idx="0">
            <a:schemeClr val="accent1"/>
          </a:lnRef>
          <a:fillRef idx="3">
            <a:schemeClr val="accent1"/>
          </a:fillRef>
          <a:effectRef idx="3">
            <a:schemeClr val="accent1"/>
          </a:effectRef>
          <a:fontRef idx="minor">
            <a:schemeClr val="lt1"/>
          </a:fontRef>
        </p:style>
        <p:txBody>
          <a:bodyPr>
            <a:normAutofit/>
          </a:bodyPr>
          <a:lstStyle/>
          <a:p>
            <a:r>
              <a:rPr kumimoji="1" lang="ja-JP" altLang="en-US" b="1" dirty="0">
                <a:latin typeface="HGP創英角ｺﾞｼｯｸUB" panose="020B0900000000000000" pitchFamily="50" charset="-128"/>
                <a:ea typeface="HGP創英角ｺﾞｼｯｸUB" panose="020B0900000000000000" pitchFamily="50" charset="-128"/>
              </a:rPr>
              <a:t>　　ポール・ハリス　：　１９１４年</a:t>
            </a:r>
          </a:p>
        </p:txBody>
      </p:sp>
      <p:sp>
        <p:nvSpPr>
          <p:cNvPr id="4" name="テキスト ボックス 3">
            <a:extLst>
              <a:ext uri="{FF2B5EF4-FFF2-40B4-BE49-F238E27FC236}">
                <a16:creationId xmlns:a16="http://schemas.microsoft.com/office/drawing/2014/main" id="{A05969F1-F9E2-4574-93F6-1EFA696B545A}"/>
              </a:ext>
            </a:extLst>
          </p:cNvPr>
          <p:cNvSpPr txBox="1"/>
          <p:nvPr/>
        </p:nvSpPr>
        <p:spPr>
          <a:xfrm>
            <a:off x="956345" y="1476462"/>
            <a:ext cx="6988029" cy="707886"/>
          </a:xfrm>
          <a:prstGeom prst="rect">
            <a:avLst/>
          </a:prstGeom>
          <a:noFill/>
        </p:spPr>
        <p:txBody>
          <a:bodyPr wrap="square" rtlCol="0">
            <a:spAutoFit/>
          </a:bodyPr>
          <a:lstStyle/>
          <a:p>
            <a:r>
              <a:rPr kumimoji="1" lang="ja-JP" altLang="en-US" sz="4000" b="1" dirty="0">
                <a:highlight>
                  <a:srgbClr val="FFFF00"/>
                </a:highlight>
                <a:latin typeface="HGP創英角ｺﾞｼｯｸUB" panose="020B0900000000000000" pitchFamily="50" charset="-128"/>
                <a:ea typeface="HGP創英角ｺﾞｼｯｸUB" panose="020B0900000000000000" pitchFamily="50" charset="-128"/>
              </a:rPr>
              <a:t>　持続可能な奉仕活動によって　</a:t>
            </a:r>
          </a:p>
        </p:txBody>
      </p:sp>
      <p:sp>
        <p:nvSpPr>
          <p:cNvPr id="5" name="テキスト ボックス 4">
            <a:extLst>
              <a:ext uri="{FF2B5EF4-FFF2-40B4-BE49-F238E27FC236}">
                <a16:creationId xmlns:a16="http://schemas.microsoft.com/office/drawing/2014/main" id="{C3220F39-6199-47E8-B5A9-8A933E8AD1B8}"/>
              </a:ext>
            </a:extLst>
          </p:cNvPr>
          <p:cNvSpPr txBox="1"/>
          <p:nvPr/>
        </p:nvSpPr>
        <p:spPr>
          <a:xfrm>
            <a:off x="782320" y="2743200"/>
            <a:ext cx="8117840" cy="3046988"/>
          </a:xfrm>
          <a:prstGeom prst="rect">
            <a:avLst/>
          </a:prstGeom>
          <a:noFill/>
        </p:spPr>
        <p:txBody>
          <a:bodyPr wrap="square" rtlCol="0">
            <a:spAutoFit/>
          </a:bodyPr>
          <a:lstStyle/>
          <a:p>
            <a:r>
              <a:rPr kumimoji="1" lang="ja-JP" altLang="en-US" sz="4800" b="1" dirty="0">
                <a:latin typeface="HGS創英角ｺﾞｼｯｸUB" panose="020B0900000000000000" pitchFamily="50" charset="-128"/>
                <a:ea typeface="HGS創英角ｺﾞｼｯｸUB" panose="020B0900000000000000" pitchFamily="50" charset="-128"/>
              </a:rPr>
              <a:t>ロータリーが私たちにとって何を意味するにせよ、世界は、その</a:t>
            </a:r>
            <a:r>
              <a:rPr kumimoji="1" lang="ja-JP" altLang="en-US" sz="4800" b="1" dirty="0">
                <a:highlight>
                  <a:srgbClr val="00FF00"/>
                </a:highlight>
                <a:latin typeface="HGS創英角ｺﾞｼｯｸUB" panose="020B0900000000000000" pitchFamily="50" charset="-128"/>
                <a:ea typeface="HGS創英角ｺﾞｼｯｸUB" panose="020B0900000000000000" pitchFamily="50" charset="-128"/>
              </a:rPr>
              <a:t>活動成果</a:t>
            </a:r>
            <a:r>
              <a:rPr kumimoji="1" lang="ja-JP" altLang="en-US" sz="4800" b="1" dirty="0">
                <a:latin typeface="HGS創英角ｺﾞｼｯｸUB" panose="020B0900000000000000" pitchFamily="50" charset="-128"/>
                <a:ea typeface="HGS創英角ｺﾞｼｯｸUB" panose="020B0900000000000000" pitchFamily="50" charset="-128"/>
              </a:rPr>
              <a:t>によってロータリーを知るのです</a:t>
            </a:r>
          </a:p>
        </p:txBody>
      </p:sp>
      <p:pic>
        <p:nvPicPr>
          <p:cNvPr id="3" name="Picture 2" descr="C:\Users\FMV-ESPRIMO\Desktop\image001.png">
            <a:extLst>
              <a:ext uri="{FF2B5EF4-FFF2-40B4-BE49-F238E27FC236}">
                <a16:creationId xmlns:a16="http://schemas.microsoft.com/office/drawing/2014/main" id="{5813266C-09C6-04CB-2E50-C88FAA986108}"/>
              </a:ext>
            </a:extLst>
          </p:cNvPr>
          <p:cNvPicPr>
            <a:picLocks noChangeAspect="1" noChangeArrowheads="1"/>
          </p:cNvPicPr>
          <p:nvPr/>
        </p:nvPicPr>
        <p:blipFill>
          <a:blip r:embed="rId3" cstate="print"/>
          <a:srcRect/>
          <a:stretch>
            <a:fillRect/>
          </a:stretch>
        </p:blipFill>
        <p:spPr bwMode="auto">
          <a:xfrm>
            <a:off x="7944374" y="6163302"/>
            <a:ext cx="933450" cy="371475"/>
          </a:xfrm>
          <a:prstGeom prst="rect">
            <a:avLst/>
          </a:prstGeom>
          <a:noFill/>
        </p:spPr>
      </p:pic>
    </p:spTree>
    <p:extLst>
      <p:ext uri="{BB962C8B-B14F-4D97-AF65-F5344CB8AC3E}">
        <p14:creationId xmlns:p14="http://schemas.microsoft.com/office/powerpoint/2010/main" val="18778225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65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図 2">
            <a:extLst>
              <a:ext uri="{FF2B5EF4-FFF2-40B4-BE49-F238E27FC236}">
                <a16:creationId xmlns:a16="http://schemas.microsoft.com/office/drawing/2014/main" id="{1FE47AD3-3E67-DF76-D7BC-C5F6981C53F2}"/>
              </a:ext>
            </a:extLst>
          </p:cNvPr>
          <p:cNvPicPr>
            <a:picLocks noChangeAspect="1"/>
          </p:cNvPicPr>
          <p:nvPr/>
        </p:nvPicPr>
        <p:blipFill>
          <a:blip r:embed="rId3"/>
          <a:stretch>
            <a:fillRect/>
          </a:stretch>
        </p:blipFill>
        <p:spPr>
          <a:xfrm>
            <a:off x="1890924" y="643467"/>
            <a:ext cx="5362150" cy="5571066"/>
          </a:xfrm>
          <a:prstGeom prst="rect">
            <a:avLst/>
          </a:prstGeom>
        </p:spPr>
      </p:pic>
      <p:pic>
        <p:nvPicPr>
          <p:cNvPr id="2" name="Picture 2" descr="C:\Users\FMV-ESPRIMO\Desktop\image001.png">
            <a:extLst>
              <a:ext uri="{FF2B5EF4-FFF2-40B4-BE49-F238E27FC236}">
                <a16:creationId xmlns:a16="http://schemas.microsoft.com/office/drawing/2014/main" id="{242A2DCD-0907-21BF-DC5A-91568E15392E}"/>
              </a:ext>
            </a:extLst>
          </p:cNvPr>
          <p:cNvPicPr>
            <a:picLocks noChangeAspect="1" noChangeArrowheads="1"/>
          </p:cNvPicPr>
          <p:nvPr/>
        </p:nvPicPr>
        <p:blipFill>
          <a:blip r:embed="rId4" cstate="print"/>
          <a:srcRect/>
          <a:stretch>
            <a:fillRect/>
          </a:stretch>
        </p:blipFill>
        <p:spPr bwMode="auto">
          <a:xfrm>
            <a:off x="7852789" y="543424"/>
            <a:ext cx="933450" cy="371475"/>
          </a:xfrm>
          <a:prstGeom prst="rect">
            <a:avLst/>
          </a:prstGeom>
          <a:noFill/>
        </p:spPr>
      </p:pic>
    </p:spTree>
    <p:extLst>
      <p:ext uri="{BB962C8B-B14F-4D97-AF65-F5344CB8AC3E}">
        <p14:creationId xmlns:p14="http://schemas.microsoft.com/office/powerpoint/2010/main" val="3126337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D4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図 2">
            <a:extLst>
              <a:ext uri="{FF2B5EF4-FFF2-40B4-BE49-F238E27FC236}">
                <a16:creationId xmlns:a16="http://schemas.microsoft.com/office/drawing/2014/main" id="{26203970-5081-71AF-0E9E-F45A09F9E22B}"/>
              </a:ext>
            </a:extLst>
          </p:cNvPr>
          <p:cNvPicPr>
            <a:picLocks noChangeAspect="1"/>
          </p:cNvPicPr>
          <p:nvPr/>
        </p:nvPicPr>
        <p:blipFill>
          <a:blip r:embed="rId2"/>
          <a:stretch>
            <a:fillRect/>
          </a:stretch>
        </p:blipFill>
        <p:spPr>
          <a:xfrm>
            <a:off x="482600" y="781114"/>
            <a:ext cx="8178799" cy="5295771"/>
          </a:xfrm>
          <a:prstGeom prst="rect">
            <a:avLst/>
          </a:prstGeom>
        </p:spPr>
      </p:pic>
      <p:pic>
        <p:nvPicPr>
          <p:cNvPr id="2" name="Picture 2" descr="C:\Users\FMV-ESPRIMO\Desktop\image001.png">
            <a:extLst>
              <a:ext uri="{FF2B5EF4-FFF2-40B4-BE49-F238E27FC236}">
                <a16:creationId xmlns:a16="http://schemas.microsoft.com/office/drawing/2014/main" id="{51153F56-F34A-6F3B-104C-AC01562622D2}"/>
              </a:ext>
            </a:extLst>
          </p:cNvPr>
          <p:cNvPicPr>
            <a:picLocks noChangeAspect="1" noChangeArrowheads="1"/>
          </p:cNvPicPr>
          <p:nvPr/>
        </p:nvPicPr>
        <p:blipFill>
          <a:blip r:embed="rId3" cstate="print"/>
          <a:srcRect/>
          <a:stretch>
            <a:fillRect/>
          </a:stretch>
        </p:blipFill>
        <p:spPr bwMode="auto">
          <a:xfrm>
            <a:off x="7640706" y="781114"/>
            <a:ext cx="933450" cy="371475"/>
          </a:xfrm>
          <a:prstGeom prst="rect">
            <a:avLst/>
          </a:prstGeom>
          <a:noFill/>
        </p:spPr>
      </p:pic>
    </p:spTree>
    <p:extLst>
      <p:ext uri="{BB962C8B-B14F-4D97-AF65-F5344CB8AC3E}">
        <p14:creationId xmlns:p14="http://schemas.microsoft.com/office/powerpoint/2010/main" val="14732823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図 2">
            <a:extLst>
              <a:ext uri="{FF2B5EF4-FFF2-40B4-BE49-F238E27FC236}">
                <a16:creationId xmlns:a16="http://schemas.microsoft.com/office/drawing/2014/main" id="{89CC6E5F-8D88-FBC6-FEAE-071FA9BBD2D4}"/>
              </a:ext>
            </a:extLst>
          </p:cNvPr>
          <p:cNvPicPr>
            <a:picLocks noChangeAspect="1"/>
          </p:cNvPicPr>
          <p:nvPr/>
        </p:nvPicPr>
        <p:blipFill rotWithShape="1">
          <a:blip r:embed="rId3"/>
          <a:srcRect l="13566" r="13031"/>
          <a:stretch/>
        </p:blipFill>
        <p:spPr>
          <a:xfrm>
            <a:off x="2074606" y="-365180"/>
            <a:ext cx="7069395" cy="722318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0" name="Freeform: Shape 9">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754"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34896"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50317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テキスト ボックス 1">
            <a:extLst>
              <a:ext uri="{FF2B5EF4-FFF2-40B4-BE49-F238E27FC236}">
                <a16:creationId xmlns:a16="http://schemas.microsoft.com/office/drawing/2014/main" id="{5A72CCBE-0327-2E99-7E55-9123E63FB47B}"/>
              </a:ext>
            </a:extLst>
          </p:cNvPr>
          <p:cNvSpPr txBox="1"/>
          <p:nvPr/>
        </p:nvSpPr>
        <p:spPr>
          <a:xfrm>
            <a:off x="278319" y="3988560"/>
            <a:ext cx="2579181" cy="1936751"/>
          </a:xfrm>
          <a:prstGeom prst="rect">
            <a:avLst/>
          </a:prstGeom>
        </p:spPr>
        <p:txBody>
          <a:bodyPr vert="horz" lIns="91440" tIns="45720" rIns="91440" bIns="45720" rtlCol="0" anchor="t">
            <a:normAutofit/>
          </a:bodyPr>
          <a:lstStyle/>
          <a:p>
            <a:pPr indent="-228600" defTabSz="914400">
              <a:lnSpc>
                <a:spcPct val="90000"/>
              </a:lnSpc>
              <a:spcAft>
                <a:spcPts val="600"/>
              </a:spcAft>
              <a:buFont typeface="Arial" panose="020B0604020202020204" pitchFamily="34" charset="0"/>
              <a:buChar char="•"/>
            </a:pPr>
            <a:r>
              <a:rPr kumimoji="1" lang="ja-JP" altLang="en-US" sz="2400" b="1" dirty="0">
                <a:latin typeface="HGP創英角ｺﾞｼｯｸUB" panose="020B0900000000000000" pitchFamily="50" charset="-128"/>
                <a:ea typeface="HGP創英角ｺﾞｼｯｸUB" panose="020B0900000000000000" pitchFamily="50" charset="-128"/>
              </a:rPr>
              <a:t>ご清聴ありがとうございました</a:t>
            </a:r>
          </a:p>
        </p:txBody>
      </p:sp>
      <p:sp>
        <p:nvSpPr>
          <p:cNvPr id="4" name="テキスト ボックス 3">
            <a:extLst>
              <a:ext uri="{FF2B5EF4-FFF2-40B4-BE49-F238E27FC236}">
                <a16:creationId xmlns:a16="http://schemas.microsoft.com/office/drawing/2014/main" id="{AD65FB89-8379-77BE-4C09-F015D0681A38}"/>
              </a:ext>
            </a:extLst>
          </p:cNvPr>
          <p:cNvSpPr txBox="1"/>
          <p:nvPr/>
        </p:nvSpPr>
        <p:spPr>
          <a:xfrm>
            <a:off x="318611" y="1435510"/>
            <a:ext cx="2749054" cy="646331"/>
          </a:xfrm>
          <a:prstGeom prst="rect">
            <a:avLst/>
          </a:prstGeom>
          <a:noFill/>
        </p:spPr>
        <p:txBody>
          <a:bodyPr wrap="square" rtlCol="0">
            <a:spAutoFit/>
          </a:bodyPr>
          <a:lstStyle/>
          <a:p>
            <a:r>
              <a:rPr kumimoji="1" lang="ja-JP" altLang="en-US" sz="3600" b="1" dirty="0">
                <a:latin typeface="HGP創英角ｺﾞｼｯｸUB" panose="020B0900000000000000" pitchFamily="50" charset="-128"/>
                <a:ea typeface="HGP創英角ｺﾞｼｯｸUB" panose="020B0900000000000000" pitchFamily="50" charset="-128"/>
              </a:rPr>
              <a:t>シンガポール</a:t>
            </a:r>
          </a:p>
        </p:txBody>
      </p:sp>
      <p:pic>
        <p:nvPicPr>
          <p:cNvPr id="5" name="Picture 2" descr="C:\Users\FMV-ESPRIMO\Desktop\image001.png">
            <a:extLst>
              <a:ext uri="{FF2B5EF4-FFF2-40B4-BE49-F238E27FC236}">
                <a16:creationId xmlns:a16="http://schemas.microsoft.com/office/drawing/2014/main" id="{C506E9BD-37D3-D726-EFAF-C02C56C392A8}"/>
              </a:ext>
            </a:extLst>
          </p:cNvPr>
          <p:cNvPicPr>
            <a:picLocks noChangeAspect="1" noChangeArrowheads="1"/>
          </p:cNvPicPr>
          <p:nvPr/>
        </p:nvPicPr>
        <p:blipFill>
          <a:blip r:embed="rId4" cstate="print"/>
          <a:srcRect/>
          <a:stretch>
            <a:fillRect/>
          </a:stretch>
        </p:blipFill>
        <p:spPr bwMode="auto">
          <a:xfrm>
            <a:off x="8014332" y="198491"/>
            <a:ext cx="933450" cy="371475"/>
          </a:xfrm>
          <a:prstGeom prst="rect">
            <a:avLst/>
          </a:prstGeom>
          <a:noFill/>
        </p:spPr>
      </p:pic>
    </p:spTree>
    <p:extLst>
      <p:ext uri="{BB962C8B-B14F-4D97-AF65-F5344CB8AC3E}">
        <p14:creationId xmlns:p14="http://schemas.microsoft.com/office/powerpoint/2010/main" val="2909182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790527-3BD3-C44A-BE8E-0B0878502548}"/>
              </a:ext>
            </a:extLst>
          </p:cNvPr>
          <p:cNvSpPr>
            <a:spLocks noGrp="1"/>
          </p:cNvSpPr>
          <p:nvPr>
            <p:ph type="title"/>
          </p:nvPr>
        </p:nvSpPr>
        <p:spPr>
          <a:xfrm>
            <a:off x="530942" y="502021"/>
            <a:ext cx="4660490" cy="722776"/>
          </a:xfrm>
        </p:spPr>
        <p:style>
          <a:lnRef idx="0">
            <a:schemeClr val="accent4"/>
          </a:lnRef>
          <a:fillRef idx="3">
            <a:schemeClr val="accent4"/>
          </a:fillRef>
          <a:effectRef idx="3">
            <a:schemeClr val="accent4"/>
          </a:effectRef>
          <a:fontRef idx="minor">
            <a:schemeClr val="lt1"/>
          </a:fontRef>
        </p:style>
        <p:txBody>
          <a:bodyPr anchor="b">
            <a:normAutofit fontScale="90000"/>
          </a:bodyPr>
          <a:lstStyle/>
          <a:p>
            <a:r>
              <a:rPr kumimoji="1" lang="ja-JP" altLang="en-US" sz="3500" b="1" dirty="0">
                <a:solidFill>
                  <a:schemeClr val="accent1"/>
                </a:solidFill>
                <a:latin typeface="HGP創英角ｺﾞｼｯｸUB" panose="020B0900000000000000" pitchFamily="50" charset="-128"/>
                <a:ea typeface="HGP創英角ｺﾞｼｯｸUB" panose="020B0900000000000000" pitchFamily="50" charset="-128"/>
              </a:rPr>
              <a:t>エンゲージメントを育もう</a:t>
            </a:r>
          </a:p>
        </p:txBody>
      </p:sp>
      <p:sp>
        <p:nvSpPr>
          <p:cNvPr id="26" name="Content Placeholder 8">
            <a:extLst>
              <a:ext uri="{FF2B5EF4-FFF2-40B4-BE49-F238E27FC236}">
                <a16:creationId xmlns:a16="http://schemas.microsoft.com/office/drawing/2014/main" id="{08FF868E-F71E-511B-F650-E73CF8C23E06}"/>
              </a:ext>
            </a:extLst>
          </p:cNvPr>
          <p:cNvSpPr>
            <a:spLocks noGrp="1"/>
          </p:cNvSpPr>
          <p:nvPr>
            <p:ph idx="1"/>
          </p:nvPr>
        </p:nvSpPr>
        <p:spPr>
          <a:xfrm>
            <a:off x="530942" y="1721223"/>
            <a:ext cx="4776033" cy="4830183"/>
          </a:xfrm>
        </p:spPr>
        <p:txBody>
          <a:bodyPr anchor="t">
            <a:noAutofit/>
          </a:bodyPr>
          <a:lstStyle/>
          <a:p>
            <a:r>
              <a:rPr lang="ja-JP" altLang="en-US" sz="2400" b="1" dirty="0">
                <a:latin typeface="HGP創英角ｺﾞｼｯｸUB" panose="020B0900000000000000" pitchFamily="50" charset="-128"/>
                <a:ea typeface="HGP創英角ｺﾞｼｯｸUB" panose="020B0900000000000000" pitchFamily="50" charset="-128"/>
              </a:rPr>
              <a:t>ロータリーのメンバー達との信頼を繋ぎ、ロータリーに貢献したいという気持ちを醸成してください</a:t>
            </a:r>
            <a:endParaRPr lang="en-US" altLang="ja-JP" sz="2400" b="1" dirty="0">
              <a:latin typeface="HGP創英角ｺﾞｼｯｸUB" panose="020B0900000000000000" pitchFamily="50" charset="-128"/>
              <a:ea typeface="HGP創英角ｺﾞｼｯｸUB" panose="020B0900000000000000" pitchFamily="50" charset="-128"/>
            </a:endParaRPr>
          </a:p>
          <a:p>
            <a:endParaRPr lang="en-US" altLang="ja-JP" sz="2400" b="1" dirty="0">
              <a:latin typeface="HGP創英角ｺﾞｼｯｸUB" panose="020B0900000000000000" pitchFamily="50" charset="-128"/>
              <a:ea typeface="HGP創英角ｺﾞｼｯｸUB" panose="020B0900000000000000" pitchFamily="50" charset="-128"/>
            </a:endParaRPr>
          </a:p>
          <a:p>
            <a:r>
              <a:rPr lang="ja-JP" altLang="en-US" sz="2400" b="1" dirty="0">
                <a:latin typeface="HGP創英角ｺﾞｼｯｸUB" panose="020B0900000000000000" pitchFamily="50" charset="-128"/>
                <a:ea typeface="HGP創英角ｺﾞｼｯｸUB" panose="020B0900000000000000" pitchFamily="50" charset="-128"/>
              </a:rPr>
              <a:t>その思いがロータリーに対する</a:t>
            </a:r>
            <a:r>
              <a:rPr lang="en-US" altLang="ja-JP" sz="2400" b="1" dirty="0">
                <a:latin typeface="HGP創英角ｺﾞｼｯｸUB" panose="020B0900000000000000" pitchFamily="50" charset="-128"/>
                <a:ea typeface="HGP創英角ｺﾞｼｯｸUB" panose="020B0900000000000000" pitchFamily="50" charset="-128"/>
              </a:rPr>
              <a:t>『</a:t>
            </a:r>
            <a:r>
              <a:rPr lang="ja-JP" altLang="en-US" sz="2400" b="1" dirty="0">
                <a:latin typeface="HGP創英角ｺﾞｼｯｸUB" panose="020B0900000000000000" pitchFamily="50" charset="-128"/>
                <a:ea typeface="HGP創英角ｺﾞｼｯｸUB" panose="020B0900000000000000" pitchFamily="50" charset="-128"/>
              </a:rPr>
              <a:t>エンゲージメント</a:t>
            </a:r>
            <a:r>
              <a:rPr lang="en-US" altLang="ja-JP" sz="2400" b="1" dirty="0">
                <a:latin typeface="HGP創英角ｺﾞｼｯｸUB" panose="020B0900000000000000" pitchFamily="50" charset="-128"/>
                <a:ea typeface="HGP創英角ｺﾞｼｯｸUB" panose="020B0900000000000000" pitchFamily="50" charset="-128"/>
              </a:rPr>
              <a:t>』</a:t>
            </a:r>
            <a:r>
              <a:rPr lang="ja-JP" altLang="en-US" sz="2400" b="1" dirty="0">
                <a:latin typeface="HGP創英角ｺﾞｼｯｸUB" panose="020B0900000000000000" pitchFamily="50" charset="-128"/>
                <a:ea typeface="HGP創英角ｺﾞｼｯｸUB" panose="020B0900000000000000" pitchFamily="50" charset="-128"/>
              </a:rPr>
              <a:t>です。</a:t>
            </a:r>
            <a:endParaRPr lang="en-US" altLang="ja-JP" sz="2400" b="1" dirty="0">
              <a:latin typeface="HGP創英角ｺﾞｼｯｸUB" panose="020B0900000000000000" pitchFamily="50" charset="-128"/>
              <a:ea typeface="HGP創英角ｺﾞｼｯｸUB" panose="020B0900000000000000" pitchFamily="50" charset="-128"/>
            </a:endParaRPr>
          </a:p>
          <a:p>
            <a:endParaRPr lang="en-US" altLang="ja-JP" sz="2400" b="1" dirty="0">
              <a:latin typeface="HGP創英角ｺﾞｼｯｸUB" panose="020B0900000000000000" pitchFamily="50" charset="-128"/>
              <a:ea typeface="HGP創英角ｺﾞｼｯｸUB" panose="020B0900000000000000" pitchFamily="50" charset="-128"/>
            </a:endParaRPr>
          </a:p>
          <a:p>
            <a:r>
              <a:rPr lang="ja-JP" altLang="en-US" sz="2400" b="1" dirty="0">
                <a:latin typeface="HGP創英角ｺﾞｼｯｸUB" panose="020B0900000000000000" pitchFamily="50" charset="-128"/>
                <a:ea typeface="HGP創英角ｺﾞｼｯｸUB" panose="020B0900000000000000" pitchFamily="50" charset="-128"/>
              </a:rPr>
              <a:t>会員がエンゲージメントを育むにはクラブには　</a:t>
            </a:r>
            <a:r>
              <a:rPr lang="ja-JP" altLang="en-US" sz="2400" b="1" dirty="0">
                <a:solidFill>
                  <a:srgbClr val="FF0000"/>
                </a:solidFill>
                <a:latin typeface="Gill Sans Nova Ultra Bold" panose="020B0B02020104020203" pitchFamily="34" charset="0"/>
                <a:ea typeface="HGP創英角ｺﾞｼｯｸUB" panose="020B0900000000000000" pitchFamily="50" charset="-128"/>
              </a:rPr>
              <a:t>（</a:t>
            </a:r>
            <a:r>
              <a:rPr lang="en-US" altLang="ja-JP" sz="2400" b="1" dirty="0">
                <a:solidFill>
                  <a:srgbClr val="FF0000"/>
                </a:solidFill>
                <a:latin typeface="Gill Sans Nova Ultra Bold" panose="020B0B02020104020203" pitchFamily="34" charset="0"/>
                <a:ea typeface="HGP創英角ｺﾞｼｯｸUB" panose="020B0900000000000000" pitchFamily="50" charset="-128"/>
              </a:rPr>
              <a:t>D</a:t>
            </a:r>
            <a:r>
              <a:rPr lang="ja-JP" altLang="en-US" sz="2400" b="1" dirty="0">
                <a:solidFill>
                  <a:srgbClr val="FF0000"/>
                </a:solidFill>
                <a:latin typeface="Gill Sans Nova Ultra Bold" panose="020B0B02020104020203" pitchFamily="34" charset="0"/>
                <a:ea typeface="HGP創英角ｺﾞｼｯｸUB" panose="020B0900000000000000" pitchFamily="50" charset="-128"/>
              </a:rPr>
              <a:t>　</a:t>
            </a:r>
            <a:r>
              <a:rPr lang="en-US" altLang="ja-JP" sz="2400" b="1" dirty="0">
                <a:solidFill>
                  <a:srgbClr val="FF0000"/>
                </a:solidFill>
                <a:latin typeface="Gill Sans Nova Ultra Bold" panose="020B0B02020104020203" pitchFamily="34" charset="0"/>
                <a:ea typeface="HGP創英角ｺﾞｼｯｸUB" panose="020B0900000000000000" pitchFamily="50" charset="-128"/>
              </a:rPr>
              <a:t>E</a:t>
            </a:r>
            <a:r>
              <a:rPr lang="ja-JP" altLang="en-US" sz="2400" b="1" dirty="0">
                <a:solidFill>
                  <a:srgbClr val="FF0000"/>
                </a:solidFill>
                <a:latin typeface="Gill Sans Nova Ultra Bold" panose="020B0B02020104020203" pitchFamily="34" charset="0"/>
                <a:ea typeface="HGP創英角ｺﾞｼｯｸUB" panose="020B0900000000000000" pitchFamily="50" charset="-128"/>
              </a:rPr>
              <a:t>　</a:t>
            </a:r>
            <a:r>
              <a:rPr lang="en-US" altLang="ja-JP" sz="2400" b="1" dirty="0">
                <a:solidFill>
                  <a:srgbClr val="FF0000"/>
                </a:solidFill>
                <a:latin typeface="Gill Sans Nova Ultra Bold" panose="020B0B02020104020203" pitchFamily="34" charset="0"/>
                <a:ea typeface="HGP創英角ｺﾞｼｯｸUB" panose="020B0900000000000000" pitchFamily="50" charset="-128"/>
              </a:rPr>
              <a:t>I</a:t>
            </a:r>
            <a:r>
              <a:rPr lang="ja-JP" altLang="en-US" sz="2400" b="1" dirty="0">
                <a:solidFill>
                  <a:srgbClr val="FF0000"/>
                </a:solidFill>
                <a:latin typeface="Gill Sans Nova Ultra Bold" panose="020B0B02020104020203" pitchFamily="34" charset="0"/>
                <a:ea typeface="HGP創英角ｺﾞｼｯｸUB" panose="020B0900000000000000" pitchFamily="50" charset="-128"/>
              </a:rPr>
              <a:t>　）</a:t>
            </a:r>
            <a:endParaRPr lang="en-US" altLang="ja-JP" sz="2400" b="1" dirty="0">
              <a:solidFill>
                <a:srgbClr val="FF0000"/>
              </a:solidFill>
              <a:latin typeface="Gill Sans Nova Ultra Bold" panose="020B0B02020104020203" pitchFamily="34" charset="0"/>
              <a:ea typeface="HGP創英角ｺﾞｼｯｸUB" panose="020B0900000000000000" pitchFamily="50" charset="-128"/>
            </a:endParaRPr>
          </a:p>
          <a:p>
            <a:pPr marL="0" indent="0">
              <a:buNone/>
            </a:pPr>
            <a:r>
              <a:rPr lang="ja-JP" altLang="en-US" sz="2400" b="1" dirty="0">
                <a:latin typeface="HGP創英角ｺﾞｼｯｸUB" panose="020B0900000000000000" pitchFamily="50" charset="-128"/>
                <a:ea typeface="HGP創英角ｺﾞｼｯｸUB" panose="020B0900000000000000" pitchFamily="50" charset="-128"/>
              </a:rPr>
              <a:t>　①</a:t>
            </a:r>
            <a:r>
              <a:rPr lang="ja-JP" altLang="en-US" sz="2400" b="1" dirty="0">
                <a:solidFill>
                  <a:schemeClr val="accent2"/>
                </a:solidFill>
                <a:latin typeface="HGP創英角ｺﾞｼｯｸUB" panose="020B0900000000000000" pitchFamily="50" charset="-128"/>
                <a:ea typeface="HGP創英角ｺﾞｼｯｸUB" panose="020B0900000000000000" pitchFamily="50" charset="-128"/>
              </a:rPr>
              <a:t>多様な価値観</a:t>
            </a:r>
            <a:r>
              <a:rPr lang="ja-JP" altLang="en-US" sz="2400" b="1" dirty="0">
                <a:latin typeface="HGP創英角ｺﾞｼｯｸUB" panose="020B0900000000000000" pitchFamily="50" charset="-128"/>
                <a:ea typeface="HGP創英角ｺﾞｼｯｸUB" panose="020B0900000000000000" pitchFamily="50" charset="-128"/>
              </a:rPr>
              <a:t>を受け入れ、　</a:t>
            </a:r>
            <a:endParaRPr lang="en-US" altLang="ja-JP" sz="2400" b="1" dirty="0">
              <a:latin typeface="HGP創英角ｺﾞｼｯｸUB" panose="020B0900000000000000" pitchFamily="50" charset="-128"/>
              <a:ea typeface="HGP創英角ｺﾞｼｯｸUB" panose="020B0900000000000000" pitchFamily="50" charset="-128"/>
            </a:endParaRPr>
          </a:p>
          <a:p>
            <a:pPr marL="0" indent="0">
              <a:buNone/>
            </a:pPr>
            <a:r>
              <a:rPr lang="ja-JP" altLang="en-US" sz="2400" b="1" dirty="0">
                <a:latin typeface="HGP創英角ｺﾞｼｯｸUB" panose="020B0900000000000000" pitchFamily="50" charset="-128"/>
                <a:ea typeface="HGP創英角ｺﾞｼｯｸUB" panose="020B0900000000000000" pitchFamily="50" charset="-128"/>
              </a:rPr>
              <a:t>　②</a:t>
            </a:r>
            <a:r>
              <a:rPr lang="ja-JP" altLang="en-US" sz="2400" b="1" dirty="0">
                <a:solidFill>
                  <a:schemeClr val="accent2"/>
                </a:solidFill>
                <a:latin typeface="HGP創英角ｺﾞｼｯｸUB" panose="020B0900000000000000" pitchFamily="50" charset="-128"/>
                <a:ea typeface="HGP創英角ｺﾞｼｯｸUB" panose="020B0900000000000000" pitchFamily="50" charset="-128"/>
              </a:rPr>
              <a:t>公平</a:t>
            </a:r>
            <a:endParaRPr lang="en-US" altLang="ja-JP" sz="2400" b="1" dirty="0">
              <a:latin typeface="HGP創英角ｺﾞｼｯｸUB" panose="020B0900000000000000" pitchFamily="50" charset="-128"/>
              <a:ea typeface="HGP創英角ｺﾞｼｯｸUB" panose="020B0900000000000000" pitchFamily="50" charset="-128"/>
            </a:endParaRPr>
          </a:p>
          <a:p>
            <a:pPr marL="0" indent="0">
              <a:buNone/>
            </a:pPr>
            <a:r>
              <a:rPr lang="ja-JP" altLang="en-US" sz="2400" b="1" dirty="0">
                <a:latin typeface="HGP創英角ｺﾞｼｯｸUB" panose="020B0900000000000000" pitchFamily="50" charset="-128"/>
                <a:ea typeface="HGP創英角ｺﾞｼｯｸUB" panose="020B0900000000000000" pitchFamily="50" charset="-128"/>
              </a:rPr>
              <a:t>　③</a:t>
            </a:r>
            <a:r>
              <a:rPr lang="ja-JP" altLang="en-US" sz="2400" b="1" dirty="0">
                <a:solidFill>
                  <a:schemeClr val="accent2"/>
                </a:solidFill>
                <a:latin typeface="HGP創英角ｺﾞｼｯｸUB" panose="020B0900000000000000" pitchFamily="50" charset="-128"/>
                <a:ea typeface="HGP創英角ｺﾞｼｯｸUB" panose="020B0900000000000000" pitchFamily="50" charset="-128"/>
              </a:rPr>
              <a:t>インクルージョンな文化</a:t>
            </a:r>
            <a:r>
              <a:rPr lang="ja-JP" altLang="en-US" sz="2400" b="1" dirty="0">
                <a:latin typeface="HGP創英角ｺﾞｼｯｸUB" panose="020B0900000000000000" pitchFamily="50" charset="-128"/>
                <a:ea typeface="HGP創英角ｺﾞｼｯｸUB" panose="020B0900000000000000" pitchFamily="50" charset="-128"/>
              </a:rPr>
              <a:t>が必要</a:t>
            </a:r>
            <a:endParaRPr lang="en-US" sz="2400" b="1" dirty="0">
              <a:latin typeface="HGP創英角ｺﾞｼｯｸUB" panose="020B0900000000000000" pitchFamily="50" charset="-128"/>
              <a:ea typeface="HGP創英角ｺﾞｼｯｸUB" panose="020B0900000000000000" pitchFamily="50" charset="-128"/>
            </a:endParaRPr>
          </a:p>
        </p:txBody>
      </p:sp>
      <p:pic>
        <p:nvPicPr>
          <p:cNvPr id="5" name="コンテンツ プレースホルダー 4" descr="スーツを着た男性&#10;&#10;自動的に生成された説明">
            <a:extLst>
              <a:ext uri="{FF2B5EF4-FFF2-40B4-BE49-F238E27FC236}">
                <a16:creationId xmlns:a16="http://schemas.microsoft.com/office/drawing/2014/main" id="{56452295-204E-48AA-C03D-CDCEFCCD9A5A}"/>
              </a:ext>
            </a:extLst>
          </p:cNvPr>
          <p:cNvPicPr>
            <a:picLocks noChangeAspect="1"/>
          </p:cNvPicPr>
          <p:nvPr/>
        </p:nvPicPr>
        <p:blipFill>
          <a:blip r:embed="rId3"/>
          <a:stretch>
            <a:fillRect/>
          </a:stretch>
        </p:blipFill>
        <p:spPr>
          <a:xfrm>
            <a:off x="5425929" y="1224797"/>
            <a:ext cx="3008943" cy="4271436"/>
          </a:xfrm>
          <a:prstGeom prst="rect">
            <a:avLst/>
          </a:prstGeom>
        </p:spPr>
      </p:pic>
      <p:sp>
        <p:nvSpPr>
          <p:cNvPr id="3" name="矢印: 下 2">
            <a:extLst>
              <a:ext uri="{FF2B5EF4-FFF2-40B4-BE49-F238E27FC236}">
                <a16:creationId xmlns:a16="http://schemas.microsoft.com/office/drawing/2014/main" id="{B4D8D3A8-E36B-5904-4D8E-C0ED79E753A4}"/>
              </a:ext>
            </a:extLst>
          </p:cNvPr>
          <p:cNvSpPr/>
          <p:nvPr/>
        </p:nvSpPr>
        <p:spPr>
          <a:xfrm>
            <a:off x="2438400" y="2880852"/>
            <a:ext cx="589935" cy="393290"/>
          </a:xfrm>
          <a:prstGeom prst="down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4" name="矢印: 下 3">
            <a:extLst>
              <a:ext uri="{FF2B5EF4-FFF2-40B4-BE49-F238E27FC236}">
                <a16:creationId xmlns:a16="http://schemas.microsoft.com/office/drawing/2014/main" id="{06148A55-C830-62E5-DAA1-707BD821FB1A}"/>
              </a:ext>
            </a:extLst>
          </p:cNvPr>
          <p:cNvSpPr/>
          <p:nvPr/>
        </p:nvSpPr>
        <p:spPr>
          <a:xfrm>
            <a:off x="2438400" y="4080387"/>
            <a:ext cx="589935" cy="393290"/>
          </a:xfrm>
          <a:prstGeom prst="down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20E0E206-2FCE-4D2D-F6D1-67BEAF1D7294}"/>
              </a:ext>
            </a:extLst>
          </p:cNvPr>
          <p:cNvSpPr txBox="1"/>
          <p:nvPr/>
        </p:nvSpPr>
        <p:spPr>
          <a:xfrm>
            <a:off x="5879689" y="5633203"/>
            <a:ext cx="2555181" cy="646331"/>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鵜沢和弘　　</a:t>
            </a:r>
          </a:p>
          <a:p>
            <a:r>
              <a:rPr kumimoji="1" lang="ja-JP" altLang="en-US" b="1" dirty="0">
                <a:latin typeface="HGP創英角ｺﾞｼｯｸUB" panose="020B0900000000000000" pitchFamily="50" charset="-128"/>
                <a:ea typeface="HGP創英角ｺﾞｼｯｸUB" panose="020B0900000000000000" pitchFamily="50" charset="-128"/>
              </a:rPr>
              <a:t>ガバナー資料より</a:t>
            </a:r>
          </a:p>
        </p:txBody>
      </p:sp>
      <p:pic>
        <p:nvPicPr>
          <p:cNvPr id="7" name="Picture 2" descr="C:\Users\FMV-ESPRIMO\Desktop\image001.png">
            <a:extLst>
              <a:ext uri="{FF2B5EF4-FFF2-40B4-BE49-F238E27FC236}">
                <a16:creationId xmlns:a16="http://schemas.microsoft.com/office/drawing/2014/main" id="{E8231247-2234-776B-5BB4-0AAC19D182DB}"/>
              </a:ext>
            </a:extLst>
          </p:cNvPr>
          <p:cNvPicPr>
            <a:picLocks noChangeAspect="1" noChangeArrowheads="1"/>
          </p:cNvPicPr>
          <p:nvPr/>
        </p:nvPicPr>
        <p:blipFill>
          <a:blip r:embed="rId4" cstate="print"/>
          <a:srcRect/>
          <a:stretch>
            <a:fillRect/>
          </a:stretch>
        </p:blipFill>
        <p:spPr bwMode="auto">
          <a:xfrm>
            <a:off x="7836889" y="502021"/>
            <a:ext cx="933450" cy="371475"/>
          </a:xfrm>
          <a:prstGeom prst="rect">
            <a:avLst/>
          </a:prstGeom>
          <a:noFill/>
        </p:spPr>
      </p:pic>
    </p:spTree>
    <p:extLst>
      <p:ext uri="{BB962C8B-B14F-4D97-AF65-F5344CB8AC3E}">
        <p14:creationId xmlns:p14="http://schemas.microsoft.com/office/powerpoint/2010/main" val="3016691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B53D985-4839-83C7-C442-E15BE5C553D3}"/>
              </a:ext>
            </a:extLst>
          </p:cNvPr>
          <p:cNvSpPr txBox="1"/>
          <p:nvPr/>
        </p:nvSpPr>
        <p:spPr>
          <a:xfrm>
            <a:off x="540774" y="265472"/>
            <a:ext cx="8023123" cy="6186309"/>
          </a:xfrm>
          <a:prstGeom prst="rect">
            <a:avLst/>
          </a:prstGeom>
          <a:noFill/>
        </p:spPr>
        <p:txBody>
          <a:bodyPr wrap="square" rtlCol="0">
            <a:spAutoFit/>
          </a:bodyPr>
          <a:lstStyle/>
          <a:p>
            <a:r>
              <a:rPr kumimoji="1" lang="ja-JP" altLang="en-US" sz="2800" b="1" u="sng" dirty="0">
                <a:highlight>
                  <a:srgbClr val="FFFF00"/>
                </a:highlight>
                <a:latin typeface="HGP創英角ｺﾞｼｯｸUB" panose="020B0900000000000000" pitchFamily="50" charset="-128"/>
                <a:ea typeface="HGP創英角ｺﾞｼｯｸUB" panose="020B0900000000000000" pitchFamily="50" charset="-128"/>
              </a:rPr>
              <a:t>◆２０２２年規定審議会</a:t>
            </a:r>
            <a:endParaRPr kumimoji="1" lang="en-US" altLang="ja-JP" sz="2800" b="1" u="sng" dirty="0">
              <a:highlight>
                <a:srgbClr val="FFFF00"/>
              </a:highlight>
              <a:latin typeface="HGP創英角ｺﾞｼｯｸUB" panose="020B0900000000000000" pitchFamily="50" charset="-128"/>
              <a:ea typeface="HGP創英角ｺﾞｼｯｸUB" panose="020B0900000000000000" pitchFamily="50" charset="-128"/>
            </a:endParaRPr>
          </a:p>
          <a:p>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◆第４条　クラブの会員身分</a:t>
            </a:r>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４．０７０</a:t>
            </a:r>
            <a:r>
              <a:rPr kumimoji="1" lang="en-US" altLang="ja-JP" sz="2800" b="1" dirty="0">
                <a:latin typeface="HGP創英角ｺﾞｼｯｸUB" panose="020B0900000000000000" pitchFamily="50" charset="-128"/>
                <a:ea typeface="HGP創英角ｺﾞｼｯｸUB" panose="020B0900000000000000" pitchFamily="50" charset="-128"/>
              </a:rPr>
              <a:t>.</a:t>
            </a:r>
            <a:r>
              <a:rPr kumimoji="1" lang="ja-JP" altLang="en-US" sz="2800" b="1" dirty="0">
                <a:latin typeface="HGP創英角ｺﾞｼｯｸUB" panose="020B0900000000000000" pitchFamily="50" charset="-128"/>
                <a:ea typeface="HGP創英角ｺﾞｼｯｸUB" panose="020B0900000000000000" pitchFamily="50" charset="-128"/>
              </a:rPr>
              <a:t> 会員の多様性</a:t>
            </a:r>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a:t>
            </a:r>
            <a:r>
              <a:rPr kumimoji="1" lang="ja-JP" altLang="en-US" sz="2800" b="1" dirty="0">
                <a:highlight>
                  <a:srgbClr val="00FF00"/>
                </a:highlight>
                <a:latin typeface="HGP創英角ｺﾞｼｯｸUB" panose="020B0900000000000000" pitchFamily="50" charset="-128"/>
                <a:ea typeface="HGP創英角ｺﾞｼｯｸUB" panose="020B0900000000000000" pitchFamily="50" charset="-128"/>
              </a:rPr>
              <a:t>・</a:t>
            </a:r>
            <a:r>
              <a:rPr kumimoji="1" lang="ja-JP" altLang="en-US" sz="2800" b="1" dirty="0">
                <a:solidFill>
                  <a:schemeClr val="accent2"/>
                </a:solidFill>
                <a:highlight>
                  <a:srgbClr val="00FF00"/>
                </a:highlight>
                <a:latin typeface="HGP創英角ｺﾞｼｯｸUB" panose="020B0900000000000000" pitchFamily="50" charset="-128"/>
                <a:ea typeface="HGP創英角ｺﾞｼｯｸUB" panose="020B0900000000000000" pitchFamily="50" charset="-128"/>
              </a:rPr>
              <a:t>２２－１０</a:t>
            </a:r>
            <a:r>
              <a:rPr kumimoji="1" lang="ja-JP" altLang="en-US" sz="2800" b="1" dirty="0">
                <a:highlight>
                  <a:srgbClr val="00FF00"/>
                </a:highlight>
                <a:latin typeface="HGP創英角ｺﾞｼｯｸUB" panose="020B0900000000000000" pitchFamily="50" charset="-128"/>
                <a:ea typeface="HGP創英角ｺﾞｼｯｸUB" panose="020B0900000000000000" pitchFamily="50" charset="-128"/>
              </a:rPr>
              <a:t>バランスの取れた会員基盤の構築要素</a:t>
            </a:r>
            <a:endParaRPr kumimoji="1" lang="en-US" altLang="ja-JP" sz="2800" b="1" dirty="0">
              <a:highlight>
                <a:srgbClr val="00FF00"/>
              </a:highlight>
              <a:latin typeface="HGP創英角ｺﾞｼｯｸUB" panose="020B0900000000000000" pitchFamily="50" charset="-128"/>
              <a:ea typeface="HGP創英角ｺﾞｼｯｸUB" panose="020B0900000000000000" pitchFamily="50" charset="-128"/>
            </a:endParaRPr>
          </a:p>
          <a:p>
            <a:r>
              <a:rPr kumimoji="1" lang="ja-JP" altLang="en-US" sz="2800" b="1" dirty="0">
                <a:highlight>
                  <a:srgbClr val="00FF00"/>
                </a:highlight>
                <a:latin typeface="HGP創英角ｺﾞｼｯｸUB" panose="020B0900000000000000" pitchFamily="50" charset="-128"/>
                <a:ea typeface="HGP創英角ｺﾞｼｯｸUB" panose="020B0900000000000000" pitchFamily="50" charset="-128"/>
              </a:rPr>
              <a:t>　に公平さとインクルージョンを加える（インド）</a:t>
            </a:r>
            <a:endParaRPr kumimoji="1" lang="en-US" altLang="ja-JP" sz="2800" b="1" dirty="0">
              <a:highlight>
                <a:srgbClr val="00FF00"/>
              </a:highlight>
              <a:latin typeface="HGP創英角ｺﾞｼｯｸUB" panose="020B0900000000000000" pitchFamily="50" charset="-128"/>
              <a:ea typeface="HGP創英角ｺﾞｼｯｸUB" panose="020B0900000000000000" pitchFamily="50" charset="-128"/>
            </a:endParaRPr>
          </a:p>
          <a:p>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a:t>
            </a:r>
            <a:r>
              <a:rPr kumimoji="1" lang="en-US" altLang="ja-JP" sz="2800" b="1" dirty="0">
                <a:highlight>
                  <a:srgbClr val="FFFF00"/>
                </a:highlight>
                <a:latin typeface="HGP創英角ｺﾞｼｯｸUB" panose="020B0900000000000000" pitchFamily="50" charset="-128"/>
                <a:ea typeface="HGP創英角ｺﾞｼｯｸUB" panose="020B0900000000000000" pitchFamily="50" charset="-128"/>
              </a:rPr>
              <a:t>DEI</a:t>
            </a:r>
            <a:r>
              <a:rPr kumimoji="1" lang="ja-JP" altLang="en-US" sz="2800" b="1" dirty="0">
                <a:highlight>
                  <a:srgbClr val="FFFF00"/>
                </a:highlight>
                <a:latin typeface="HGP創英角ｺﾞｼｯｸUB" panose="020B0900000000000000" pitchFamily="50" charset="-128"/>
                <a:ea typeface="HGP創英角ｺﾞｼｯｸUB" panose="020B0900000000000000" pitchFamily="50" charset="-128"/>
              </a:rPr>
              <a:t>が採択され</a:t>
            </a:r>
            <a:r>
              <a:rPr kumimoji="1" lang="en-US" altLang="ja-JP" sz="2800" b="1" dirty="0">
                <a:highlight>
                  <a:srgbClr val="FFFF00"/>
                </a:highlight>
                <a:latin typeface="HGP創英角ｺﾞｼｯｸUB" panose="020B0900000000000000" pitchFamily="50" charset="-128"/>
                <a:ea typeface="HGP創英角ｺﾞｼｯｸUB" panose="020B0900000000000000" pitchFamily="50" charset="-128"/>
              </a:rPr>
              <a:t>RI</a:t>
            </a:r>
            <a:r>
              <a:rPr kumimoji="1" lang="ja-JP" altLang="en-US" sz="2800" b="1" dirty="0">
                <a:highlight>
                  <a:srgbClr val="FFFF00"/>
                </a:highlight>
                <a:latin typeface="HGP創英角ｺﾞｼｯｸUB" panose="020B0900000000000000" pitchFamily="50" charset="-128"/>
                <a:ea typeface="HGP創英角ｺﾞｼｯｸUB" panose="020B0900000000000000" pitchFamily="50" charset="-128"/>
              </a:rPr>
              <a:t>細則の変更</a:t>
            </a:r>
            <a:endParaRPr kumimoji="1" lang="en-US" altLang="ja-JP" sz="2800" b="1" dirty="0">
              <a:highlight>
                <a:srgbClr val="FFFF00"/>
              </a:highlight>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　</a:t>
            </a:r>
            <a:r>
              <a:rPr kumimoji="1" lang="ja-JP" altLang="en-US" b="1" dirty="0">
                <a:latin typeface="HGP創英角ｺﾞｼｯｸUB" panose="020B0900000000000000" pitchFamily="50" charset="-128"/>
                <a:ea typeface="HGP創英角ｺﾞｼｯｸUB" panose="020B0900000000000000" pitchFamily="50" charset="-128"/>
              </a:rPr>
              <a:t>・</a:t>
            </a:r>
            <a:r>
              <a:rPr kumimoji="1" lang="ja-JP" altLang="en-US" b="1" dirty="0">
                <a:solidFill>
                  <a:srgbClr val="FF0000"/>
                </a:solidFill>
                <a:latin typeface="HGP創英角ｺﾞｼｯｸUB" panose="020B0900000000000000" pitchFamily="50" charset="-128"/>
                <a:ea typeface="HGP創英角ｺﾞｼｯｸUB" panose="020B0900000000000000" pitchFamily="50" charset="-128"/>
              </a:rPr>
              <a:t>各クラブとローターアクトクラブは、多様性、公平さ、インクルージョンを推進す</a:t>
            </a:r>
            <a:endParaRPr kumimoji="1" lang="en-US" altLang="ja-JP" b="1" dirty="0">
              <a:solidFill>
                <a:srgbClr val="FF0000"/>
              </a:solidFill>
              <a:latin typeface="HGP創英角ｺﾞｼｯｸUB" panose="020B0900000000000000" pitchFamily="50" charset="-128"/>
              <a:ea typeface="HGP創英角ｺﾞｼｯｸUB" panose="020B0900000000000000" pitchFamily="50" charset="-128"/>
            </a:endParaRPr>
          </a:p>
          <a:p>
            <a:r>
              <a:rPr kumimoji="1" lang="ja-JP" altLang="en-US" b="1" dirty="0">
                <a:solidFill>
                  <a:srgbClr val="FF0000"/>
                </a:solidFill>
                <a:latin typeface="HGP創英角ｺﾞｼｯｸUB" panose="020B0900000000000000" pitchFamily="50" charset="-128"/>
                <a:ea typeface="HGP創英角ｺﾞｼｯｸUB" panose="020B0900000000000000" pitchFamily="50" charset="-128"/>
              </a:rPr>
              <a:t>　　るような均衡のとれた会員構成を構築するよう努めるものとする</a:t>
            </a:r>
            <a:endParaRPr kumimoji="1" lang="en-US" altLang="ja-JP" b="1" dirty="0">
              <a:solidFill>
                <a:srgbClr val="FF0000"/>
              </a:solidFill>
              <a:latin typeface="HGP創英角ｺﾞｼｯｸUB" panose="020B0900000000000000" pitchFamily="50" charset="-128"/>
              <a:ea typeface="HGP創英角ｺﾞｼｯｸUB" panose="020B0900000000000000" pitchFamily="50" charset="-128"/>
            </a:endParaRPr>
          </a:p>
          <a:p>
            <a:r>
              <a:rPr kumimoji="1" lang="ja-JP" altLang="en-US" b="1" dirty="0">
                <a:solidFill>
                  <a:srgbClr val="FF0000"/>
                </a:solidFill>
                <a:latin typeface="HGP創英角ｺﾞｼｯｸUB" panose="020B0900000000000000" pitchFamily="50" charset="-128"/>
                <a:ea typeface="HGP創英角ｺﾞｼｯｸUB" panose="020B0900000000000000" pitchFamily="50" charset="-128"/>
              </a:rPr>
              <a:t>　　</a:t>
            </a:r>
            <a:endParaRPr kumimoji="1" lang="en-US" altLang="ja-JP" b="1" dirty="0">
              <a:solidFill>
                <a:srgbClr val="FF0000"/>
              </a:solidFill>
              <a:latin typeface="HGP創英角ｺﾞｼｯｸUB" panose="020B0900000000000000" pitchFamily="50" charset="-128"/>
              <a:ea typeface="HGP創英角ｺﾞｼｯｸUB" panose="020B0900000000000000" pitchFamily="50" charset="-128"/>
            </a:endParaRPr>
          </a:p>
          <a:p>
            <a:r>
              <a:rPr kumimoji="1" lang="ja-JP" altLang="en-US" b="1" dirty="0">
                <a:latin typeface="HGP創英角ｺﾞｼｯｸUB" panose="020B0900000000000000" pitchFamily="50" charset="-128"/>
                <a:ea typeface="HGP創英角ｺﾞｼｯｸUB" panose="020B0900000000000000" pitchFamily="50" charset="-128"/>
              </a:rPr>
              <a:t>　　・いかなるクラブも、</a:t>
            </a:r>
            <a:r>
              <a:rPr kumimoji="1" lang="en-US" altLang="ja-JP" b="1" dirty="0">
                <a:latin typeface="HGP創英角ｺﾞｼｯｸUB" panose="020B0900000000000000" pitchFamily="50" charset="-128"/>
                <a:ea typeface="HGP創英角ｺﾞｼｯｸUB" panose="020B0900000000000000" pitchFamily="50" charset="-128"/>
              </a:rPr>
              <a:t>RI</a:t>
            </a:r>
            <a:r>
              <a:rPr kumimoji="1" lang="ja-JP" altLang="en-US" b="1" dirty="0">
                <a:latin typeface="HGP創英角ｺﾞｼｯｸUB" panose="020B0900000000000000" pitchFamily="50" charset="-128"/>
                <a:ea typeface="HGP創英角ｺﾞｼｯｸUB" panose="020B0900000000000000" pitchFamily="50" charset="-128"/>
              </a:rPr>
              <a:t>にいつ加盟したかに関係なく、いかなる方法においても、</a:t>
            </a:r>
            <a:endParaRPr kumimoji="1" lang="en-US" altLang="ja-JP" b="1" dirty="0">
              <a:latin typeface="HGP創英角ｺﾞｼｯｸUB" panose="020B0900000000000000" pitchFamily="50" charset="-128"/>
              <a:ea typeface="HGP創英角ｺﾞｼｯｸUB" panose="020B0900000000000000" pitchFamily="50" charset="-128"/>
            </a:endParaRPr>
          </a:p>
          <a:p>
            <a:r>
              <a:rPr kumimoji="1" lang="ja-JP" altLang="en-US" b="1" dirty="0">
                <a:latin typeface="HGP創英角ｺﾞｼｯｸUB" panose="020B0900000000000000" pitchFamily="50" charset="-128"/>
                <a:ea typeface="HGP創英角ｺﾞｼｯｸUB" panose="020B0900000000000000" pitchFamily="50" charset="-128"/>
              </a:rPr>
              <a:t>　　　ジェンダー、人種、皮膚の色、信条、国籍、または性的指向により入会を制約</a:t>
            </a:r>
            <a:endParaRPr kumimoji="1" lang="en-US" altLang="ja-JP" b="1" dirty="0">
              <a:latin typeface="HGP創英角ｺﾞｼｯｸUB" panose="020B0900000000000000" pitchFamily="50" charset="-128"/>
              <a:ea typeface="HGP創英角ｺﾞｼｯｸUB" panose="020B0900000000000000" pitchFamily="50" charset="-128"/>
            </a:endParaRPr>
          </a:p>
          <a:p>
            <a:r>
              <a:rPr kumimoji="1" lang="ja-JP" altLang="en-US" b="1" dirty="0">
                <a:latin typeface="HGP創英角ｺﾞｼｯｸUB" panose="020B0900000000000000" pitchFamily="50" charset="-128"/>
                <a:ea typeface="HGP創英角ｺﾞｼｯｸUB" panose="020B0900000000000000" pitchFamily="50" charset="-128"/>
              </a:rPr>
              <a:t>　　　すること、もしくは</a:t>
            </a:r>
            <a:r>
              <a:rPr kumimoji="1" lang="en-US" altLang="ja-JP" b="1" dirty="0">
                <a:latin typeface="HGP創英角ｺﾞｼｯｸUB" panose="020B0900000000000000" pitchFamily="50" charset="-128"/>
                <a:ea typeface="HGP創英角ｺﾞｼｯｸUB" panose="020B0900000000000000" pitchFamily="50" charset="-128"/>
              </a:rPr>
              <a:t>RI</a:t>
            </a:r>
            <a:r>
              <a:rPr kumimoji="1" lang="ja-JP" altLang="en-US" b="1" dirty="0">
                <a:latin typeface="HGP創英角ｺﾞｼｯｸUB" panose="020B0900000000000000" pitchFamily="50" charset="-128"/>
                <a:ea typeface="HGP創英角ｺﾞｼｯｸUB" panose="020B0900000000000000" pitchFamily="50" charset="-128"/>
              </a:rPr>
              <a:t>定款または細則により明白にみとめられていない入会の</a:t>
            </a:r>
            <a:endParaRPr kumimoji="1" lang="en-US" altLang="ja-JP" b="1" dirty="0">
              <a:latin typeface="HGP創英角ｺﾞｼｯｸUB" panose="020B0900000000000000" pitchFamily="50" charset="-128"/>
              <a:ea typeface="HGP創英角ｺﾞｼｯｸUB" panose="020B0900000000000000" pitchFamily="50" charset="-128"/>
            </a:endParaRPr>
          </a:p>
          <a:p>
            <a:r>
              <a:rPr kumimoji="1" lang="ja-JP" altLang="en-US" b="1" dirty="0">
                <a:latin typeface="HGP創英角ｺﾞｼｯｸUB" panose="020B0900000000000000" pitchFamily="50" charset="-128"/>
                <a:ea typeface="HGP創英角ｺﾞｼｯｸUB" panose="020B0900000000000000" pitchFamily="50" charset="-128"/>
              </a:rPr>
              <a:t>　　　条件を課すことはできない。</a:t>
            </a:r>
            <a:endParaRPr kumimoji="1" lang="en-US" altLang="ja-JP" b="1" dirty="0">
              <a:latin typeface="HGP創英角ｺﾞｼｯｸUB" panose="020B0900000000000000" pitchFamily="50" charset="-128"/>
              <a:ea typeface="HGP創英角ｺﾞｼｯｸUB" panose="020B0900000000000000" pitchFamily="50" charset="-128"/>
            </a:endParaRPr>
          </a:p>
          <a:p>
            <a:r>
              <a:rPr kumimoji="1" lang="ja-JP" altLang="en-US" b="1" dirty="0">
                <a:latin typeface="HGP創英角ｺﾞｼｯｸUB" panose="020B0900000000000000" pitchFamily="50" charset="-128"/>
                <a:ea typeface="HGP創英角ｺﾞｼｯｸUB" panose="020B0900000000000000" pitchFamily="50" charset="-128"/>
              </a:rPr>
              <a:t>　　　本節の規定に反する会員資格のいかなる規定または条件も無効であり、効力</a:t>
            </a:r>
            <a:endParaRPr kumimoji="1" lang="en-US" altLang="ja-JP" b="1" dirty="0">
              <a:latin typeface="HGP創英角ｺﾞｼｯｸUB" panose="020B0900000000000000" pitchFamily="50" charset="-128"/>
              <a:ea typeface="HGP創英角ｺﾞｼｯｸUB" panose="020B0900000000000000" pitchFamily="50" charset="-128"/>
            </a:endParaRPr>
          </a:p>
          <a:p>
            <a:r>
              <a:rPr kumimoji="1" lang="ja-JP" altLang="en-US" b="1" dirty="0">
                <a:latin typeface="HGP創英角ｺﾞｼｯｸUB" panose="020B0900000000000000" pitchFamily="50" charset="-128"/>
                <a:ea typeface="HGP創英角ｺﾞｼｯｸUB" panose="020B0900000000000000" pitchFamily="50" charset="-128"/>
              </a:rPr>
              <a:t>　　　は持たない</a:t>
            </a:r>
            <a:endParaRPr kumimoji="1" lang="en-US" altLang="ja-JP" b="1" dirty="0">
              <a:latin typeface="HGP創英角ｺﾞｼｯｸUB" panose="020B0900000000000000" pitchFamily="50" charset="-128"/>
              <a:ea typeface="HGP創英角ｺﾞｼｯｸUB" panose="020B0900000000000000" pitchFamily="50" charset="-128"/>
            </a:endParaRPr>
          </a:p>
        </p:txBody>
      </p:sp>
      <p:sp>
        <p:nvSpPr>
          <p:cNvPr id="5" name="テキスト ボックス 4">
            <a:extLst>
              <a:ext uri="{FF2B5EF4-FFF2-40B4-BE49-F238E27FC236}">
                <a16:creationId xmlns:a16="http://schemas.microsoft.com/office/drawing/2014/main" id="{9B98B215-B2A1-AF3B-7DA8-9951BB8B0B15}"/>
              </a:ext>
            </a:extLst>
          </p:cNvPr>
          <p:cNvSpPr txBox="1"/>
          <p:nvPr/>
        </p:nvSpPr>
        <p:spPr>
          <a:xfrm>
            <a:off x="6125496" y="2998839"/>
            <a:ext cx="2241756" cy="52322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r>
              <a:rPr kumimoji="1" lang="ja-JP" altLang="en-US" sz="2800" b="1" dirty="0">
                <a:latin typeface="HGP創英角ｺﾞｼｯｸUB" panose="020B0900000000000000" pitchFamily="50" charset="-128"/>
                <a:ea typeface="HGP創英角ｺﾞｼｯｸUB" panose="020B0900000000000000" pitchFamily="50" charset="-128"/>
              </a:rPr>
              <a:t>４２０対５６</a:t>
            </a:r>
          </a:p>
        </p:txBody>
      </p:sp>
      <p:pic>
        <p:nvPicPr>
          <p:cNvPr id="2" name="Picture 2" descr="C:\Users\FMV-ESPRIMO\Desktop\image001.png">
            <a:extLst>
              <a:ext uri="{FF2B5EF4-FFF2-40B4-BE49-F238E27FC236}">
                <a16:creationId xmlns:a16="http://schemas.microsoft.com/office/drawing/2014/main" id="{46FE4FB5-89D9-146B-027E-87CA61BECF8A}"/>
              </a:ext>
            </a:extLst>
          </p:cNvPr>
          <p:cNvPicPr>
            <a:picLocks noChangeAspect="1" noChangeArrowheads="1"/>
          </p:cNvPicPr>
          <p:nvPr/>
        </p:nvPicPr>
        <p:blipFill>
          <a:blip r:embed="rId3" cstate="print"/>
          <a:srcRect/>
          <a:stretch>
            <a:fillRect/>
          </a:stretch>
        </p:blipFill>
        <p:spPr bwMode="auto">
          <a:xfrm>
            <a:off x="8013870" y="406219"/>
            <a:ext cx="933450" cy="371475"/>
          </a:xfrm>
          <a:prstGeom prst="rect">
            <a:avLst/>
          </a:prstGeom>
          <a:noFill/>
        </p:spPr>
      </p:pic>
    </p:spTree>
    <p:extLst>
      <p:ext uri="{BB962C8B-B14F-4D97-AF65-F5344CB8AC3E}">
        <p14:creationId xmlns:p14="http://schemas.microsoft.com/office/powerpoint/2010/main" val="329365153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8205</TotalTime>
  <Words>15176</Words>
  <Application>Microsoft Office PowerPoint</Application>
  <PresentationFormat>画面に合わせる (4:3)</PresentationFormat>
  <Paragraphs>1671</Paragraphs>
  <Slides>78</Slides>
  <Notes>76</Notes>
  <HiddenSlides>0</HiddenSlides>
  <MMClips>0</MMClips>
  <ScaleCrop>false</ScaleCrop>
  <HeadingPairs>
    <vt:vector size="6" baseType="variant">
      <vt:variant>
        <vt:lpstr>使用されているフォント</vt:lpstr>
      </vt:variant>
      <vt:variant>
        <vt:i4>17</vt:i4>
      </vt:variant>
      <vt:variant>
        <vt:lpstr>テーマ</vt:lpstr>
      </vt:variant>
      <vt:variant>
        <vt:i4>1</vt:i4>
      </vt:variant>
      <vt:variant>
        <vt:lpstr>スライド タイトル</vt:lpstr>
      </vt:variant>
      <vt:variant>
        <vt:i4>78</vt:i4>
      </vt:variant>
    </vt:vector>
  </HeadingPairs>
  <TitlesOfParts>
    <vt:vector size="96" baseType="lpstr">
      <vt:lpstr>-apple-system</vt:lpstr>
      <vt:lpstr>HGP創英ﾌﾟﾚｾﾞﾝｽEB</vt:lpstr>
      <vt:lpstr>HGP創英角ｺﾞｼｯｸUB</vt:lpstr>
      <vt:lpstr>HGS創英角ｺﾞｼｯｸUB</vt:lpstr>
      <vt:lpstr>HGS明朝B</vt:lpstr>
      <vt:lpstr>ヒラギノ角ゴ ProN W3</vt:lpstr>
      <vt:lpstr>游ゴシック</vt:lpstr>
      <vt:lpstr>游明朝</vt:lpstr>
      <vt:lpstr>Amasis MT Pro Black</vt:lpstr>
      <vt:lpstr>Arial</vt:lpstr>
      <vt:lpstr>Arial</vt:lpstr>
      <vt:lpstr>Arial Black</vt:lpstr>
      <vt:lpstr>Calibri</vt:lpstr>
      <vt:lpstr>Calibri Light</vt:lpstr>
      <vt:lpstr>Georgia Pro Semibold</vt:lpstr>
      <vt:lpstr>Gill Sans Nova Ultra Bold</vt:lpstr>
      <vt:lpstr>Times New Roman</vt:lpstr>
      <vt:lpstr>Office テーマ</vt:lpstr>
      <vt:lpstr>  時代とともに変化する RIの考え方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エンゲージメントを育もう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◆各世代の違い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21世紀社会の最大の問題点</vt:lpstr>
      <vt:lpstr> 未来学者：アルビン・トフラー </vt:lpstr>
      <vt:lpstr>第三の波</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現実に対応を迫られる事</vt:lpstr>
      <vt:lpstr>PowerPoint プレゼンテーション</vt:lpstr>
      <vt:lpstr>PowerPoint プレゼンテーション</vt:lpstr>
      <vt:lpstr>PowerPoint プレゼンテーション</vt:lpstr>
      <vt:lpstr>　　　　変化への抵抗にどう対応するか</vt:lpstr>
      <vt:lpstr>※歴代会長テーマとその間の出来事</vt:lpstr>
      <vt:lpstr>PowerPoint プレゼンテーション</vt:lpstr>
      <vt:lpstr>PowerPoint プレゼンテーション</vt:lpstr>
      <vt:lpstr>過去2３年のロータリーの変化</vt:lpstr>
      <vt:lpstr>ロータリーが過去118年間に変えてきた事柄</vt:lpstr>
      <vt:lpstr>ロータリーが過去11８年間に変えなかった事柄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地区ガバナー制の廃止と未来形成</vt:lpstr>
      <vt:lpstr>PowerPoint プレゼンテーション</vt:lpstr>
      <vt:lpstr>◆ロータリー未来形成と未来の夢計画比較</vt:lpstr>
      <vt:lpstr>PowerPoint プレゼンテーション</vt:lpstr>
      <vt:lpstr>◆　セクションレベルの決め事</vt:lpstr>
      <vt:lpstr>PowerPoint プレゼンテーション</vt:lpstr>
      <vt:lpstr>◆　具体的なリージョンカウンシル案（アジア）</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ポール・ハリス　：　１９１４年</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時代とともに変化する RIの価値観 </dc:title>
  <dc:creator>足立 功一</dc:creator>
  <cp:lastModifiedBy>功一 足立</cp:lastModifiedBy>
  <cp:revision>23</cp:revision>
  <dcterms:created xsi:type="dcterms:W3CDTF">2023-08-23T23:24:15Z</dcterms:created>
  <dcterms:modified xsi:type="dcterms:W3CDTF">2023-10-15T11:43:08Z</dcterms:modified>
</cp:coreProperties>
</file>