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586" r:id="rId2"/>
    <p:sldId id="513" r:id="rId3"/>
    <p:sldId id="741" r:id="rId4"/>
    <p:sldId id="479" r:id="rId5"/>
    <p:sldId id="788" r:id="rId6"/>
    <p:sldId id="746" r:id="rId7"/>
    <p:sldId id="588" r:id="rId8"/>
    <p:sldId id="538" r:id="rId9"/>
    <p:sldId id="760" r:id="rId10"/>
    <p:sldId id="754" r:id="rId11"/>
    <p:sldId id="711" r:id="rId12"/>
    <p:sldId id="675" r:id="rId13"/>
    <p:sldId id="721" r:id="rId14"/>
    <p:sldId id="722" r:id="rId15"/>
    <p:sldId id="723" r:id="rId16"/>
    <p:sldId id="718" r:id="rId17"/>
    <p:sldId id="719" r:id="rId18"/>
    <p:sldId id="717" r:id="rId19"/>
    <p:sldId id="790" r:id="rId20"/>
    <p:sldId id="755" r:id="rId21"/>
    <p:sldId id="756" r:id="rId22"/>
    <p:sldId id="759" r:id="rId23"/>
    <p:sldId id="761" r:id="rId24"/>
    <p:sldId id="763" r:id="rId25"/>
    <p:sldId id="764" r:id="rId26"/>
    <p:sldId id="736" r:id="rId27"/>
    <p:sldId id="270" r:id="rId28"/>
    <p:sldId id="773" r:id="rId29"/>
    <p:sldId id="652" r:id="rId30"/>
    <p:sldId id="529" r:id="rId31"/>
    <p:sldId id="536" r:id="rId32"/>
    <p:sldId id="777" r:id="rId33"/>
    <p:sldId id="787" r:id="rId34"/>
    <p:sldId id="784" r:id="rId35"/>
    <p:sldId id="786" r:id="rId36"/>
    <p:sldId id="789" r:id="rId37"/>
    <p:sldId id="644" r:id="rId38"/>
  </p:sldIdLst>
  <p:sldSz cx="12192000" cy="6858000"/>
  <p:notesSz cx="6888163" cy="10018713"/>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63" userDrawn="1">
          <p15:clr>
            <a:srgbClr val="A4A3A4"/>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KAYACLINIC" initials="N" lastIdx="3" clrIdx="0">
    <p:extLst>
      <p:ext uri="{19B8F6BF-5375-455C-9EA6-DF929625EA0E}">
        <p15:presenceInfo xmlns:p15="http://schemas.microsoft.com/office/powerpoint/2012/main" userId="NAKAYACLINIC" providerId="None"/>
      </p:ext>
    </p:extLst>
  </p:cmAuthor>
  <p:cmAuthor id="2" name="Nakaya 2550 Kenichi" initials="N2" lastIdx="1" clrIdx="1">
    <p:extLst>
      <p:ext uri="{19B8F6BF-5375-455C-9EA6-DF929625EA0E}">
        <p15:presenceInfo xmlns:p15="http://schemas.microsoft.com/office/powerpoint/2012/main" userId="6d61d8c51e87a4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FF"/>
    <a:srgbClr val="9966FF"/>
    <a:srgbClr val="0000FF"/>
    <a:srgbClr val="0066FF"/>
    <a:srgbClr val="00CCFF"/>
    <a:srgbClr val="9933FF"/>
    <a:srgbClr val="FF0066"/>
    <a:srgbClr val="FF00FF"/>
    <a:srgbClr val="00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9" autoAdjust="0"/>
    <p:restoredTop sz="52342" autoAdjust="0"/>
  </p:normalViewPr>
  <p:slideViewPr>
    <p:cSldViewPr snapToGrid="0" showGuides="1">
      <p:cViewPr varScale="1">
        <p:scale>
          <a:sx n="46" d="100"/>
          <a:sy n="46" d="100"/>
        </p:scale>
        <p:origin x="38" y="29"/>
      </p:cViewPr>
      <p:guideLst>
        <p:guide pos="3863"/>
        <p:guide orient="horz" pos="2183"/>
      </p:guideLst>
    </p:cSldViewPr>
  </p:slideViewPr>
  <p:outlineViewPr>
    <p:cViewPr>
      <p:scale>
        <a:sx n="33" d="100"/>
        <a:sy n="33" d="100"/>
      </p:scale>
      <p:origin x="0" y="-2064"/>
    </p:cViewPr>
  </p:outlineViewPr>
  <p:notesTextViewPr>
    <p:cViewPr>
      <p:scale>
        <a:sx n="3" d="2"/>
        <a:sy n="3" d="2"/>
      </p:scale>
      <p:origin x="0" y="0"/>
    </p:cViewPr>
  </p:notesTextViewPr>
  <p:sorterViewPr>
    <p:cViewPr varScale="1">
      <p:scale>
        <a:sx n="100" d="100"/>
        <a:sy n="100" d="100"/>
      </p:scale>
      <p:origin x="0" y="-68"/>
    </p:cViewPr>
  </p:sorterViewPr>
  <p:notesViewPr>
    <p:cSldViewPr snapToGrid="0">
      <p:cViewPr varScale="1">
        <p:scale>
          <a:sx n="61" d="100"/>
          <a:sy n="61" d="100"/>
        </p:scale>
        <p:origin x="294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1ACAEE-B11C-4C83-A1B2-50F7464BBFB6}"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kumimoji="1" lang="ja-JP" altLang="en-US"/>
        </a:p>
      </dgm:t>
    </dgm:pt>
    <dgm:pt modelId="{62F09EED-654D-4DC2-8484-09F73AA812A0}">
      <dgm:prSet phldrT="[テキスト]"/>
      <dgm:spPr>
        <a:solidFill>
          <a:srgbClr val="6600FF"/>
        </a:solidFill>
      </dgm:spPr>
      <dgm:t>
        <a:bodyPr/>
        <a:lstStyle/>
        <a:p>
          <a:r>
            <a:rPr kumimoji="1" lang="ja-JP" altLang="en-US" b="1" dirty="0">
              <a:latin typeface="メイリオ" panose="020B0604030504040204" pitchFamily="50" charset="-128"/>
              <a:ea typeface="メイリオ" panose="020B0604030504040204" pitchFamily="50" charset="-128"/>
            </a:rPr>
            <a:t>クラブの成長</a:t>
          </a:r>
        </a:p>
      </dgm:t>
    </dgm:pt>
    <dgm:pt modelId="{0E0607CD-25EE-407E-8A8E-ABA820553C35}" type="parTrans" cxnId="{F751024D-B044-4892-AB08-6AB9DBB6FC88}">
      <dgm:prSet/>
      <dgm:spPr/>
      <dgm:t>
        <a:bodyPr/>
        <a:lstStyle/>
        <a:p>
          <a:endParaRPr kumimoji="1" lang="ja-JP" altLang="en-US"/>
        </a:p>
      </dgm:t>
    </dgm:pt>
    <dgm:pt modelId="{22DB8AF7-3E07-4659-B72D-97902A82CED5}" type="sibTrans" cxnId="{F751024D-B044-4892-AB08-6AB9DBB6FC88}">
      <dgm:prSet/>
      <dgm:spPr/>
      <dgm:t>
        <a:bodyPr/>
        <a:lstStyle/>
        <a:p>
          <a:endParaRPr kumimoji="1" lang="ja-JP" altLang="en-US"/>
        </a:p>
      </dgm:t>
    </dgm:pt>
    <dgm:pt modelId="{890D71E8-F297-41D7-9EE3-803ACA722668}">
      <dgm:prSet phldrT="[テキスト]" custT="1"/>
      <dgm:spPr>
        <a:ln>
          <a:noFill/>
        </a:ln>
      </dgm:spPr>
      <dgm:t>
        <a:bodyPr/>
        <a:lstStyle/>
        <a:p>
          <a:pPr>
            <a:lnSpc>
              <a:spcPts val="2600"/>
            </a:lnSpc>
            <a:spcAft>
              <a:spcPts val="0"/>
            </a:spcAft>
          </a:pPr>
          <a:r>
            <a:rPr kumimoji="1" lang="ja-JP" altLang="en-US" sz="2400" b="1" dirty="0">
              <a:solidFill>
                <a:srgbClr val="6600FF"/>
              </a:solidFill>
              <a:latin typeface="メイリオ" panose="020B0604030504040204" pitchFamily="50" charset="-128"/>
              <a:ea typeface="メイリオ" panose="020B0604030504040204" pitchFamily="50" charset="-128"/>
            </a:rPr>
            <a:t>変化を受入れ、地域の　　　　　　　公共イメージの向上により　　　　　ロータリーの認知度を　　　　　高め強固な組織作り、　　　　　そして会員増強へ</a:t>
          </a:r>
        </a:p>
      </dgm:t>
    </dgm:pt>
    <dgm:pt modelId="{FFC7E3DC-2756-4D64-B863-6198AD87AEB3}" type="parTrans" cxnId="{C82B577E-4C3F-4E49-B6C5-5A89F1863222}">
      <dgm:prSet/>
      <dgm:spPr/>
      <dgm:t>
        <a:bodyPr/>
        <a:lstStyle/>
        <a:p>
          <a:endParaRPr kumimoji="1" lang="ja-JP" altLang="en-US"/>
        </a:p>
      </dgm:t>
    </dgm:pt>
    <dgm:pt modelId="{2DFD1C39-6984-405F-AABB-379464DA364D}" type="sibTrans" cxnId="{C82B577E-4C3F-4E49-B6C5-5A89F1863222}">
      <dgm:prSet/>
      <dgm:spPr/>
      <dgm:t>
        <a:bodyPr/>
        <a:lstStyle/>
        <a:p>
          <a:endParaRPr kumimoji="1" lang="ja-JP" altLang="en-US"/>
        </a:p>
      </dgm:t>
    </dgm:pt>
    <dgm:pt modelId="{382CB1C1-A744-4B27-99A7-B58FE73E9260}">
      <dgm:prSet phldrT="[テキスト]" custT="1"/>
      <dgm:spPr>
        <a:solidFill>
          <a:srgbClr val="00B0F0"/>
        </a:solidFill>
      </dgm:spPr>
      <dgm:t>
        <a:bodyPr/>
        <a:lstStyle/>
        <a:p>
          <a:r>
            <a:rPr kumimoji="1" lang="ja-JP" altLang="en-US" sz="2200" b="1" dirty="0">
              <a:latin typeface="メイリオ" panose="020B0604030504040204" pitchFamily="50" charset="-128"/>
              <a:ea typeface="メイリオ" panose="020B0604030504040204" pitchFamily="50" charset="-128"/>
            </a:rPr>
            <a:t>クラブ文化の醸成</a:t>
          </a:r>
        </a:p>
      </dgm:t>
    </dgm:pt>
    <dgm:pt modelId="{F65C70CC-DFA0-4651-9B92-D39CEF41B4EF}" type="parTrans" cxnId="{63452AD3-3635-4DFE-8EDA-CA8AB8FA7828}">
      <dgm:prSet/>
      <dgm:spPr/>
      <dgm:t>
        <a:bodyPr/>
        <a:lstStyle/>
        <a:p>
          <a:endParaRPr kumimoji="1" lang="ja-JP" altLang="en-US"/>
        </a:p>
      </dgm:t>
    </dgm:pt>
    <dgm:pt modelId="{EF125BCF-C666-4D6B-838F-66374BEA7E8C}" type="sibTrans" cxnId="{63452AD3-3635-4DFE-8EDA-CA8AB8FA7828}">
      <dgm:prSet/>
      <dgm:spPr/>
      <dgm:t>
        <a:bodyPr/>
        <a:lstStyle/>
        <a:p>
          <a:endParaRPr kumimoji="1" lang="ja-JP" altLang="en-US"/>
        </a:p>
      </dgm:t>
    </dgm:pt>
    <dgm:pt modelId="{C64B02E6-8B2F-43C3-811E-B8931E0CC843}">
      <dgm:prSet phldrT="[テキスト]" custT="1"/>
      <dgm:spPr>
        <a:ln>
          <a:noFill/>
        </a:ln>
      </dgm:spPr>
      <dgm:t>
        <a:bodyPr/>
        <a:lstStyle/>
        <a:p>
          <a:pPr algn="l">
            <a:lnSpc>
              <a:spcPts val="2500"/>
            </a:lnSpc>
            <a:spcAft>
              <a:spcPts val="0"/>
            </a:spcAft>
          </a:pPr>
          <a:r>
            <a:rPr kumimoji="1" lang="ja-JP" altLang="en-US" sz="2400" b="1" dirty="0">
              <a:solidFill>
                <a:srgbClr val="00B0F0"/>
              </a:solidFill>
              <a:latin typeface="メイリオ" panose="020B0604030504040204" pitchFamily="50" charset="-128"/>
              <a:ea typeface="メイリオ" panose="020B0604030504040204" pitchFamily="50" charset="-128"/>
            </a:rPr>
            <a:t>思いやりのある、会員が安心して在籍できる　　クラブへ</a:t>
          </a:r>
        </a:p>
      </dgm:t>
    </dgm:pt>
    <dgm:pt modelId="{F81EC080-118F-4AB0-92B5-3503B28E78D3}" type="parTrans" cxnId="{16F4A748-5FFC-47DC-B9C9-492053484CD5}">
      <dgm:prSet/>
      <dgm:spPr/>
      <dgm:t>
        <a:bodyPr/>
        <a:lstStyle/>
        <a:p>
          <a:endParaRPr kumimoji="1" lang="ja-JP" altLang="en-US"/>
        </a:p>
      </dgm:t>
    </dgm:pt>
    <dgm:pt modelId="{1B4B04B2-C342-4943-ABC5-F2F28CE45FDA}" type="sibTrans" cxnId="{16F4A748-5FFC-47DC-B9C9-492053484CD5}">
      <dgm:prSet/>
      <dgm:spPr/>
      <dgm:t>
        <a:bodyPr/>
        <a:lstStyle/>
        <a:p>
          <a:endParaRPr kumimoji="1" lang="ja-JP" altLang="en-US"/>
        </a:p>
      </dgm:t>
    </dgm:pt>
    <dgm:pt modelId="{65747164-6C20-46C4-B4CA-6477F27A5965}">
      <dgm:prSet phldrT="[テキスト]"/>
      <dgm:spPr>
        <a:solidFill>
          <a:srgbClr val="92D050"/>
        </a:solidFill>
      </dgm:spPr>
      <dgm:t>
        <a:bodyPr/>
        <a:lstStyle/>
        <a:p>
          <a:r>
            <a:rPr kumimoji="1" lang="ja-JP" altLang="en-US" b="1" dirty="0">
              <a:latin typeface="メイリオ" panose="020B0604030504040204" pitchFamily="50" charset="-128"/>
              <a:ea typeface="メイリオ" panose="020B0604030504040204" pitchFamily="50" charset="-128"/>
            </a:rPr>
            <a:t>元気な　クラブ</a:t>
          </a:r>
        </a:p>
      </dgm:t>
    </dgm:pt>
    <dgm:pt modelId="{BADF5FAB-A6C6-4064-9AF3-7C344E0A5E11}" type="parTrans" cxnId="{D5B8395A-5794-4245-A7A6-65284B22B8CD}">
      <dgm:prSet/>
      <dgm:spPr/>
      <dgm:t>
        <a:bodyPr/>
        <a:lstStyle/>
        <a:p>
          <a:endParaRPr kumimoji="1" lang="ja-JP" altLang="en-US"/>
        </a:p>
      </dgm:t>
    </dgm:pt>
    <dgm:pt modelId="{9BA15484-635D-416C-8FFC-4DF8F8CE44BE}" type="sibTrans" cxnId="{D5B8395A-5794-4245-A7A6-65284B22B8CD}">
      <dgm:prSet/>
      <dgm:spPr/>
      <dgm:t>
        <a:bodyPr/>
        <a:lstStyle/>
        <a:p>
          <a:endParaRPr kumimoji="1" lang="ja-JP" altLang="en-US"/>
        </a:p>
      </dgm:t>
    </dgm:pt>
    <dgm:pt modelId="{14631467-9CDC-4E28-8724-F0B163BCFB06}">
      <dgm:prSet phldrT="[テキスト]" custT="1"/>
      <dgm:spPr>
        <a:ln>
          <a:noFill/>
        </a:ln>
      </dgm:spPr>
      <dgm:t>
        <a:bodyPr/>
        <a:lstStyle/>
        <a:p>
          <a:pPr>
            <a:lnSpc>
              <a:spcPts val="2600"/>
            </a:lnSpc>
            <a:spcAft>
              <a:spcPts val="0"/>
            </a:spcAft>
          </a:pPr>
          <a:r>
            <a:rPr kumimoji="1" lang="ja-JP" altLang="en-US" sz="2400" b="1" dirty="0">
              <a:solidFill>
                <a:srgbClr val="00B050"/>
              </a:solidFill>
              <a:latin typeface="メイリオ" panose="020B0604030504040204" pitchFamily="50" charset="-128"/>
              <a:ea typeface="メイリオ" panose="020B0604030504040204" pitchFamily="50" charset="-128"/>
            </a:rPr>
            <a:t>会員間の　　　　　信頼関係の構築</a:t>
          </a:r>
        </a:p>
      </dgm:t>
    </dgm:pt>
    <dgm:pt modelId="{F4192660-3E41-44C9-930D-7D40E8462D0A}" type="parTrans" cxnId="{461B3DF9-A056-4757-8996-2B940DC051A9}">
      <dgm:prSet/>
      <dgm:spPr/>
      <dgm:t>
        <a:bodyPr/>
        <a:lstStyle/>
        <a:p>
          <a:endParaRPr kumimoji="1" lang="ja-JP" altLang="en-US"/>
        </a:p>
      </dgm:t>
    </dgm:pt>
    <dgm:pt modelId="{E3565265-278B-4A3A-96D7-0478F11C11EE}" type="sibTrans" cxnId="{461B3DF9-A056-4757-8996-2B940DC051A9}">
      <dgm:prSet/>
      <dgm:spPr/>
      <dgm:t>
        <a:bodyPr/>
        <a:lstStyle/>
        <a:p>
          <a:endParaRPr kumimoji="1" lang="ja-JP" altLang="en-US"/>
        </a:p>
      </dgm:t>
    </dgm:pt>
    <dgm:pt modelId="{4B5CA418-AB0F-49A8-B1C4-A241758D70E1}">
      <dgm:prSet phldrT="[テキスト]"/>
      <dgm:spPr>
        <a:solidFill>
          <a:srgbClr val="FF6699"/>
        </a:solidFill>
      </dgm:spPr>
      <dgm:t>
        <a:bodyPr/>
        <a:lstStyle/>
        <a:p>
          <a:r>
            <a:rPr kumimoji="1" lang="ja-JP" altLang="en-US" b="1" dirty="0">
              <a:latin typeface="メイリオ" panose="020B0604030504040204" pitchFamily="50" charset="-128"/>
              <a:ea typeface="メイリオ" panose="020B0604030504040204" pitchFamily="50" charset="-128"/>
            </a:rPr>
            <a:t>帰属意識の増大</a:t>
          </a:r>
        </a:p>
      </dgm:t>
    </dgm:pt>
    <dgm:pt modelId="{03346259-9A74-4453-8F72-5C0FCE2D417E}" type="parTrans" cxnId="{44D27747-DC56-4D9B-80EA-E6D13FAEBFD7}">
      <dgm:prSet/>
      <dgm:spPr/>
      <dgm:t>
        <a:bodyPr/>
        <a:lstStyle/>
        <a:p>
          <a:endParaRPr kumimoji="1" lang="ja-JP" altLang="en-US"/>
        </a:p>
      </dgm:t>
    </dgm:pt>
    <dgm:pt modelId="{667B4515-EAF2-4B7F-82BC-CBDE53C4BEDA}" type="sibTrans" cxnId="{44D27747-DC56-4D9B-80EA-E6D13FAEBFD7}">
      <dgm:prSet/>
      <dgm:spPr/>
      <dgm:t>
        <a:bodyPr/>
        <a:lstStyle/>
        <a:p>
          <a:endParaRPr kumimoji="1" lang="ja-JP" altLang="en-US"/>
        </a:p>
      </dgm:t>
    </dgm:pt>
    <dgm:pt modelId="{A5A8B5F7-85A8-45D4-A526-7EFB7D414462}">
      <dgm:prSet phldrT="[テキスト]" custT="1"/>
      <dgm:spPr>
        <a:ln>
          <a:noFill/>
        </a:ln>
      </dgm:spPr>
      <dgm:t>
        <a:bodyPr/>
        <a:lstStyle/>
        <a:p>
          <a:pPr>
            <a:lnSpc>
              <a:spcPts val="2800"/>
            </a:lnSpc>
            <a:spcAft>
              <a:spcPts val="0"/>
            </a:spcAft>
          </a:pPr>
          <a:r>
            <a:rPr kumimoji="1" lang="ja-JP" altLang="en-US" sz="2400" b="1" dirty="0">
              <a:solidFill>
                <a:srgbClr val="FF00FF"/>
              </a:solidFill>
              <a:latin typeface="メイリオ" panose="020B0604030504040204" pitchFamily="50" charset="-128"/>
              <a:ea typeface="メイリオ" panose="020B0604030504040204" pitchFamily="50" charset="-128"/>
            </a:rPr>
            <a:t>成熟した　　　　　　　　インクルーシブな　　　　クラブ文化の構築</a:t>
          </a:r>
        </a:p>
      </dgm:t>
    </dgm:pt>
    <dgm:pt modelId="{BC44FCC0-67E0-4458-BE04-FD063A4FD811}" type="parTrans" cxnId="{A7E06446-F2F2-4E87-AB06-3DDBBD152377}">
      <dgm:prSet/>
      <dgm:spPr/>
      <dgm:t>
        <a:bodyPr/>
        <a:lstStyle/>
        <a:p>
          <a:endParaRPr kumimoji="1" lang="ja-JP" altLang="en-US"/>
        </a:p>
      </dgm:t>
    </dgm:pt>
    <dgm:pt modelId="{A1BA4F93-8BE4-4E0D-8502-A200D77AA293}" type="sibTrans" cxnId="{A7E06446-F2F2-4E87-AB06-3DDBBD152377}">
      <dgm:prSet/>
      <dgm:spPr/>
      <dgm:t>
        <a:bodyPr/>
        <a:lstStyle/>
        <a:p>
          <a:endParaRPr kumimoji="1" lang="ja-JP" altLang="en-US"/>
        </a:p>
      </dgm:t>
    </dgm:pt>
    <dgm:pt modelId="{6E8B187D-1884-4634-891E-703A1E9BC3C6}" type="pres">
      <dgm:prSet presAssocID="{011ACAEE-B11C-4C83-A1B2-50F7464BBFB6}" presName="cycleMatrixDiagram" presStyleCnt="0">
        <dgm:presLayoutVars>
          <dgm:chMax val="1"/>
          <dgm:dir/>
          <dgm:animLvl val="lvl"/>
          <dgm:resizeHandles val="exact"/>
        </dgm:presLayoutVars>
      </dgm:prSet>
      <dgm:spPr/>
    </dgm:pt>
    <dgm:pt modelId="{5887DD84-12A0-4E95-A24A-8565A1A68C7D}" type="pres">
      <dgm:prSet presAssocID="{011ACAEE-B11C-4C83-A1B2-50F7464BBFB6}" presName="children" presStyleCnt="0"/>
      <dgm:spPr/>
    </dgm:pt>
    <dgm:pt modelId="{4F265B9D-5C9D-47A6-B7BD-01F9687E93C6}" type="pres">
      <dgm:prSet presAssocID="{011ACAEE-B11C-4C83-A1B2-50F7464BBFB6}" presName="child1group" presStyleCnt="0"/>
      <dgm:spPr/>
    </dgm:pt>
    <dgm:pt modelId="{31AD7E86-A4CC-478C-BFD3-CFC236F2E33F}" type="pres">
      <dgm:prSet presAssocID="{011ACAEE-B11C-4C83-A1B2-50F7464BBFB6}" presName="child1" presStyleLbl="bgAcc1" presStyleIdx="0" presStyleCnt="4" custScaleX="269307" custScaleY="73941" custLinFactNeighborX="-16484" custLinFactNeighborY="-15122"/>
      <dgm:spPr/>
    </dgm:pt>
    <dgm:pt modelId="{5EFDDDD4-6582-47ED-86CD-2ADADD87FF89}" type="pres">
      <dgm:prSet presAssocID="{011ACAEE-B11C-4C83-A1B2-50F7464BBFB6}" presName="child1Text" presStyleLbl="bgAcc1" presStyleIdx="0" presStyleCnt="4">
        <dgm:presLayoutVars>
          <dgm:bulletEnabled val="1"/>
        </dgm:presLayoutVars>
      </dgm:prSet>
      <dgm:spPr/>
    </dgm:pt>
    <dgm:pt modelId="{B8DCC54E-CD59-4225-BA98-D3C5D7A93C68}" type="pres">
      <dgm:prSet presAssocID="{011ACAEE-B11C-4C83-A1B2-50F7464BBFB6}" presName="child2group" presStyleCnt="0"/>
      <dgm:spPr/>
    </dgm:pt>
    <dgm:pt modelId="{9E8D6726-F243-4115-AD37-309355B5BCDF}" type="pres">
      <dgm:prSet presAssocID="{011ACAEE-B11C-4C83-A1B2-50F7464BBFB6}" presName="child2" presStyleLbl="bgAcc1" presStyleIdx="1" presStyleCnt="4" custScaleX="219682" custScaleY="48906" custLinFactNeighborX="9146" custLinFactNeighborY="-8232"/>
      <dgm:spPr/>
    </dgm:pt>
    <dgm:pt modelId="{75977AC0-CECF-4E6D-8B19-5E7172075D52}" type="pres">
      <dgm:prSet presAssocID="{011ACAEE-B11C-4C83-A1B2-50F7464BBFB6}" presName="child2Text" presStyleLbl="bgAcc1" presStyleIdx="1" presStyleCnt="4">
        <dgm:presLayoutVars>
          <dgm:bulletEnabled val="1"/>
        </dgm:presLayoutVars>
      </dgm:prSet>
      <dgm:spPr/>
    </dgm:pt>
    <dgm:pt modelId="{85ECB108-F153-4732-BAA9-0700113BDB83}" type="pres">
      <dgm:prSet presAssocID="{011ACAEE-B11C-4C83-A1B2-50F7464BBFB6}" presName="child3group" presStyleCnt="0"/>
      <dgm:spPr/>
    </dgm:pt>
    <dgm:pt modelId="{DF2A8432-5F35-4EA9-9DBC-4F47068F60D2}" type="pres">
      <dgm:prSet presAssocID="{011ACAEE-B11C-4C83-A1B2-50F7464BBFB6}" presName="child3" presStyleLbl="bgAcc1" presStyleIdx="2" presStyleCnt="4" custScaleX="188575" custScaleY="65415" custLinFactNeighborX="83485" custLinFactNeighborY="-48997"/>
      <dgm:spPr/>
    </dgm:pt>
    <dgm:pt modelId="{9E82CEBF-BF63-43E5-BCCA-E32CBB31AE93}" type="pres">
      <dgm:prSet presAssocID="{011ACAEE-B11C-4C83-A1B2-50F7464BBFB6}" presName="child3Text" presStyleLbl="bgAcc1" presStyleIdx="2" presStyleCnt="4">
        <dgm:presLayoutVars>
          <dgm:bulletEnabled val="1"/>
        </dgm:presLayoutVars>
      </dgm:prSet>
      <dgm:spPr/>
    </dgm:pt>
    <dgm:pt modelId="{B60462A8-301D-45CF-84CD-C6AA528F086B}" type="pres">
      <dgm:prSet presAssocID="{011ACAEE-B11C-4C83-A1B2-50F7464BBFB6}" presName="child4group" presStyleCnt="0"/>
      <dgm:spPr/>
    </dgm:pt>
    <dgm:pt modelId="{64ADBCD1-6DA2-49E1-9B8E-3B3B7BA193E5}" type="pres">
      <dgm:prSet presAssocID="{011ACAEE-B11C-4C83-A1B2-50F7464BBFB6}" presName="child4" presStyleLbl="bgAcc1" presStyleIdx="3" presStyleCnt="4" custScaleX="216952" custLinFactNeighborX="-33918" custLinFactNeighborY="-63532"/>
      <dgm:spPr/>
    </dgm:pt>
    <dgm:pt modelId="{9B3F2034-75FF-4D28-BD2B-9ADDAFAE0F4D}" type="pres">
      <dgm:prSet presAssocID="{011ACAEE-B11C-4C83-A1B2-50F7464BBFB6}" presName="child4Text" presStyleLbl="bgAcc1" presStyleIdx="3" presStyleCnt="4">
        <dgm:presLayoutVars>
          <dgm:bulletEnabled val="1"/>
        </dgm:presLayoutVars>
      </dgm:prSet>
      <dgm:spPr/>
    </dgm:pt>
    <dgm:pt modelId="{264BA61F-F92F-43E2-A481-7496C3FB92F3}" type="pres">
      <dgm:prSet presAssocID="{011ACAEE-B11C-4C83-A1B2-50F7464BBFB6}" presName="childPlaceholder" presStyleCnt="0"/>
      <dgm:spPr/>
    </dgm:pt>
    <dgm:pt modelId="{36E30DC8-F2B5-44E3-B50A-602F57ADDF45}" type="pres">
      <dgm:prSet presAssocID="{011ACAEE-B11C-4C83-A1B2-50F7464BBFB6}" presName="circle" presStyleCnt="0"/>
      <dgm:spPr/>
    </dgm:pt>
    <dgm:pt modelId="{F3F4F04F-A3BC-4C5F-9149-5CE4F8AAEA30}" type="pres">
      <dgm:prSet presAssocID="{011ACAEE-B11C-4C83-A1B2-50F7464BBFB6}" presName="quadrant1" presStyleLbl="node1" presStyleIdx="0" presStyleCnt="4">
        <dgm:presLayoutVars>
          <dgm:chMax val="1"/>
          <dgm:bulletEnabled val="1"/>
        </dgm:presLayoutVars>
      </dgm:prSet>
      <dgm:spPr/>
    </dgm:pt>
    <dgm:pt modelId="{BCE20E24-38B1-4E8A-9CFE-BA23BCB09D10}" type="pres">
      <dgm:prSet presAssocID="{011ACAEE-B11C-4C83-A1B2-50F7464BBFB6}" presName="quadrant2" presStyleLbl="node1" presStyleIdx="1" presStyleCnt="4" custScaleY="100515">
        <dgm:presLayoutVars>
          <dgm:chMax val="1"/>
          <dgm:bulletEnabled val="1"/>
        </dgm:presLayoutVars>
      </dgm:prSet>
      <dgm:spPr/>
    </dgm:pt>
    <dgm:pt modelId="{38E64821-9337-4B88-A294-17E6C62E8D10}" type="pres">
      <dgm:prSet presAssocID="{011ACAEE-B11C-4C83-A1B2-50F7464BBFB6}" presName="quadrant3" presStyleLbl="node1" presStyleIdx="2" presStyleCnt="4">
        <dgm:presLayoutVars>
          <dgm:chMax val="1"/>
          <dgm:bulletEnabled val="1"/>
        </dgm:presLayoutVars>
      </dgm:prSet>
      <dgm:spPr/>
    </dgm:pt>
    <dgm:pt modelId="{F525BEC7-F27A-4A41-AF76-DB4C6770CC50}" type="pres">
      <dgm:prSet presAssocID="{011ACAEE-B11C-4C83-A1B2-50F7464BBFB6}" presName="quadrant4" presStyleLbl="node1" presStyleIdx="3" presStyleCnt="4">
        <dgm:presLayoutVars>
          <dgm:chMax val="1"/>
          <dgm:bulletEnabled val="1"/>
        </dgm:presLayoutVars>
      </dgm:prSet>
      <dgm:spPr/>
    </dgm:pt>
    <dgm:pt modelId="{376488F3-3CA9-46B6-991F-EC4806F1DE99}" type="pres">
      <dgm:prSet presAssocID="{011ACAEE-B11C-4C83-A1B2-50F7464BBFB6}" presName="quadrantPlaceholder" presStyleCnt="0"/>
      <dgm:spPr/>
    </dgm:pt>
    <dgm:pt modelId="{CFF01C03-B76E-47B4-8A6F-E3518789B496}" type="pres">
      <dgm:prSet presAssocID="{011ACAEE-B11C-4C83-A1B2-50F7464BBFB6}" presName="center1" presStyleLbl="fgShp" presStyleIdx="0" presStyleCnt="2"/>
      <dgm:spPr/>
    </dgm:pt>
    <dgm:pt modelId="{7422A4AB-4EB4-491B-81AC-0763D50BC6E9}" type="pres">
      <dgm:prSet presAssocID="{011ACAEE-B11C-4C83-A1B2-50F7464BBFB6}" presName="center2" presStyleLbl="fgShp" presStyleIdx="1" presStyleCnt="2"/>
      <dgm:spPr/>
    </dgm:pt>
  </dgm:ptLst>
  <dgm:cxnLst>
    <dgm:cxn modelId="{3AFED50C-A011-42D4-BAC1-EEE0E0652BB7}" type="presOf" srcId="{14631467-9CDC-4E28-8724-F0B163BCFB06}" destId="{DF2A8432-5F35-4EA9-9DBC-4F47068F60D2}" srcOrd="0" destOrd="0" presId="urn:microsoft.com/office/officeart/2005/8/layout/cycle4"/>
    <dgm:cxn modelId="{3DBE6B24-B248-4422-9B18-C74E12243A7C}" type="presOf" srcId="{A5A8B5F7-85A8-45D4-A526-7EFB7D414462}" destId="{64ADBCD1-6DA2-49E1-9B8E-3B3B7BA193E5}" srcOrd="0" destOrd="0" presId="urn:microsoft.com/office/officeart/2005/8/layout/cycle4"/>
    <dgm:cxn modelId="{59EAC15F-DE10-40A2-A1BB-4B4D1A10EA46}" type="presOf" srcId="{4B5CA418-AB0F-49A8-B1C4-A241758D70E1}" destId="{F525BEC7-F27A-4A41-AF76-DB4C6770CC50}" srcOrd="0" destOrd="0" presId="urn:microsoft.com/office/officeart/2005/8/layout/cycle4"/>
    <dgm:cxn modelId="{A7E06446-F2F2-4E87-AB06-3DDBBD152377}" srcId="{4B5CA418-AB0F-49A8-B1C4-A241758D70E1}" destId="{A5A8B5F7-85A8-45D4-A526-7EFB7D414462}" srcOrd="0" destOrd="0" parTransId="{BC44FCC0-67E0-4458-BE04-FD063A4FD811}" sibTransId="{A1BA4F93-8BE4-4E0D-8502-A200D77AA293}"/>
    <dgm:cxn modelId="{5299F046-FD39-410D-800F-D2A35EAEF66F}" type="presOf" srcId="{890D71E8-F297-41D7-9EE3-803ACA722668}" destId="{5EFDDDD4-6582-47ED-86CD-2ADADD87FF89}" srcOrd="1" destOrd="0" presId="urn:microsoft.com/office/officeart/2005/8/layout/cycle4"/>
    <dgm:cxn modelId="{44D27747-DC56-4D9B-80EA-E6D13FAEBFD7}" srcId="{011ACAEE-B11C-4C83-A1B2-50F7464BBFB6}" destId="{4B5CA418-AB0F-49A8-B1C4-A241758D70E1}" srcOrd="3" destOrd="0" parTransId="{03346259-9A74-4453-8F72-5C0FCE2D417E}" sibTransId="{667B4515-EAF2-4B7F-82BC-CBDE53C4BEDA}"/>
    <dgm:cxn modelId="{16F4A748-5FFC-47DC-B9C9-492053484CD5}" srcId="{382CB1C1-A744-4B27-99A7-B58FE73E9260}" destId="{C64B02E6-8B2F-43C3-811E-B8931E0CC843}" srcOrd="0" destOrd="0" parTransId="{F81EC080-118F-4AB0-92B5-3503B28E78D3}" sibTransId="{1B4B04B2-C342-4943-ABC5-F2F28CE45FDA}"/>
    <dgm:cxn modelId="{E83E896A-4D0C-4ADF-833B-9C6D32476249}" type="presOf" srcId="{011ACAEE-B11C-4C83-A1B2-50F7464BBFB6}" destId="{6E8B187D-1884-4634-891E-703A1E9BC3C6}" srcOrd="0" destOrd="0" presId="urn:microsoft.com/office/officeart/2005/8/layout/cycle4"/>
    <dgm:cxn modelId="{0CCC954B-2AE8-41C2-91AF-56D9B1F360F5}" type="presOf" srcId="{65747164-6C20-46C4-B4CA-6477F27A5965}" destId="{38E64821-9337-4B88-A294-17E6C62E8D10}" srcOrd="0" destOrd="0" presId="urn:microsoft.com/office/officeart/2005/8/layout/cycle4"/>
    <dgm:cxn modelId="{A7107A6C-073C-4803-91D0-47C2E4174A52}" type="presOf" srcId="{62F09EED-654D-4DC2-8484-09F73AA812A0}" destId="{F3F4F04F-A3BC-4C5F-9149-5CE4F8AAEA30}" srcOrd="0" destOrd="0" presId="urn:microsoft.com/office/officeart/2005/8/layout/cycle4"/>
    <dgm:cxn modelId="{F751024D-B044-4892-AB08-6AB9DBB6FC88}" srcId="{011ACAEE-B11C-4C83-A1B2-50F7464BBFB6}" destId="{62F09EED-654D-4DC2-8484-09F73AA812A0}" srcOrd="0" destOrd="0" parTransId="{0E0607CD-25EE-407E-8A8E-ABA820553C35}" sibTransId="{22DB8AF7-3E07-4659-B72D-97902A82CED5}"/>
    <dgm:cxn modelId="{826FBF6E-0B9C-4962-BD33-E0177E9333FF}" type="presOf" srcId="{C64B02E6-8B2F-43C3-811E-B8931E0CC843}" destId="{75977AC0-CECF-4E6D-8B19-5E7172075D52}" srcOrd="1" destOrd="0" presId="urn:microsoft.com/office/officeart/2005/8/layout/cycle4"/>
    <dgm:cxn modelId="{D5B8395A-5794-4245-A7A6-65284B22B8CD}" srcId="{011ACAEE-B11C-4C83-A1B2-50F7464BBFB6}" destId="{65747164-6C20-46C4-B4CA-6477F27A5965}" srcOrd="2" destOrd="0" parTransId="{BADF5FAB-A6C6-4064-9AF3-7C344E0A5E11}" sibTransId="{9BA15484-635D-416C-8FFC-4DF8F8CE44BE}"/>
    <dgm:cxn modelId="{C82B577E-4C3F-4E49-B6C5-5A89F1863222}" srcId="{62F09EED-654D-4DC2-8484-09F73AA812A0}" destId="{890D71E8-F297-41D7-9EE3-803ACA722668}" srcOrd="0" destOrd="0" parTransId="{FFC7E3DC-2756-4D64-B863-6198AD87AEB3}" sibTransId="{2DFD1C39-6984-405F-AABB-379464DA364D}"/>
    <dgm:cxn modelId="{1CE1C79F-0175-4F52-BF12-85443BAE8CC6}" type="presOf" srcId="{382CB1C1-A744-4B27-99A7-B58FE73E9260}" destId="{BCE20E24-38B1-4E8A-9CFE-BA23BCB09D10}" srcOrd="0" destOrd="0" presId="urn:microsoft.com/office/officeart/2005/8/layout/cycle4"/>
    <dgm:cxn modelId="{2EA64BB1-942B-438B-8227-57BEF23FE4F7}" type="presOf" srcId="{C64B02E6-8B2F-43C3-811E-B8931E0CC843}" destId="{9E8D6726-F243-4115-AD37-309355B5BCDF}" srcOrd="0" destOrd="0" presId="urn:microsoft.com/office/officeart/2005/8/layout/cycle4"/>
    <dgm:cxn modelId="{FC0719D1-133C-4C25-9A13-AE2220AB56DD}" type="presOf" srcId="{890D71E8-F297-41D7-9EE3-803ACA722668}" destId="{31AD7E86-A4CC-478C-BFD3-CFC236F2E33F}" srcOrd="0" destOrd="0" presId="urn:microsoft.com/office/officeart/2005/8/layout/cycle4"/>
    <dgm:cxn modelId="{63452AD3-3635-4DFE-8EDA-CA8AB8FA7828}" srcId="{011ACAEE-B11C-4C83-A1B2-50F7464BBFB6}" destId="{382CB1C1-A744-4B27-99A7-B58FE73E9260}" srcOrd="1" destOrd="0" parTransId="{F65C70CC-DFA0-4651-9B92-D39CEF41B4EF}" sibTransId="{EF125BCF-C666-4D6B-838F-66374BEA7E8C}"/>
    <dgm:cxn modelId="{E4B83AF3-6631-4252-A1AF-356835178958}" type="presOf" srcId="{14631467-9CDC-4E28-8724-F0B163BCFB06}" destId="{9E82CEBF-BF63-43E5-BCCA-E32CBB31AE93}" srcOrd="1" destOrd="0" presId="urn:microsoft.com/office/officeart/2005/8/layout/cycle4"/>
    <dgm:cxn modelId="{0C735AF5-8076-4765-A383-1BF03A650256}" type="presOf" srcId="{A5A8B5F7-85A8-45D4-A526-7EFB7D414462}" destId="{9B3F2034-75FF-4D28-BD2B-9ADDAFAE0F4D}" srcOrd="1" destOrd="0" presId="urn:microsoft.com/office/officeart/2005/8/layout/cycle4"/>
    <dgm:cxn modelId="{461B3DF9-A056-4757-8996-2B940DC051A9}" srcId="{65747164-6C20-46C4-B4CA-6477F27A5965}" destId="{14631467-9CDC-4E28-8724-F0B163BCFB06}" srcOrd="0" destOrd="0" parTransId="{F4192660-3E41-44C9-930D-7D40E8462D0A}" sibTransId="{E3565265-278B-4A3A-96D7-0478F11C11EE}"/>
    <dgm:cxn modelId="{5B12BBD4-B124-4D7D-95B9-BB976C2B2920}" type="presParOf" srcId="{6E8B187D-1884-4634-891E-703A1E9BC3C6}" destId="{5887DD84-12A0-4E95-A24A-8565A1A68C7D}" srcOrd="0" destOrd="0" presId="urn:microsoft.com/office/officeart/2005/8/layout/cycle4"/>
    <dgm:cxn modelId="{19C62707-FA8F-4173-A667-8481A95B3FCD}" type="presParOf" srcId="{5887DD84-12A0-4E95-A24A-8565A1A68C7D}" destId="{4F265B9D-5C9D-47A6-B7BD-01F9687E93C6}" srcOrd="0" destOrd="0" presId="urn:microsoft.com/office/officeart/2005/8/layout/cycle4"/>
    <dgm:cxn modelId="{68C98257-5B82-496C-A412-EAEADE670B5F}" type="presParOf" srcId="{4F265B9D-5C9D-47A6-B7BD-01F9687E93C6}" destId="{31AD7E86-A4CC-478C-BFD3-CFC236F2E33F}" srcOrd="0" destOrd="0" presId="urn:microsoft.com/office/officeart/2005/8/layout/cycle4"/>
    <dgm:cxn modelId="{320F0133-F044-433C-AE44-913BDF0A3777}" type="presParOf" srcId="{4F265B9D-5C9D-47A6-B7BD-01F9687E93C6}" destId="{5EFDDDD4-6582-47ED-86CD-2ADADD87FF89}" srcOrd="1" destOrd="0" presId="urn:microsoft.com/office/officeart/2005/8/layout/cycle4"/>
    <dgm:cxn modelId="{A50D7B33-BF2B-4D02-B77A-44617D3475EF}" type="presParOf" srcId="{5887DD84-12A0-4E95-A24A-8565A1A68C7D}" destId="{B8DCC54E-CD59-4225-BA98-D3C5D7A93C68}" srcOrd="1" destOrd="0" presId="urn:microsoft.com/office/officeart/2005/8/layout/cycle4"/>
    <dgm:cxn modelId="{4CE56A61-8E36-436B-805F-8919369B0DFF}" type="presParOf" srcId="{B8DCC54E-CD59-4225-BA98-D3C5D7A93C68}" destId="{9E8D6726-F243-4115-AD37-309355B5BCDF}" srcOrd="0" destOrd="0" presId="urn:microsoft.com/office/officeart/2005/8/layout/cycle4"/>
    <dgm:cxn modelId="{99309FD9-C92C-4626-A23C-28C349F0D228}" type="presParOf" srcId="{B8DCC54E-CD59-4225-BA98-D3C5D7A93C68}" destId="{75977AC0-CECF-4E6D-8B19-5E7172075D52}" srcOrd="1" destOrd="0" presId="urn:microsoft.com/office/officeart/2005/8/layout/cycle4"/>
    <dgm:cxn modelId="{991826BD-891B-47DC-BEAE-5647AEEB5545}" type="presParOf" srcId="{5887DD84-12A0-4E95-A24A-8565A1A68C7D}" destId="{85ECB108-F153-4732-BAA9-0700113BDB83}" srcOrd="2" destOrd="0" presId="urn:microsoft.com/office/officeart/2005/8/layout/cycle4"/>
    <dgm:cxn modelId="{96BDA7AB-80C6-4231-8AEE-27FEC9C91797}" type="presParOf" srcId="{85ECB108-F153-4732-BAA9-0700113BDB83}" destId="{DF2A8432-5F35-4EA9-9DBC-4F47068F60D2}" srcOrd="0" destOrd="0" presId="urn:microsoft.com/office/officeart/2005/8/layout/cycle4"/>
    <dgm:cxn modelId="{7F7310BD-C7B7-4F46-9CD4-B90D29EA72AF}" type="presParOf" srcId="{85ECB108-F153-4732-BAA9-0700113BDB83}" destId="{9E82CEBF-BF63-43E5-BCCA-E32CBB31AE93}" srcOrd="1" destOrd="0" presId="urn:microsoft.com/office/officeart/2005/8/layout/cycle4"/>
    <dgm:cxn modelId="{6139FB38-5155-4E3B-87A8-55BEB148FA18}" type="presParOf" srcId="{5887DD84-12A0-4E95-A24A-8565A1A68C7D}" destId="{B60462A8-301D-45CF-84CD-C6AA528F086B}" srcOrd="3" destOrd="0" presId="urn:microsoft.com/office/officeart/2005/8/layout/cycle4"/>
    <dgm:cxn modelId="{98587887-C828-4C8C-8099-DE9C8CF3B2FC}" type="presParOf" srcId="{B60462A8-301D-45CF-84CD-C6AA528F086B}" destId="{64ADBCD1-6DA2-49E1-9B8E-3B3B7BA193E5}" srcOrd="0" destOrd="0" presId="urn:microsoft.com/office/officeart/2005/8/layout/cycle4"/>
    <dgm:cxn modelId="{04F394A4-86BF-44E2-9215-B1AB902705FC}" type="presParOf" srcId="{B60462A8-301D-45CF-84CD-C6AA528F086B}" destId="{9B3F2034-75FF-4D28-BD2B-9ADDAFAE0F4D}" srcOrd="1" destOrd="0" presId="urn:microsoft.com/office/officeart/2005/8/layout/cycle4"/>
    <dgm:cxn modelId="{77534B48-E3D1-4D29-A1CE-3811B1A6FAC1}" type="presParOf" srcId="{5887DD84-12A0-4E95-A24A-8565A1A68C7D}" destId="{264BA61F-F92F-43E2-A481-7496C3FB92F3}" srcOrd="4" destOrd="0" presId="urn:microsoft.com/office/officeart/2005/8/layout/cycle4"/>
    <dgm:cxn modelId="{0C5256BF-1802-4579-B3C1-C98A52F7F3E7}" type="presParOf" srcId="{6E8B187D-1884-4634-891E-703A1E9BC3C6}" destId="{36E30DC8-F2B5-44E3-B50A-602F57ADDF45}" srcOrd="1" destOrd="0" presId="urn:microsoft.com/office/officeart/2005/8/layout/cycle4"/>
    <dgm:cxn modelId="{108AF487-E972-4EB7-A8D8-E842CC7FEBF1}" type="presParOf" srcId="{36E30DC8-F2B5-44E3-B50A-602F57ADDF45}" destId="{F3F4F04F-A3BC-4C5F-9149-5CE4F8AAEA30}" srcOrd="0" destOrd="0" presId="urn:microsoft.com/office/officeart/2005/8/layout/cycle4"/>
    <dgm:cxn modelId="{11B21072-8281-41D8-93D6-DF08B4237AF6}" type="presParOf" srcId="{36E30DC8-F2B5-44E3-B50A-602F57ADDF45}" destId="{BCE20E24-38B1-4E8A-9CFE-BA23BCB09D10}" srcOrd="1" destOrd="0" presId="urn:microsoft.com/office/officeart/2005/8/layout/cycle4"/>
    <dgm:cxn modelId="{005AE46D-F117-410D-BEB2-C1EE343DE45D}" type="presParOf" srcId="{36E30DC8-F2B5-44E3-B50A-602F57ADDF45}" destId="{38E64821-9337-4B88-A294-17E6C62E8D10}" srcOrd="2" destOrd="0" presId="urn:microsoft.com/office/officeart/2005/8/layout/cycle4"/>
    <dgm:cxn modelId="{411AC708-41AF-4A0E-B655-B99683956A7E}" type="presParOf" srcId="{36E30DC8-F2B5-44E3-B50A-602F57ADDF45}" destId="{F525BEC7-F27A-4A41-AF76-DB4C6770CC50}" srcOrd="3" destOrd="0" presId="urn:microsoft.com/office/officeart/2005/8/layout/cycle4"/>
    <dgm:cxn modelId="{C6BDC68E-2595-4BF6-AF08-7DE8472DDB1C}" type="presParOf" srcId="{36E30DC8-F2B5-44E3-B50A-602F57ADDF45}" destId="{376488F3-3CA9-46B6-991F-EC4806F1DE99}" srcOrd="4" destOrd="0" presId="urn:microsoft.com/office/officeart/2005/8/layout/cycle4"/>
    <dgm:cxn modelId="{697DA089-C28E-4CAB-81EA-4297A294A536}" type="presParOf" srcId="{6E8B187D-1884-4634-891E-703A1E9BC3C6}" destId="{CFF01C03-B76E-47B4-8A6F-E3518789B496}" srcOrd="2" destOrd="0" presId="urn:microsoft.com/office/officeart/2005/8/layout/cycle4"/>
    <dgm:cxn modelId="{224DC88E-EFD6-4E98-B59E-0951722056F9}" type="presParOf" srcId="{6E8B187D-1884-4634-891E-703A1E9BC3C6}" destId="{7422A4AB-4EB4-491B-81AC-0763D50BC6E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EDA2FC-BB6F-46E7-B5EA-954F6F30205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kumimoji="1" lang="ja-JP" altLang="en-US"/>
        </a:p>
      </dgm:t>
    </dgm:pt>
    <dgm:pt modelId="{6AAE28D2-A540-48EC-A61C-40A257CA010A}">
      <dgm:prSet phldrT="[テキスト]"/>
      <dgm:spPr/>
      <dgm:t>
        <a:bodyPr/>
        <a:lstStyle/>
        <a:p>
          <a:endParaRPr kumimoji="1" lang="en-US" altLang="ja-JP" dirty="0"/>
        </a:p>
        <a:p>
          <a:endParaRPr kumimoji="1" lang="ja-JP" altLang="en-US" dirty="0"/>
        </a:p>
      </dgm:t>
    </dgm:pt>
    <dgm:pt modelId="{1E797636-093E-4852-881F-6711F0B44DC6}" type="parTrans" cxnId="{1D1462CC-08B7-4F97-B989-35766A0DA492}">
      <dgm:prSet/>
      <dgm:spPr/>
      <dgm:t>
        <a:bodyPr/>
        <a:lstStyle/>
        <a:p>
          <a:endParaRPr kumimoji="1" lang="ja-JP" altLang="en-US"/>
        </a:p>
      </dgm:t>
    </dgm:pt>
    <dgm:pt modelId="{4E868F29-3FC4-49DC-B086-89DB1EDE51A0}" type="sibTrans" cxnId="{1D1462CC-08B7-4F97-B989-35766A0DA492}">
      <dgm:prSet/>
      <dgm:spPr>
        <a:solidFill>
          <a:srgbClr val="0000FF"/>
        </a:solidFill>
      </dgm:spPr>
      <dgm:t>
        <a:bodyPr/>
        <a:lstStyle/>
        <a:p>
          <a:endParaRPr kumimoji="1" lang="ja-JP" altLang="en-US"/>
        </a:p>
      </dgm:t>
    </dgm:pt>
    <dgm:pt modelId="{6615010C-FB03-40E1-93A4-8E2D97B450A9}">
      <dgm:prSet phldrT="[テキスト]" custT="1"/>
      <dgm:spPr/>
      <dgm:t>
        <a:bodyPr/>
        <a:lstStyle/>
        <a:p>
          <a:pPr>
            <a:lnSpc>
              <a:spcPts val="2400"/>
            </a:lnSpc>
            <a:spcAft>
              <a:spcPts val="0"/>
            </a:spcAft>
          </a:pPr>
          <a:endParaRPr kumimoji="1" lang="ja-JP" altLang="en-US" sz="2400" b="1" dirty="0">
            <a:latin typeface="メイリオ" panose="020B0604030504040204" pitchFamily="50" charset="-128"/>
            <a:ea typeface="メイリオ" panose="020B0604030504040204" pitchFamily="50" charset="-128"/>
          </a:endParaRPr>
        </a:p>
      </dgm:t>
    </dgm:pt>
    <dgm:pt modelId="{56CBF8F4-E4E2-4E8A-9363-F5FB5B664F0B}" type="parTrans" cxnId="{531A91D8-5D36-4881-B3A6-71E854F39860}">
      <dgm:prSet/>
      <dgm:spPr/>
      <dgm:t>
        <a:bodyPr/>
        <a:lstStyle/>
        <a:p>
          <a:endParaRPr kumimoji="1" lang="ja-JP" altLang="en-US"/>
        </a:p>
      </dgm:t>
    </dgm:pt>
    <dgm:pt modelId="{983CD499-3F09-4BD8-953B-A2470A697B74}" type="sibTrans" cxnId="{531A91D8-5D36-4881-B3A6-71E854F39860}">
      <dgm:prSet/>
      <dgm:spPr>
        <a:solidFill>
          <a:srgbClr val="00B0F0"/>
        </a:solidFill>
      </dgm:spPr>
      <dgm:t>
        <a:bodyPr/>
        <a:lstStyle/>
        <a:p>
          <a:endParaRPr kumimoji="1" lang="ja-JP" altLang="en-US"/>
        </a:p>
      </dgm:t>
    </dgm:pt>
    <dgm:pt modelId="{1ACD4EA1-2C5A-4D9A-99D8-47FBEDC793EC}">
      <dgm:prSet phldrT="[テキスト]" phldr="1"/>
      <dgm:spPr/>
      <dgm:t>
        <a:bodyPr/>
        <a:lstStyle/>
        <a:p>
          <a:endParaRPr kumimoji="1" lang="ja-JP" altLang="en-US" dirty="0"/>
        </a:p>
      </dgm:t>
    </dgm:pt>
    <dgm:pt modelId="{CAEB19AB-D632-4BDA-8CEC-931DB068FCD3}" type="parTrans" cxnId="{39E1438A-F170-4D5F-A8CA-21567ED61153}">
      <dgm:prSet/>
      <dgm:spPr/>
      <dgm:t>
        <a:bodyPr/>
        <a:lstStyle/>
        <a:p>
          <a:endParaRPr kumimoji="1" lang="ja-JP" altLang="en-US"/>
        </a:p>
      </dgm:t>
    </dgm:pt>
    <dgm:pt modelId="{6167D1A3-0649-4C8C-9C17-1A0018D909FF}" type="sibTrans" cxnId="{39E1438A-F170-4D5F-A8CA-21567ED61153}">
      <dgm:prSet/>
      <dgm:spPr>
        <a:solidFill>
          <a:srgbClr val="FF00FF"/>
        </a:solidFill>
      </dgm:spPr>
      <dgm:t>
        <a:bodyPr/>
        <a:lstStyle/>
        <a:p>
          <a:endParaRPr kumimoji="1" lang="ja-JP" altLang="en-US"/>
        </a:p>
      </dgm:t>
    </dgm:pt>
    <dgm:pt modelId="{F2D38FAF-1CC8-43F9-9D7D-79650DC104D2}">
      <dgm:prSet phldrT="[テキスト]" phldr="1"/>
      <dgm:spPr/>
      <dgm:t>
        <a:bodyPr/>
        <a:lstStyle/>
        <a:p>
          <a:endParaRPr kumimoji="1" lang="ja-JP" altLang="en-US" dirty="0"/>
        </a:p>
      </dgm:t>
    </dgm:pt>
    <dgm:pt modelId="{0D9ECE95-6B6F-4FB4-9E8C-4D7405648CEC}" type="parTrans" cxnId="{A78CE57A-7F28-4114-89F4-178BE9D14B39}">
      <dgm:prSet/>
      <dgm:spPr/>
      <dgm:t>
        <a:bodyPr/>
        <a:lstStyle/>
        <a:p>
          <a:endParaRPr kumimoji="1" lang="ja-JP" altLang="en-US"/>
        </a:p>
      </dgm:t>
    </dgm:pt>
    <dgm:pt modelId="{E3795889-DEA0-4BA5-8A84-061BCD4FF31A}" type="sibTrans" cxnId="{A78CE57A-7F28-4114-89F4-178BE9D14B39}">
      <dgm:prSet/>
      <dgm:spPr>
        <a:solidFill>
          <a:srgbClr val="00CC00"/>
        </a:solidFill>
      </dgm:spPr>
      <dgm:t>
        <a:bodyPr/>
        <a:lstStyle/>
        <a:p>
          <a:endParaRPr kumimoji="1" lang="ja-JP" altLang="en-US"/>
        </a:p>
      </dgm:t>
    </dgm:pt>
    <dgm:pt modelId="{433D8311-5AF9-4FEE-8040-33A57A068FCF}">
      <dgm:prSet phldrT="[テキスト]" phldr="1"/>
      <dgm:spPr/>
      <dgm:t>
        <a:bodyPr/>
        <a:lstStyle/>
        <a:p>
          <a:endParaRPr kumimoji="1" lang="ja-JP" altLang="en-US" dirty="0"/>
        </a:p>
      </dgm:t>
    </dgm:pt>
    <dgm:pt modelId="{4897445D-3C47-4B0F-A540-48CF431F42FD}" type="sibTrans" cxnId="{CD04886F-2F00-498C-8496-A5A24F27192B}">
      <dgm:prSet/>
      <dgm:spPr>
        <a:solidFill>
          <a:srgbClr val="6600FF"/>
        </a:solidFill>
      </dgm:spPr>
      <dgm:t>
        <a:bodyPr/>
        <a:lstStyle/>
        <a:p>
          <a:endParaRPr kumimoji="1" lang="ja-JP" altLang="en-US">
            <a:solidFill>
              <a:srgbClr val="0000FF"/>
            </a:solidFill>
          </a:endParaRPr>
        </a:p>
      </dgm:t>
    </dgm:pt>
    <dgm:pt modelId="{DFBA73FC-C8FF-4216-B2DF-EB9AE333683E}" type="parTrans" cxnId="{CD04886F-2F00-498C-8496-A5A24F27192B}">
      <dgm:prSet/>
      <dgm:spPr/>
      <dgm:t>
        <a:bodyPr/>
        <a:lstStyle/>
        <a:p>
          <a:endParaRPr kumimoji="1" lang="ja-JP" altLang="en-US"/>
        </a:p>
      </dgm:t>
    </dgm:pt>
    <dgm:pt modelId="{0A0382F0-8EB5-4499-9F23-C0C268F3E267}" type="pres">
      <dgm:prSet presAssocID="{80EDA2FC-BB6F-46E7-B5EA-954F6F302050}" presName="cycle" presStyleCnt="0">
        <dgm:presLayoutVars>
          <dgm:dir/>
          <dgm:resizeHandles val="exact"/>
        </dgm:presLayoutVars>
      </dgm:prSet>
      <dgm:spPr/>
    </dgm:pt>
    <dgm:pt modelId="{53CB7B04-E09C-4F82-AC14-77726885E6E0}" type="pres">
      <dgm:prSet presAssocID="{433D8311-5AF9-4FEE-8040-33A57A068FCF}" presName="dummy" presStyleCnt="0"/>
      <dgm:spPr/>
    </dgm:pt>
    <dgm:pt modelId="{C1DF0302-55A1-4803-83F4-805BADF1ACD5}" type="pres">
      <dgm:prSet presAssocID="{433D8311-5AF9-4FEE-8040-33A57A068FCF}" presName="node" presStyleLbl="revTx" presStyleIdx="0" presStyleCnt="5" custScaleX="74960">
        <dgm:presLayoutVars>
          <dgm:bulletEnabled val="1"/>
        </dgm:presLayoutVars>
      </dgm:prSet>
      <dgm:spPr/>
    </dgm:pt>
    <dgm:pt modelId="{729BB382-4F1C-4204-B4B9-5E8145DC350E}" type="pres">
      <dgm:prSet presAssocID="{4897445D-3C47-4B0F-A540-48CF431F42FD}" presName="sibTrans" presStyleLbl="node1" presStyleIdx="0" presStyleCnt="5" custScaleX="136307" custScaleY="120607" custLinFactNeighborX="1994" custLinFactNeighborY="15284"/>
      <dgm:spPr/>
    </dgm:pt>
    <dgm:pt modelId="{BEC9F58A-A68B-4A7F-BBB8-107E3FBD6917}" type="pres">
      <dgm:prSet presAssocID="{6AAE28D2-A540-48EC-A61C-40A257CA010A}" presName="dummy" presStyleCnt="0"/>
      <dgm:spPr/>
    </dgm:pt>
    <dgm:pt modelId="{270FC474-47CC-42FE-80CF-5FDB03A5B42F}" type="pres">
      <dgm:prSet presAssocID="{6AAE28D2-A540-48EC-A61C-40A257CA010A}" presName="node" presStyleLbl="revTx" presStyleIdx="1" presStyleCnt="5" custScaleX="109764" custRadScaleRad="86090" custRadScaleInc="12649">
        <dgm:presLayoutVars>
          <dgm:bulletEnabled val="1"/>
        </dgm:presLayoutVars>
      </dgm:prSet>
      <dgm:spPr/>
    </dgm:pt>
    <dgm:pt modelId="{3CA2F760-C58D-4A39-AE05-43D10F340C81}" type="pres">
      <dgm:prSet presAssocID="{4E868F29-3FC4-49DC-B086-89DB1EDE51A0}" presName="sibTrans" presStyleLbl="node1" presStyleIdx="1" presStyleCnt="5" custLinFactNeighborX="20322" custLinFactNeighborY="12181"/>
      <dgm:spPr/>
    </dgm:pt>
    <dgm:pt modelId="{A4D0AF0F-532A-4CA0-AF7A-A4BAB79929D4}" type="pres">
      <dgm:prSet presAssocID="{6615010C-FB03-40E1-93A4-8E2D97B450A9}" presName="dummy" presStyleCnt="0"/>
      <dgm:spPr/>
    </dgm:pt>
    <dgm:pt modelId="{BD1B41BE-9D05-460F-8592-9C9DA9823E8D}" type="pres">
      <dgm:prSet presAssocID="{6615010C-FB03-40E1-93A4-8E2D97B450A9}" presName="node" presStyleLbl="revTx" presStyleIdx="2" presStyleCnt="5" custRadScaleRad="116531" custRadScaleInc="-4990">
        <dgm:presLayoutVars>
          <dgm:bulletEnabled val="1"/>
        </dgm:presLayoutVars>
      </dgm:prSet>
      <dgm:spPr/>
    </dgm:pt>
    <dgm:pt modelId="{8CDB61B3-3BE0-4999-B646-03CCD563F41E}" type="pres">
      <dgm:prSet presAssocID="{983CD499-3F09-4BD8-953B-A2470A697B74}" presName="sibTrans" presStyleLbl="node1" presStyleIdx="2" presStyleCnt="5" custLinFactNeighborX="-12248" custLinFactNeighborY="11035"/>
      <dgm:spPr/>
    </dgm:pt>
    <dgm:pt modelId="{834DD5B5-B704-400A-A6EC-318DF821A1A0}" type="pres">
      <dgm:prSet presAssocID="{1ACD4EA1-2C5A-4D9A-99D8-47FBEDC793EC}" presName="dummy" presStyleCnt="0"/>
      <dgm:spPr/>
    </dgm:pt>
    <dgm:pt modelId="{F5909AEA-7852-413F-B98D-7501C3B6A188}" type="pres">
      <dgm:prSet presAssocID="{1ACD4EA1-2C5A-4D9A-99D8-47FBEDC793EC}" presName="node" presStyleLbl="revTx" presStyleIdx="3" presStyleCnt="5">
        <dgm:presLayoutVars>
          <dgm:bulletEnabled val="1"/>
        </dgm:presLayoutVars>
      </dgm:prSet>
      <dgm:spPr/>
    </dgm:pt>
    <dgm:pt modelId="{A72216A5-9F3D-474B-8068-8ADB263BD4E9}" type="pres">
      <dgm:prSet presAssocID="{6167D1A3-0649-4C8C-9C17-1A0018D909FF}" presName="sibTrans" presStyleLbl="node1" presStyleIdx="3" presStyleCnt="5" custScaleX="88493" custScaleY="97056" custLinFactNeighborX="-15355" custLinFactNeighborY="11824"/>
      <dgm:spPr/>
    </dgm:pt>
    <dgm:pt modelId="{AD4036D1-496C-41C3-B969-FA10948636D4}" type="pres">
      <dgm:prSet presAssocID="{F2D38FAF-1CC8-43F9-9D7D-79650DC104D2}" presName="dummy" presStyleCnt="0"/>
      <dgm:spPr/>
    </dgm:pt>
    <dgm:pt modelId="{A4A57551-D6AF-4000-A72F-30BA75567AF3}" type="pres">
      <dgm:prSet presAssocID="{F2D38FAF-1CC8-43F9-9D7D-79650DC104D2}" presName="node" presStyleLbl="revTx" presStyleIdx="4" presStyleCnt="5" custScaleX="56220" custScaleY="32126">
        <dgm:presLayoutVars>
          <dgm:bulletEnabled val="1"/>
        </dgm:presLayoutVars>
      </dgm:prSet>
      <dgm:spPr/>
    </dgm:pt>
    <dgm:pt modelId="{F6CDDA8E-D85A-4A35-8021-A568FA10913E}" type="pres">
      <dgm:prSet presAssocID="{E3795889-DEA0-4BA5-8A84-061BCD4FF31A}" presName="sibTrans" presStyleLbl="node1" presStyleIdx="4" presStyleCnt="5" custLinFactNeighborX="1731" custLinFactNeighborY="-2321"/>
      <dgm:spPr/>
    </dgm:pt>
  </dgm:ptLst>
  <dgm:cxnLst>
    <dgm:cxn modelId="{AFB48A3A-76D8-411A-A906-0FC6D0B2A6C9}" type="presOf" srcId="{F2D38FAF-1CC8-43F9-9D7D-79650DC104D2}" destId="{A4A57551-D6AF-4000-A72F-30BA75567AF3}" srcOrd="0" destOrd="0" presId="urn:microsoft.com/office/officeart/2005/8/layout/cycle1"/>
    <dgm:cxn modelId="{2AA1C13B-6AAB-4D90-991D-9377F5363386}" type="presOf" srcId="{80EDA2FC-BB6F-46E7-B5EA-954F6F302050}" destId="{0A0382F0-8EB5-4499-9F23-C0C268F3E267}" srcOrd="0" destOrd="0" presId="urn:microsoft.com/office/officeart/2005/8/layout/cycle1"/>
    <dgm:cxn modelId="{73B1E06E-94F3-4837-89A3-63DDC1BE1D4B}" type="presOf" srcId="{1ACD4EA1-2C5A-4D9A-99D8-47FBEDC793EC}" destId="{F5909AEA-7852-413F-B98D-7501C3B6A188}" srcOrd="0" destOrd="0" presId="urn:microsoft.com/office/officeart/2005/8/layout/cycle1"/>
    <dgm:cxn modelId="{CD04886F-2F00-498C-8496-A5A24F27192B}" srcId="{80EDA2FC-BB6F-46E7-B5EA-954F6F302050}" destId="{433D8311-5AF9-4FEE-8040-33A57A068FCF}" srcOrd="0" destOrd="0" parTransId="{DFBA73FC-C8FF-4216-B2DF-EB9AE333683E}" sibTransId="{4897445D-3C47-4B0F-A540-48CF431F42FD}"/>
    <dgm:cxn modelId="{A78CE57A-7F28-4114-89F4-178BE9D14B39}" srcId="{80EDA2FC-BB6F-46E7-B5EA-954F6F302050}" destId="{F2D38FAF-1CC8-43F9-9D7D-79650DC104D2}" srcOrd="4" destOrd="0" parTransId="{0D9ECE95-6B6F-4FB4-9E8C-4D7405648CEC}" sibTransId="{E3795889-DEA0-4BA5-8A84-061BCD4FF31A}"/>
    <dgm:cxn modelId="{DFCC357D-C5AE-49E4-B035-B38875BD80BD}" type="presOf" srcId="{6167D1A3-0649-4C8C-9C17-1A0018D909FF}" destId="{A72216A5-9F3D-474B-8068-8ADB263BD4E9}" srcOrd="0" destOrd="0" presId="urn:microsoft.com/office/officeart/2005/8/layout/cycle1"/>
    <dgm:cxn modelId="{CAE8CA83-2E36-4708-8576-401D6CB31A5A}" type="presOf" srcId="{4897445D-3C47-4B0F-A540-48CF431F42FD}" destId="{729BB382-4F1C-4204-B4B9-5E8145DC350E}" srcOrd="0" destOrd="0" presId="urn:microsoft.com/office/officeart/2005/8/layout/cycle1"/>
    <dgm:cxn modelId="{39E1438A-F170-4D5F-A8CA-21567ED61153}" srcId="{80EDA2FC-BB6F-46E7-B5EA-954F6F302050}" destId="{1ACD4EA1-2C5A-4D9A-99D8-47FBEDC793EC}" srcOrd="3" destOrd="0" parTransId="{CAEB19AB-D632-4BDA-8CEC-931DB068FCD3}" sibTransId="{6167D1A3-0649-4C8C-9C17-1A0018D909FF}"/>
    <dgm:cxn modelId="{07BF4A93-62B4-46C8-B154-9C0C08B2B68F}" type="presOf" srcId="{433D8311-5AF9-4FEE-8040-33A57A068FCF}" destId="{C1DF0302-55A1-4803-83F4-805BADF1ACD5}" srcOrd="0" destOrd="0" presId="urn:microsoft.com/office/officeart/2005/8/layout/cycle1"/>
    <dgm:cxn modelId="{31400297-5AD9-4DA8-B93E-7A31A88B3F69}" type="presOf" srcId="{6AAE28D2-A540-48EC-A61C-40A257CA010A}" destId="{270FC474-47CC-42FE-80CF-5FDB03A5B42F}" srcOrd="0" destOrd="0" presId="urn:microsoft.com/office/officeart/2005/8/layout/cycle1"/>
    <dgm:cxn modelId="{BC325A97-3F10-42D4-AD07-F198117E74D0}" type="presOf" srcId="{E3795889-DEA0-4BA5-8A84-061BCD4FF31A}" destId="{F6CDDA8E-D85A-4A35-8021-A568FA10913E}" srcOrd="0" destOrd="0" presId="urn:microsoft.com/office/officeart/2005/8/layout/cycle1"/>
    <dgm:cxn modelId="{2DB0F79C-A74B-4A5F-B950-728D441E1D4A}" type="presOf" srcId="{6615010C-FB03-40E1-93A4-8E2D97B450A9}" destId="{BD1B41BE-9D05-460F-8592-9C9DA9823E8D}" srcOrd="0" destOrd="0" presId="urn:microsoft.com/office/officeart/2005/8/layout/cycle1"/>
    <dgm:cxn modelId="{1D1462CC-08B7-4F97-B989-35766A0DA492}" srcId="{80EDA2FC-BB6F-46E7-B5EA-954F6F302050}" destId="{6AAE28D2-A540-48EC-A61C-40A257CA010A}" srcOrd="1" destOrd="0" parTransId="{1E797636-093E-4852-881F-6711F0B44DC6}" sibTransId="{4E868F29-3FC4-49DC-B086-89DB1EDE51A0}"/>
    <dgm:cxn modelId="{435FD9D3-50DD-456E-91FD-E6BAC7C5E4E5}" type="presOf" srcId="{983CD499-3F09-4BD8-953B-A2470A697B74}" destId="{8CDB61B3-3BE0-4999-B646-03CCD563F41E}" srcOrd="0" destOrd="0" presId="urn:microsoft.com/office/officeart/2005/8/layout/cycle1"/>
    <dgm:cxn modelId="{531A91D8-5D36-4881-B3A6-71E854F39860}" srcId="{80EDA2FC-BB6F-46E7-B5EA-954F6F302050}" destId="{6615010C-FB03-40E1-93A4-8E2D97B450A9}" srcOrd="2" destOrd="0" parTransId="{56CBF8F4-E4E2-4E8A-9363-F5FB5B664F0B}" sibTransId="{983CD499-3F09-4BD8-953B-A2470A697B74}"/>
    <dgm:cxn modelId="{B97258FD-ABF4-4167-8439-88162598B2AA}" type="presOf" srcId="{4E868F29-3FC4-49DC-B086-89DB1EDE51A0}" destId="{3CA2F760-C58D-4A39-AE05-43D10F340C81}" srcOrd="0" destOrd="0" presId="urn:microsoft.com/office/officeart/2005/8/layout/cycle1"/>
    <dgm:cxn modelId="{635E941B-5147-4222-8BBD-0DEFC37BE069}" type="presParOf" srcId="{0A0382F0-8EB5-4499-9F23-C0C268F3E267}" destId="{53CB7B04-E09C-4F82-AC14-77726885E6E0}" srcOrd="0" destOrd="0" presId="urn:microsoft.com/office/officeart/2005/8/layout/cycle1"/>
    <dgm:cxn modelId="{3F6CA409-BFF6-4F7F-BF7E-D3433F7AFE75}" type="presParOf" srcId="{0A0382F0-8EB5-4499-9F23-C0C268F3E267}" destId="{C1DF0302-55A1-4803-83F4-805BADF1ACD5}" srcOrd="1" destOrd="0" presId="urn:microsoft.com/office/officeart/2005/8/layout/cycle1"/>
    <dgm:cxn modelId="{6CDF277F-B9CF-4D68-AFB9-70E00ABDC63C}" type="presParOf" srcId="{0A0382F0-8EB5-4499-9F23-C0C268F3E267}" destId="{729BB382-4F1C-4204-B4B9-5E8145DC350E}" srcOrd="2" destOrd="0" presId="urn:microsoft.com/office/officeart/2005/8/layout/cycle1"/>
    <dgm:cxn modelId="{D4473A09-651A-45C6-85CA-1C83661B5FCA}" type="presParOf" srcId="{0A0382F0-8EB5-4499-9F23-C0C268F3E267}" destId="{BEC9F58A-A68B-4A7F-BBB8-107E3FBD6917}" srcOrd="3" destOrd="0" presId="urn:microsoft.com/office/officeart/2005/8/layout/cycle1"/>
    <dgm:cxn modelId="{ED041AB8-FC2F-4079-970C-4C5DBF0E6D88}" type="presParOf" srcId="{0A0382F0-8EB5-4499-9F23-C0C268F3E267}" destId="{270FC474-47CC-42FE-80CF-5FDB03A5B42F}" srcOrd="4" destOrd="0" presId="urn:microsoft.com/office/officeart/2005/8/layout/cycle1"/>
    <dgm:cxn modelId="{7F11A960-BD83-4AE7-99CF-30E33CF27790}" type="presParOf" srcId="{0A0382F0-8EB5-4499-9F23-C0C268F3E267}" destId="{3CA2F760-C58D-4A39-AE05-43D10F340C81}" srcOrd="5" destOrd="0" presId="urn:microsoft.com/office/officeart/2005/8/layout/cycle1"/>
    <dgm:cxn modelId="{5066BEAD-44F7-47F1-8276-E73D2816681E}" type="presParOf" srcId="{0A0382F0-8EB5-4499-9F23-C0C268F3E267}" destId="{A4D0AF0F-532A-4CA0-AF7A-A4BAB79929D4}" srcOrd="6" destOrd="0" presId="urn:microsoft.com/office/officeart/2005/8/layout/cycle1"/>
    <dgm:cxn modelId="{C9F822C7-06B2-4865-B1D9-44D5A8FAFA8D}" type="presParOf" srcId="{0A0382F0-8EB5-4499-9F23-C0C268F3E267}" destId="{BD1B41BE-9D05-460F-8592-9C9DA9823E8D}" srcOrd="7" destOrd="0" presId="urn:microsoft.com/office/officeart/2005/8/layout/cycle1"/>
    <dgm:cxn modelId="{81693331-B131-4702-B121-2AF168454734}" type="presParOf" srcId="{0A0382F0-8EB5-4499-9F23-C0C268F3E267}" destId="{8CDB61B3-3BE0-4999-B646-03CCD563F41E}" srcOrd="8" destOrd="0" presId="urn:microsoft.com/office/officeart/2005/8/layout/cycle1"/>
    <dgm:cxn modelId="{FD5C5AE2-8E1B-4EF2-97D0-CBC4F400F94E}" type="presParOf" srcId="{0A0382F0-8EB5-4499-9F23-C0C268F3E267}" destId="{834DD5B5-B704-400A-A6EC-318DF821A1A0}" srcOrd="9" destOrd="0" presId="urn:microsoft.com/office/officeart/2005/8/layout/cycle1"/>
    <dgm:cxn modelId="{1B491155-7335-421D-BE1E-763455D6571E}" type="presParOf" srcId="{0A0382F0-8EB5-4499-9F23-C0C268F3E267}" destId="{F5909AEA-7852-413F-B98D-7501C3B6A188}" srcOrd="10" destOrd="0" presId="urn:microsoft.com/office/officeart/2005/8/layout/cycle1"/>
    <dgm:cxn modelId="{EA7C28EB-5E50-4675-AB3F-9E9C917E7230}" type="presParOf" srcId="{0A0382F0-8EB5-4499-9F23-C0C268F3E267}" destId="{A72216A5-9F3D-474B-8068-8ADB263BD4E9}" srcOrd="11" destOrd="0" presId="urn:microsoft.com/office/officeart/2005/8/layout/cycle1"/>
    <dgm:cxn modelId="{C610174B-8E88-4043-B368-8C04A0A34A01}" type="presParOf" srcId="{0A0382F0-8EB5-4499-9F23-C0C268F3E267}" destId="{AD4036D1-496C-41C3-B969-FA10948636D4}" srcOrd="12" destOrd="0" presId="urn:microsoft.com/office/officeart/2005/8/layout/cycle1"/>
    <dgm:cxn modelId="{EB3E53EE-3A54-4E46-BF45-9DCA5D994029}" type="presParOf" srcId="{0A0382F0-8EB5-4499-9F23-C0C268F3E267}" destId="{A4A57551-D6AF-4000-A72F-30BA75567AF3}" srcOrd="13" destOrd="0" presId="urn:microsoft.com/office/officeart/2005/8/layout/cycle1"/>
    <dgm:cxn modelId="{4E957B21-F2DC-4E50-85D1-A6FD0FC4A388}" type="presParOf" srcId="{0A0382F0-8EB5-4499-9F23-C0C268F3E267}" destId="{F6CDDA8E-D85A-4A35-8021-A568FA10913E}" srcOrd="14"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A8432-5F35-4EA9-9DBC-4F47068F60D2}">
      <dsp:nvSpPr>
        <dsp:cNvPr id="0" name=""/>
        <dsp:cNvSpPr/>
      </dsp:nvSpPr>
      <dsp:spPr>
        <a:xfrm>
          <a:off x="6438790" y="2999180"/>
          <a:ext cx="4829209" cy="1085156"/>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ts val="2600"/>
            </a:lnSpc>
            <a:spcBef>
              <a:spcPct val="0"/>
            </a:spcBef>
            <a:spcAft>
              <a:spcPts val="0"/>
            </a:spcAft>
            <a:buChar char="•"/>
          </a:pPr>
          <a:r>
            <a:rPr kumimoji="1" lang="ja-JP" altLang="en-US" sz="2400" b="1" kern="1200" dirty="0">
              <a:solidFill>
                <a:srgbClr val="00B050"/>
              </a:solidFill>
              <a:latin typeface="メイリオ" panose="020B0604030504040204" pitchFamily="50" charset="-128"/>
              <a:ea typeface="メイリオ" panose="020B0604030504040204" pitchFamily="50" charset="-128"/>
            </a:rPr>
            <a:t>会員間の　　　　　信頼関係の構築</a:t>
          </a:r>
        </a:p>
      </dsp:txBody>
      <dsp:txXfrm>
        <a:off x="7911390" y="3294306"/>
        <a:ext cx="3332772" cy="766193"/>
      </dsp:txXfrm>
    </dsp:sp>
    <dsp:sp modelId="{64ADBCD1-6DA2-49E1-9B8E-3B3B7BA193E5}">
      <dsp:nvSpPr>
        <dsp:cNvPr id="0" name=""/>
        <dsp:cNvSpPr/>
      </dsp:nvSpPr>
      <dsp:spPr>
        <a:xfrm>
          <a:off x="215996" y="2471200"/>
          <a:ext cx="5555915" cy="1658880"/>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ts val="2800"/>
            </a:lnSpc>
            <a:spcBef>
              <a:spcPct val="0"/>
            </a:spcBef>
            <a:spcAft>
              <a:spcPts val="0"/>
            </a:spcAft>
            <a:buChar char="•"/>
          </a:pPr>
          <a:r>
            <a:rPr kumimoji="1" lang="ja-JP" altLang="en-US" sz="2400" b="1" kern="1200" dirty="0">
              <a:solidFill>
                <a:srgbClr val="FF00FF"/>
              </a:solidFill>
              <a:latin typeface="メイリオ" panose="020B0604030504040204" pitchFamily="50" charset="-128"/>
              <a:ea typeface="メイリオ" panose="020B0604030504040204" pitchFamily="50" charset="-128"/>
            </a:rPr>
            <a:t>成熟した　　　　　　　　インクルーシブな　　　　クラブ文化の構築</a:t>
          </a:r>
        </a:p>
      </dsp:txBody>
      <dsp:txXfrm>
        <a:off x="252436" y="2922360"/>
        <a:ext cx="3816260" cy="1171280"/>
      </dsp:txXfrm>
    </dsp:sp>
    <dsp:sp modelId="{9E8D6726-F243-4115-AD37-309355B5BCDF}">
      <dsp:nvSpPr>
        <dsp:cNvPr id="0" name=""/>
        <dsp:cNvSpPr/>
      </dsp:nvSpPr>
      <dsp:spPr>
        <a:xfrm>
          <a:off x="5462168" y="287235"/>
          <a:ext cx="5625827" cy="811291"/>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ts val="2500"/>
            </a:lnSpc>
            <a:spcBef>
              <a:spcPct val="0"/>
            </a:spcBef>
            <a:spcAft>
              <a:spcPts val="0"/>
            </a:spcAft>
            <a:buChar char="•"/>
          </a:pPr>
          <a:r>
            <a:rPr kumimoji="1" lang="ja-JP" altLang="en-US" sz="2400" b="1" kern="1200" dirty="0">
              <a:solidFill>
                <a:srgbClr val="00B0F0"/>
              </a:solidFill>
              <a:latin typeface="メイリオ" panose="020B0604030504040204" pitchFamily="50" charset="-128"/>
              <a:ea typeface="メイリオ" panose="020B0604030504040204" pitchFamily="50" charset="-128"/>
            </a:rPr>
            <a:t>思いやりのある、会員が安心して在籍できる　　クラブへ</a:t>
          </a:r>
        </a:p>
      </dsp:txBody>
      <dsp:txXfrm>
        <a:off x="7167738" y="305056"/>
        <a:ext cx="3902437" cy="572826"/>
      </dsp:txXfrm>
    </dsp:sp>
    <dsp:sp modelId="{31AD7E86-A4CC-478C-BFD3-CFC236F2E33F}">
      <dsp:nvSpPr>
        <dsp:cNvPr id="0" name=""/>
        <dsp:cNvSpPr/>
      </dsp:nvSpPr>
      <dsp:spPr>
        <a:xfrm>
          <a:off x="0" y="0"/>
          <a:ext cx="6896672" cy="1226592"/>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ts val="2600"/>
            </a:lnSpc>
            <a:spcBef>
              <a:spcPct val="0"/>
            </a:spcBef>
            <a:spcAft>
              <a:spcPts val="0"/>
            </a:spcAft>
            <a:buChar char="•"/>
          </a:pPr>
          <a:r>
            <a:rPr kumimoji="1" lang="ja-JP" altLang="en-US" sz="2400" b="1" kern="1200" dirty="0">
              <a:solidFill>
                <a:srgbClr val="6600FF"/>
              </a:solidFill>
              <a:latin typeface="メイリオ" panose="020B0604030504040204" pitchFamily="50" charset="-128"/>
              <a:ea typeface="メイリオ" panose="020B0604030504040204" pitchFamily="50" charset="-128"/>
            </a:rPr>
            <a:t>変化を受入れ、地域の　　　　　　　公共イメージの向上により　　　　　ロータリーの認知度を　　　　　高め強固な組織作り、　　　　　そして会員増強へ</a:t>
          </a:r>
        </a:p>
      </dsp:txBody>
      <dsp:txXfrm>
        <a:off x="26944" y="26944"/>
        <a:ext cx="4773782" cy="866056"/>
      </dsp:txXfrm>
    </dsp:sp>
    <dsp:sp modelId="{F3F4F04F-A3BC-4C5F-9149-5CE4F8AAEA30}">
      <dsp:nvSpPr>
        <dsp:cNvPr id="0" name=""/>
        <dsp:cNvSpPr/>
      </dsp:nvSpPr>
      <dsp:spPr>
        <a:xfrm>
          <a:off x="3337488" y="295487"/>
          <a:ext cx="2244672" cy="2244672"/>
        </a:xfrm>
        <a:prstGeom prst="pieWedge">
          <a:avLst/>
        </a:prstGeom>
        <a:solidFill>
          <a:srgbClr val="66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dirty="0">
              <a:latin typeface="メイリオ" panose="020B0604030504040204" pitchFamily="50" charset="-128"/>
              <a:ea typeface="メイリオ" panose="020B0604030504040204" pitchFamily="50" charset="-128"/>
            </a:rPr>
            <a:t>クラブの成長</a:t>
          </a:r>
        </a:p>
      </dsp:txBody>
      <dsp:txXfrm>
        <a:off x="3994937" y="952936"/>
        <a:ext cx="1587223" cy="1587223"/>
      </dsp:txXfrm>
    </dsp:sp>
    <dsp:sp modelId="{BCE20E24-38B1-4E8A-9CFE-BA23BCB09D10}">
      <dsp:nvSpPr>
        <dsp:cNvPr id="0" name=""/>
        <dsp:cNvSpPr/>
      </dsp:nvSpPr>
      <dsp:spPr>
        <a:xfrm rot="5400000">
          <a:off x="5680059" y="295487"/>
          <a:ext cx="2256232" cy="2244672"/>
        </a:xfrm>
        <a:prstGeom prst="pieWedg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kumimoji="1" lang="ja-JP" altLang="en-US" sz="2200" b="1" kern="1200" dirty="0">
              <a:latin typeface="メイリオ" panose="020B0604030504040204" pitchFamily="50" charset="-128"/>
              <a:ea typeface="メイリオ" panose="020B0604030504040204" pitchFamily="50" charset="-128"/>
            </a:rPr>
            <a:t>クラブ文化の醸成</a:t>
          </a:r>
        </a:p>
      </dsp:txBody>
      <dsp:txXfrm rot="-5400000">
        <a:off x="5685839" y="950542"/>
        <a:ext cx="1587223" cy="1595397"/>
      </dsp:txXfrm>
    </dsp:sp>
    <dsp:sp modelId="{38E64821-9337-4B88-A294-17E6C62E8D10}">
      <dsp:nvSpPr>
        <dsp:cNvPr id="0" name=""/>
        <dsp:cNvSpPr/>
      </dsp:nvSpPr>
      <dsp:spPr>
        <a:xfrm rot="10800000">
          <a:off x="5685840" y="2643840"/>
          <a:ext cx="2244672" cy="2244672"/>
        </a:xfrm>
        <a:prstGeom prst="pieWedg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dirty="0">
              <a:latin typeface="メイリオ" panose="020B0604030504040204" pitchFamily="50" charset="-128"/>
              <a:ea typeface="メイリオ" panose="020B0604030504040204" pitchFamily="50" charset="-128"/>
            </a:rPr>
            <a:t>元気な　クラブ</a:t>
          </a:r>
        </a:p>
      </dsp:txBody>
      <dsp:txXfrm rot="10800000">
        <a:off x="5685840" y="2643840"/>
        <a:ext cx="1587223" cy="1587223"/>
      </dsp:txXfrm>
    </dsp:sp>
    <dsp:sp modelId="{F525BEC7-F27A-4A41-AF76-DB4C6770CC50}">
      <dsp:nvSpPr>
        <dsp:cNvPr id="0" name=""/>
        <dsp:cNvSpPr/>
      </dsp:nvSpPr>
      <dsp:spPr>
        <a:xfrm rot="16200000">
          <a:off x="3337488" y="2643840"/>
          <a:ext cx="2244672" cy="2244672"/>
        </a:xfrm>
        <a:prstGeom prst="pieWedge">
          <a:avLst/>
        </a:prstGeom>
        <a:solidFill>
          <a:srgbClr val="FF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dirty="0">
              <a:latin typeface="メイリオ" panose="020B0604030504040204" pitchFamily="50" charset="-128"/>
              <a:ea typeface="メイリオ" panose="020B0604030504040204" pitchFamily="50" charset="-128"/>
            </a:rPr>
            <a:t>帰属意識の増大</a:t>
          </a:r>
        </a:p>
      </dsp:txBody>
      <dsp:txXfrm rot="5400000">
        <a:off x="3994937" y="2643840"/>
        <a:ext cx="1587223" cy="1587223"/>
      </dsp:txXfrm>
    </dsp:sp>
    <dsp:sp modelId="{CFF01C03-B76E-47B4-8A6F-E3518789B496}">
      <dsp:nvSpPr>
        <dsp:cNvPr id="0" name=""/>
        <dsp:cNvSpPr/>
      </dsp:nvSpPr>
      <dsp:spPr>
        <a:xfrm>
          <a:off x="5246496" y="2125440"/>
          <a:ext cx="775008" cy="67392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22A4AB-4EB4-491B-81AC-0763D50BC6E9}">
      <dsp:nvSpPr>
        <dsp:cNvPr id="0" name=""/>
        <dsp:cNvSpPr/>
      </dsp:nvSpPr>
      <dsp:spPr>
        <a:xfrm rot="10800000">
          <a:off x="5246496" y="2384640"/>
          <a:ext cx="775008" cy="67392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F0302-55A1-4803-83F4-805BADF1ACD5}">
      <dsp:nvSpPr>
        <dsp:cNvPr id="0" name=""/>
        <dsp:cNvSpPr/>
      </dsp:nvSpPr>
      <dsp:spPr>
        <a:xfrm>
          <a:off x="4875858" y="40861"/>
          <a:ext cx="1019958" cy="1360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kumimoji="1" lang="ja-JP" altLang="en-US" sz="1900" kern="1200" dirty="0"/>
        </a:p>
      </dsp:txBody>
      <dsp:txXfrm>
        <a:off x="4875858" y="40861"/>
        <a:ext cx="1019958" cy="1360669"/>
      </dsp:txXfrm>
    </dsp:sp>
    <dsp:sp modelId="{729BB382-4F1C-4204-B4B9-5E8145DC350E}">
      <dsp:nvSpPr>
        <dsp:cNvPr id="0" name=""/>
        <dsp:cNvSpPr/>
      </dsp:nvSpPr>
      <dsp:spPr>
        <a:xfrm>
          <a:off x="410713" y="-219593"/>
          <a:ext cx="6966280" cy="6163896"/>
        </a:xfrm>
        <a:prstGeom prst="circularArrow">
          <a:avLst>
            <a:gd name="adj1" fmla="val 5192"/>
            <a:gd name="adj2" fmla="val 335293"/>
            <a:gd name="adj3" fmla="val 421518"/>
            <a:gd name="adj4" fmla="val 20284415"/>
            <a:gd name="adj5" fmla="val 6057"/>
          </a:avLst>
        </a:prstGeom>
        <a:solidFill>
          <a:srgbClr val="66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0FC474-47CC-42FE-80CF-5FDB03A5B42F}">
      <dsp:nvSpPr>
        <dsp:cNvPr id="0" name=""/>
        <dsp:cNvSpPr/>
      </dsp:nvSpPr>
      <dsp:spPr>
        <a:xfrm>
          <a:off x="5128359" y="2576484"/>
          <a:ext cx="1493525" cy="1360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kumimoji="1" lang="en-US" altLang="ja-JP" sz="4000" kern="1200" dirty="0"/>
        </a:p>
        <a:p>
          <a:pPr marL="0" lvl="0" indent="0" algn="ctr" defTabSz="1778000">
            <a:lnSpc>
              <a:spcPct val="90000"/>
            </a:lnSpc>
            <a:spcBef>
              <a:spcPct val="0"/>
            </a:spcBef>
            <a:spcAft>
              <a:spcPct val="35000"/>
            </a:spcAft>
            <a:buNone/>
          </a:pPr>
          <a:endParaRPr kumimoji="1" lang="ja-JP" altLang="en-US" sz="4000" kern="1200" dirty="0"/>
        </a:p>
      </dsp:txBody>
      <dsp:txXfrm>
        <a:off x="5128359" y="2576484"/>
        <a:ext cx="1493525" cy="1360669"/>
      </dsp:txXfrm>
    </dsp:sp>
    <dsp:sp modelId="{3CA2F760-C58D-4A39-AE05-43D10F340C81}">
      <dsp:nvSpPr>
        <dsp:cNvPr id="0" name=""/>
        <dsp:cNvSpPr/>
      </dsp:nvSpPr>
      <dsp:spPr>
        <a:xfrm>
          <a:off x="1900056" y="965446"/>
          <a:ext cx="5110728" cy="5110728"/>
        </a:xfrm>
        <a:prstGeom prst="circularArrow">
          <a:avLst>
            <a:gd name="adj1" fmla="val 5192"/>
            <a:gd name="adj2" fmla="val 335293"/>
            <a:gd name="adj3" fmla="val 2832031"/>
            <a:gd name="adj4" fmla="val 1635783"/>
            <a:gd name="adj5" fmla="val 6057"/>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1B41BE-9D05-460F-8592-9C9DA9823E8D}">
      <dsp:nvSpPr>
        <dsp:cNvPr id="0" name=""/>
        <dsp:cNvSpPr/>
      </dsp:nvSpPr>
      <dsp:spPr>
        <a:xfrm>
          <a:off x="3427687" y="4145894"/>
          <a:ext cx="1360669" cy="1360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ts val="2400"/>
            </a:lnSpc>
            <a:spcBef>
              <a:spcPct val="0"/>
            </a:spcBef>
            <a:spcAft>
              <a:spcPts val="0"/>
            </a:spcAft>
            <a:buNone/>
          </a:pPr>
          <a:endParaRPr kumimoji="1" lang="ja-JP" altLang="en-US" sz="2400" b="1" kern="1200" dirty="0">
            <a:latin typeface="メイリオ" panose="020B0604030504040204" pitchFamily="50" charset="-128"/>
            <a:ea typeface="メイリオ" panose="020B0604030504040204" pitchFamily="50" charset="-128"/>
          </a:endParaRPr>
        </a:p>
      </dsp:txBody>
      <dsp:txXfrm>
        <a:off x="3427687" y="4145894"/>
        <a:ext cx="1360669" cy="1360669"/>
      </dsp:txXfrm>
    </dsp:sp>
    <dsp:sp modelId="{8CDB61B3-3BE0-4999-B646-03CCD563F41E}">
      <dsp:nvSpPr>
        <dsp:cNvPr id="0" name=""/>
        <dsp:cNvSpPr/>
      </dsp:nvSpPr>
      <dsp:spPr>
        <a:xfrm>
          <a:off x="874518" y="568582"/>
          <a:ext cx="5110728" cy="5110728"/>
        </a:xfrm>
        <a:prstGeom prst="circularArrow">
          <a:avLst>
            <a:gd name="adj1" fmla="val 5192"/>
            <a:gd name="adj2" fmla="val 335293"/>
            <a:gd name="adj3" fmla="val 8221305"/>
            <a:gd name="adj4" fmla="val 6364784"/>
            <a:gd name="adj5" fmla="val 6057"/>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909AEA-7852-413F-B98D-7501C3B6A188}">
      <dsp:nvSpPr>
        <dsp:cNvPr id="0" name=""/>
        <dsp:cNvSpPr/>
      </dsp:nvSpPr>
      <dsp:spPr>
        <a:xfrm>
          <a:off x="1215528" y="2576476"/>
          <a:ext cx="1360669" cy="1360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kumimoji="1" lang="ja-JP" altLang="en-US" sz="2500" kern="1200" dirty="0"/>
        </a:p>
      </dsp:txBody>
      <dsp:txXfrm>
        <a:off x="1215528" y="2576476"/>
        <a:ext cx="1360669" cy="1360669"/>
      </dsp:txXfrm>
    </dsp:sp>
    <dsp:sp modelId="{A72216A5-9F3D-474B-8068-8ADB263BD4E9}">
      <dsp:nvSpPr>
        <dsp:cNvPr id="0" name=""/>
        <dsp:cNvSpPr/>
      </dsp:nvSpPr>
      <dsp:spPr>
        <a:xfrm>
          <a:off x="1006715" y="680143"/>
          <a:ext cx="4522636" cy="4960268"/>
        </a:xfrm>
        <a:prstGeom prst="circularArrow">
          <a:avLst>
            <a:gd name="adj1" fmla="val 5192"/>
            <a:gd name="adj2" fmla="val 335293"/>
            <a:gd name="adj3" fmla="val 13191739"/>
            <a:gd name="adj4" fmla="val 10768938"/>
            <a:gd name="adj5" fmla="val 6057"/>
          </a:avLst>
        </a:prstGeom>
        <a:solidFill>
          <a:srgbClr val="FF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A57551-D6AF-4000-A72F-30BA75567AF3}">
      <dsp:nvSpPr>
        <dsp:cNvPr id="0" name=""/>
        <dsp:cNvSpPr/>
      </dsp:nvSpPr>
      <dsp:spPr>
        <a:xfrm>
          <a:off x="2337250" y="502632"/>
          <a:ext cx="764968" cy="43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kumimoji="1" lang="ja-JP" altLang="en-US" sz="1400" kern="1200" dirty="0"/>
        </a:p>
      </dsp:txBody>
      <dsp:txXfrm>
        <a:off x="2337250" y="502632"/>
        <a:ext cx="764968" cy="437128"/>
      </dsp:txXfrm>
    </dsp:sp>
    <dsp:sp modelId="{F6CDDA8E-D85A-4A35-8021-A568FA10913E}">
      <dsp:nvSpPr>
        <dsp:cNvPr id="0" name=""/>
        <dsp:cNvSpPr/>
      </dsp:nvSpPr>
      <dsp:spPr>
        <a:xfrm>
          <a:off x="1585888" y="-117999"/>
          <a:ext cx="5110728" cy="5110728"/>
        </a:xfrm>
        <a:prstGeom prst="circularArrow">
          <a:avLst>
            <a:gd name="adj1" fmla="val 5192"/>
            <a:gd name="adj2" fmla="val 335293"/>
            <a:gd name="adj3" fmla="val 17141482"/>
            <a:gd name="adj4" fmla="val 14692544"/>
            <a:gd name="adj5" fmla="val 6057"/>
          </a:avLst>
        </a:prstGeom>
        <a:solidFill>
          <a:srgbClr val="00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US" dirty="0"/>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2403E561-A38A-4A22-8215-F855A52BC5B1}" type="datetimeFigureOut">
              <a:rPr lang="en-US" smtClean="0"/>
              <a:t>10/18/2023</a:t>
            </a:fld>
            <a:endParaRPr lang="en-US" dirty="0"/>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US" dirty="0"/>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700" b="1" dirty="0">
                <a:latin typeface="メイリオ" panose="020B0604030504040204" pitchFamily="50" charset="-128"/>
                <a:ea typeface="メイリオ" panose="020B0604030504040204" pitchFamily="50" charset="-128"/>
              </a:rPr>
              <a:t>皆さん、おはようございます。</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只今ご紹介頂きました、</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2023</a:t>
            </a:r>
            <a:r>
              <a:rPr kumimoji="1" lang="ja-JP" altLang="en-US" sz="1700" b="1" dirty="0">
                <a:latin typeface="メイリオ" panose="020B0604030504040204" pitchFamily="50" charset="-128"/>
                <a:ea typeface="メイリオ" panose="020B0604030504040204" pitchFamily="50" charset="-128"/>
              </a:rPr>
              <a:t>年</a:t>
            </a:r>
            <a:r>
              <a:rPr kumimoji="1" lang="en-US" altLang="ja-JP" sz="1700" b="1" dirty="0">
                <a:latin typeface="メイリオ" panose="020B0604030504040204" pitchFamily="50" charset="-128"/>
                <a:ea typeface="メイリオ" panose="020B0604030504040204" pitchFamily="50" charset="-128"/>
              </a:rPr>
              <a:t>RI</a:t>
            </a:r>
            <a:r>
              <a:rPr kumimoji="1" lang="ja-JP" altLang="en-US" sz="1700" b="1" dirty="0">
                <a:latin typeface="メイリオ" panose="020B0604030504040204" pitchFamily="50" charset="-128"/>
                <a:ea typeface="メイリオ" panose="020B0604030504040204" pitchFamily="50" charset="-128"/>
              </a:rPr>
              <a:t>ラーニングファシリテーターを拝命</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しております、</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国際ロータリー第</a:t>
            </a:r>
            <a:r>
              <a:rPr kumimoji="1" lang="en-US" altLang="ja-JP" sz="1700" b="1" dirty="0">
                <a:latin typeface="メイリオ" panose="020B0604030504040204" pitchFamily="50" charset="-128"/>
                <a:ea typeface="メイリオ" panose="020B0604030504040204" pitchFamily="50" charset="-128"/>
              </a:rPr>
              <a:t>2550</a:t>
            </a:r>
            <a:r>
              <a:rPr kumimoji="1" lang="ja-JP" altLang="en-US" sz="1700" b="1" dirty="0">
                <a:latin typeface="メイリオ" panose="020B0604030504040204" pitchFamily="50" charset="-128"/>
                <a:ea typeface="メイリオ" panose="020B0604030504040204" pitchFamily="50" charset="-128"/>
              </a:rPr>
              <a:t>地区足利東</a:t>
            </a:r>
            <a:r>
              <a:rPr kumimoji="1" lang="en-US" altLang="ja-JP" sz="1700" b="1" dirty="0">
                <a:latin typeface="メイリオ" panose="020B0604030504040204" pitchFamily="50" charset="-128"/>
                <a:ea typeface="メイリオ" panose="020B0604030504040204" pitchFamily="50" charset="-128"/>
              </a:rPr>
              <a:t>RC </a:t>
            </a:r>
            <a:r>
              <a:rPr kumimoji="1" lang="ja-JP" altLang="en-US" sz="1700" b="1" dirty="0">
                <a:latin typeface="メイリオ" panose="020B0604030504040204" pitchFamily="50" charset="-128"/>
                <a:ea typeface="メイリオ" panose="020B0604030504040204" pitchFamily="50" charset="-128"/>
              </a:rPr>
              <a:t>中谷研一です。</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どうぞ宜しくお願いします。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500"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66064">
              <a:defRPr/>
            </a:pPr>
            <a:fld id="{DB827055-821E-4F6B-AAA9-2685E1493D9C}" type="slidenum">
              <a:rPr lang="en-US">
                <a:solidFill>
                  <a:prstClr val="black"/>
                </a:solidFill>
                <a:latin typeface="Calibri" panose="020F0502020204030204"/>
              </a:rPr>
              <a:pPr defTabSz="966064">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30571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700" b="1" dirty="0">
                <a:latin typeface="メイリオ" panose="020B0604030504040204" pitchFamily="50" charset="-128"/>
                <a:ea typeface="メイリオ" panose="020B0604030504040204" pitchFamily="50" charset="-128"/>
              </a:rPr>
              <a:t>では次に、国際ロータリーが</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にどのように</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取り組んできたか考えてみたいと思います。</a:t>
            </a:r>
          </a:p>
        </p:txBody>
      </p:sp>
      <p:sp>
        <p:nvSpPr>
          <p:cNvPr id="4" name="スライド番号プレースホルダー 3"/>
          <p:cNvSpPr>
            <a:spLocks noGrp="1"/>
          </p:cNvSpPr>
          <p:nvPr>
            <p:ph type="sldNum" sz="quarter" idx="5"/>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579361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700" b="1" dirty="0">
                <a:latin typeface="メイリオ" panose="020B0604030504040204" pitchFamily="50" charset="-128"/>
                <a:ea typeface="メイリオ" panose="020B0604030504040204" pitchFamily="50" charset="-128"/>
              </a:rPr>
              <a:t>ロータリーの</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についてお話をする前に、</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国際ロータリーの変化の認識と対応について</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再度考えてみたいと思います。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2015</a:t>
            </a:r>
            <a:r>
              <a:rPr kumimoji="1" lang="ja-JP" altLang="en-US" sz="1700" b="1" dirty="0">
                <a:latin typeface="メイリオ" panose="020B0604030504040204" pitchFamily="50" charset="-128"/>
                <a:ea typeface="メイリオ" panose="020B0604030504040204" pitchFamily="50" charset="-128"/>
              </a:rPr>
              <a:t>年</a:t>
            </a:r>
            <a:r>
              <a:rPr kumimoji="1" lang="en-US" altLang="ja-JP" sz="1700" b="1" dirty="0">
                <a:latin typeface="メイリオ" panose="020B0604030504040204" pitchFamily="50" charset="-128"/>
                <a:ea typeface="メイリオ" panose="020B0604030504040204" pitchFamily="50" charset="-128"/>
              </a:rPr>
              <a:t>10</a:t>
            </a:r>
            <a:r>
              <a:rPr kumimoji="1" lang="ja-JP" altLang="en-US" sz="1700" b="1" dirty="0">
                <a:latin typeface="メイリオ" panose="020B0604030504040204" pitchFamily="50" charset="-128"/>
                <a:ea typeface="メイリオ" panose="020B0604030504040204" pitchFamily="50" charset="-128"/>
              </a:rPr>
              <a:t>月</a:t>
            </a:r>
            <a:r>
              <a:rPr kumimoji="1" lang="en-US" altLang="ja-JP" sz="1700" b="1" dirty="0">
                <a:latin typeface="メイリオ" panose="020B0604030504040204" pitchFamily="50" charset="-128"/>
                <a:ea typeface="メイリオ" panose="020B0604030504040204" pitchFamily="50" charset="-128"/>
              </a:rPr>
              <a:t>RI</a:t>
            </a:r>
            <a:r>
              <a:rPr kumimoji="1" lang="ja-JP" altLang="en-US" sz="1700" b="1" dirty="0">
                <a:latin typeface="メイリオ" panose="020B0604030504040204" pitchFamily="50" charset="-128"/>
                <a:ea typeface="メイリオ" panose="020B0604030504040204" pitchFamily="50" charset="-128"/>
              </a:rPr>
              <a:t>理事会の決定では、お示ししている</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ように、ロータリーは、</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1</a:t>
            </a:r>
            <a:r>
              <a:rPr kumimoji="1" lang="ja-JP" altLang="en-US" sz="1700" b="1" dirty="0">
                <a:latin typeface="メイリオ" panose="020B0604030504040204" pitchFamily="50" charset="-128"/>
                <a:ea typeface="メイリオ" panose="020B0604030504040204" pitchFamily="50" charset="-128"/>
              </a:rPr>
              <a:t>）時代に追いついていかなければならない</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2</a:t>
            </a:r>
            <a:r>
              <a:rPr kumimoji="1" lang="ja-JP" altLang="en-US" sz="1700" b="1" dirty="0">
                <a:latin typeface="メイリオ" panose="020B0604030504040204" pitchFamily="50" charset="-128"/>
                <a:ea typeface="メイリオ" panose="020B0604030504040204" pitchFamily="50" charset="-128"/>
              </a:rPr>
              <a:t>）時代に適応しなければならない</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3</a:t>
            </a:r>
            <a:r>
              <a:rPr kumimoji="1" lang="ja-JP" altLang="en-US" sz="1700" b="1" dirty="0">
                <a:latin typeface="メイリオ" panose="020B0604030504040204" pitchFamily="50" charset="-128"/>
                <a:ea typeface="メイリオ" panose="020B0604030504040204" pitchFamily="50" charset="-128"/>
              </a:rPr>
              <a:t>）そして、将来への備えができていなければならない</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という、三つの項目に同意いたしました。</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まず最初に、</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考えなければならないことは、</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a:t>
            </a:r>
            <a:r>
              <a:rPr kumimoji="1" lang="ja-JP" altLang="en-US" sz="1700" b="1" dirty="0">
                <a:latin typeface="メイリオ" panose="020B0604030504040204" pitchFamily="50" charset="-128"/>
                <a:ea typeface="メイリオ" panose="020B0604030504040204" pitchFamily="50" charset="-128"/>
              </a:rPr>
              <a:t>ロータリーは刻々と変わる社会情勢、環境の変化、</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時代の変遷に流されることなく、</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組織として時代の変化に沿った対応を行い、健全な組織</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として運営を行う</a:t>
            </a:r>
            <a:r>
              <a:rPr kumimoji="1" lang="en-US" altLang="ja-JP" sz="1700" b="1" dirty="0">
                <a:latin typeface="メイリオ" panose="020B0604030504040204" pitchFamily="50" charset="-128"/>
                <a:ea typeface="メイリオ" panose="020B0604030504040204" pitchFamily="50" charset="-128"/>
              </a:rPr>
              <a:t>』</a:t>
            </a:r>
          </a:p>
          <a:p>
            <a:r>
              <a:rPr kumimoji="1" lang="ja-JP" altLang="en-US" sz="1700" b="1" dirty="0">
                <a:latin typeface="メイリオ" panose="020B0604030504040204" pitchFamily="50" charset="-128"/>
                <a:ea typeface="メイリオ" panose="020B0604030504040204" pitchFamily="50" charset="-128"/>
              </a:rPr>
              <a:t>という提言を示していることを再確認して</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おかなければなりません。</a:t>
            </a:r>
            <a:endParaRPr kumimoji="1" lang="en-US" altLang="ja-JP" sz="1700" b="1" dirty="0">
              <a:latin typeface="メイリオ" panose="020B0604030504040204" pitchFamily="50" charset="-128"/>
              <a:ea typeface="メイリオ" panose="020B0604030504040204" pitchFamily="50" charset="-128"/>
            </a:endParaRPr>
          </a:p>
          <a:p>
            <a:endParaRPr kumimoji="1" lang="ja-JP" altLang="en-US"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8CDDBDF-E6C9-42AF-AAD8-08AE8EC20F07}" type="slidenum">
              <a:rPr kumimoji="1" lang="ja-JP" altLang="en-US" smtClean="0"/>
              <a:t>11</a:t>
            </a:fld>
            <a:endParaRPr kumimoji="1" lang="ja-JP" altLang="en-US"/>
          </a:p>
        </p:txBody>
      </p:sp>
    </p:spTree>
    <p:extLst>
      <p:ext uri="{BB962C8B-B14F-4D97-AF65-F5344CB8AC3E}">
        <p14:creationId xmlns:p14="http://schemas.microsoft.com/office/powerpoint/2010/main" val="1623176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700" b="1" dirty="0">
                <a:latin typeface="メイリオ" panose="020B0604030504040204" pitchFamily="50" charset="-128"/>
                <a:ea typeface="メイリオ" panose="020B0604030504040204" pitchFamily="50" charset="-128"/>
              </a:rPr>
              <a:t>さらに皆様に確認して頂きたいのは、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いくら時代が変わろうと、世界中のロータリアンが</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長い年月をかけて形づくり大切にしてきたもの、</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これこそが</a:t>
            </a:r>
            <a:r>
              <a:rPr kumimoji="1" lang="en-US" altLang="ja-JP" sz="1700" b="1" dirty="0">
                <a:latin typeface="メイリオ" panose="020B0604030504040204" pitchFamily="50" charset="-128"/>
                <a:ea typeface="メイリオ" panose="020B0604030504040204" pitchFamily="50" charset="-128"/>
              </a:rPr>
              <a:t>『</a:t>
            </a:r>
            <a:r>
              <a:rPr kumimoji="1" lang="ja-JP" altLang="en-US" sz="1700" b="1" dirty="0">
                <a:latin typeface="メイリオ" panose="020B0604030504040204" pitchFamily="50" charset="-128"/>
                <a:ea typeface="メイリオ" panose="020B0604030504040204" pitchFamily="50" charset="-128"/>
              </a:rPr>
              <a:t>変わることのないロータリーの</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基本理念</a:t>
            </a:r>
            <a:r>
              <a:rPr kumimoji="1" lang="en-US" altLang="ja-JP" sz="1700" b="1" dirty="0">
                <a:latin typeface="メイリオ" panose="020B0604030504040204" pitchFamily="50" charset="-128"/>
                <a:ea typeface="メイリオ" panose="020B0604030504040204" pitchFamily="50" charset="-128"/>
              </a:rPr>
              <a:t>』</a:t>
            </a:r>
            <a:r>
              <a:rPr kumimoji="1" lang="ja-JP" altLang="en-US" sz="1700" b="1" dirty="0">
                <a:latin typeface="メイリオ" panose="020B0604030504040204" pitchFamily="50" charset="-128"/>
                <a:ea typeface="メイリオ" panose="020B0604030504040204" pitchFamily="50" charset="-128"/>
              </a:rPr>
              <a:t>であります。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特に、中核的価値観は、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私たちが長年大切にしてきたロータリーの真髄でも</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あります。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ロータリーの変化に対する認知と対応、</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そしてロータリの不変の概念について</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再度皆様にご確認を頂き、</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国際ロータリーが私たちに示してる新たな方向性に</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ついてご理解頂きたいと思います。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8CDDBDF-E6C9-42AF-AAD8-08AE8EC20F07}" type="slidenum">
              <a:rPr kumimoji="1" lang="ja-JP" altLang="en-US" smtClean="0"/>
              <a:t>12</a:t>
            </a:fld>
            <a:endParaRPr kumimoji="1" lang="ja-JP" altLang="en-US"/>
          </a:p>
        </p:txBody>
      </p:sp>
    </p:spTree>
    <p:extLst>
      <p:ext uri="{BB962C8B-B14F-4D97-AF65-F5344CB8AC3E}">
        <p14:creationId xmlns:p14="http://schemas.microsoft.com/office/powerpoint/2010/main" val="2444359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700" b="1" dirty="0">
                <a:latin typeface="メイリオ" panose="020B0604030504040204" pitchFamily="50" charset="-128"/>
                <a:ea typeface="メイリオ" panose="020B0604030504040204" pitchFamily="50" charset="-128"/>
              </a:rPr>
              <a:t>まず最初に、国際ロータリー理事会の考えを経時的に</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振り返ってみたいと思います。</a:t>
            </a:r>
            <a:endParaRPr lang="en-US" altLang="ja-JP" sz="1700" b="1" dirty="0">
              <a:latin typeface="メイリオ" panose="020B0604030504040204" pitchFamily="50" charset="-128"/>
              <a:ea typeface="メイリオ" panose="020B0604030504040204" pitchFamily="50" charset="-128"/>
            </a:endParaRPr>
          </a:p>
          <a:p>
            <a:endParaRPr lang="en-US" altLang="ja-JP" sz="1700" b="1" dirty="0">
              <a:latin typeface="メイリオ" panose="020B0604030504040204" pitchFamily="50" charset="-128"/>
              <a:ea typeface="メイリオ" panose="020B0604030504040204" pitchFamily="50" charset="-128"/>
            </a:endParaRPr>
          </a:p>
          <a:p>
            <a:r>
              <a:rPr lang="en-US" altLang="ja-JP" sz="1700" b="1" dirty="0">
                <a:latin typeface="メイリオ" panose="020B0604030504040204" pitchFamily="50" charset="-128"/>
                <a:ea typeface="メイリオ" panose="020B0604030504040204" pitchFamily="50" charset="-128"/>
              </a:rPr>
              <a:t>2019</a:t>
            </a:r>
            <a:r>
              <a:rPr lang="ja-JP" altLang="en-US" sz="1700" b="1" dirty="0">
                <a:latin typeface="メイリオ" panose="020B0604030504040204" pitchFamily="50" charset="-128"/>
                <a:ea typeface="メイリオ" panose="020B0604030504040204" pitchFamily="50" charset="-128"/>
              </a:rPr>
              <a:t>年</a:t>
            </a:r>
            <a:r>
              <a:rPr lang="en-US" altLang="ja-JP" sz="1700" b="1" dirty="0">
                <a:latin typeface="メイリオ" panose="020B0604030504040204" pitchFamily="50" charset="-128"/>
                <a:ea typeface="メイリオ" panose="020B0604030504040204" pitchFamily="50" charset="-128"/>
              </a:rPr>
              <a:t>1</a:t>
            </a:r>
            <a:r>
              <a:rPr lang="ja-JP" altLang="en-US" sz="1700" b="1" dirty="0">
                <a:latin typeface="メイリオ" panose="020B0604030504040204" pitchFamily="50" charset="-128"/>
                <a:ea typeface="メイリオ" panose="020B0604030504040204" pitchFamily="50" charset="-128"/>
              </a:rPr>
              <a:t>月</a:t>
            </a:r>
            <a:r>
              <a:rPr lang="en-US" altLang="ja-JP" sz="1700" b="1" dirty="0">
                <a:latin typeface="メイリオ" panose="020B0604030504040204" pitchFamily="50" charset="-128"/>
                <a:ea typeface="メイリオ" panose="020B0604030504040204" pitchFamily="50" charset="-128"/>
              </a:rPr>
              <a:t>RI</a:t>
            </a:r>
            <a:r>
              <a:rPr lang="ja-JP" altLang="en-US" sz="1700" b="1" dirty="0">
                <a:latin typeface="メイリオ" panose="020B0604030504040204" pitchFamily="50" charset="-128"/>
                <a:ea typeface="メイリオ" panose="020B0604030504040204" pitchFamily="50" charset="-128"/>
              </a:rPr>
              <a:t>理事会報告を見ますと、</a:t>
            </a:r>
            <a:endParaRPr lang="en-US" altLang="ja-JP" sz="1700" b="1" dirty="0">
              <a:latin typeface="メイリオ" panose="020B0604030504040204" pitchFamily="50" charset="-128"/>
              <a:ea typeface="メイリオ" panose="020B0604030504040204" pitchFamily="50" charset="-128"/>
            </a:endParaRPr>
          </a:p>
          <a:p>
            <a:r>
              <a:rPr lang="en-US" altLang="ja-JP" sz="1700" b="1" dirty="0">
                <a:latin typeface="メイリオ" panose="020B0604030504040204" pitchFamily="50" charset="-128"/>
                <a:ea typeface="メイリオ" panose="020B0604030504040204" pitchFamily="50" charset="-128"/>
              </a:rPr>
              <a:t>『</a:t>
            </a:r>
            <a:r>
              <a:rPr lang="ja-JP" altLang="en-US" sz="1700" b="1" dirty="0">
                <a:latin typeface="メイリオ" panose="020B0604030504040204" pitchFamily="50" charset="-128"/>
                <a:ea typeface="メイリオ" panose="020B0604030504040204" pitchFamily="50" charset="-128"/>
              </a:rPr>
              <a:t>決定事項</a:t>
            </a:r>
            <a:r>
              <a:rPr lang="en-US" altLang="ja-JP" sz="1700" b="1" dirty="0">
                <a:latin typeface="メイリオ" panose="020B0604030504040204" pitchFamily="50" charset="-128"/>
                <a:ea typeface="メイリオ" panose="020B0604030504040204" pitchFamily="50" charset="-128"/>
              </a:rPr>
              <a:t>81</a:t>
            </a:r>
            <a:r>
              <a:rPr lang="ja-JP" altLang="en-US" sz="1700" b="1" dirty="0">
                <a:latin typeface="メイリオ" panose="020B0604030504040204" pitchFamily="50" charset="-128"/>
                <a:ea typeface="メイリオ" panose="020B0604030504040204" pitchFamily="50" charset="-128"/>
              </a:rPr>
              <a:t>としてロータリーの多様性、男女平等</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およびインクルージョンの方針</a:t>
            </a:r>
            <a:r>
              <a:rPr lang="en-US" altLang="ja-JP" sz="1700" b="1" dirty="0">
                <a:latin typeface="メイリオ" panose="020B0604030504040204" pitchFamily="50" charset="-128"/>
                <a:ea typeface="メイリオ" panose="020B0604030504040204" pitchFamily="50" charset="-128"/>
              </a:rPr>
              <a:t>』</a:t>
            </a:r>
            <a:r>
              <a:rPr lang="ja-JP" altLang="en-US" sz="1700" b="1" dirty="0">
                <a:latin typeface="メイリオ" panose="020B0604030504040204" pitchFamily="50" charset="-128"/>
                <a:ea typeface="メイリオ" panose="020B0604030504040204" pitchFamily="50" charset="-128"/>
              </a:rPr>
              <a:t>を採択しています。</a:t>
            </a:r>
            <a:endParaRPr lang="en-US" altLang="ja-JP" sz="1700" b="1" dirty="0">
              <a:latin typeface="メイリオ" panose="020B0604030504040204" pitchFamily="50" charset="-128"/>
              <a:ea typeface="メイリオ" panose="020B0604030504040204" pitchFamily="50" charset="-128"/>
            </a:endParaRPr>
          </a:p>
          <a:p>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その前年、</a:t>
            </a:r>
            <a:r>
              <a:rPr lang="en-US" altLang="ja-JP" sz="1700" b="1" dirty="0">
                <a:latin typeface="メイリオ" panose="020B0604030504040204" pitchFamily="50" charset="-128"/>
                <a:ea typeface="メイリオ" panose="020B0604030504040204" pitchFamily="50" charset="-128"/>
              </a:rPr>
              <a:t>2018</a:t>
            </a:r>
            <a:r>
              <a:rPr lang="ja-JP" altLang="en-US" sz="1700" b="1" dirty="0">
                <a:latin typeface="メイリオ" panose="020B0604030504040204" pitchFamily="50" charset="-128"/>
                <a:ea typeface="メイリオ" panose="020B0604030504040204" pitchFamily="50" charset="-128"/>
              </a:rPr>
              <a:t>年</a:t>
            </a:r>
            <a:r>
              <a:rPr lang="en-US" altLang="ja-JP" sz="1700" b="1" dirty="0">
                <a:latin typeface="メイリオ" panose="020B0604030504040204" pitchFamily="50" charset="-128"/>
                <a:ea typeface="メイリオ" panose="020B0604030504040204" pitchFamily="50" charset="-128"/>
              </a:rPr>
              <a:t>10</a:t>
            </a:r>
            <a:r>
              <a:rPr lang="ja-JP" altLang="en-US" sz="1700" b="1" dirty="0">
                <a:latin typeface="メイリオ" panose="020B0604030504040204" pitchFamily="50" charset="-128"/>
                <a:ea typeface="メイリオ" panose="020B0604030504040204" pitchFamily="50" charset="-128"/>
              </a:rPr>
              <a:t>月理事会決定</a:t>
            </a:r>
            <a:r>
              <a:rPr lang="en-US" altLang="ja-JP" sz="1700" b="1" dirty="0">
                <a:latin typeface="メイリオ" panose="020B0604030504040204" pitchFamily="50" charset="-128"/>
                <a:ea typeface="メイリオ" panose="020B0604030504040204" pitchFamily="50" charset="-128"/>
              </a:rPr>
              <a:t>31</a:t>
            </a:r>
            <a:r>
              <a:rPr lang="ja-JP" altLang="en-US" sz="1700" b="1" dirty="0">
                <a:latin typeface="メイリオ" panose="020B0604030504040204" pitchFamily="50" charset="-128"/>
                <a:ea typeface="メイリオ" panose="020B0604030504040204" pitchFamily="50" charset="-128"/>
              </a:rPr>
              <a:t>号の記載内容を</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お示ししています。</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まず、</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ジョン・ヒューゴ事務総長へ</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a:t>
            </a:r>
            <a:r>
              <a:rPr lang="en-US" altLang="ja-JP" sz="1700" b="1" dirty="0">
                <a:latin typeface="メイリオ" panose="020B0604030504040204" pitchFamily="50" charset="-128"/>
                <a:ea typeface="メイリオ" panose="020B0604030504040204" pitchFamily="50" charset="-128"/>
              </a:rPr>
              <a:t>Gender Equity</a:t>
            </a:r>
            <a:r>
              <a:rPr lang="ja-JP" altLang="en-US" sz="1700" b="1" dirty="0">
                <a:latin typeface="メイリオ" panose="020B0604030504040204" pitchFamily="50" charset="-128"/>
                <a:ea typeface="メイリオ" panose="020B0604030504040204" pitchFamily="50" charset="-128"/>
              </a:rPr>
              <a:t>男女平等」に関する公式声明を</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研究し、推奨することを要請したとあります。</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そして、</a:t>
            </a:r>
            <a:r>
              <a:rPr lang="en-US" altLang="ja-JP" sz="1700" b="1" dirty="0">
                <a:latin typeface="メイリオ" panose="020B0604030504040204" pitchFamily="50" charset="-128"/>
                <a:ea typeface="メイリオ" panose="020B0604030504040204" pitchFamily="50" charset="-128"/>
              </a:rPr>
              <a:t>2023</a:t>
            </a:r>
            <a:r>
              <a:rPr lang="ja-JP" altLang="en-US" sz="1700" b="1" dirty="0">
                <a:latin typeface="メイリオ" panose="020B0604030504040204" pitchFamily="50" charset="-128"/>
                <a:ea typeface="メイリオ" panose="020B0604030504040204" pitchFamily="50" charset="-128"/>
              </a:rPr>
              <a:t>年</a:t>
            </a:r>
            <a:r>
              <a:rPr lang="en-US" altLang="ja-JP" sz="1700" b="1" dirty="0">
                <a:latin typeface="メイリオ" panose="020B0604030504040204" pitchFamily="50" charset="-128"/>
                <a:ea typeface="メイリオ" panose="020B0604030504040204" pitchFamily="50" charset="-128"/>
              </a:rPr>
              <a:t>6</a:t>
            </a:r>
            <a:r>
              <a:rPr lang="ja-JP" altLang="en-US" sz="1700" b="1" dirty="0">
                <a:latin typeface="メイリオ" panose="020B0604030504040204" pitchFamily="50" charset="-128"/>
                <a:ea typeface="メイリオ" panose="020B0604030504040204" pitchFamily="50" charset="-128"/>
              </a:rPr>
              <a:t>月までにロータリー指導者層の</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女性の割合を</a:t>
            </a:r>
            <a:r>
              <a:rPr lang="en-US" altLang="ja-JP" sz="1700" b="1" dirty="0">
                <a:latin typeface="メイリオ" panose="020B0604030504040204" pitchFamily="50" charset="-128"/>
                <a:ea typeface="メイリオ" panose="020B0604030504040204" pitchFamily="50" charset="-128"/>
              </a:rPr>
              <a:t>30</a:t>
            </a:r>
            <a:r>
              <a:rPr lang="ja-JP" altLang="en-US" sz="1700" b="1" dirty="0">
                <a:latin typeface="メイリオ" panose="020B0604030504040204" pitchFamily="50" charset="-128"/>
                <a:ea typeface="メイリオ" panose="020B0604030504040204" pitchFamily="50" charset="-128"/>
              </a:rPr>
              <a:t>％にする目標を設定しました。</a:t>
            </a:r>
            <a:endParaRPr lang="en-US" altLang="ja-JP" sz="1700" b="1" dirty="0">
              <a:latin typeface="メイリオ" panose="020B0604030504040204" pitchFamily="50" charset="-128"/>
              <a:ea typeface="メイリオ" panose="020B0604030504040204" pitchFamily="50" charset="-128"/>
            </a:endParaRPr>
          </a:p>
          <a:p>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これに対してジョン・ヒューゴ事務総長は、</a:t>
            </a:r>
            <a:endParaRPr lang="en-US" altLang="ja-JP" sz="1700" b="1" dirty="0">
              <a:latin typeface="メイリオ" panose="020B0604030504040204" pitchFamily="50" charset="-128"/>
              <a:ea typeface="メイリオ" panose="020B0604030504040204" pitchFamily="50" charset="-128"/>
            </a:endParaRPr>
          </a:p>
          <a:p>
            <a:r>
              <a:rPr lang="en-US" altLang="ja-JP" sz="1700" b="1" dirty="0">
                <a:latin typeface="メイリオ" panose="020B0604030504040204" pitchFamily="50" charset="-128"/>
                <a:ea typeface="メイリオ" panose="020B0604030504040204" pitchFamily="50" charset="-128"/>
              </a:rPr>
              <a:t>1</a:t>
            </a:r>
            <a:r>
              <a:rPr lang="ja-JP" altLang="en-US" sz="1700" b="1" dirty="0">
                <a:latin typeface="メイリオ" panose="020B0604030504040204" pitchFamily="50" charset="-128"/>
                <a:ea typeface="メイリオ" panose="020B0604030504040204" pitchFamily="50" charset="-128"/>
              </a:rPr>
              <a:t>）多様性に関するより広いメッセージは、</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　  ロータリー戦略計画によりよく合致する</a:t>
            </a:r>
            <a:endParaRPr lang="en-US" altLang="ja-JP" sz="1700" b="1" dirty="0">
              <a:latin typeface="メイリオ" panose="020B0604030504040204" pitchFamily="50" charset="-128"/>
              <a:ea typeface="メイリオ" panose="020B0604030504040204" pitchFamily="50" charset="-128"/>
            </a:endParaRPr>
          </a:p>
          <a:p>
            <a:r>
              <a:rPr lang="en-US" altLang="ja-JP" sz="1700" b="1" dirty="0">
                <a:latin typeface="メイリオ" panose="020B0604030504040204" pitchFamily="50" charset="-128"/>
                <a:ea typeface="メイリオ" panose="020B0604030504040204" pitchFamily="50" charset="-128"/>
              </a:rPr>
              <a:t>2</a:t>
            </a:r>
            <a:r>
              <a:rPr lang="ja-JP" altLang="en-US" sz="1700" b="1" dirty="0">
                <a:latin typeface="メイリオ" panose="020B0604030504040204" pitchFamily="50" charset="-128"/>
                <a:ea typeface="メイリオ" panose="020B0604030504040204" pitchFamily="50" charset="-128"/>
              </a:rPr>
              <a:t>）さらに事務総長は、</a:t>
            </a:r>
            <a:endParaRPr lang="en-US" altLang="ja-JP" sz="1700" b="1" dirty="0">
              <a:latin typeface="メイリオ" panose="020B0604030504040204" pitchFamily="50" charset="-128"/>
              <a:ea typeface="メイリオ" panose="020B0604030504040204" pitchFamily="50" charset="-128"/>
            </a:endParaRPr>
          </a:p>
          <a:p>
            <a:r>
              <a:rPr lang="en-US" altLang="ja-JP" sz="1700" b="1" dirty="0">
                <a:latin typeface="メイリオ" panose="020B0604030504040204" pitchFamily="50" charset="-128"/>
                <a:ea typeface="メイリオ" panose="020B0604030504040204" pitchFamily="50" charset="-128"/>
              </a:rPr>
              <a:t>     </a:t>
            </a:r>
            <a:r>
              <a:rPr lang="ja-JP" altLang="en-US" sz="1700" b="1" dirty="0">
                <a:latin typeface="メイリオ" panose="020B0604030504040204" pitchFamily="50" charset="-128"/>
                <a:ea typeface="メイリオ" panose="020B0604030504040204" pitchFamily="50" charset="-128"/>
              </a:rPr>
              <a:t>ロータリーはインクルーシブな文化を受け</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　  入れているという強いメッセージを発信すること</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 </a:t>
            </a:r>
            <a:r>
              <a:rPr lang="en-US" altLang="ja-JP" sz="1700" b="1" dirty="0">
                <a:latin typeface="メイリオ" panose="020B0604030504040204" pitchFamily="50" charset="-128"/>
                <a:ea typeface="メイリオ" panose="020B0604030504040204" pitchFamily="50" charset="-128"/>
              </a:rPr>
              <a:t>    </a:t>
            </a:r>
            <a:r>
              <a:rPr lang="ja-JP" altLang="en-US" sz="1700" b="1" dirty="0">
                <a:latin typeface="メイリオ" panose="020B0604030504040204" pitchFamily="50" charset="-128"/>
                <a:ea typeface="メイリオ" panose="020B0604030504040204" pitchFamily="50" charset="-128"/>
              </a:rPr>
              <a:t>になるとし、</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指導層に女性の割合を増加させる目標設定を</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推奨しています。</a:t>
            </a:r>
            <a:endParaRPr lang="en-US" altLang="ja-JP" sz="1700" b="1" dirty="0">
              <a:latin typeface="メイリオ" panose="020B0604030504040204" pitchFamily="50" charset="-128"/>
              <a:ea typeface="メイリオ" panose="020B0604030504040204" pitchFamily="50" charset="-128"/>
            </a:endParaRPr>
          </a:p>
          <a:p>
            <a:endParaRPr lang="en-US" altLang="ja-JP" sz="1700" b="1" strike="dblStrike"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特にジョン・ヒューゴ事務総長が、</a:t>
            </a:r>
            <a:endParaRPr lang="en-US" altLang="ja-JP" sz="1700" b="1" dirty="0">
              <a:latin typeface="メイリオ" panose="020B0604030504040204" pitchFamily="50" charset="-128"/>
              <a:ea typeface="メイリオ" panose="020B0604030504040204" pitchFamily="50" charset="-128"/>
            </a:endParaRPr>
          </a:p>
          <a:p>
            <a:r>
              <a:rPr lang="en-US" altLang="ja-JP" sz="1700" b="1" dirty="0">
                <a:latin typeface="メイリオ" panose="020B0604030504040204" pitchFamily="50" charset="-128"/>
                <a:ea typeface="メイリオ" panose="020B0604030504040204" pitchFamily="50" charset="-128"/>
              </a:rPr>
              <a:t>『</a:t>
            </a:r>
            <a:r>
              <a:rPr lang="ja-JP" altLang="en-US" sz="1700" b="1" dirty="0">
                <a:latin typeface="メイリオ" panose="020B0604030504040204" pitchFamily="50" charset="-128"/>
                <a:ea typeface="メイリオ" panose="020B0604030504040204" pitchFamily="50" charset="-128"/>
              </a:rPr>
              <a:t>ロータリーはインクルーシブな文化を</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　受け入れている</a:t>
            </a:r>
            <a:r>
              <a:rPr lang="en-US" altLang="ja-JP" sz="1700" b="1" dirty="0">
                <a:latin typeface="メイリオ" panose="020B0604030504040204" pitchFamily="50" charset="-128"/>
                <a:ea typeface="メイリオ" panose="020B0604030504040204" pitchFamily="50" charset="-128"/>
              </a:rPr>
              <a:t>』</a:t>
            </a:r>
          </a:p>
          <a:p>
            <a:r>
              <a:rPr lang="ja-JP" altLang="en-US" sz="1700" b="1" dirty="0">
                <a:latin typeface="メイリオ" panose="020B0604030504040204" pitchFamily="50" charset="-128"/>
                <a:ea typeface="メイリオ" panose="020B0604030504040204" pitchFamily="50" charset="-128"/>
              </a:rPr>
              <a:t>という強いメッセージを発信することになる、</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との発言を、今考えれば</a:t>
            </a:r>
            <a:r>
              <a:rPr lang="en-US" altLang="ja-JP" sz="1700" b="1" dirty="0">
                <a:latin typeface="メイリオ" panose="020B0604030504040204" pitchFamily="50" charset="-128"/>
                <a:ea typeface="メイリオ" panose="020B0604030504040204" pitchFamily="50" charset="-128"/>
              </a:rPr>
              <a:t>2018</a:t>
            </a:r>
            <a:r>
              <a:rPr lang="ja-JP" altLang="en-US" sz="1700" b="1" dirty="0">
                <a:latin typeface="メイリオ" panose="020B0604030504040204" pitchFamily="50" charset="-128"/>
                <a:ea typeface="メイリオ" panose="020B0604030504040204" pitchFamily="50" charset="-128"/>
              </a:rPr>
              <a:t>年にロータリーの</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未来を予言するかのような印象を受けています。</a:t>
            </a:r>
            <a:endParaRPr lang="en-US" altLang="ja-JP" sz="1700" b="1" dirty="0">
              <a:latin typeface="メイリオ" panose="020B0604030504040204" pitchFamily="50" charset="-128"/>
              <a:ea typeface="メイリオ" panose="020B0604030504040204" pitchFamily="50" charset="-128"/>
            </a:endParaRPr>
          </a:p>
          <a:p>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特にこのメッセージから、</a:t>
            </a:r>
            <a:endParaRPr lang="en-US" altLang="ja-JP" sz="1700" b="1" dirty="0">
              <a:latin typeface="メイリオ" panose="020B0604030504040204" pitchFamily="50" charset="-128"/>
              <a:ea typeface="メイリオ" panose="020B0604030504040204" pitchFamily="50" charset="-128"/>
            </a:endParaRPr>
          </a:p>
          <a:p>
            <a:pPr algn="just"/>
            <a:r>
              <a:rPr lang="ja-JP" altLang="ja-JP" sz="1700" b="1" kern="100" dirty="0">
                <a:latin typeface="メイリオ" panose="020B0604030504040204" pitchFamily="50" charset="-128"/>
                <a:ea typeface="メイリオ" panose="020B0604030504040204" pitchFamily="50" charset="-128"/>
                <a:cs typeface="Times New Roman" panose="02020603050405020304" pitchFamily="18" charset="0"/>
              </a:rPr>
              <a:t>国際ロータリー</a:t>
            </a:r>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は、</a:t>
            </a:r>
            <a:r>
              <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rPr>
              <a:t>DEI</a:t>
            </a:r>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の声明を採択。</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今後</a:t>
            </a:r>
            <a:r>
              <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rPr>
              <a:t>DEI</a:t>
            </a:r>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の原則を尊重し実践するための行動計画を</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作成し組織を創設すると表明しています。</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特に“</a:t>
            </a:r>
            <a:r>
              <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rPr>
              <a:t>Gender Equity</a:t>
            </a:r>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”として、</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ja-JP" sz="1700" b="1" kern="100" dirty="0">
                <a:latin typeface="メイリオ" panose="020B0604030504040204" pitchFamily="50" charset="-128"/>
                <a:ea typeface="メイリオ" panose="020B0604030504040204" pitchFamily="50" charset="-128"/>
                <a:cs typeface="Times New Roman" panose="02020603050405020304" pitchFamily="18" charset="0"/>
              </a:rPr>
              <a:t>男女平等・男女</a:t>
            </a:r>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共同</a:t>
            </a:r>
            <a:r>
              <a:rPr lang="ja-JP" altLang="ja-JP" sz="1700" b="1" kern="100" dirty="0">
                <a:latin typeface="メイリオ" panose="020B0604030504040204" pitchFamily="50" charset="-128"/>
                <a:ea typeface="メイリオ" panose="020B0604030504040204" pitchFamily="50" charset="-128"/>
                <a:cs typeface="Times New Roman" panose="02020603050405020304" pitchFamily="18" charset="0"/>
              </a:rPr>
              <a:t>参画</a:t>
            </a:r>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を明確に示したことに</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なります。</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5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DB827055-821E-4F6B-AAA9-2685E1493D9C}" type="slidenum">
              <a:rPr lang="en-US" smtClean="0"/>
              <a:t>13</a:t>
            </a:fld>
            <a:endParaRPr lang="en-US" dirty="0"/>
          </a:p>
        </p:txBody>
      </p:sp>
    </p:spTree>
    <p:extLst>
      <p:ext uri="{BB962C8B-B14F-4D97-AF65-F5344CB8AC3E}">
        <p14:creationId xmlns:p14="http://schemas.microsoft.com/office/powerpoint/2010/main" val="3611444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次に、</a:t>
            </a:r>
            <a:r>
              <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rPr>
              <a:t>2020</a:t>
            </a:r>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rPr>
              <a:t>6</a:t>
            </a:r>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月開催の理事会では、</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ja-JP" sz="1700" b="1" kern="100" dirty="0">
                <a:latin typeface="メイリオ" panose="020B0604030504040204" pitchFamily="50" charset="-128"/>
                <a:ea typeface="メイリオ" panose="020B0604030504040204" pitchFamily="50" charset="-128"/>
                <a:cs typeface="Times New Roman" panose="02020603050405020304" pitchFamily="18" charset="0"/>
              </a:rPr>
              <a:t>多様性、公平さおよび</a:t>
            </a:r>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インクルージョンに関する</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方針を決定すると共に、この方針を実行するための</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現在進行中の行動計画を確立するため、</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rPr>
              <a:t>7</a:t>
            </a:r>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月にオンライン会合をすると述べています。</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この会合には、特にクラブが会員やプログラム参加者の</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体験に、</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700" b="1" kern="100" dirty="0">
                <a:latin typeface="メイリオ" panose="020B0604030504040204" pitchFamily="50" charset="-128"/>
                <a:ea typeface="メイリオ" panose="020B0604030504040204" pitchFamily="50" charset="-128"/>
                <a:cs typeface="Times New Roman" panose="02020603050405020304" pitchFamily="18" charset="0"/>
              </a:rPr>
              <a:t>多様性、公平さおよび</a:t>
            </a:r>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インクルージョン」を向上</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させる努力を支援し、更に</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「地域社会の社会正義に対応」するとしております。</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この「社会正義」についても、</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国際ロータリーがどのようなコンセプトで対応しよう</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としていたのか、非常に興味を覚えた内容でした。</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5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DB827055-821E-4F6B-AAA9-2685E1493D9C}" type="slidenum">
              <a:rPr lang="en-US" smtClean="0"/>
              <a:t>14</a:t>
            </a:fld>
            <a:endParaRPr lang="en-US" dirty="0"/>
          </a:p>
        </p:txBody>
      </p:sp>
    </p:spTree>
    <p:extLst>
      <p:ext uri="{BB962C8B-B14F-4D97-AF65-F5344CB8AC3E}">
        <p14:creationId xmlns:p14="http://schemas.microsoft.com/office/powerpoint/2010/main" val="1715446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その後、</a:t>
            </a:r>
            <a:r>
              <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rPr>
              <a:t>2020</a:t>
            </a:r>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rPr>
              <a:t>9</a:t>
            </a:r>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月理事会では、</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rPr>
              <a:t>DEI</a:t>
            </a:r>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」タスクフォースの設置により、</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rPr>
              <a:t>DEI</a:t>
            </a:r>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の現状を評価し、地域的な違い、ニーズ、</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優先事項を含むビジョン」を盛り込んだ計画を</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　策定するよう求めています。</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そして、</a:t>
            </a:r>
            <a:r>
              <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rPr>
              <a:t>2021</a:t>
            </a:r>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rPr>
              <a:t>6</a:t>
            </a:r>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月理事会では、</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rPr>
              <a:t>DEI</a:t>
            </a:r>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」のコミットメント強化を打ち出し、</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rPr>
              <a:t>31,000</a:t>
            </a:r>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人のアンケート調査により、</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rPr>
              <a:t>DEI</a:t>
            </a:r>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が自身にとって大切であり、すべての国の</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全ての会員が</a:t>
            </a:r>
            <a:r>
              <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rPr>
              <a:t>DEI</a:t>
            </a:r>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を優先事項にすることを望んでいる」</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という認識を示し、</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次にお話する、</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rPr>
              <a:t>DEI</a:t>
            </a:r>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行動規範」や</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rPr>
              <a:t>DEI</a:t>
            </a:r>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のロータリーのコミットメント」</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700" b="1" kern="100" dirty="0">
                <a:latin typeface="メイリオ" panose="020B0604030504040204" pitchFamily="50" charset="-128"/>
                <a:ea typeface="メイリオ" panose="020B0604030504040204" pitchFamily="50" charset="-128"/>
                <a:cs typeface="Times New Roman" panose="02020603050405020304" pitchFamily="18" charset="0"/>
              </a:rPr>
              <a:t>を発表しています。</a:t>
            </a:r>
            <a:endParaRPr lang="en-US" altLang="ja-JP" sz="17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5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DB827055-821E-4F6B-AAA9-2685E1493D9C}" type="slidenum">
              <a:rPr lang="en-US" smtClean="0"/>
              <a:t>15</a:t>
            </a:fld>
            <a:endParaRPr lang="en-US" dirty="0"/>
          </a:p>
        </p:txBody>
      </p:sp>
    </p:spTree>
    <p:extLst>
      <p:ext uri="{BB962C8B-B14F-4D97-AF65-F5344CB8AC3E}">
        <p14:creationId xmlns:p14="http://schemas.microsoft.com/office/powerpoint/2010/main" val="3436629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700" b="1" dirty="0">
                <a:latin typeface="メイリオ" panose="020B0604030504040204" pitchFamily="50" charset="-128"/>
                <a:ea typeface="メイリオ" panose="020B0604030504040204" pitchFamily="50" charset="-128"/>
              </a:rPr>
              <a:t>ロータリーの</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行動規範をお示ししています。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行動規範は、中核的価値観を反映しており、</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内容は、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「誰にとっても協力的で、前向きで、健全な環境を</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ロータリー会員が築き、維持するのを支える枠組み」</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としています。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また、</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行動規範では、</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1</a:t>
            </a:r>
            <a:r>
              <a:rPr kumimoji="1" lang="ja-JP" altLang="en-US" sz="1700" b="1" dirty="0">
                <a:latin typeface="メイリオ" panose="020B0604030504040204" pitchFamily="50" charset="-128"/>
                <a:ea typeface="メイリオ" panose="020B0604030504040204" pitchFamily="50" charset="-128"/>
              </a:rPr>
              <a:t>）他者を尊重する言葉を使う</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2</a:t>
            </a:r>
            <a:r>
              <a:rPr kumimoji="1" lang="ja-JP" altLang="en-US" sz="1700" b="1" dirty="0">
                <a:latin typeface="メイリオ" panose="020B0604030504040204" pitchFamily="50" charset="-128"/>
                <a:ea typeface="メイリオ" panose="020B0604030504040204" pitchFamily="50" charset="-128"/>
              </a:rPr>
              <a:t>）サポートを示す</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3</a:t>
            </a:r>
            <a:r>
              <a:rPr kumimoji="1" lang="ja-JP" altLang="en-US" sz="1700" b="1" dirty="0">
                <a:latin typeface="メイリオ" panose="020B0604030504040204" pitchFamily="50" charset="-128"/>
                <a:ea typeface="メイリオ" panose="020B0604030504040204" pitchFamily="50" charset="-128"/>
              </a:rPr>
              <a:t>）温かく迎え入れるインクルーシブな環境を</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助長する</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4</a:t>
            </a:r>
            <a:r>
              <a:rPr kumimoji="1" lang="ja-JP" altLang="en-US" sz="1700" b="1" dirty="0">
                <a:latin typeface="メイリオ" panose="020B0604030504040204" pitchFamily="50" charset="-128"/>
                <a:ea typeface="メイリオ" panose="020B0604030504040204" pitchFamily="50" charset="-128"/>
              </a:rPr>
              <a:t>）多様性を重んじる</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の４項目を求めています。</a:t>
            </a:r>
          </a:p>
        </p:txBody>
      </p:sp>
      <p:sp>
        <p:nvSpPr>
          <p:cNvPr id="4" name="スライド番号プレースホルダー 3"/>
          <p:cNvSpPr>
            <a:spLocks noGrp="1"/>
          </p:cNvSpPr>
          <p:nvPr>
            <p:ph type="sldNum" sz="quarter" idx="5"/>
          </p:nvPr>
        </p:nvSpPr>
        <p:spPr/>
        <p:txBody>
          <a:bodyPr/>
          <a:lstStyle/>
          <a:p>
            <a:fld id="{F8CDDBDF-E6C9-42AF-AAD8-08AE8EC20F07}" type="slidenum">
              <a:rPr kumimoji="1" lang="ja-JP" altLang="en-US" smtClean="0"/>
              <a:t>16</a:t>
            </a:fld>
            <a:endParaRPr kumimoji="1" lang="ja-JP" altLang="en-US"/>
          </a:p>
        </p:txBody>
      </p:sp>
    </p:spTree>
    <p:extLst>
      <p:ext uri="{BB962C8B-B14F-4D97-AF65-F5344CB8AC3E}">
        <p14:creationId xmlns:p14="http://schemas.microsoft.com/office/powerpoint/2010/main" val="307482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700" b="1" dirty="0">
                <a:latin typeface="メイリオ" panose="020B0604030504040204" pitchFamily="50" charset="-128"/>
                <a:ea typeface="メイリオ" panose="020B0604030504040204" pitchFamily="50" charset="-128"/>
              </a:rPr>
              <a:t>2021</a:t>
            </a:r>
            <a:r>
              <a:rPr kumimoji="1" lang="ja-JP" altLang="en-US" sz="1700" b="1" dirty="0">
                <a:latin typeface="メイリオ" panose="020B0604030504040204" pitchFamily="50" charset="-128"/>
                <a:ea typeface="メイリオ" panose="020B0604030504040204" pitchFamily="50" charset="-128"/>
              </a:rPr>
              <a:t>年</a:t>
            </a:r>
            <a:r>
              <a:rPr kumimoji="1" lang="en-US" altLang="ja-JP" sz="1700" b="1" dirty="0">
                <a:latin typeface="メイリオ" panose="020B0604030504040204" pitchFamily="50" charset="-128"/>
                <a:ea typeface="メイリオ" panose="020B0604030504040204" pitchFamily="50" charset="-128"/>
              </a:rPr>
              <a:t>6</a:t>
            </a:r>
            <a:r>
              <a:rPr kumimoji="1" lang="ja-JP" altLang="en-US" sz="1700" b="1" dirty="0">
                <a:latin typeface="メイリオ" panose="020B0604030504040204" pitchFamily="50" charset="-128"/>
                <a:ea typeface="メイリオ" panose="020B0604030504040204" pitchFamily="50" charset="-128"/>
              </a:rPr>
              <a:t>月理事会は、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多様性・公平さ・インクルージョンのロータリーの</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コミットメント強化を打ち出し、</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タスクフォースによるアンケート調査結果から</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得られた情報をもとに「コミットメント」を</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発表しています。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特にロータリーのビジョン実現のために、</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「多様性があり、公平で、インクルーシブな文化を</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培うことが不可欠」とし、</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さらに、</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「自分が大切にされているとすべての人が感じ、</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帰属意識を持てるようなインクルーシブな文化を</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築くことに全力を注ぐべき」と強調しています。</a:t>
            </a:r>
          </a:p>
        </p:txBody>
      </p:sp>
      <p:sp>
        <p:nvSpPr>
          <p:cNvPr id="4" name="スライド番号プレースホルダー 3"/>
          <p:cNvSpPr>
            <a:spLocks noGrp="1"/>
          </p:cNvSpPr>
          <p:nvPr>
            <p:ph type="sldNum" sz="quarter" idx="5"/>
          </p:nvPr>
        </p:nvSpPr>
        <p:spPr/>
        <p:txBody>
          <a:bodyPr/>
          <a:lstStyle/>
          <a:p>
            <a:fld id="{F8CDDBDF-E6C9-42AF-AAD8-08AE8EC20F07}" type="slidenum">
              <a:rPr kumimoji="1" lang="ja-JP" altLang="en-US" smtClean="0"/>
              <a:t>17</a:t>
            </a:fld>
            <a:endParaRPr kumimoji="1" lang="ja-JP" altLang="en-US"/>
          </a:p>
        </p:txBody>
      </p:sp>
    </p:spTree>
    <p:extLst>
      <p:ext uri="{BB962C8B-B14F-4D97-AF65-F5344CB8AC3E}">
        <p14:creationId xmlns:p14="http://schemas.microsoft.com/office/powerpoint/2010/main" val="1819246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700" b="1" dirty="0">
                <a:latin typeface="メイリオ" panose="020B0604030504040204" pitchFamily="50" charset="-128"/>
                <a:ea typeface="メイリオ" panose="020B0604030504040204" pitchFamily="50" charset="-128"/>
              </a:rPr>
              <a:t>ここにお示ししているのは、</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2022</a:t>
            </a:r>
            <a:r>
              <a:rPr kumimoji="1" lang="ja-JP" altLang="en-US" sz="1700" b="1" dirty="0">
                <a:latin typeface="メイリオ" panose="020B0604030504040204" pitchFamily="50" charset="-128"/>
                <a:ea typeface="メイリオ" panose="020B0604030504040204" pitchFamily="50" charset="-128"/>
              </a:rPr>
              <a:t>年規定審議会採択制定案</a:t>
            </a:r>
            <a:r>
              <a:rPr kumimoji="1" lang="en-US" altLang="ja-JP" sz="1700" b="1" dirty="0">
                <a:latin typeface="メイリオ" panose="020B0604030504040204" pitchFamily="50" charset="-128"/>
                <a:ea typeface="メイリオ" panose="020B0604030504040204" pitchFamily="50" charset="-128"/>
              </a:rPr>
              <a:t>22-10</a:t>
            </a:r>
            <a:r>
              <a:rPr kumimoji="1" lang="ja-JP" altLang="en-US" sz="1700" b="1" dirty="0">
                <a:latin typeface="メイリオ" panose="020B0604030504040204" pitchFamily="50" charset="-128"/>
                <a:ea typeface="メイリオ" panose="020B0604030504040204" pitchFamily="50" charset="-128"/>
              </a:rPr>
              <a:t>、</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「国際ロータリー細則の変更」です。</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国際ロータリー細則第４条</a:t>
            </a:r>
            <a:r>
              <a:rPr kumimoji="1" lang="en-US" altLang="ja-JP" sz="1700" b="1" dirty="0">
                <a:latin typeface="メイリオ" panose="020B0604030504040204" pitchFamily="50" charset="-128"/>
                <a:ea typeface="メイリオ" panose="020B0604030504040204" pitchFamily="50" charset="-128"/>
              </a:rPr>
              <a:t>.</a:t>
            </a:r>
            <a:r>
              <a:rPr kumimoji="1" lang="ja-JP" altLang="en-US" sz="1700" b="1" dirty="0">
                <a:latin typeface="メイリオ" panose="020B0604030504040204" pitchFamily="50" charset="-128"/>
                <a:ea typeface="メイリオ" panose="020B0604030504040204" pitchFamily="50" charset="-128"/>
              </a:rPr>
              <a:t>クラブの会員身分</a:t>
            </a:r>
            <a:r>
              <a:rPr kumimoji="1" lang="en-US" altLang="ja-JP" sz="1700" b="1" dirty="0">
                <a:latin typeface="メイリオ" panose="020B0604030504040204" pitchFamily="50" charset="-128"/>
                <a:ea typeface="メイリオ" panose="020B0604030504040204" pitchFamily="50" charset="-128"/>
              </a:rPr>
              <a:t>4.070.</a:t>
            </a:r>
          </a:p>
          <a:p>
            <a:r>
              <a:rPr kumimoji="1" lang="ja-JP" altLang="en-US" sz="1700" b="1" dirty="0">
                <a:latin typeface="メイリオ" panose="020B0604030504040204" pitchFamily="50" charset="-128"/>
                <a:ea typeface="メイリオ" panose="020B0604030504040204" pitchFamily="50" charset="-128"/>
              </a:rPr>
              <a:t>会員の多様性の条文においても、</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の推進を明文化</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するために、赤字で記載した</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「公平で、インクルージョン」が追加され、細則が</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変更されています。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では、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これを受けて私たちがこの</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推進にどのように</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受け入れ、行動に結びつけるか、真摯に考えるべき</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大きな問題です。</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さらに、</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を受入れるにあたり、</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特に我々が長くこのインクルーシブな文化を維持</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していく為に相当な努力が必要であり、</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さらに、発展維持していく為に妨げとなる障壁について</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考えなければなりません。</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次に、この障壁となるものに、</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どの様なものがあるか考えてみたいと思います。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endParaRPr kumimoji="1" lang="ja-JP" altLang="en-US"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DB827055-821E-4F6B-AAA9-2685E1493D9C}" type="slidenum">
              <a:rPr lang="en-US" smtClean="0"/>
              <a:t>18</a:t>
            </a:fld>
            <a:endParaRPr lang="en-US" dirty="0"/>
          </a:p>
        </p:txBody>
      </p:sp>
    </p:spTree>
    <p:extLst>
      <p:ext uri="{BB962C8B-B14F-4D97-AF65-F5344CB8AC3E}">
        <p14:creationId xmlns:p14="http://schemas.microsoft.com/office/powerpoint/2010/main" val="2531517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700" b="1" dirty="0">
                <a:latin typeface="メイリオ" panose="020B0604030504040204" pitchFamily="50" charset="-128"/>
                <a:ea typeface="メイリオ" panose="020B0604030504040204" pitchFamily="50" charset="-128"/>
              </a:rPr>
              <a:t>ここに挙げましたのは、</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My Rotary</a:t>
            </a:r>
            <a:r>
              <a:rPr kumimoji="1" lang="ja-JP" altLang="en-US" sz="1700" b="1" dirty="0">
                <a:latin typeface="メイリオ" panose="020B0604030504040204" pitchFamily="50" charset="-128"/>
                <a:ea typeface="メイリオ" panose="020B0604030504040204" pitchFamily="50" charset="-128"/>
              </a:rPr>
              <a:t>のラーニングセンターで奨励されいる、</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学習プログラムに掲載されている内容です。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特に、ここでは、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「無意識のバイアス」、「マイクロアグレッション」</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とについてお話を進めてまいりたいと思います。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まず「バイアス」とは何か</a:t>
            </a:r>
            <a:r>
              <a:rPr kumimoji="1" lang="en-US" altLang="ja-JP" sz="1700" b="1" dirty="0">
                <a:latin typeface="メイリオ" panose="020B0604030504040204" pitchFamily="50" charset="-128"/>
                <a:ea typeface="メイリオ" panose="020B0604030504040204" pitchFamily="50" charset="-128"/>
              </a:rPr>
              <a:t>…</a:t>
            </a:r>
            <a:r>
              <a:rPr kumimoji="1" lang="ja-JP" altLang="en-US" sz="1700" b="1" dirty="0">
                <a:latin typeface="メイリオ" panose="020B0604030504040204" pitchFamily="50" charset="-128"/>
                <a:ea typeface="メイリオ" panose="020B0604030504040204" pitchFamily="50" charset="-128"/>
              </a:rPr>
              <a:t>、</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「バイアス」とは、人</a:t>
            </a:r>
            <a:r>
              <a:rPr kumimoji="1" lang="en-US" altLang="ja-JP" sz="1700" b="1" dirty="0">
                <a:latin typeface="メイリオ" panose="020B0604030504040204" pitchFamily="50" charset="-128"/>
                <a:ea typeface="メイリオ" panose="020B0604030504040204" pitchFamily="50" charset="-128"/>
              </a:rPr>
              <a:t>/</a:t>
            </a:r>
            <a:r>
              <a:rPr kumimoji="1" lang="ja-JP" altLang="en-US" sz="1700" b="1" dirty="0">
                <a:latin typeface="メイリオ" panose="020B0604030504040204" pitchFamily="50" charset="-128"/>
                <a:ea typeface="メイリオ" panose="020B0604030504040204" pitchFamily="50" charset="-128"/>
              </a:rPr>
              <a:t>ものに対する感情や先入観を、</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指します。</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これは、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多くが理由や根拠に基づかないもので、</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友好的なものもあれば、否定的な（排除）考え方も</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多いとされています。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その中でも、</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「無意識のバイヤス」とは、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多くが感情・印象・恐れといった意識の中に現れず</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自覚のない状態です。いわゆるこの「思い込み」は、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決定や判断に大きな影響を与えてしまいます。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人や集団に対して、</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「否定的な言動やハラスメントの原因」となる</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可能性や、</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無自覚の為、</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「意図的ではないが他人を傷つけてしまう」可能性を</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秘めている事になります。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さらに、</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「マイクロアグレッション」</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と呼ばれる阻害因子もあります。</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これは、「偏見や固定観念」、</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または「無意識のバイヤスに基づく何気ない言動を</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通して人に不愉快を与えてしまう」ことで、</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悪意がなくても、また褒めたつもりでも、受け手に</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不愉快感を与え、</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「固定観念や偏見を助長する可能」があることに</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なります。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また、</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「ハラスメント」についても、同様に慎重であるべき</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で、国際ロータリーでは、一切のハラスメントを</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認めないと強い姿勢で臨んでいます。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このような</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の阻害因子は、（＋スライド）</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a:t>
            </a:r>
            <a:r>
              <a:rPr kumimoji="1" lang="ja-JP" altLang="en-US" sz="1700" b="1" dirty="0">
                <a:latin typeface="メイリオ" panose="020B0604030504040204" pitchFamily="50" charset="-128"/>
                <a:ea typeface="メイリオ" panose="020B0604030504040204" pitchFamily="50" charset="-128"/>
              </a:rPr>
              <a:t>インクルーシブな文化の形成を阻害する結果、</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の評価に大きな影響をあたえる</a:t>
            </a:r>
            <a:r>
              <a:rPr kumimoji="1" lang="en-US" altLang="ja-JP" sz="1700" b="1" dirty="0">
                <a:latin typeface="メイリオ" panose="020B0604030504040204" pitchFamily="50" charset="-128"/>
                <a:ea typeface="メイリオ" panose="020B0604030504040204" pitchFamily="50" charset="-128"/>
              </a:rPr>
              <a:t>』</a:t>
            </a:r>
            <a:r>
              <a:rPr kumimoji="1" lang="ja-JP" altLang="en-US" sz="1700" b="1" dirty="0">
                <a:latin typeface="メイリオ" panose="020B0604030504040204" pitchFamily="50" charset="-128"/>
                <a:ea typeface="メイリオ" panose="020B0604030504040204" pitchFamily="50" charset="-128"/>
              </a:rPr>
              <a:t>ことを</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理解しなければなりません。</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では、「無意識のバイアス」とはどのような</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ものなのか、具体的な例をあげてお話をしたいと</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思います。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endParaRPr kumimoji="1" lang="ja-JP" altLang="en-US"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DDBDF-E6C9-42AF-AAD8-08AE8EC20F07}" type="slidenum">
              <a:rPr kumimoji="1" lang="ja-JP" altLang="en-US" sz="1300" b="0" i="0" u="none" strike="noStrike" kern="120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3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20096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700" b="1" dirty="0">
                <a:latin typeface="メイリオ" panose="020B0604030504040204" pitchFamily="50" charset="-128"/>
                <a:ea typeface="メイリオ" panose="020B0604030504040204" pitchFamily="50" charset="-128"/>
              </a:rPr>
              <a:t>本日わたくしに与えられました課題は、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“ロータリーと</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a:t>
            </a:r>
            <a:r>
              <a:rPr kumimoji="1" lang="en-US" altLang="ja-JP" sz="1700" b="1" dirty="0">
                <a:latin typeface="メイリオ" panose="020B0604030504040204" pitchFamily="50" charset="-128"/>
                <a:ea typeface="メイリオ" panose="020B0604030504040204" pitchFamily="50" charset="-128"/>
              </a:rPr>
              <a:t> </a:t>
            </a:r>
            <a:r>
              <a:rPr kumimoji="1" lang="ja-JP" altLang="en-US" sz="1700" b="1" dirty="0">
                <a:latin typeface="メイリオ" panose="020B0604030504040204" pitchFamily="50" charset="-128"/>
                <a:ea typeface="メイリオ" panose="020B0604030504040204" pitchFamily="50" charset="-128"/>
              </a:rPr>
              <a:t>ということございます。</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本日は、</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の成立ちを明確にし、</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国際ロータリーの奨励する</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について検討することを</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目的にお話を進めたいと思います。</a:t>
            </a:r>
            <a:endParaRPr kumimoji="1" lang="en-US" altLang="ja-JP" sz="1700" b="1" dirty="0">
              <a:latin typeface="メイリオ" panose="020B0604030504040204" pitchFamily="50" charset="-128"/>
              <a:ea typeface="メイリオ" panose="020B0604030504040204" pitchFamily="50" charset="-128"/>
            </a:endParaRPr>
          </a:p>
          <a:p>
            <a:pPr defTabSz="966064">
              <a:defRPr/>
            </a:pPr>
            <a:endParaRPr kumimoji="1" lang="en-US" altLang="ja-JP" sz="1700" b="1" dirty="0">
              <a:latin typeface="メイリオ" panose="020B0604030504040204" pitchFamily="50" charset="-128"/>
              <a:ea typeface="メイリオ" panose="020B0604030504040204" pitchFamily="50" charset="-128"/>
            </a:endParaRPr>
          </a:p>
          <a:p>
            <a:pPr defTabSz="966064">
              <a:defRPr/>
            </a:pPr>
            <a:r>
              <a:rPr kumimoji="1" lang="ja-JP" altLang="en-US" sz="1700" b="1" dirty="0">
                <a:latin typeface="メイリオ" panose="020B0604030504040204" pitchFamily="50" charset="-128"/>
                <a:ea typeface="メイリオ" panose="020B0604030504040204" pitchFamily="50" charset="-128"/>
              </a:rPr>
              <a:t>それではまずは、一般社会における「</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の歴史から</a:t>
            </a:r>
            <a:endParaRPr kumimoji="1" lang="en-US" altLang="ja-JP" sz="1700" b="1" dirty="0">
              <a:latin typeface="メイリオ" panose="020B0604030504040204" pitchFamily="50" charset="-128"/>
              <a:ea typeface="メイリオ" panose="020B0604030504040204" pitchFamily="50" charset="-128"/>
            </a:endParaRPr>
          </a:p>
          <a:p>
            <a:pPr defTabSz="966064">
              <a:defRPr/>
            </a:pPr>
            <a:r>
              <a:rPr kumimoji="1" lang="ja-JP" altLang="en-US" sz="1700" b="1" dirty="0">
                <a:latin typeface="メイリオ" panose="020B0604030504040204" pitchFamily="50" charset="-128"/>
                <a:ea typeface="メイリオ" panose="020B0604030504040204" pitchFamily="50" charset="-128"/>
              </a:rPr>
              <a:t>みたその時代背景と</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の意義”について考えたいと</a:t>
            </a:r>
            <a:endParaRPr kumimoji="1" lang="en-US" altLang="ja-JP" sz="1700" b="1" dirty="0">
              <a:latin typeface="メイリオ" panose="020B0604030504040204" pitchFamily="50" charset="-128"/>
              <a:ea typeface="メイリオ" panose="020B0604030504040204" pitchFamily="50" charset="-128"/>
            </a:endParaRPr>
          </a:p>
          <a:p>
            <a:pPr defTabSz="966064">
              <a:defRPr/>
            </a:pPr>
            <a:r>
              <a:rPr kumimoji="1" lang="ja-JP" altLang="en-US" sz="1700" b="1" dirty="0">
                <a:latin typeface="メイリオ" panose="020B0604030504040204" pitchFamily="50" charset="-128"/>
                <a:ea typeface="メイリオ" panose="020B0604030504040204" pitchFamily="50" charset="-128"/>
              </a:rPr>
              <a:t>思います。</a:t>
            </a:r>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3337997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700" b="1" dirty="0">
                <a:latin typeface="メイリオ" panose="020B0604030504040204" pitchFamily="50" charset="-128"/>
                <a:ea typeface="メイリオ" panose="020B0604030504040204" pitchFamily="50" charset="-128"/>
              </a:rPr>
              <a:t>このオーケストラのオーディションは多くの</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本や雑誌に掲載されている例です。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1970</a:t>
            </a:r>
            <a:r>
              <a:rPr kumimoji="1" lang="ja-JP" altLang="en-US" sz="1700" b="1" dirty="0">
                <a:latin typeface="メイリオ" panose="020B0604030504040204" pitchFamily="50" charset="-128"/>
                <a:ea typeface="メイリオ" panose="020B0604030504040204" pitchFamily="50" charset="-128"/>
              </a:rPr>
              <a:t>～</a:t>
            </a:r>
            <a:r>
              <a:rPr kumimoji="1" lang="en-US" altLang="ja-JP" sz="1700" b="1" dirty="0">
                <a:latin typeface="メイリオ" panose="020B0604030504040204" pitchFamily="50" charset="-128"/>
                <a:ea typeface="メイリオ" panose="020B0604030504040204" pitchFamily="50" charset="-128"/>
              </a:rPr>
              <a:t>80</a:t>
            </a:r>
            <a:r>
              <a:rPr kumimoji="1" lang="ja-JP" altLang="en-US" sz="1700" b="1" dirty="0">
                <a:latin typeface="メイリオ" panose="020B0604030504040204" pitchFamily="50" charset="-128"/>
                <a:ea typeface="メイリオ" panose="020B0604030504040204" pitchFamily="50" charset="-128"/>
              </a:rPr>
              <a:t>年代、米国の音楽学校を卒業した</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女性の割合は約</a:t>
            </a:r>
            <a:r>
              <a:rPr kumimoji="1" lang="en-US" altLang="ja-JP" sz="1700" b="1" dirty="0">
                <a:latin typeface="メイリオ" panose="020B0604030504040204" pitchFamily="50" charset="-128"/>
                <a:ea typeface="メイリオ" panose="020B0604030504040204" pitchFamily="50" charset="-128"/>
              </a:rPr>
              <a:t>40</a:t>
            </a:r>
            <a:r>
              <a:rPr kumimoji="1" lang="ja-JP" altLang="en-US" sz="1700" b="1" dirty="0">
                <a:latin typeface="メイリオ" panose="020B0604030504040204" pitchFamily="50" charset="-128"/>
                <a:ea typeface="メイリオ" panose="020B0604030504040204" pitchFamily="50" charset="-128"/>
              </a:rPr>
              <a:t>％でした。</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ところが、</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1970</a:t>
            </a:r>
            <a:r>
              <a:rPr kumimoji="1" lang="ja-JP" altLang="en-US" sz="1700" b="1" dirty="0">
                <a:latin typeface="メイリオ" panose="020B0604030504040204" pitchFamily="50" charset="-128"/>
                <a:ea typeface="メイリオ" panose="020B0604030504040204" pitchFamily="50" charset="-128"/>
              </a:rPr>
              <a:t>年代における米国５大オーケストラの</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女性比率はなんと</a:t>
            </a:r>
            <a:r>
              <a:rPr kumimoji="1" lang="en-US" altLang="ja-JP" sz="1700" b="1" dirty="0">
                <a:latin typeface="メイリオ" panose="020B0604030504040204" pitchFamily="50" charset="-128"/>
                <a:ea typeface="メイリオ" panose="020B0604030504040204" pitchFamily="50" charset="-128"/>
              </a:rPr>
              <a:t>5</a:t>
            </a:r>
            <a:r>
              <a:rPr kumimoji="1" lang="ja-JP" altLang="en-US" sz="1700" b="1" dirty="0">
                <a:latin typeface="メイリオ" panose="020B0604030504040204" pitchFamily="50" charset="-128"/>
                <a:ea typeface="メイリオ" panose="020B0604030504040204" pitchFamily="50" charset="-128"/>
              </a:rPr>
              <a:t>％以下でした。</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音楽学校卒業の男女比とオーケストラの男女比では、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大きな差がありました。</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しかし、この状況は、審査員が故意に女性を</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入れなかったわけではなく、</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オーケストラでは最も優れた演奏者を選んで楽団員</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として採用していました。</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なぜこのような男女間に大きな差が生じていたのか？</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1970</a:t>
            </a:r>
            <a:r>
              <a:rPr kumimoji="1" lang="ja-JP" altLang="en-US" sz="1700" b="1" dirty="0">
                <a:latin typeface="メイリオ" panose="020B0604030504040204" pitchFamily="50" charset="-128"/>
                <a:ea typeface="メイリオ" panose="020B0604030504040204" pitchFamily="50" charset="-128"/>
              </a:rPr>
              <a:t>～</a:t>
            </a:r>
            <a:r>
              <a:rPr kumimoji="1" lang="en-US" altLang="ja-JP" sz="1700" b="1" dirty="0">
                <a:latin typeface="メイリオ" panose="020B0604030504040204" pitchFamily="50" charset="-128"/>
                <a:ea typeface="メイリオ" panose="020B0604030504040204" pitchFamily="50" charset="-128"/>
              </a:rPr>
              <a:t>80</a:t>
            </a:r>
            <a:r>
              <a:rPr kumimoji="1" lang="ja-JP" altLang="en-US" sz="1700" b="1" dirty="0">
                <a:latin typeface="メイリオ" panose="020B0604030504040204" pitchFamily="50" charset="-128"/>
                <a:ea typeface="メイリオ" panose="020B0604030504040204" pitchFamily="50" charset="-128"/>
              </a:rPr>
              <a:t>年代、この状況に問題意識をもった米国の</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オーケストラが、楽団の採用方法を変更しました。</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採用方法の一つとして、（⇨スライド）</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「ブラインド・オーディション」を採用しました。</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これは、オーディションで受験者と審査員の間に</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スクリーンを置き、受験者が審査員から見えない</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ようにしました。（⇨スライド）</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審査員が実際に聞いた「音」だけで評価を行った結果、</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（⇨スライド）</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女性の合格率が大幅に向上し、現在では女性楽団員の</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占める割合は</a:t>
            </a:r>
            <a:r>
              <a:rPr kumimoji="1" lang="en-US" altLang="ja-JP" sz="1700" b="1" dirty="0">
                <a:latin typeface="メイリオ" panose="020B0604030504040204" pitchFamily="50" charset="-128"/>
                <a:ea typeface="メイリオ" panose="020B0604030504040204" pitchFamily="50" charset="-128"/>
              </a:rPr>
              <a:t>40</a:t>
            </a:r>
            <a:r>
              <a:rPr kumimoji="1" lang="ja-JP" altLang="en-US" sz="1700" b="1" dirty="0">
                <a:latin typeface="メイリオ" panose="020B0604030504040204" pitchFamily="50" charset="-128"/>
                <a:ea typeface="メイリオ" panose="020B0604030504040204" pitchFamily="50" charset="-128"/>
              </a:rPr>
              <a:t>％となっています。</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これは、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「男性を有利に」、「女性を不利に」するという</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無意識の偏見の影響が明らかになった例です。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これは、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審査委員が公平に演奏だけを評価していると</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信じていたものの、男性の方が優れていると、</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気づかないうちに身についた思い込み</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（無意識のバイアス）が、審査委員の判断に影響を</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与えたということになります。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同様の事は、このほかにも、</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同じ内容の履歴書での「性別」による審査や評価、</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身長等「見た目による強力なバイアス」、</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「血液型」、「出身地」、「人種」、「宗教」、</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「ジェンダー」等ありとあらゆるものに対して</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無意識のバイアスが存在します。</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「無意識のバイアス」についてご理解頂けたでしょうか。</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米国５大オーケストラ</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1</a:t>
            </a:r>
            <a:r>
              <a:rPr kumimoji="1" lang="ja-JP" altLang="en-US" sz="1700" b="1" dirty="0">
                <a:latin typeface="メイリオ" panose="020B0604030504040204" pitchFamily="50" charset="-128"/>
                <a:ea typeface="メイリオ" panose="020B0604030504040204" pitchFamily="50" charset="-128"/>
              </a:rPr>
              <a:t>）ニューヨーク・フィルハーモニック</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2</a:t>
            </a:r>
            <a:r>
              <a:rPr kumimoji="1" lang="ja-JP" altLang="en-US" sz="1700" b="1" dirty="0">
                <a:latin typeface="メイリオ" panose="020B0604030504040204" pitchFamily="50" charset="-128"/>
                <a:ea typeface="メイリオ" panose="020B0604030504040204" pitchFamily="50" charset="-128"/>
              </a:rPr>
              <a:t>）ボストン交響楽団</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3</a:t>
            </a:r>
            <a:r>
              <a:rPr kumimoji="1" lang="ja-JP" altLang="en-US" sz="1700" b="1" dirty="0">
                <a:latin typeface="メイリオ" panose="020B0604030504040204" pitchFamily="50" charset="-128"/>
                <a:ea typeface="メイリオ" panose="020B0604030504040204" pitchFamily="50" charset="-128"/>
              </a:rPr>
              <a:t>）シカゴ交響楽団</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4</a:t>
            </a:r>
            <a:r>
              <a:rPr kumimoji="1" lang="ja-JP" altLang="en-US" sz="1700" b="1" dirty="0">
                <a:latin typeface="メイリオ" panose="020B0604030504040204" pitchFamily="50" charset="-128"/>
                <a:ea typeface="メイリオ" panose="020B0604030504040204" pitchFamily="50" charset="-128"/>
              </a:rPr>
              <a:t>）フィラデリフィア管弦楽団</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5</a:t>
            </a:r>
            <a:r>
              <a:rPr kumimoji="1" lang="ja-JP" altLang="en-US" sz="1700" b="1" dirty="0">
                <a:latin typeface="メイリオ" panose="020B0604030504040204" pitchFamily="50" charset="-128"/>
                <a:ea typeface="メイリオ" panose="020B0604030504040204" pitchFamily="50" charset="-128"/>
              </a:rPr>
              <a:t>）クリーヴランド管弦楽団</a:t>
            </a:r>
          </a:p>
        </p:txBody>
      </p:sp>
      <p:sp>
        <p:nvSpPr>
          <p:cNvPr id="4" name="スライド番号プレースホルダー 3"/>
          <p:cNvSpPr>
            <a:spLocks noGrp="1"/>
          </p:cNvSpPr>
          <p:nvPr>
            <p:ph type="sldNum" sz="quarter" idx="5"/>
          </p:nvPr>
        </p:nvSpPr>
        <p:spPr/>
        <p:txBody>
          <a:bodyPr/>
          <a:lstStyle/>
          <a:p>
            <a:fld id="{F8CDDBDF-E6C9-42AF-AAD8-08AE8EC20F07}" type="slidenum">
              <a:rPr kumimoji="1" lang="ja-JP" altLang="en-US" smtClean="0"/>
              <a:t>20</a:t>
            </a:fld>
            <a:endParaRPr kumimoji="1" lang="ja-JP" altLang="en-US"/>
          </a:p>
        </p:txBody>
      </p:sp>
    </p:spTree>
    <p:extLst>
      <p:ext uri="{BB962C8B-B14F-4D97-AF65-F5344CB8AC3E}">
        <p14:creationId xmlns:p14="http://schemas.microsoft.com/office/powerpoint/2010/main" val="1573529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700" b="1" dirty="0">
                <a:latin typeface="メイリオ" panose="020B0604030504040204" pitchFamily="50" charset="-128"/>
                <a:ea typeface="メイリオ" panose="020B0604030504040204" pitchFamily="50" charset="-128"/>
              </a:rPr>
              <a:t>国際ロータリーでは、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不公平な社会から帰属意識を強化できる組織への</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転換が必要と考えています。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では、どうして、</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私たちは、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この様に「無意識のバイアス」を意識しなければ</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ならないのでしょうか？</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次に、この意思決定メカニズム、思考モードについて</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簡単に触れたいと思います。</a:t>
            </a:r>
            <a:endParaRPr kumimoji="1" lang="en-US" altLang="ja-JP" sz="1700"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8CDDBDF-E6C9-42AF-AAD8-08AE8EC20F07}" type="slidenum">
              <a:rPr kumimoji="1" lang="ja-JP" altLang="en-US" smtClean="0"/>
              <a:t>21</a:t>
            </a:fld>
            <a:endParaRPr kumimoji="1" lang="ja-JP" altLang="en-US"/>
          </a:p>
        </p:txBody>
      </p:sp>
    </p:spTree>
    <p:extLst>
      <p:ext uri="{BB962C8B-B14F-4D97-AF65-F5344CB8AC3E}">
        <p14:creationId xmlns:p14="http://schemas.microsoft.com/office/powerpoint/2010/main" val="4164448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700" b="1" dirty="0">
                <a:latin typeface="メイリオ" panose="020B0604030504040204" pitchFamily="50" charset="-128"/>
                <a:ea typeface="メイリオ" panose="020B0604030504040204" pitchFamily="50" charset="-128"/>
              </a:rPr>
              <a:t>「無意識のバイアス」が</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私たちの思考回路で発生するメカニズムの一部を</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シェーマ化したものを示します。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元プリンストン大学教授で、</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行動経済学者、心理学者であり</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ノーベル経済学賞受賞者である</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「ダニエル・カーネマン氏」は、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私たちの頭の中には二つのシステムがあり、</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この二つのシステムは相互作用を有している</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としています。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1</a:t>
            </a:r>
            <a:r>
              <a:rPr kumimoji="1" lang="ja-JP" altLang="en-US" sz="1700" b="1" dirty="0">
                <a:latin typeface="メイリオ" panose="020B0604030504040204" pitchFamily="50" charset="-128"/>
                <a:ea typeface="メイリオ" panose="020B0604030504040204" pitchFamily="50" charset="-128"/>
              </a:rPr>
              <a:t>）システム１は、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自動的に高速で働き、努力は全く不要か、</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必要であってもわずかで、自分から</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      </a:t>
            </a:r>
            <a:r>
              <a:rPr kumimoji="1" lang="ja-JP" altLang="en-US" sz="1700" b="1" dirty="0">
                <a:latin typeface="メイリオ" panose="020B0604030504040204" pitchFamily="50" charset="-128"/>
                <a:ea typeface="メイリオ" panose="020B0604030504040204" pitchFamily="50" charset="-128"/>
              </a:rPr>
              <a:t>コントロールしている感覚はない。</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⇨「無意識で行う速い思考・直観的思考」</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2</a:t>
            </a:r>
            <a:r>
              <a:rPr kumimoji="1" lang="ja-JP" altLang="en-US" sz="1700" b="1" dirty="0">
                <a:latin typeface="メイリオ" panose="020B0604030504040204" pitchFamily="50" charset="-128"/>
                <a:ea typeface="メイリオ" panose="020B0604030504040204" pitchFamily="50" charset="-128"/>
              </a:rPr>
              <a:t>）システム２は、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複雑な計算など頭を使わなければできない</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      </a:t>
            </a:r>
            <a:r>
              <a:rPr kumimoji="1" lang="ja-JP" altLang="en-US" sz="1700" b="1" dirty="0">
                <a:latin typeface="メイリオ" panose="020B0604030504040204" pitchFamily="50" charset="-128"/>
                <a:ea typeface="メイリオ" panose="020B0604030504040204" pitchFamily="50" charset="-128"/>
              </a:rPr>
              <a:t>困難な知的活動にしかるべき注意を</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      </a:t>
            </a:r>
            <a:r>
              <a:rPr kumimoji="1" lang="ja-JP" altLang="en-US" sz="1700" b="1" dirty="0">
                <a:latin typeface="メイリオ" panose="020B0604030504040204" pitchFamily="50" charset="-128"/>
                <a:ea typeface="メイリオ" panose="020B0604030504040204" pitchFamily="50" charset="-128"/>
              </a:rPr>
              <a:t>割り当てる回路です。</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      </a:t>
            </a:r>
            <a:r>
              <a:rPr kumimoji="1" lang="ja-JP" altLang="en-US" sz="1700" b="1" dirty="0">
                <a:latin typeface="メイリオ" panose="020B0604030504040204" pitchFamily="50" charset="-128"/>
                <a:ea typeface="メイリオ" panose="020B0604030504040204" pitchFamily="50" charset="-128"/>
              </a:rPr>
              <a:t>このシステム２の働きは代理、選択、集中</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      </a:t>
            </a:r>
            <a:r>
              <a:rPr kumimoji="1" lang="ja-JP" altLang="en-US" sz="1700" b="1" dirty="0">
                <a:latin typeface="メイリオ" panose="020B0604030504040204" pitchFamily="50" charset="-128"/>
                <a:ea typeface="メイリオ" panose="020B0604030504040204" pitchFamily="50" charset="-128"/>
              </a:rPr>
              <a:t>などの主観的経験と関連付けられること</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が多い。</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⇨「意識的に行う遅い思考・熟考思考」</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としています。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「バイアス」が発生する要因として、</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本来「システム２」で熟考しなければならないことも、</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「システム１」だけで処理される結果、</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時として「バイアスのかかった認知や判断」</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につながってしまうことがあるようです。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a:t>
            </a:r>
            <a:r>
              <a:rPr kumimoji="1" lang="ja-JP" altLang="en-US" sz="1700" b="1" dirty="0">
                <a:latin typeface="メイリオ" panose="020B0604030504040204" pitchFamily="50" charset="-128"/>
                <a:ea typeface="メイリオ" panose="020B0604030504040204" pitchFamily="50" charset="-128"/>
              </a:rPr>
              <a:t>無意識のバイアス</a:t>
            </a:r>
            <a:r>
              <a:rPr kumimoji="1" lang="en-US" altLang="ja-JP" sz="1700" b="1" dirty="0">
                <a:latin typeface="メイリオ" panose="020B0604030504040204" pitchFamily="50" charset="-128"/>
                <a:ea typeface="メイリオ" panose="020B0604030504040204" pitchFamily="50" charset="-128"/>
              </a:rPr>
              <a:t>』</a:t>
            </a:r>
            <a:r>
              <a:rPr kumimoji="1" lang="ja-JP" altLang="en-US" sz="1700" b="1" dirty="0">
                <a:latin typeface="メイリオ" panose="020B0604030504040204" pitchFamily="50" charset="-128"/>
                <a:ea typeface="メイリオ" panose="020B0604030504040204" pitchFamily="50" charset="-128"/>
              </a:rPr>
              <a:t>について重要なことは、</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「無意識のバイアスを持つこと」自体問題ではなく、</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「無意識のバイアスが必ずしも全員にとって</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正しいもの、実態に即したもの」とは言えず、</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そうした側面を理解しないと</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「無意識バイアスを周囲に押し付けたり」、</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「実態に即していないと分かっても</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直ぐに訂正できない」</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といったことが起きます。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その結果、</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自分自身や周囲のキャリアに悪影響を及ぼしたり、</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a:t>
            </a:r>
            <a:r>
              <a:rPr kumimoji="1" lang="ja-JP" altLang="en-US" sz="1700" b="1" dirty="0">
                <a:latin typeface="メイリオ" panose="020B0604030504040204" pitchFamily="50" charset="-128"/>
                <a:ea typeface="メイリオ" panose="020B0604030504040204" pitchFamily="50" charset="-128"/>
              </a:rPr>
              <a:t>組織の、多様性・公平さそしてインクルーシブな</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結びつき</a:t>
            </a:r>
            <a:r>
              <a:rPr kumimoji="1" lang="en-US" altLang="ja-JP" sz="1700" b="1" dirty="0">
                <a:latin typeface="メイリオ" panose="020B0604030504040204" pitchFamily="50" charset="-128"/>
                <a:ea typeface="メイリオ" panose="020B0604030504040204" pitchFamily="50" charset="-128"/>
              </a:rPr>
              <a:t>』</a:t>
            </a:r>
            <a:r>
              <a:rPr kumimoji="1" lang="ja-JP" altLang="en-US" sz="1700" b="1" dirty="0">
                <a:latin typeface="メイリオ" panose="020B0604030504040204" pitchFamily="50" charset="-128"/>
                <a:ea typeface="メイリオ" panose="020B0604030504040204" pitchFamily="50" charset="-128"/>
              </a:rPr>
              <a:t>を阻害してしまう可能性があり、</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十分注意しなければならないということになります。</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「無意識のバイアスがネガティブに機能することの</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ないよう、十分な注意が必要」です。</a:t>
            </a:r>
            <a:endParaRPr kumimoji="1" lang="en-US" altLang="ja-JP" sz="1700" b="1" dirty="0">
              <a:latin typeface="メイリオ" panose="020B0604030504040204" pitchFamily="50" charset="-128"/>
              <a:ea typeface="メイリオ" panose="020B0604030504040204" pitchFamily="50" charset="-128"/>
            </a:endParaRPr>
          </a:p>
          <a:p>
            <a:endParaRPr kumimoji="1" lang="ja-JP" altLang="en-US"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8CDDBDF-E6C9-42AF-AAD8-08AE8EC20F07}" type="slidenum">
              <a:rPr kumimoji="1" lang="ja-JP" altLang="en-US" smtClean="0"/>
              <a:t>22</a:t>
            </a:fld>
            <a:endParaRPr kumimoji="1" lang="ja-JP" altLang="en-US"/>
          </a:p>
        </p:txBody>
      </p:sp>
    </p:spTree>
    <p:extLst>
      <p:ext uri="{BB962C8B-B14F-4D97-AF65-F5344CB8AC3E}">
        <p14:creationId xmlns:p14="http://schemas.microsoft.com/office/powerpoint/2010/main" val="2498548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700" b="1" dirty="0">
                <a:latin typeface="メイリオ" panose="020B0604030504040204" pitchFamily="50" charset="-128"/>
                <a:ea typeface="メイリオ" panose="020B0604030504040204" pitchFamily="50" charset="-128"/>
              </a:rPr>
              <a:t>では、</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と関連した「無意識のバイアス」を最小限に</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防ぐにはどうしたらよいか考えてみます。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慶応義塾大学田村次朗教授らは、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と無意識のバイアスとリーダーシップ」の中で、</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a:t>
            </a:r>
            <a:r>
              <a:rPr kumimoji="1" lang="ja-JP" altLang="en-US" sz="1700" b="1" dirty="0">
                <a:latin typeface="メイリオ" panose="020B0604030504040204" pitchFamily="50" charset="-128"/>
                <a:ea typeface="メイリオ" panose="020B0604030504040204" pitchFamily="50" charset="-128"/>
              </a:rPr>
              <a:t>無意識のバイアス</a:t>
            </a:r>
            <a:r>
              <a:rPr kumimoji="1" lang="en-US" altLang="ja-JP" sz="1700" b="1" dirty="0">
                <a:latin typeface="メイリオ" panose="020B0604030504040204" pitchFamily="50" charset="-128"/>
                <a:ea typeface="メイリオ" panose="020B0604030504040204" pitchFamily="50" charset="-128"/>
              </a:rPr>
              <a:t>』</a:t>
            </a:r>
            <a:r>
              <a:rPr kumimoji="1" lang="ja-JP" altLang="en-US" sz="1700" b="1" dirty="0">
                <a:latin typeface="メイリオ" panose="020B0604030504040204" pitchFamily="50" charset="-128"/>
                <a:ea typeface="メイリオ" panose="020B0604030504040204" pitchFamily="50" charset="-128"/>
              </a:rPr>
              <a:t>を</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「人の背景には不正確、あるいは不完全な情報に</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基づく潜在的な態度を指す</a:t>
            </a:r>
            <a:r>
              <a:rPr kumimoji="1" lang="en-US" altLang="ja-JP" sz="1700" b="1" dirty="0">
                <a:latin typeface="メイリオ" panose="020B0604030504040204" pitchFamily="50" charset="-128"/>
                <a:ea typeface="メイリオ" panose="020B0604030504040204" pitchFamily="50" charset="-128"/>
              </a:rPr>
              <a:t>』</a:t>
            </a:r>
            <a:r>
              <a:rPr kumimoji="1" lang="ja-JP" altLang="en-US" sz="1700" b="1" dirty="0">
                <a:latin typeface="メイリオ" panose="020B0604030504040204" pitchFamily="50" charset="-128"/>
                <a:ea typeface="メイリオ" panose="020B0604030504040204" pitchFamily="50" charset="-128"/>
              </a:rPr>
              <a:t>とし、</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a:t>
            </a:r>
            <a:r>
              <a:rPr kumimoji="1" lang="ja-JP" altLang="en-US" sz="1700" b="1" dirty="0">
                <a:latin typeface="メイリオ" panose="020B0604030504040204" pitchFamily="50" charset="-128"/>
                <a:ea typeface="メイリオ" panose="020B0604030504040204" pitchFamily="50" charset="-128"/>
              </a:rPr>
              <a:t>バイアスは、差別や暴力にもつながる恐れのある</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問題</a:t>
            </a:r>
            <a:r>
              <a:rPr kumimoji="1" lang="en-US" altLang="ja-JP" sz="1700" b="1" dirty="0">
                <a:latin typeface="メイリオ" panose="020B0604030504040204" pitchFamily="50" charset="-128"/>
                <a:ea typeface="メイリオ" panose="020B0604030504040204" pitchFamily="50" charset="-128"/>
              </a:rPr>
              <a:t>』</a:t>
            </a:r>
          </a:p>
          <a:p>
            <a:r>
              <a:rPr kumimoji="1" lang="ja-JP" altLang="en-US" sz="1700" b="1" dirty="0">
                <a:latin typeface="メイリオ" panose="020B0604030504040204" pitchFamily="50" charset="-128"/>
                <a:ea typeface="メイリオ" panose="020B0604030504040204" pitchFamily="50" charset="-128"/>
              </a:rPr>
              <a:t>と定義しています。</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また、「人材・組織が持つ無意識の対処法」として</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お示ししている５項目が重要であるとし、</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ペンシルベニア大学ウォートンスクール組織心理学</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アダム・グラント教授は、</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1</a:t>
            </a:r>
            <a:r>
              <a:rPr kumimoji="1" lang="ja-JP" altLang="en-US" sz="1700" b="1" dirty="0">
                <a:latin typeface="メイリオ" panose="020B0604030504040204" pitchFamily="50" charset="-128"/>
                <a:ea typeface="メイリオ" panose="020B0604030504040204" pitchFamily="50" charset="-128"/>
              </a:rPr>
              <a:t>）自分のバイアスを認識する</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2</a:t>
            </a:r>
            <a:r>
              <a:rPr kumimoji="1" lang="ja-JP" altLang="en-US" sz="1700" b="1" dirty="0">
                <a:latin typeface="メイリオ" panose="020B0604030504040204" pitchFamily="50" charset="-128"/>
                <a:ea typeface="メイリオ" panose="020B0604030504040204" pitchFamily="50" charset="-128"/>
              </a:rPr>
              <a:t>）バイアスを「悪しき習慣」と捉え、</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「別の健全な新しい習慣・行動と入れ替える計画を</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立てる」</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ことが持続可能な行動変化に重要であるとしています。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無意識のバイアスの重要性をご理解頂きたいと思います。</a:t>
            </a:r>
          </a:p>
        </p:txBody>
      </p:sp>
      <p:sp>
        <p:nvSpPr>
          <p:cNvPr id="4" name="スライド番号プレースホルダー 3"/>
          <p:cNvSpPr>
            <a:spLocks noGrp="1"/>
          </p:cNvSpPr>
          <p:nvPr>
            <p:ph type="sldNum" sz="quarter" idx="5"/>
          </p:nvPr>
        </p:nvSpPr>
        <p:spPr/>
        <p:txBody>
          <a:bodyPr/>
          <a:lstStyle/>
          <a:p>
            <a:fld id="{F8CDDBDF-E6C9-42AF-AAD8-08AE8EC20F07}" type="slidenum">
              <a:rPr kumimoji="1" lang="ja-JP" altLang="en-US" smtClean="0"/>
              <a:t>23</a:t>
            </a:fld>
            <a:endParaRPr kumimoji="1" lang="ja-JP" altLang="en-US"/>
          </a:p>
        </p:txBody>
      </p:sp>
    </p:spTree>
    <p:extLst>
      <p:ext uri="{BB962C8B-B14F-4D97-AF65-F5344CB8AC3E}">
        <p14:creationId xmlns:p14="http://schemas.microsoft.com/office/powerpoint/2010/main" val="1483525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700" b="1" dirty="0">
                <a:latin typeface="メイリオ" panose="020B0604030504040204" pitchFamily="50" charset="-128"/>
                <a:ea typeface="メイリオ" panose="020B0604030504040204" pitchFamily="50" charset="-128"/>
              </a:rPr>
              <a:t>もう一度話題をロータリーに戻します。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2023</a:t>
            </a:r>
            <a:r>
              <a:rPr kumimoji="1" lang="ja-JP" altLang="en-US" sz="1700" b="1" dirty="0">
                <a:latin typeface="メイリオ" panose="020B0604030504040204" pitchFamily="50" charset="-128"/>
                <a:ea typeface="メイリオ" panose="020B0604030504040204" pitchFamily="50" charset="-128"/>
              </a:rPr>
              <a:t>年</a:t>
            </a:r>
            <a:r>
              <a:rPr kumimoji="1" lang="en-US" altLang="ja-JP" sz="1700" b="1" dirty="0">
                <a:latin typeface="メイリオ" panose="020B0604030504040204" pitchFamily="50" charset="-128"/>
                <a:ea typeface="メイリオ" panose="020B0604030504040204" pitchFamily="50" charset="-128"/>
              </a:rPr>
              <a:t>1</a:t>
            </a:r>
            <a:r>
              <a:rPr kumimoji="1" lang="ja-JP" altLang="en-US" sz="1700" b="1" dirty="0">
                <a:latin typeface="メイリオ" panose="020B0604030504040204" pitchFamily="50" charset="-128"/>
                <a:ea typeface="メイリオ" panose="020B0604030504040204" pitchFamily="50" charset="-128"/>
              </a:rPr>
              <a:t>月開催の国際協議会で、</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1</a:t>
            </a:r>
            <a:r>
              <a:rPr kumimoji="1" lang="ja-JP" altLang="en-US" sz="1700" b="1" dirty="0">
                <a:latin typeface="メイリオ" panose="020B0604030504040204" pitchFamily="50" charset="-128"/>
                <a:ea typeface="メイリオ" panose="020B0604030504040204" pitchFamily="50" charset="-128"/>
              </a:rPr>
              <a:t>）ゴードン・マッキナリー</a:t>
            </a:r>
            <a:r>
              <a:rPr kumimoji="1" lang="en-US" altLang="ja-JP" sz="1700" b="1" dirty="0">
                <a:latin typeface="メイリオ" panose="020B0604030504040204" pitchFamily="50" charset="-128"/>
                <a:ea typeface="メイリオ" panose="020B0604030504040204" pitchFamily="50" charset="-128"/>
              </a:rPr>
              <a:t>RI</a:t>
            </a:r>
            <a:r>
              <a:rPr kumimoji="1" lang="ja-JP" altLang="en-US" sz="1700" b="1" dirty="0">
                <a:latin typeface="メイリオ" panose="020B0604030504040204" pitchFamily="50" charset="-128"/>
                <a:ea typeface="メイリオ" panose="020B0604030504040204" pitchFamily="50" charset="-128"/>
              </a:rPr>
              <a:t>会長は、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「メンタルヘルスを優先させることでロータリー内、</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そして世界で思いやりのある文化を育むよう」と</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呼びかけました。</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また、</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2023</a:t>
            </a:r>
            <a:r>
              <a:rPr kumimoji="1" lang="ja-JP" altLang="en-US" sz="1700" b="1" dirty="0">
                <a:latin typeface="メイリオ" panose="020B0604030504040204" pitchFamily="50" charset="-128"/>
                <a:ea typeface="メイリオ" panose="020B0604030504040204" pitchFamily="50" charset="-128"/>
              </a:rPr>
              <a:t>年</a:t>
            </a:r>
            <a:r>
              <a:rPr kumimoji="1" lang="en-US" altLang="ja-JP" sz="1700" b="1" dirty="0">
                <a:latin typeface="メイリオ" panose="020B0604030504040204" pitchFamily="50" charset="-128"/>
                <a:ea typeface="メイリオ" panose="020B0604030504040204" pitchFamily="50" charset="-128"/>
              </a:rPr>
              <a:t>8</a:t>
            </a:r>
            <a:r>
              <a:rPr kumimoji="1" lang="ja-JP" altLang="en-US" sz="1700" b="1" dirty="0">
                <a:latin typeface="メイリオ" panose="020B0604030504040204" pitchFamily="50" charset="-128"/>
                <a:ea typeface="メイリオ" panose="020B0604030504040204" pitchFamily="50" charset="-128"/>
              </a:rPr>
              <a:t>月会員増強詳細報告では、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会員が積極的に参加し、尊重され、大切にされている</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という実感できようなクラブ文化を育みましょう、</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そして、思いやりの文化を育むことで、</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「リーダーと会員が互いに成功を支え合い、</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『GROW ROTARY』</a:t>
            </a:r>
            <a:r>
              <a:rPr kumimoji="1" lang="ja-JP" altLang="en-US" sz="1700" b="1" dirty="0">
                <a:latin typeface="メイリオ" panose="020B0604030504040204" pitchFamily="50" charset="-128"/>
                <a:ea typeface="メイリオ" panose="020B0604030504040204" pitchFamily="50" charset="-128"/>
              </a:rPr>
              <a:t>を達成しましょうと呼びかけ</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ています。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2</a:t>
            </a:r>
            <a:r>
              <a:rPr kumimoji="1" lang="ja-JP" altLang="en-US" sz="1700" b="1" dirty="0">
                <a:latin typeface="メイリオ" panose="020B0604030504040204" pitchFamily="50" charset="-128"/>
                <a:ea typeface="メイリオ" panose="020B0604030504040204" pitchFamily="50" charset="-128"/>
              </a:rPr>
              <a:t>）ステファニー・アーチック</a:t>
            </a:r>
            <a:r>
              <a:rPr kumimoji="1" lang="en-US" altLang="ja-JP" sz="1700" b="1" dirty="0">
                <a:latin typeface="メイリオ" panose="020B0604030504040204" pitchFamily="50" charset="-128"/>
                <a:ea typeface="メイリオ" panose="020B0604030504040204" pitchFamily="50" charset="-128"/>
              </a:rPr>
              <a:t>RI</a:t>
            </a:r>
            <a:r>
              <a:rPr kumimoji="1" lang="ja-JP" altLang="en-US" sz="1700" b="1" dirty="0">
                <a:latin typeface="メイリオ" panose="020B0604030504040204" pitchFamily="50" charset="-128"/>
                <a:ea typeface="メイリオ" panose="020B0604030504040204" pitchFamily="50" charset="-128"/>
              </a:rPr>
              <a:t>会長エレクトは、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「クラブ文化を考え、クラブ体験が重要です」と</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訴え、</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「理想のクラブ文化はインクルーシブなクラブです。</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全ての会員に思いやりのある、望まれかつ</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会員が安心して在籍できるクラブ」を創造して</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下さいと訴えています。</a:t>
            </a:r>
            <a:endParaRPr kumimoji="1" lang="en-US" altLang="ja-JP" sz="1700"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DB827055-821E-4F6B-AAA9-2685E1493D9C}" type="slidenum">
              <a:rPr lang="en-US" smtClean="0"/>
              <a:t>24</a:t>
            </a:fld>
            <a:endParaRPr lang="en-US" dirty="0"/>
          </a:p>
        </p:txBody>
      </p:sp>
    </p:spTree>
    <p:extLst>
      <p:ext uri="{BB962C8B-B14F-4D97-AF65-F5344CB8AC3E}">
        <p14:creationId xmlns:p14="http://schemas.microsoft.com/office/powerpoint/2010/main" val="3746566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700" b="1" dirty="0">
                <a:latin typeface="メイリオ" panose="020B0604030504040204" pitchFamily="50" charset="-128"/>
                <a:ea typeface="メイリオ" panose="020B0604030504040204" pitchFamily="50" charset="-128"/>
              </a:rPr>
              <a:t>さらに、</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ステファニー・アーチック</a:t>
            </a:r>
            <a:r>
              <a:rPr kumimoji="1" lang="en-US" altLang="ja-JP" sz="1700" b="1" dirty="0">
                <a:latin typeface="メイリオ" panose="020B0604030504040204" pitchFamily="50" charset="-128"/>
                <a:ea typeface="メイリオ" panose="020B0604030504040204" pitchFamily="50" charset="-128"/>
              </a:rPr>
              <a:t>RI</a:t>
            </a:r>
            <a:r>
              <a:rPr kumimoji="1" lang="ja-JP" altLang="en-US" sz="1700" b="1" dirty="0">
                <a:latin typeface="メイリオ" panose="020B0604030504040204" pitchFamily="50" charset="-128"/>
                <a:ea typeface="メイリオ" panose="020B0604030504040204" pitchFamily="50" charset="-128"/>
              </a:rPr>
              <a:t>会長エレクトは、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ロータリーが最近行った調査により会員満足度を</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高める最も重要な要素は「クラブでの体験」だと</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しています。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a:t>
            </a:r>
            <a:r>
              <a:rPr kumimoji="1" lang="ja-JP" altLang="en-US" sz="1700" b="1" dirty="0">
                <a:latin typeface="メイリオ" panose="020B0604030504040204" pitchFamily="50" charset="-128"/>
                <a:ea typeface="メイリオ" panose="020B0604030504040204" pitchFamily="50" charset="-128"/>
              </a:rPr>
              <a:t>クラブでの体験</a:t>
            </a:r>
            <a:r>
              <a:rPr kumimoji="1" lang="en-US" altLang="ja-JP" sz="1700" b="1" dirty="0">
                <a:latin typeface="メイリオ" panose="020B0604030504040204" pitchFamily="50" charset="-128"/>
                <a:ea typeface="メイリオ" panose="020B0604030504040204" pitchFamily="50" charset="-128"/>
              </a:rPr>
              <a:t>』</a:t>
            </a:r>
            <a:r>
              <a:rPr kumimoji="1" lang="ja-JP" altLang="en-US" sz="1700" b="1" dirty="0">
                <a:latin typeface="メイリオ" panose="020B0604030504040204" pitchFamily="50" charset="-128"/>
                <a:ea typeface="メイリオ" panose="020B0604030504040204" pitchFamily="50" charset="-128"/>
              </a:rPr>
              <a:t>とは、</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1</a:t>
            </a:r>
            <a:r>
              <a:rPr kumimoji="1" lang="ja-JP" altLang="en-US" sz="1700" b="1" dirty="0">
                <a:latin typeface="メイリオ" panose="020B0604030504040204" pitchFamily="50" charset="-128"/>
                <a:ea typeface="メイリオ" panose="020B0604030504040204" pitchFamily="50" charset="-128"/>
              </a:rPr>
              <a:t>）最初に、例会での楽しみを挙げ、例会での楽しみは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クラブの一員として帰属意識を高める効果があり、</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2</a:t>
            </a:r>
            <a:r>
              <a:rPr kumimoji="1" lang="ja-JP" altLang="en-US" sz="1700" b="1" dirty="0">
                <a:latin typeface="メイリオ" panose="020B0604030504040204" pitchFamily="50" charset="-128"/>
                <a:ea typeface="メイリオ" panose="020B0604030504040204" pitchFamily="50" charset="-128"/>
              </a:rPr>
              <a:t>）会員は信頼感を自覚できるリーダーを求めています。</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3</a:t>
            </a:r>
            <a:r>
              <a:rPr kumimoji="1" lang="ja-JP" altLang="en-US" sz="1700" b="1" dirty="0">
                <a:latin typeface="メイリオ" panose="020B0604030504040204" pitchFamily="50" charset="-128"/>
                <a:ea typeface="メイリオ" panose="020B0604030504040204" pitchFamily="50" charset="-128"/>
              </a:rPr>
              <a:t>）そして、会員はロータリーに在籍することで、</a:t>
            </a:r>
            <a:endParaRPr kumimoji="1" lang="en-US" altLang="ja-JP" sz="1700" b="1"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1" dirty="0">
                <a:latin typeface="メイリオ" panose="020B0604030504040204" pitchFamily="50" charset="-128"/>
                <a:ea typeface="メイリオ" panose="020B0604030504040204" pitchFamily="50" charset="-128"/>
              </a:rPr>
              <a:t>　　　自分のスキルを伸ばし、成長する機会があると</a:t>
            </a:r>
            <a:endParaRPr kumimoji="1" lang="en-US" altLang="ja-JP" sz="1700" b="1"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1" dirty="0">
                <a:latin typeface="メイリオ" panose="020B0604030504040204" pitchFamily="50" charset="-128"/>
                <a:ea typeface="メイリオ" panose="020B0604030504040204" pitchFamily="50" charset="-128"/>
              </a:rPr>
              <a:t>　　　感じることが重要であるとしています。</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4</a:t>
            </a:r>
            <a:r>
              <a:rPr kumimoji="1" lang="ja-JP" altLang="en-US" sz="1700" b="1" dirty="0">
                <a:latin typeface="メイリオ" panose="020B0604030504040204" pitchFamily="50" charset="-128"/>
                <a:ea typeface="メイリオ" panose="020B0604030504040204" pitchFamily="50" charset="-128"/>
              </a:rPr>
              <a:t>）さらに、</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会員同士のつながりが必要で、ロータリーを</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         </a:t>
            </a:r>
            <a:r>
              <a:rPr kumimoji="1" lang="ja-JP" altLang="en-US" sz="1700" b="1" dirty="0">
                <a:latin typeface="メイリオ" panose="020B0604030504040204" pitchFamily="50" charset="-128"/>
                <a:ea typeface="メイリオ" panose="020B0604030504040204" pitchFamily="50" charset="-128"/>
              </a:rPr>
              <a:t>通して貴重な人間関係を築きたいと望んで</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         </a:t>
            </a:r>
            <a:r>
              <a:rPr kumimoji="1" lang="ja-JP" altLang="en-US" sz="1700" b="1" dirty="0">
                <a:latin typeface="メイリオ" panose="020B0604030504040204" pitchFamily="50" charset="-128"/>
                <a:ea typeface="メイリオ" panose="020B0604030504040204" pitchFamily="50" charset="-128"/>
              </a:rPr>
              <a:t>います。</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5</a:t>
            </a:r>
            <a:r>
              <a:rPr kumimoji="1" lang="ja-JP" altLang="en-US" sz="1700" b="1" dirty="0">
                <a:latin typeface="メイリオ" panose="020B0604030504040204" pitchFamily="50" charset="-128"/>
                <a:ea typeface="メイリオ" panose="020B0604030504040204" pitchFamily="50" charset="-128"/>
              </a:rPr>
              <a:t>）そして最終的に、</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有意義な奉仕活動を通して、世界と地域社会に</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      </a:t>
            </a:r>
            <a:r>
              <a:rPr kumimoji="1" lang="ja-JP" altLang="en-US" sz="1700" b="1" dirty="0">
                <a:latin typeface="メイリオ" panose="020B0604030504040204" pitchFamily="50" charset="-128"/>
                <a:ea typeface="メイリオ" panose="020B0604030504040204" pitchFamily="50" charset="-128"/>
              </a:rPr>
              <a:t>変化をもたらしたいと会員が感じている、</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こういった要素が</a:t>
            </a:r>
            <a:r>
              <a:rPr kumimoji="1" lang="en-US" altLang="ja-JP" sz="1700" b="1" dirty="0">
                <a:latin typeface="メイリオ" panose="020B0604030504040204" pitchFamily="50" charset="-128"/>
                <a:ea typeface="メイリオ" panose="020B0604030504040204" pitchFamily="50" charset="-128"/>
              </a:rPr>
              <a:t>『</a:t>
            </a:r>
            <a:r>
              <a:rPr kumimoji="1" lang="ja-JP" altLang="en-US" sz="1700" b="1" dirty="0">
                <a:latin typeface="メイリオ" panose="020B0604030504040204" pitchFamily="50" charset="-128"/>
                <a:ea typeface="メイリオ" panose="020B0604030504040204" pitchFamily="50" charset="-128"/>
              </a:rPr>
              <a:t>クラブでの体験</a:t>
            </a:r>
            <a:r>
              <a:rPr kumimoji="1" lang="en-US" altLang="ja-JP" sz="1700" b="1" dirty="0">
                <a:latin typeface="メイリオ" panose="020B0604030504040204" pitchFamily="50" charset="-128"/>
                <a:ea typeface="メイリオ" panose="020B0604030504040204" pitchFamily="50" charset="-128"/>
              </a:rPr>
              <a:t>』</a:t>
            </a:r>
            <a:r>
              <a:rPr kumimoji="1" lang="ja-JP" altLang="en-US" sz="1700" b="1" dirty="0">
                <a:latin typeface="メイリオ" panose="020B0604030504040204" pitchFamily="50" charset="-128"/>
                <a:ea typeface="メイリオ" panose="020B0604030504040204" pitchFamily="50" charset="-128"/>
              </a:rPr>
              <a:t>であるとして</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います。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ステファニー・アーチック</a:t>
            </a:r>
            <a:r>
              <a:rPr kumimoji="1" lang="en-US" altLang="ja-JP" sz="1700" b="1" dirty="0">
                <a:latin typeface="メイリオ" panose="020B0604030504040204" pitchFamily="50" charset="-128"/>
                <a:ea typeface="メイリオ" panose="020B0604030504040204" pitchFamily="50" charset="-128"/>
              </a:rPr>
              <a:t>RI</a:t>
            </a:r>
            <a:r>
              <a:rPr kumimoji="1" lang="ja-JP" altLang="en-US" sz="1700" b="1" dirty="0">
                <a:latin typeface="メイリオ" panose="020B0604030504040204" pitchFamily="50" charset="-128"/>
                <a:ea typeface="メイリオ" panose="020B0604030504040204" pitchFamily="50" charset="-128"/>
              </a:rPr>
              <a:t>会長エレクトは、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クラブでの体験を重視し、新たなインクルーシブな</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クラブ文化を創造するためには、クラブ会員全員が</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参加し、クラブが変化を受入れることが</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必要であると訴えています。</a:t>
            </a:r>
            <a:endParaRPr kumimoji="1" lang="en-US" altLang="ja-JP" sz="1700"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DB827055-821E-4F6B-AAA9-2685E1493D9C}" type="slidenum">
              <a:rPr lang="en-US" smtClean="0"/>
              <a:t>25</a:t>
            </a:fld>
            <a:endParaRPr lang="en-US" dirty="0"/>
          </a:p>
        </p:txBody>
      </p:sp>
    </p:spTree>
    <p:extLst>
      <p:ext uri="{BB962C8B-B14F-4D97-AF65-F5344CB8AC3E}">
        <p14:creationId xmlns:p14="http://schemas.microsoft.com/office/powerpoint/2010/main" val="886617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700" b="1" dirty="0">
                <a:latin typeface="メイリオ" panose="020B0604030504040204" pitchFamily="50" charset="-128"/>
                <a:ea typeface="メイリオ" panose="020B0604030504040204" pitchFamily="50" charset="-128"/>
              </a:rPr>
              <a:t>お示ししているのは、</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ステファニー・アーチック</a:t>
            </a:r>
            <a:r>
              <a:rPr lang="en-US" altLang="ja-JP" sz="1700" b="1" dirty="0">
                <a:latin typeface="メイリオ" panose="020B0604030504040204" pitchFamily="50" charset="-128"/>
                <a:ea typeface="メイリオ" panose="020B0604030504040204" pitchFamily="50" charset="-128"/>
              </a:rPr>
              <a:t>RI</a:t>
            </a:r>
            <a:r>
              <a:rPr lang="ja-JP" altLang="en-US" sz="1700" b="1" dirty="0">
                <a:latin typeface="メイリオ" panose="020B0604030504040204" pitchFamily="50" charset="-128"/>
                <a:ea typeface="メイリオ" panose="020B0604030504040204" pitchFamily="50" charset="-128"/>
              </a:rPr>
              <a:t>会長エレクトが、</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現在世界中のクラブに向けて発信している内容です。</a:t>
            </a:r>
            <a:endParaRPr lang="en-US" altLang="ja-JP" sz="1700" b="1" dirty="0">
              <a:latin typeface="メイリオ" panose="020B0604030504040204" pitchFamily="50" charset="-128"/>
              <a:ea typeface="メイリオ" panose="020B0604030504040204" pitchFamily="50" charset="-128"/>
            </a:endParaRPr>
          </a:p>
          <a:p>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まず最初に、クラブ文化を評価する必要がある</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としています。</a:t>
            </a:r>
            <a:endParaRPr lang="en-US" altLang="ja-JP" sz="1700" b="1" dirty="0">
              <a:latin typeface="メイリオ" panose="020B0604030504040204" pitchFamily="50" charset="-128"/>
              <a:ea typeface="メイリオ" panose="020B0604030504040204" pitchFamily="50" charset="-128"/>
            </a:endParaRPr>
          </a:p>
          <a:p>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それは、</a:t>
            </a:r>
            <a:endParaRPr lang="en-US" altLang="ja-JP" sz="1700" b="1" dirty="0">
              <a:latin typeface="メイリオ" panose="020B0604030504040204" pitchFamily="50" charset="-128"/>
              <a:ea typeface="メイリオ" panose="020B0604030504040204" pitchFamily="50" charset="-128"/>
            </a:endParaRPr>
          </a:p>
          <a:p>
            <a:r>
              <a:rPr lang="en-US" altLang="ja-JP" sz="1700" b="1" dirty="0">
                <a:latin typeface="メイリオ" panose="020B0604030504040204" pitchFamily="50" charset="-128"/>
                <a:ea typeface="メイリオ" panose="020B0604030504040204" pitchFamily="50" charset="-128"/>
              </a:rPr>
              <a:t>1</a:t>
            </a:r>
            <a:r>
              <a:rPr lang="ja-JP" altLang="en-US" sz="1700" b="1" dirty="0">
                <a:latin typeface="メイリオ" panose="020B0604030504040204" pitchFamily="50" charset="-128"/>
                <a:ea typeface="メイリオ" panose="020B0604030504040204" pitchFamily="50" charset="-128"/>
              </a:rPr>
              <a:t>）会員減少を招く最大の理由がクラブ文化と関係</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　  している</a:t>
            </a:r>
            <a:endParaRPr lang="en-US" altLang="ja-JP" sz="1700" b="1" dirty="0">
              <a:latin typeface="メイリオ" panose="020B0604030504040204" pitchFamily="50" charset="-128"/>
              <a:ea typeface="メイリオ" panose="020B0604030504040204" pitchFamily="50" charset="-128"/>
            </a:endParaRPr>
          </a:p>
          <a:p>
            <a:r>
              <a:rPr lang="en-US" altLang="ja-JP" sz="1700" b="1" dirty="0">
                <a:latin typeface="メイリオ" panose="020B0604030504040204" pitchFamily="50" charset="-128"/>
                <a:ea typeface="メイリオ" panose="020B0604030504040204" pitchFamily="50" charset="-128"/>
              </a:rPr>
              <a:t>2</a:t>
            </a:r>
            <a:r>
              <a:rPr lang="ja-JP" altLang="en-US" sz="1700" b="1" dirty="0">
                <a:latin typeface="メイリオ" panose="020B0604030504040204" pitchFamily="50" charset="-128"/>
                <a:ea typeface="メイリオ" panose="020B0604030504040204" pitchFamily="50" charset="-128"/>
              </a:rPr>
              <a:t>）現状評価し、クラブで変化を導くことが重要で</a:t>
            </a:r>
            <a:endParaRPr lang="en-US" altLang="ja-JP" sz="1700" b="1" dirty="0">
              <a:latin typeface="メイリオ" panose="020B0604030504040204" pitchFamily="50" charset="-128"/>
              <a:ea typeface="メイリオ" panose="020B0604030504040204" pitchFamily="50" charset="-128"/>
            </a:endParaRPr>
          </a:p>
          <a:p>
            <a:r>
              <a:rPr lang="en-US" altLang="ja-JP" sz="1700" b="1" dirty="0">
                <a:latin typeface="メイリオ" panose="020B0604030504040204" pitchFamily="50" charset="-128"/>
                <a:ea typeface="メイリオ" panose="020B0604030504040204" pitchFamily="50" charset="-128"/>
              </a:rPr>
              <a:t>3</a:t>
            </a:r>
            <a:r>
              <a:rPr lang="ja-JP" altLang="en-US" sz="1700" b="1" dirty="0">
                <a:latin typeface="メイリオ" panose="020B0604030504040204" pitchFamily="50" charset="-128"/>
                <a:ea typeface="メイリオ" panose="020B0604030504040204" pitchFamily="50" charset="-128"/>
              </a:rPr>
              <a:t>）時間と労力が必要だが、努力する価値は大きい</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としています。</a:t>
            </a:r>
            <a:endParaRPr lang="en-US" altLang="ja-JP" sz="1700" b="1" dirty="0">
              <a:latin typeface="メイリオ" panose="020B0604030504040204" pitchFamily="50" charset="-128"/>
              <a:ea typeface="メイリオ" panose="020B0604030504040204" pitchFamily="50" charset="-128"/>
            </a:endParaRPr>
          </a:p>
          <a:p>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成功するクラブ文化の主たる原則を学び、</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より魅力あるクラブに変化するための行動を</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起こしましょうと、訴えています。</a:t>
            </a:r>
            <a:endParaRPr lang="en-US" altLang="ja-JP" sz="1700" b="1" dirty="0">
              <a:latin typeface="メイリオ" panose="020B0604030504040204" pitchFamily="50" charset="-128"/>
              <a:ea typeface="メイリオ" panose="020B0604030504040204" pitchFamily="50" charset="-128"/>
            </a:endParaRPr>
          </a:p>
          <a:p>
            <a:endParaRPr lang="en-US" altLang="ja-JP" sz="1700" b="1" dirty="0">
              <a:latin typeface="メイリオ" panose="020B0604030504040204" pitchFamily="50" charset="-128"/>
              <a:ea typeface="メイリオ" panose="020B0604030504040204" pitchFamily="50" charset="-128"/>
            </a:endParaRPr>
          </a:p>
          <a:p>
            <a:endParaRPr lang="ja-JP" altLang="en-US" sz="17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8CDDBDF-E6C9-42AF-AAD8-08AE8EC20F07}" type="slidenum">
              <a:rPr kumimoji="1" lang="ja-JP" altLang="en-US" smtClean="0"/>
              <a:t>26</a:t>
            </a:fld>
            <a:endParaRPr kumimoji="1" lang="ja-JP" altLang="en-US"/>
          </a:p>
        </p:txBody>
      </p:sp>
    </p:spTree>
    <p:extLst>
      <p:ext uri="{BB962C8B-B14F-4D97-AF65-F5344CB8AC3E}">
        <p14:creationId xmlns:p14="http://schemas.microsoft.com/office/powerpoint/2010/main" val="2987906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700" b="1" dirty="0">
                <a:latin typeface="メイリオ" panose="020B0604030504040204" pitchFamily="50" charset="-128"/>
                <a:ea typeface="メイリオ" panose="020B0604030504040204" pitchFamily="50" charset="-128"/>
              </a:rPr>
              <a:t>ポール・ハリスはロータリーの将来を考える時、</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今が良いから現状を維持しようとすれば、</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ロータリーも必ず時代から取り残される組織と</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なってしまう時代が来ることを憂いていたと</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言います。</a:t>
            </a:r>
            <a:endParaRPr lang="en-US" altLang="ja-JP" sz="1700" b="1" dirty="0">
              <a:latin typeface="メイリオ" panose="020B0604030504040204" pitchFamily="50" charset="-128"/>
              <a:ea typeface="メイリオ" panose="020B0604030504040204" pitchFamily="50" charset="-128"/>
            </a:endParaRPr>
          </a:p>
          <a:p>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国際ロータリーは、</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「過去を維持することから、世界と共に変化する組織、</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変化を受入れる組織となることが必要である」として</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います。</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私たちが地区やグループのリーダーとしてどのように</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「変化を生み出し、そして受入れる」か</a:t>
            </a:r>
            <a:endParaRPr lang="en-US" altLang="ja-JP" sz="1700" b="1" dirty="0">
              <a:latin typeface="メイリオ" panose="020B0604030504040204" pitchFamily="50" charset="-128"/>
              <a:ea typeface="メイリオ" panose="020B0604030504040204" pitchFamily="50" charset="-128"/>
            </a:endParaRPr>
          </a:p>
          <a:p>
            <a:r>
              <a:rPr lang="ja-JP" altLang="en-US" sz="1700" b="1" dirty="0">
                <a:latin typeface="メイリオ" panose="020B0604030504040204" pitchFamily="50" charset="-128"/>
                <a:ea typeface="メイリオ" panose="020B0604030504040204" pitchFamily="50" charset="-128"/>
              </a:rPr>
              <a:t>考えてみなければならなりません。</a:t>
            </a:r>
          </a:p>
        </p:txBody>
      </p:sp>
      <p:sp>
        <p:nvSpPr>
          <p:cNvPr id="4" name="スライド番号プレースホルダー 3"/>
          <p:cNvSpPr>
            <a:spLocks noGrp="1"/>
          </p:cNvSpPr>
          <p:nvPr>
            <p:ph type="sldNum" sz="quarter" idx="5"/>
          </p:nvPr>
        </p:nvSpPr>
        <p:spPr/>
        <p:txBody>
          <a:bodyPr/>
          <a:lstStyle/>
          <a:p>
            <a:pPr defTabSz="1020647">
              <a:defRPr/>
            </a:pPr>
            <a:fld id="{9F1E0B61-72C9-4690-827B-6F33D6E5EBBE}" type="slidenum">
              <a:rPr lang="ja-JP" altLang="en-US">
                <a:solidFill>
                  <a:prstClr val="black"/>
                </a:solidFill>
                <a:latin typeface="游ゴシック" panose="020F0502020204030204"/>
                <a:ea typeface="游ゴシック" panose="020B0400000000000000" pitchFamily="50" charset="-128"/>
              </a:rPr>
              <a:pPr defTabSz="1020647">
                <a:defRPr/>
              </a:pPr>
              <a:t>27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819581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700" b="1" dirty="0">
                <a:latin typeface="メイリオ" panose="020B0604030504040204" pitchFamily="50" charset="-128"/>
                <a:ea typeface="メイリオ" panose="020B0604030504040204" pitchFamily="50" charset="-128"/>
              </a:rPr>
              <a:t>ロータリーにおける</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をまとめました。</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1</a:t>
            </a:r>
            <a:r>
              <a:rPr kumimoji="1" lang="ja-JP" altLang="en-US" sz="1700" b="1" dirty="0">
                <a:latin typeface="メイリオ" panose="020B0604030504040204" pitchFamily="50" charset="-128"/>
                <a:ea typeface="メイリオ" panose="020B0604030504040204" pitchFamily="50" charset="-128"/>
              </a:rPr>
              <a:t>）</a:t>
            </a:r>
            <a:r>
              <a:rPr kumimoji="1" lang="en-US" altLang="ja-JP" sz="1700" b="1" dirty="0">
                <a:latin typeface="メイリオ" panose="020B0604030504040204" pitchFamily="50" charset="-128"/>
                <a:ea typeface="メイリオ" panose="020B0604030504040204" pitchFamily="50" charset="-128"/>
              </a:rPr>
              <a:t>2019</a:t>
            </a:r>
            <a:r>
              <a:rPr kumimoji="1" lang="ja-JP" altLang="en-US" sz="1700" b="1" dirty="0">
                <a:latin typeface="メイリオ" panose="020B0604030504040204" pitchFamily="50" charset="-128"/>
                <a:ea typeface="メイリオ" panose="020B0604030504040204" pitchFamily="50" charset="-128"/>
              </a:rPr>
              <a:t>年国際ロータリー理事会は、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をロータリーが取り入れることを承認。</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特に、「</a:t>
            </a:r>
            <a:r>
              <a:rPr kumimoji="1" lang="en-US" altLang="ja-JP" sz="1700" b="1" dirty="0">
                <a:latin typeface="メイリオ" panose="020B0604030504040204" pitchFamily="50" charset="-128"/>
                <a:ea typeface="メイリオ" panose="020B0604030504040204" pitchFamily="50" charset="-128"/>
              </a:rPr>
              <a:t>Gender</a:t>
            </a:r>
            <a:r>
              <a:rPr kumimoji="1" lang="ja-JP" altLang="en-US" sz="1700" b="1" dirty="0">
                <a:latin typeface="メイリオ" panose="020B0604030504040204" pitchFamily="50" charset="-128"/>
                <a:ea typeface="メイリオ" panose="020B0604030504040204" pitchFamily="50" charset="-128"/>
              </a:rPr>
              <a:t> </a:t>
            </a:r>
            <a:r>
              <a:rPr kumimoji="1" lang="en-US" altLang="ja-JP" sz="1700" b="1" dirty="0">
                <a:latin typeface="メイリオ" panose="020B0604030504040204" pitchFamily="50" charset="-128"/>
                <a:ea typeface="メイリオ" panose="020B0604030504040204" pitchFamily="50" charset="-128"/>
              </a:rPr>
              <a:t>Equity</a:t>
            </a:r>
            <a:r>
              <a:rPr kumimoji="1" lang="ja-JP" altLang="en-US" sz="1700" b="1" dirty="0">
                <a:latin typeface="メイリオ" panose="020B0604030504040204" pitchFamily="50" charset="-128"/>
                <a:ea typeface="メイリオ" panose="020B0604030504040204" pitchFamily="50" charset="-128"/>
              </a:rPr>
              <a:t>（男女平等）」と</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a:t>
            </a:r>
            <a:r>
              <a:rPr kumimoji="1" lang="en-US" altLang="ja-JP" sz="1700" b="1" dirty="0">
                <a:latin typeface="メイリオ" panose="020B0604030504040204" pitchFamily="50" charset="-128"/>
                <a:ea typeface="メイリオ" panose="020B0604030504040204" pitchFamily="50" charset="-128"/>
              </a:rPr>
              <a:t>Inclusive</a:t>
            </a:r>
            <a:r>
              <a:rPr kumimoji="1" lang="ja-JP" altLang="en-US" sz="1700" b="1" dirty="0">
                <a:latin typeface="メイリオ" panose="020B0604030504040204" pitchFamily="50" charset="-128"/>
                <a:ea typeface="メイリオ" panose="020B0604030504040204" pitchFamily="50" charset="-128"/>
              </a:rPr>
              <a:t>な文化」を強調しました。</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2</a:t>
            </a:r>
            <a:r>
              <a:rPr kumimoji="1" lang="ja-JP" altLang="en-US" sz="1700" b="1" dirty="0">
                <a:latin typeface="メイリオ" panose="020B0604030504040204" pitchFamily="50" charset="-128"/>
                <a:ea typeface="メイリオ" panose="020B0604030504040204" pitchFamily="50" charset="-128"/>
              </a:rPr>
              <a:t>）</a:t>
            </a:r>
            <a:r>
              <a:rPr kumimoji="1" lang="en-US" altLang="ja-JP" sz="1700" b="1" dirty="0">
                <a:latin typeface="メイリオ" panose="020B0604030504040204" pitchFamily="50" charset="-128"/>
                <a:ea typeface="メイリオ" panose="020B0604030504040204" pitchFamily="50" charset="-128"/>
              </a:rPr>
              <a:t>2022-23</a:t>
            </a:r>
            <a:r>
              <a:rPr kumimoji="1" lang="ja-JP" altLang="en-US" sz="1700" b="1" dirty="0">
                <a:latin typeface="メイリオ" panose="020B0604030504040204" pitchFamily="50" charset="-128"/>
                <a:ea typeface="メイリオ" panose="020B0604030504040204" pitchFamily="50" charset="-128"/>
              </a:rPr>
              <a:t>年ジェニファ・ジョーンズ</a:t>
            </a:r>
            <a:r>
              <a:rPr kumimoji="1" lang="en-US" altLang="ja-JP" sz="1700" b="1" dirty="0">
                <a:latin typeface="メイリオ" panose="020B0604030504040204" pitchFamily="50" charset="-128"/>
                <a:ea typeface="メイリオ" panose="020B0604030504040204" pitchFamily="50" charset="-128"/>
              </a:rPr>
              <a:t>RI</a:t>
            </a:r>
            <a:r>
              <a:rPr kumimoji="1" lang="ja-JP" altLang="en-US" sz="1700" b="1" dirty="0">
                <a:latin typeface="メイリオ" panose="020B0604030504040204" pitchFamily="50" charset="-128"/>
                <a:ea typeface="メイリオ" panose="020B0604030504040204" pitchFamily="50" charset="-128"/>
              </a:rPr>
              <a:t>会長は、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の取り組みを強化。その帰結として、</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「公平さを高め、すべての人が大切にされていると</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感じられるインクルーシブな文化を創出する」</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そして、</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を通じて行動計画や戦略的優先事項を実践</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する」ことを重要であるとしました。</a:t>
            </a:r>
            <a:endParaRPr kumimoji="1" lang="en-US" altLang="ja-JP" sz="1700"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286C01CA-0104-4874-93A1-21A466473F3A}" type="slidenum">
              <a:rPr kumimoji="1" lang="ja-JP" altLang="en-US" smtClean="0"/>
              <a:t>28</a:t>
            </a:fld>
            <a:endParaRPr kumimoji="1" lang="ja-JP" altLang="en-US"/>
          </a:p>
        </p:txBody>
      </p:sp>
    </p:spTree>
    <p:extLst>
      <p:ext uri="{BB962C8B-B14F-4D97-AF65-F5344CB8AC3E}">
        <p14:creationId xmlns:p14="http://schemas.microsoft.com/office/powerpoint/2010/main" val="1205238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b="1" dirty="0">
                <a:latin typeface="メイリオ" panose="020B0604030504040204" pitchFamily="50" charset="-128"/>
                <a:ea typeface="メイリオ" panose="020B0604030504040204" pitchFamily="50" charset="-128"/>
              </a:rPr>
              <a:t>ビジョン声明をお示しめしています。</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ゴードン・マッキナリー</a:t>
            </a:r>
            <a:r>
              <a:rPr kumimoji="1" lang="en-US" altLang="ja-JP" sz="1600" b="1" dirty="0">
                <a:latin typeface="メイリオ" panose="020B0604030504040204" pitchFamily="50" charset="-128"/>
                <a:ea typeface="メイリオ" panose="020B0604030504040204" pitchFamily="50" charset="-128"/>
              </a:rPr>
              <a:t>RI</a:t>
            </a:r>
            <a:r>
              <a:rPr kumimoji="1" lang="ja-JP" altLang="en-US" sz="1600" b="1" dirty="0">
                <a:latin typeface="メイリオ" panose="020B0604030504040204" pitchFamily="50" charset="-128"/>
                <a:ea typeface="メイリオ" panose="020B0604030504040204" pitchFamily="50" charset="-128"/>
              </a:rPr>
              <a:t>会長は、ロータリーの</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ビジョンは、未来に希望をともす原動力となるべき</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声明であり、すべての皆さんが常に復唱し理解を</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深める必要があると、お話されています。</a:t>
            </a:r>
          </a:p>
        </p:txBody>
      </p:sp>
      <p:sp>
        <p:nvSpPr>
          <p:cNvPr id="4" name="スライド番号プレースホルダー 3"/>
          <p:cNvSpPr>
            <a:spLocks noGrp="1"/>
          </p:cNvSpPr>
          <p:nvPr>
            <p:ph type="sldNum" sz="quarter" idx="5"/>
          </p:nvPr>
        </p:nvSpPr>
        <p:spPr/>
        <p:txBody>
          <a:bodyPr/>
          <a:lstStyle/>
          <a:p>
            <a:fld id="{F8CDDBDF-E6C9-42AF-AAD8-08AE8EC20F07}" type="slidenum">
              <a:rPr kumimoji="1" lang="ja-JP" altLang="en-US" smtClean="0"/>
              <a:t>29</a:t>
            </a:fld>
            <a:endParaRPr kumimoji="1" lang="ja-JP" altLang="en-US"/>
          </a:p>
        </p:txBody>
      </p:sp>
    </p:spTree>
    <p:extLst>
      <p:ext uri="{BB962C8B-B14F-4D97-AF65-F5344CB8AC3E}">
        <p14:creationId xmlns:p14="http://schemas.microsoft.com/office/powerpoint/2010/main" val="2260438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20000"/>
              </a:lnSpc>
              <a:buClr>
                <a:srgbClr val="0000FF"/>
              </a:buClr>
              <a:buSzPct val="150000"/>
            </a:pP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の歴史的な変遷について調べてみますと、</a:t>
            </a: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r>
              <a:rPr kumimoji="1" lang="ja-JP" altLang="en-US" sz="1700" b="1" dirty="0">
                <a:latin typeface="メイリオ" panose="020B0604030504040204" pitchFamily="50" charset="-128"/>
                <a:ea typeface="メイリオ" panose="020B0604030504040204" pitchFamily="50" charset="-128"/>
              </a:rPr>
              <a:t>実に興味深い事実がございました。</a:t>
            </a: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r>
              <a:rPr kumimoji="1" lang="ja-JP" altLang="en-US" sz="1700" b="1" dirty="0">
                <a:latin typeface="メイリオ" panose="020B0604030504040204" pitchFamily="50" charset="-128"/>
                <a:ea typeface="メイリオ" panose="020B0604030504040204" pitchFamily="50" charset="-128"/>
              </a:rPr>
              <a:t>お示ししている様に、</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の概念が、</a:t>
            </a: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r>
              <a:rPr kumimoji="1" lang="ja-JP" altLang="en-US" sz="1700" b="1" dirty="0">
                <a:latin typeface="メイリオ" panose="020B0604030504040204" pitchFamily="50" charset="-128"/>
                <a:ea typeface="メイリオ" panose="020B0604030504040204" pitchFamily="50" charset="-128"/>
              </a:rPr>
              <a:t>第１ステージから第３ステージまで、社会の大きな</a:t>
            </a: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r>
              <a:rPr kumimoji="1" lang="ja-JP" altLang="en-US" sz="1700" b="1" dirty="0">
                <a:latin typeface="メイリオ" panose="020B0604030504040204" pitchFamily="50" charset="-128"/>
                <a:ea typeface="メイリオ" panose="020B0604030504040204" pitchFamily="50" charset="-128"/>
              </a:rPr>
              <a:t>影響を受けながら</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の持つ意義が変化してまいり</a:t>
            </a: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r>
              <a:rPr kumimoji="1" lang="ja-JP" altLang="en-US" sz="1700" b="1" dirty="0">
                <a:latin typeface="メイリオ" panose="020B0604030504040204" pitchFamily="50" charset="-128"/>
                <a:ea typeface="メイリオ" panose="020B0604030504040204" pitchFamily="50" charset="-128"/>
              </a:rPr>
              <a:t>ました。</a:t>
            </a: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r>
              <a:rPr kumimoji="1" lang="ja-JP" altLang="en-US" sz="1700" b="1" dirty="0">
                <a:latin typeface="メイリオ" panose="020B0604030504040204" pitchFamily="50" charset="-128"/>
                <a:ea typeface="メイリオ" panose="020B0604030504040204" pitchFamily="50" charset="-128"/>
              </a:rPr>
              <a:t>第１ステージは、</a:t>
            </a:r>
            <a:endParaRPr kumimoji="1" lang="en-US" altLang="ja-JP" sz="1700" dirty="0">
              <a:latin typeface="メイリオ" panose="020B0604030504040204" pitchFamily="50" charset="-128"/>
              <a:ea typeface="メイリオ" panose="020B0604030504040204" pitchFamily="50" charset="-128"/>
            </a:endParaRPr>
          </a:p>
          <a:p>
            <a:pPr>
              <a:lnSpc>
                <a:spcPct val="120000"/>
              </a:lnSpc>
              <a:buClr>
                <a:srgbClr val="0000FF"/>
              </a:buClr>
              <a:buSzPct val="150000"/>
            </a:pPr>
            <a:r>
              <a:rPr kumimoji="1" lang="en-US" altLang="ja-JP" sz="1700" b="1" dirty="0">
                <a:latin typeface="メイリオ" panose="020B0604030504040204" pitchFamily="50" charset="-128"/>
                <a:ea typeface="メイリオ" panose="020B0604030504040204" pitchFamily="50" charset="-128"/>
              </a:rPr>
              <a:t>1960~1970</a:t>
            </a:r>
            <a:r>
              <a:rPr kumimoji="1" lang="ja-JP" altLang="en-US" sz="1700" b="1" dirty="0">
                <a:latin typeface="メイリオ" panose="020B0604030504040204" pitchFamily="50" charset="-128"/>
                <a:ea typeface="メイリオ" panose="020B0604030504040204" pitchFamily="50" charset="-128"/>
              </a:rPr>
              <a:t>年：倫理・人権問題を背景として、</a:t>
            </a: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r>
              <a:rPr kumimoji="1" lang="ja-JP" altLang="en-US" sz="1700" b="1" dirty="0">
                <a:latin typeface="メイリオ" panose="020B0604030504040204" pitchFamily="50" charset="-128"/>
                <a:ea typeface="メイリオ" panose="020B0604030504040204" pitchFamily="50" charset="-128"/>
              </a:rPr>
              <a:t>米国公民権運動や女性運動を契機にダイバーシティが</a:t>
            </a: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r>
              <a:rPr kumimoji="1" lang="ja-JP" altLang="en-US" sz="1700" b="1" dirty="0">
                <a:latin typeface="メイリオ" panose="020B0604030504040204" pitchFamily="50" charset="-128"/>
                <a:ea typeface="メイリオ" panose="020B0604030504040204" pitchFamily="50" charset="-128"/>
              </a:rPr>
              <a:t>発展してきました。</a:t>
            </a: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r>
              <a:rPr kumimoji="1" lang="ja-JP" altLang="en-US" sz="1700" b="1" dirty="0">
                <a:latin typeface="メイリオ" panose="020B0604030504040204" pitchFamily="50" charset="-128"/>
                <a:ea typeface="メイリオ" panose="020B0604030504040204" pitchFamily="50" charset="-128"/>
              </a:rPr>
              <a:t>この第１ステージでは、雇用機会均等が主たる対象</a:t>
            </a: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r>
              <a:rPr kumimoji="1" lang="ja-JP" altLang="en-US" sz="1700" b="1" dirty="0">
                <a:latin typeface="メイリオ" panose="020B0604030504040204" pitchFamily="50" charset="-128"/>
                <a:ea typeface="メイリオ" panose="020B0604030504040204" pitchFamily="50" charset="-128"/>
              </a:rPr>
              <a:t>でした。</a:t>
            </a:r>
            <a:endParaRPr kumimoji="1" lang="en-US" altLang="ja-JP" sz="1700" dirty="0">
              <a:latin typeface="メイリオ" panose="020B0604030504040204" pitchFamily="50" charset="-128"/>
              <a:ea typeface="メイリオ" panose="020B0604030504040204" pitchFamily="50" charset="-128"/>
            </a:endParaRPr>
          </a:p>
          <a:p>
            <a:pPr>
              <a:lnSpc>
                <a:spcPct val="120000"/>
              </a:lnSpc>
              <a:buClr>
                <a:srgbClr val="0000FF"/>
              </a:buClr>
              <a:buSzPct val="150000"/>
            </a:pPr>
            <a:r>
              <a:rPr kumimoji="1" lang="ja-JP" altLang="en-US" sz="1700" b="1" dirty="0">
                <a:latin typeface="メイリオ" panose="020B0604030504040204" pitchFamily="50" charset="-128"/>
                <a:ea typeface="メイリオ" panose="020B0604030504040204" pitchFamily="50" charset="-128"/>
              </a:rPr>
              <a:t>（当時の社会環境は）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・米国において、</a:t>
            </a:r>
            <a:r>
              <a:rPr lang="ja-JP" altLang="ja-JP" sz="1700" b="1" dirty="0">
                <a:latin typeface="メイリオ" panose="020B0604030504040204" pitchFamily="50" charset="-128"/>
                <a:ea typeface="メイリオ" panose="020B0604030504040204" pitchFamily="50" charset="-128"/>
                <a:cs typeface="ＭＳ Ｐゴシック" panose="020B0600070205080204" pitchFamily="50" charset="-128"/>
              </a:rPr>
              <a:t>組織の中核を担う白人男性と、女性</a:t>
            </a:r>
            <a:endParaRPr lang="en-US" altLang="ja-JP" sz="1700" b="1" dirty="0">
              <a:latin typeface="メイリオ" panose="020B0604030504040204" pitchFamily="50" charset="-128"/>
              <a:ea typeface="メイリオ" panose="020B0604030504040204" pitchFamily="50" charset="-128"/>
              <a:cs typeface="ＭＳ Ｐゴシック" panose="020B0600070205080204" pitchFamily="50" charset="-128"/>
            </a:endParaRPr>
          </a:p>
          <a:p>
            <a:r>
              <a:rPr lang="ja-JP" altLang="en-US" sz="1700" b="1" dirty="0">
                <a:latin typeface="メイリオ" panose="020B0604030504040204" pitchFamily="50" charset="-128"/>
                <a:ea typeface="メイリオ" panose="020B0604030504040204" pitchFamily="50" charset="-128"/>
                <a:cs typeface="ＭＳ Ｐゴシック" panose="020B0600070205080204" pitchFamily="50" charset="-128"/>
              </a:rPr>
              <a:t>　</a:t>
            </a:r>
            <a:r>
              <a:rPr lang="ja-JP" altLang="ja-JP" sz="1700" b="1" dirty="0">
                <a:latin typeface="メイリオ" panose="020B0604030504040204" pitchFamily="50" charset="-128"/>
                <a:ea typeface="メイリオ" panose="020B0604030504040204" pitchFamily="50" charset="-128"/>
                <a:cs typeface="ＭＳ Ｐゴシック" panose="020B0600070205080204" pitchFamily="50" charset="-128"/>
              </a:rPr>
              <a:t>や</a:t>
            </a:r>
            <a:r>
              <a:rPr lang="ja-JP" altLang="en-US" sz="1700" b="1" dirty="0">
                <a:latin typeface="メイリオ" panose="020B0604030504040204" pitchFamily="50" charset="-128"/>
                <a:ea typeface="メイリオ" panose="020B0604030504040204" pitchFamily="50" charset="-128"/>
                <a:cs typeface="ＭＳ Ｐゴシック" panose="020B0600070205080204" pitchFamily="50" charset="-128"/>
              </a:rPr>
              <a:t>、非白人</a:t>
            </a:r>
            <a:r>
              <a:rPr lang="ja-JP" altLang="ja-JP" sz="1700" b="1" dirty="0">
                <a:latin typeface="メイリオ" panose="020B0604030504040204" pitchFamily="50" charset="-128"/>
                <a:ea typeface="メイリオ" panose="020B0604030504040204" pitchFamily="50" charset="-128"/>
                <a:cs typeface="ＭＳ Ｐゴシック" panose="020B0600070205080204" pitchFamily="50" charset="-128"/>
              </a:rPr>
              <a:t>男性</a:t>
            </a:r>
            <a:r>
              <a:rPr lang="ja-JP" altLang="en-US" sz="1700" b="1" dirty="0">
                <a:latin typeface="メイリオ" panose="020B0604030504040204" pitchFamily="50" charset="-128"/>
                <a:ea typeface="メイリオ" panose="020B0604030504040204" pitchFamily="50" charset="-128"/>
                <a:cs typeface="ＭＳ Ｐゴシック" panose="020B0600070205080204" pitchFamily="50" charset="-128"/>
              </a:rPr>
              <a:t>（アフリカ系並びにヒスパニッ系</a:t>
            </a:r>
            <a:endParaRPr lang="en-US" altLang="ja-JP" sz="1700" b="1" dirty="0">
              <a:latin typeface="メイリオ" panose="020B0604030504040204" pitchFamily="50" charset="-128"/>
              <a:ea typeface="メイリオ" panose="020B0604030504040204" pitchFamily="50" charset="-128"/>
              <a:cs typeface="ＭＳ Ｐゴシック" panose="020B0600070205080204" pitchFamily="50" charset="-128"/>
            </a:endParaRPr>
          </a:p>
          <a:p>
            <a:r>
              <a:rPr lang="ja-JP" altLang="en-US" sz="1700" b="1" dirty="0">
                <a:latin typeface="メイリオ" panose="020B0604030504040204" pitchFamily="50" charset="-128"/>
                <a:ea typeface="メイリオ" panose="020B0604030504040204" pitchFamily="50" charset="-128"/>
                <a:cs typeface="ＭＳ Ｐゴシック" panose="020B0600070205080204" pitchFamily="50" charset="-128"/>
              </a:rPr>
              <a:t>　アメリカ人</a:t>
            </a:r>
            <a:r>
              <a:rPr lang="en-US" altLang="ja-JP" sz="1700" b="1" dirty="0">
                <a:latin typeface="メイリオ" panose="020B0604030504040204" pitchFamily="50" charset="-128"/>
                <a:ea typeface="メイリオ" panose="020B0604030504040204" pitchFamily="50" charset="-128"/>
                <a:cs typeface="ＭＳ Ｐゴシック" panose="020B0600070205080204" pitchFamily="50" charset="-128"/>
              </a:rPr>
              <a:t>)</a:t>
            </a:r>
            <a:r>
              <a:rPr lang="ja-JP" altLang="ja-JP" sz="1700" b="1" dirty="0">
                <a:latin typeface="メイリオ" panose="020B0604030504040204" pitchFamily="50" charset="-128"/>
                <a:ea typeface="メイリオ" panose="020B0604030504040204" pitchFamily="50" charset="-128"/>
                <a:cs typeface="ＭＳ Ｐゴシック" panose="020B0600070205080204" pitchFamily="50" charset="-128"/>
              </a:rPr>
              <a:t>といった性別や人種などが異なる</a:t>
            </a:r>
            <a:endParaRPr lang="en-US" altLang="ja-JP" sz="1700" b="1" dirty="0">
              <a:latin typeface="メイリオ" panose="020B0604030504040204" pitchFamily="50" charset="-128"/>
              <a:ea typeface="メイリオ" panose="020B0604030504040204" pitchFamily="50" charset="-128"/>
              <a:cs typeface="ＭＳ Ｐゴシック" panose="020B0600070205080204" pitchFamily="50" charset="-128"/>
            </a:endParaRPr>
          </a:p>
          <a:p>
            <a:r>
              <a:rPr lang="ja-JP" altLang="en-US" sz="1700" b="1" dirty="0">
                <a:latin typeface="メイリオ" panose="020B0604030504040204" pitchFamily="50" charset="-128"/>
                <a:ea typeface="メイリオ" panose="020B0604030504040204" pitchFamily="50" charset="-128"/>
                <a:cs typeface="ＭＳ Ｐゴシック" panose="020B0600070205080204" pitchFamily="50" charset="-128"/>
              </a:rPr>
              <a:t>　</a:t>
            </a:r>
            <a:r>
              <a:rPr lang="ja-JP" altLang="ja-JP" sz="1700" b="1" dirty="0">
                <a:latin typeface="メイリオ" panose="020B0604030504040204" pitchFamily="50" charset="-128"/>
                <a:ea typeface="メイリオ" panose="020B0604030504040204" pitchFamily="50" charset="-128"/>
                <a:cs typeface="ＭＳ Ｐゴシック" panose="020B0600070205080204" pitchFamily="50" charset="-128"/>
              </a:rPr>
              <a:t>マイノリティとでは、雇用や昇進の機会が均等に</a:t>
            </a:r>
            <a:endParaRPr lang="en-US" altLang="ja-JP" sz="1700" b="1" dirty="0">
              <a:latin typeface="メイリオ" panose="020B0604030504040204" pitchFamily="50" charset="-128"/>
              <a:ea typeface="メイリオ" panose="020B0604030504040204" pitchFamily="50" charset="-128"/>
              <a:cs typeface="ＭＳ Ｐゴシック" panose="020B0600070205080204" pitchFamily="50" charset="-128"/>
            </a:endParaRPr>
          </a:p>
          <a:p>
            <a:r>
              <a:rPr lang="ja-JP" altLang="en-US" sz="1700" b="1" dirty="0">
                <a:latin typeface="メイリオ" panose="020B0604030504040204" pitchFamily="50" charset="-128"/>
                <a:ea typeface="メイリオ" panose="020B0604030504040204" pitchFamily="50" charset="-128"/>
                <a:cs typeface="ＭＳ Ｐゴシック" panose="020B0600070205080204" pitchFamily="50" charset="-128"/>
              </a:rPr>
              <a:t>　</a:t>
            </a:r>
            <a:r>
              <a:rPr lang="ja-JP" altLang="ja-JP" sz="1700" b="1" dirty="0">
                <a:latin typeface="メイリオ" panose="020B0604030504040204" pitchFamily="50" charset="-128"/>
                <a:ea typeface="メイリオ" panose="020B0604030504040204" pitchFamily="50" charset="-128"/>
                <a:cs typeface="ＭＳ Ｐゴシック" panose="020B0600070205080204" pitchFamily="50" charset="-128"/>
              </a:rPr>
              <a:t>提供されてい</a:t>
            </a:r>
            <a:r>
              <a:rPr lang="ja-JP" altLang="en-US" sz="1700" b="1" dirty="0">
                <a:latin typeface="メイリオ" panose="020B0604030504040204" pitchFamily="50" charset="-128"/>
                <a:ea typeface="メイリオ" panose="020B0604030504040204" pitchFamily="50" charset="-128"/>
                <a:cs typeface="ＭＳ Ｐゴシック" panose="020B0600070205080204" pitchFamily="50" charset="-128"/>
              </a:rPr>
              <a:t>なかった時代になります。</a:t>
            </a:r>
            <a:endParaRPr lang="en-US" altLang="ja-JP" sz="1700" b="1" dirty="0">
              <a:latin typeface="メイリオ" panose="020B0604030504040204" pitchFamily="50" charset="-128"/>
              <a:ea typeface="メイリオ" panose="020B0604030504040204" pitchFamily="50" charset="-128"/>
              <a:cs typeface="ＭＳ Ｐゴシック" panose="020B0600070205080204" pitchFamily="50" charset="-128"/>
            </a:endParaRPr>
          </a:p>
          <a:p>
            <a:r>
              <a:rPr kumimoji="1" lang="ja-JP" altLang="en-US" sz="1700" b="1" dirty="0">
                <a:latin typeface="メイリオ" panose="020B0604030504040204" pitchFamily="50" charset="-128"/>
                <a:ea typeface="メイリオ" panose="020B0604030504040204" pitchFamily="50" charset="-128"/>
              </a:rPr>
              <a:t>（歴史的流れをみますと）</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dirty="0">
                <a:latin typeface="メイリオ" panose="020B0604030504040204" pitchFamily="50" charset="-128"/>
                <a:ea typeface="メイリオ" panose="020B0604030504040204" pitchFamily="50" charset="-128"/>
              </a:rPr>
              <a:t>　</a:t>
            </a:r>
            <a:r>
              <a:rPr kumimoji="1" lang="en-US" altLang="ja-JP" sz="1700" dirty="0">
                <a:latin typeface="メイリオ" panose="020B0604030504040204" pitchFamily="50" charset="-128"/>
                <a:ea typeface="メイリオ" panose="020B0604030504040204" pitchFamily="50" charset="-128"/>
              </a:rPr>
              <a:t>1</a:t>
            </a:r>
            <a:r>
              <a:rPr kumimoji="1" lang="ja-JP" altLang="en-US" sz="1700" dirty="0">
                <a:latin typeface="メイリオ" panose="020B0604030504040204" pitchFamily="50" charset="-128"/>
                <a:ea typeface="メイリオ" panose="020B0604030504040204" pitchFamily="50" charset="-128"/>
              </a:rPr>
              <a:t>）</a:t>
            </a:r>
            <a:r>
              <a:rPr kumimoji="1" lang="en-US" altLang="ja-JP" sz="1700" b="1" dirty="0">
                <a:latin typeface="メイリオ" panose="020B0604030504040204" pitchFamily="50" charset="-128"/>
                <a:ea typeface="メイリオ" panose="020B0604030504040204" pitchFamily="50" charset="-128"/>
              </a:rPr>
              <a:t>1964</a:t>
            </a:r>
            <a:r>
              <a:rPr kumimoji="1" lang="ja-JP" altLang="en-US" sz="1700" b="1" dirty="0">
                <a:latin typeface="メイリオ" panose="020B0604030504040204" pitchFamily="50" charset="-128"/>
                <a:ea typeface="メイリオ" panose="020B0604030504040204" pitchFamily="50" charset="-128"/>
              </a:rPr>
              <a:t>年雇用機会均等法が制定され、</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dirty="0">
                <a:latin typeface="メイリオ" panose="020B0604030504040204" pitchFamily="50" charset="-128"/>
                <a:ea typeface="メイリオ" panose="020B0604030504040204" pitchFamily="50" charset="-128"/>
              </a:rPr>
              <a:t>　 </a:t>
            </a:r>
            <a:r>
              <a:rPr kumimoji="1" lang="ja-JP" altLang="en-US" sz="1700" b="1" i="1" dirty="0">
                <a:latin typeface="メイリオ" panose="020B0604030504040204" pitchFamily="50" charset="-128"/>
                <a:ea typeface="メイリオ" panose="020B0604030504040204" pitchFamily="50" charset="-128"/>
              </a:rPr>
              <a:t>⇨有色の人びとや女性にとって、採用や昇進に</a:t>
            </a:r>
            <a:endParaRPr kumimoji="1" lang="en-US" altLang="ja-JP" sz="1700" b="1" i="1" dirty="0">
              <a:latin typeface="メイリオ" panose="020B0604030504040204" pitchFamily="50" charset="-128"/>
              <a:ea typeface="メイリオ" panose="020B0604030504040204" pitchFamily="50" charset="-128"/>
            </a:endParaRPr>
          </a:p>
          <a:p>
            <a:r>
              <a:rPr kumimoji="1" lang="ja-JP" altLang="en-US" sz="1700" b="1" i="1" dirty="0">
                <a:latin typeface="メイリオ" panose="020B0604030504040204" pitchFamily="50" charset="-128"/>
                <a:ea typeface="メイリオ" panose="020B0604030504040204" pitchFamily="50" charset="-128"/>
              </a:rPr>
              <a:t>　　 おいて差別された人びとは雇用機会均等法の</a:t>
            </a:r>
            <a:endParaRPr kumimoji="1" lang="en-US" altLang="ja-JP" sz="1700" b="1" i="1" dirty="0">
              <a:latin typeface="メイリオ" panose="020B0604030504040204" pitchFamily="50" charset="-128"/>
              <a:ea typeface="メイリオ" panose="020B0604030504040204" pitchFamily="50" charset="-128"/>
            </a:endParaRPr>
          </a:p>
          <a:p>
            <a:r>
              <a:rPr kumimoji="1" lang="en-US" altLang="ja-JP" sz="1700" b="1" i="1" dirty="0">
                <a:latin typeface="メイリオ" panose="020B0604030504040204" pitchFamily="50" charset="-128"/>
                <a:ea typeface="メイリオ" panose="020B0604030504040204" pitchFamily="50" charset="-128"/>
              </a:rPr>
              <a:t>       </a:t>
            </a:r>
            <a:r>
              <a:rPr kumimoji="1" lang="ja-JP" altLang="en-US" sz="1700" b="1" i="1" dirty="0">
                <a:latin typeface="メイリオ" panose="020B0604030504040204" pitchFamily="50" charset="-128"/>
                <a:ea typeface="メイリオ" panose="020B0604030504040204" pitchFamily="50" charset="-128"/>
              </a:rPr>
              <a:t>ガイドラインに沿って雇用者を訴えることが可能。</a:t>
            </a:r>
            <a:endParaRPr kumimoji="1" lang="en-US" altLang="ja-JP" sz="1700" b="1" i="1" dirty="0">
              <a:latin typeface="メイリオ" panose="020B0604030504040204" pitchFamily="50" charset="-128"/>
              <a:ea typeface="メイリオ" panose="020B0604030504040204" pitchFamily="50" charset="-128"/>
            </a:endParaRPr>
          </a:p>
          <a:p>
            <a:r>
              <a:rPr kumimoji="1" lang="en-US" altLang="ja-JP" sz="1700" b="1" i="1" dirty="0">
                <a:latin typeface="メイリオ" panose="020B0604030504040204" pitchFamily="50" charset="-128"/>
                <a:ea typeface="メイリオ" panose="020B0604030504040204" pitchFamily="50" charset="-128"/>
              </a:rPr>
              <a:t>       </a:t>
            </a:r>
            <a:r>
              <a:rPr kumimoji="1" lang="ja-JP" altLang="en-US" sz="1700" b="1" i="1" dirty="0">
                <a:latin typeface="メイリオ" panose="020B0604030504040204" pitchFamily="50" charset="-128"/>
                <a:ea typeface="メイリオ" panose="020B0604030504040204" pitchFamily="50" charset="-128"/>
              </a:rPr>
              <a:t>同法により、従業員は仕事上の差別を解決する</a:t>
            </a:r>
            <a:endParaRPr kumimoji="1" lang="en-US" altLang="ja-JP" sz="1700" b="1" i="1" dirty="0">
              <a:latin typeface="メイリオ" panose="020B0604030504040204" pitchFamily="50" charset="-128"/>
              <a:ea typeface="メイリオ" panose="020B0604030504040204" pitchFamily="50" charset="-128"/>
            </a:endParaRPr>
          </a:p>
          <a:p>
            <a:r>
              <a:rPr kumimoji="1" lang="en-US" altLang="ja-JP" sz="1700" b="1" i="1" dirty="0">
                <a:latin typeface="メイリオ" panose="020B0604030504040204" pitchFamily="50" charset="-128"/>
                <a:ea typeface="メイリオ" panose="020B0604030504040204" pitchFamily="50" charset="-128"/>
              </a:rPr>
              <a:t>       </a:t>
            </a:r>
            <a:r>
              <a:rPr kumimoji="1" lang="ja-JP" altLang="en-US" sz="1700" b="1" i="1" dirty="0">
                <a:latin typeface="メイリオ" panose="020B0604030504040204" pitchFamily="50" charset="-128"/>
                <a:ea typeface="メイリオ" panose="020B0604030504040204" pitchFamily="50" charset="-128"/>
              </a:rPr>
              <a:t>直接の方法を得たことになります。</a:t>
            </a:r>
            <a:endParaRPr kumimoji="1" lang="en-US" altLang="ja-JP" sz="1700" b="1" i="1" dirty="0">
              <a:latin typeface="メイリオ" panose="020B0604030504040204" pitchFamily="50" charset="-128"/>
              <a:ea typeface="メイリオ" panose="020B0604030504040204" pitchFamily="50" charset="-128"/>
            </a:endParaRPr>
          </a:p>
          <a:p>
            <a:r>
              <a:rPr kumimoji="1" lang="ja-JP" altLang="en-US" sz="1700" b="1" i="1" dirty="0">
                <a:latin typeface="メイリオ" panose="020B0604030504040204" pitchFamily="50" charset="-128"/>
                <a:ea typeface="メイリオ" panose="020B0604030504040204" pitchFamily="50" charset="-128"/>
              </a:rPr>
              <a:t>　本日はお話をいたしませんが、</a:t>
            </a:r>
            <a:endParaRPr kumimoji="1" lang="en-US" altLang="ja-JP" sz="1700" b="1" i="1" dirty="0">
              <a:latin typeface="メイリオ" panose="020B0604030504040204" pitchFamily="50" charset="-128"/>
              <a:ea typeface="メイリオ" panose="020B0604030504040204" pitchFamily="50" charset="-128"/>
            </a:endParaRPr>
          </a:p>
          <a:p>
            <a:pPr defTabSz="966064">
              <a:defRPr/>
            </a:pPr>
            <a:r>
              <a:rPr kumimoji="1" lang="ja-JP" altLang="en-US" sz="1700" dirty="0">
                <a:latin typeface="メイリオ" panose="020B0604030504040204" pitchFamily="50" charset="-128"/>
                <a:ea typeface="メイリオ" panose="020B0604030504040204" pitchFamily="50" charset="-128"/>
              </a:rPr>
              <a:t>　</a:t>
            </a:r>
            <a:r>
              <a:rPr kumimoji="1" lang="en-US" altLang="ja-JP" sz="1700" dirty="0">
                <a:latin typeface="メイリオ" panose="020B0604030504040204" pitchFamily="50" charset="-128"/>
                <a:ea typeface="メイリオ" panose="020B0604030504040204" pitchFamily="50" charset="-128"/>
              </a:rPr>
              <a:t>2</a:t>
            </a:r>
            <a:r>
              <a:rPr kumimoji="1" lang="ja-JP" altLang="en-US" sz="1700" dirty="0">
                <a:latin typeface="メイリオ" panose="020B0604030504040204" pitchFamily="50" charset="-128"/>
                <a:ea typeface="メイリオ" panose="020B0604030504040204" pitchFamily="50" charset="-128"/>
              </a:rPr>
              <a:t>）</a:t>
            </a:r>
            <a:r>
              <a:rPr kumimoji="1" lang="en-US" altLang="ja-JP" sz="1700" b="1" dirty="0">
                <a:latin typeface="メイリオ" panose="020B0604030504040204" pitchFamily="50" charset="-128"/>
                <a:ea typeface="メイリオ" panose="020B0604030504040204" pitchFamily="50" charset="-128"/>
              </a:rPr>
              <a:t>1965</a:t>
            </a:r>
            <a:r>
              <a:rPr kumimoji="1" lang="ja-JP" altLang="en-US" sz="1700" b="1" dirty="0">
                <a:latin typeface="メイリオ" panose="020B0604030504040204" pitchFamily="50" charset="-128"/>
                <a:ea typeface="メイリオ" panose="020B0604030504040204" pitchFamily="50" charset="-128"/>
              </a:rPr>
              <a:t>年：アファーマティブ・アクションが制定</a:t>
            </a:r>
            <a:endParaRPr kumimoji="1" lang="en-US" altLang="ja-JP" sz="1700" b="1" dirty="0">
              <a:latin typeface="メイリオ" panose="020B0604030504040204" pitchFamily="50" charset="-128"/>
              <a:ea typeface="メイリオ" panose="020B0604030504040204" pitchFamily="50" charset="-128"/>
            </a:endParaRPr>
          </a:p>
          <a:p>
            <a:pPr defTabSz="966064">
              <a:defRPr/>
            </a:pPr>
            <a:r>
              <a:rPr kumimoji="1" lang="ja-JP" altLang="en-US" sz="1700" b="1" dirty="0">
                <a:latin typeface="メイリオ" panose="020B0604030504040204" pitchFamily="50" charset="-128"/>
                <a:ea typeface="メイリオ" panose="020B0604030504040204" pitchFamily="50" charset="-128"/>
              </a:rPr>
              <a:t>　　　されています。</a:t>
            </a:r>
            <a:endParaRPr kumimoji="1" lang="en-US" altLang="ja-JP" sz="1700" b="1" dirty="0">
              <a:latin typeface="メイリオ" panose="020B0604030504040204" pitchFamily="50" charset="-128"/>
              <a:ea typeface="メイリオ" panose="020B0604030504040204" pitchFamily="50" charset="-128"/>
            </a:endParaRPr>
          </a:p>
          <a:p>
            <a:pPr defTabSz="966064">
              <a:defRPr/>
            </a:pPr>
            <a:r>
              <a:rPr kumimoji="1" lang="ja-JP" altLang="en-US" sz="1700" b="1" dirty="0">
                <a:latin typeface="メイリオ" panose="020B0604030504040204" pitchFamily="50" charset="-128"/>
                <a:ea typeface="メイリオ" panose="020B0604030504040204" pitchFamily="50" charset="-128"/>
              </a:rPr>
              <a:t>　　 （積極的差別是正措置：以下</a:t>
            </a:r>
            <a:r>
              <a:rPr kumimoji="1" lang="en-US" altLang="ja-JP" sz="1700" b="1" dirty="0">
                <a:latin typeface="メイリオ" panose="020B0604030504040204" pitchFamily="50" charset="-128"/>
                <a:ea typeface="メイリオ" panose="020B0604030504040204" pitchFamily="50" charset="-128"/>
              </a:rPr>
              <a:t>AA</a:t>
            </a:r>
            <a:r>
              <a:rPr kumimoji="1" lang="ja-JP" altLang="en-US" sz="1700" b="1" dirty="0">
                <a:latin typeface="メイリオ" panose="020B0604030504040204" pitchFamily="50" charset="-128"/>
                <a:ea typeface="メイリオ" panose="020B0604030504040204" pitchFamily="50" charset="-128"/>
              </a:rPr>
              <a:t>）</a:t>
            </a:r>
            <a:r>
              <a:rPr kumimoji="1" lang="ja-JP" altLang="en-US" sz="1700" dirty="0">
                <a:latin typeface="メイリオ" panose="020B0604030504040204" pitchFamily="50" charset="-128"/>
                <a:ea typeface="メイリオ" panose="020B0604030504040204" pitchFamily="50" charset="-128"/>
              </a:rPr>
              <a:t>　　　</a:t>
            </a:r>
            <a:endParaRPr kumimoji="1" lang="en-US" altLang="ja-JP" sz="1700" dirty="0">
              <a:latin typeface="メイリオ" panose="020B0604030504040204" pitchFamily="50" charset="-128"/>
              <a:ea typeface="メイリオ" panose="020B0604030504040204" pitchFamily="50" charset="-128"/>
            </a:endParaRPr>
          </a:p>
          <a:p>
            <a:r>
              <a:rPr kumimoji="1" lang="ja-JP" altLang="en-US" sz="1700" dirty="0">
                <a:latin typeface="メイリオ" panose="020B0604030504040204" pitchFamily="50" charset="-128"/>
                <a:ea typeface="メイリオ" panose="020B0604030504040204" pitchFamily="50" charset="-128"/>
              </a:rPr>
              <a:t>　　　</a:t>
            </a:r>
            <a:endParaRPr kumimoji="1" lang="en-US" altLang="ja-JP" sz="1700"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第２ステージは、</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1970</a:t>
            </a:r>
            <a:r>
              <a:rPr kumimoji="1" lang="ja-JP" altLang="en-US" sz="1700" b="1" dirty="0">
                <a:latin typeface="メイリオ" panose="020B0604030504040204" pitchFamily="50" charset="-128"/>
                <a:ea typeface="メイリオ" panose="020B0604030504040204" pitchFamily="50" charset="-128"/>
              </a:rPr>
              <a:t>～</a:t>
            </a:r>
            <a:r>
              <a:rPr kumimoji="1" lang="en-US" altLang="ja-JP" sz="1700" b="1" dirty="0">
                <a:latin typeface="メイリオ" panose="020B0604030504040204" pitchFamily="50" charset="-128"/>
                <a:ea typeface="メイリオ" panose="020B0604030504040204" pitchFamily="50" charset="-128"/>
              </a:rPr>
              <a:t>80</a:t>
            </a:r>
            <a:r>
              <a:rPr kumimoji="1" lang="ja-JP" altLang="en-US" sz="1700" b="1" dirty="0">
                <a:latin typeface="メイリオ" panose="020B0604030504040204" pitchFamily="50" charset="-128"/>
                <a:ea typeface="メイリオ" panose="020B0604030504040204" pitchFamily="50" charset="-128"/>
              </a:rPr>
              <a:t>年：</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個々の持つ多様性の価値が認知され、多様性を</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理解尊重すべきとの認識が拡大されてきました。</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その結果、</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⇨組織内の人種差別や性差別の表出を最低限に</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抑えれるため、社会では教育・訓練プログラムを</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    </a:t>
            </a:r>
            <a:r>
              <a:rPr kumimoji="1" lang="ja-JP" altLang="en-US" sz="1700" b="1" dirty="0">
                <a:latin typeface="メイリオ" panose="020B0604030504040204" pitchFamily="50" charset="-128"/>
                <a:ea typeface="メイリオ" panose="020B0604030504040204" pitchFamily="50" charset="-128"/>
              </a:rPr>
              <a:t>実施するようになりました。</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第</a:t>
            </a:r>
            <a:r>
              <a:rPr kumimoji="1" lang="en-US" altLang="ja-JP" sz="1700" b="1" dirty="0">
                <a:latin typeface="メイリオ" panose="020B0604030504040204" pitchFamily="50" charset="-128"/>
                <a:ea typeface="メイリオ" panose="020B0604030504040204" pitchFamily="50" charset="-128"/>
              </a:rPr>
              <a:t>3</a:t>
            </a:r>
            <a:r>
              <a:rPr kumimoji="1" lang="ja-JP" altLang="en-US" sz="1700" b="1" dirty="0">
                <a:latin typeface="メイリオ" panose="020B0604030504040204" pitchFamily="50" charset="-128"/>
                <a:ea typeface="メイリオ" panose="020B0604030504040204" pitchFamily="50" charset="-128"/>
              </a:rPr>
              <a:t>ステージは、</a:t>
            </a:r>
            <a:endParaRPr kumimoji="1" lang="en-US" altLang="ja-JP" sz="1700"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1980</a:t>
            </a:r>
            <a:r>
              <a:rPr kumimoji="1" lang="ja-JP" altLang="en-US" sz="1700" b="1" dirty="0">
                <a:latin typeface="メイリオ" panose="020B0604030504040204" pitchFamily="50" charset="-128"/>
                <a:ea typeface="メイリオ" panose="020B0604030504040204" pitchFamily="50" charset="-128"/>
              </a:rPr>
              <a:t>年以降：</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2100" b="1" dirty="0">
                <a:latin typeface="メイリオ" panose="020B0604030504040204" pitchFamily="50" charset="-128"/>
                <a:ea typeface="メイリオ" panose="020B0604030504040204" pitchFamily="50" charset="-128"/>
              </a:rPr>
              <a:t>ダイバーシティが倫理問題から経営問題へ</a:t>
            </a:r>
            <a:endParaRPr kumimoji="1" lang="en-US" altLang="ja-JP" sz="2100" b="1" dirty="0">
              <a:latin typeface="メイリオ" panose="020B0604030504040204" pitchFamily="50" charset="-128"/>
              <a:ea typeface="メイリオ" panose="020B0604030504040204" pitchFamily="50" charset="-128"/>
            </a:endParaRPr>
          </a:p>
          <a:p>
            <a:r>
              <a:rPr kumimoji="1" lang="ja-JP" altLang="en-US" sz="2100" b="1" dirty="0">
                <a:latin typeface="メイリオ" panose="020B0604030504040204" pitchFamily="50" charset="-128"/>
                <a:ea typeface="メイリオ" panose="020B0604030504040204" pitchFamily="50" charset="-128"/>
              </a:rPr>
              <a:t>シフトいたしました。</a:t>
            </a:r>
            <a:endParaRPr kumimoji="1" lang="en-US" altLang="ja-JP" sz="21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（時代背景としては）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・大量生産大量消費の経済モデルが生きずまり、</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市場と商品の多様性が求められた結果、</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マイノリティの持つ多様な背景が新商品の開発や</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新規市場獲得に活かされ、企業の競争力獲得の</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手段となった時代であります。特に、</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a:t>
            </a:r>
            <a:r>
              <a:rPr kumimoji="1" lang="en-US" altLang="ja-JP" sz="1700" b="1" dirty="0">
                <a:latin typeface="メイリオ" panose="020B0604030504040204" pitchFamily="50" charset="-128"/>
                <a:ea typeface="メイリオ" panose="020B0604030504040204" pitchFamily="50" charset="-128"/>
              </a:rPr>
              <a:t>1987</a:t>
            </a:r>
            <a:r>
              <a:rPr kumimoji="1" lang="ja-JP" altLang="en-US" sz="1700" b="1" dirty="0">
                <a:latin typeface="メイリオ" panose="020B0604030504040204" pitchFamily="50" charset="-128"/>
                <a:ea typeface="メイリオ" panose="020B0604030504040204" pitchFamily="50" charset="-128"/>
              </a:rPr>
              <a:t>年“</a:t>
            </a:r>
            <a:r>
              <a:rPr kumimoji="1" lang="en-US" altLang="ja-JP" sz="1700" b="1" dirty="0">
                <a:latin typeface="メイリオ" panose="020B0604030504040204" pitchFamily="50" charset="-128"/>
                <a:ea typeface="メイリオ" panose="020B0604030504040204" pitchFamily="50" charset="-128"/>
              </a:rPr>
              <a:t>Workforce 2000</a:t>
            </a:r>
            <a:r>
              <a:rPr kumimoji="1" lang="ja-JP" altLang="en-US" sz="1700" b="1" dirty="0">
                <a:latin typeface="メイリオ" panose="020B0604030504040204" pitchFamily="50" charset="-128"/>
                <a:ea typeface="メイリオ" panose="020B0604030504040204" pitchFamily="50" charset="-128"/>
              </a:rPr>
              <a:t>”はダイバシティーに</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対する企業の関心を倫理問題から経営問題に</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シフトさせるきっかけとなったとされます。</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この結果、</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⇨多様な人材を格差や差別是正のための取り組みから、</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   </a:t>
            </a:r>
            <a:r>
              <a:rPr kumimoji="1" lang="ja-JP" altLang="en-US" sz="1700" b="1" dirty="0">
                <a:latin typeface="メイリオ" panose="020B0604030504040204" pitchFamily="50" charset="-128"/>
                <a:ea typeface="メイリオ" panose="020B0604030504040204" pitchFamily="50" charset="-128"/>
              </a:rPr>
              <a:t>価値を認め尊重する段階を経て経営成果を得るため</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の戦略的ダイバーシティ・マネジメントへ発展して</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まいりました。</a:t>
            </a:r>
            <a:endParaRPr kumimoji="1" lang="en-US" altLang="ja-JP" sz="1700" dirty="0">
              <a:latin typeface="メイリオ" panose="020B0604030504040204" pitchFamily="50" charset="-128"/>
              <a:ea typeface="メイリオ" panose="020B0604030504040204" pitchFamily="50" charset="-128"/>
            </a:endParaRPr>
          </a:p>
          <a:p>
            <a:pPr>
              <a:lnSpc>
                <a:spcPct val="120000"/>
              </a:lnSpc>
              <a:buClr>
                <a:srgbClr val="0000FF"/>
              </a:buClr>
              <a:buSzPct val="150000"/>
            </a:pPr>
            <a:endParaRPr kumimoji="1" lang="en-US" altLang="ja-JP" sz="17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DB827055-821E-4F6B-AAA9-2685E1493D9C}" type="slidenum">
              <a:rPr lang="en-US" smtClean="0"/>
              <a:t>3</a:t>
            </a:fld>
            <a:endParaRPr lang="en-US" dirty="0"/>
          </a:p>
        </p:txBody>
      </p:sp>
    </p:spTree>
    <p:extLst>
      <p:ext uri="{BB962C8B-B14F-4D97-AF65-F5344CB8AC3E}">
        <p14:creationId xmlns:p14="http://schemas.microsoft.com/office/powerpoint/2010/main" val="3447137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b="1" dirty="0">
                <a:latin typeface="メイリオ" panose="020B0604030504040204" pitchFamily="50" charset="-128"/>
                <a:ea typeface="メイリオ" panose="020B0604030504040204" pitchFamily="50" charset="-128"/>
              </a:rPr>
              <a:t>戦略計画とステファニー・アーチック</a:t>
            </a:r>
            <a:r>
              <a:rPr kumimoji="1" lang="en-US" altLang="ja-JP" sz="1600" b="1" dirty="0">
                <a:latin typeface="メイリオ" panose="020B0604030504040204" pitchFamily="50" charset="-128"/>
                <a:ea typeface="メイリオ" panose="020B0604030504040204" pitchFamily="50" charset="-128"/>
              </a:rPr>
              <a:t>RI</a:t>
            </a:r>
            <a:r>
              <a:rPr kumimoji="1" lang="ja-JP" altLang="en-US" sz="1600" b="1" dirty="0">
                <a:latin typeface="メイリオ" panose="020B0604030504040204" pitchFamily="50" charset="-128"/>
                <a:ea typeface="メイリオ" panose="020B0604030504040204" pitchFamily="50" charset="-128"/>
              </a:rPr>
              <a:t>会長エレクト</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が戦略計画委員会委員長であったさい配信された</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メッセージをお示ししています。</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この中で、</a:t>
            </a:r>
            <a:r>
              <a:rPr kumimoji="1" lang="en-US" altLang="ja-JP" sz="1600" b="1" dirty="0">
                <a:latin typeface="メイリオ" panose="020B0604030504040204" pitchFamily="50" charset="-128"/>
                <a:ea typeface="メイリオ" panose="020B0604030504040204" pitchFamily="50" charset="-128"/>
              </a:rPr>
              <a:t>RI</a:t>
            </a:r>
            <a:r>
              <a:rPr kumimoji="1" lang="ja-JP" altLang="en-US" sz="1600" b="1" dirty="0">
                <a:latin typeface="メイリオ" panose="020B0604030504040204" pitchFamily="50" charset="-128"/>
                <a:ea typeface="メイリオ" panose="020B0604030504040204" pitchFamily="50" charset="-128"/>
              </a:rPr>
              <a:t>会長エレクトは、</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４つの戦略的優先事項を示されております。</a:t>
            </a:r>
            <a:endParaRPr kumimoji="1" lang="en-US" altLang="ja-JP" sz="1600" b="1" dirty="0">
              <a:latin typeface="メイリオ" panose="020B0604030504040204" pitchFamily="50" charset="-128"/>
              <a:ea typeface="メイリオ" panose="020B0604030504040204" pitchFamily="50" charset="-128"/>
            </a:endParaRPr>
          </a:p>
          <a:p>
            <a:endParaRPr kumimoji="1" lang="ja-JP" altLang="en-US" sz="1600"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286C01CA-0104-4874-93A1-21A466473F3A}" type="slidenum">
              <a:rPr kumimoji="1" lang="ja-JP" altLang="en-US" smtClean="0"/>
              <a:t>30</a:t>
            </a:fld>
            <a:endParaRPr kumimoji="1" lang="ja-JP" altLang="en-US"/>
          </a:p>
        </p:txBody>
      </p:sp>
    </p:spTree>
    <p:extLst>
      <p:ext uri="{BB962C8B-B14F-4D97-AF65-F5344CB8AC3E}">
        <p14:creationId xmlns:p14="http://schemas.microsoft.com/office/powerpoint/2010/main" val="2099674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b="1" dirty="0">
                <a:latin typeface="メイリオ" panose="020B0604030504040204" pitchFamily="50" charset="-128"/>
                <a:ea typeface="メイリオ" panose="020B0604030504040204" pitchFamily="50" charset="-128"/>
              </a:rPr>
              <a:t>実は、</a:t>
            </a:r>
            <a:r>
              <a:rPr kumimoji="1" lang="en-US" altLang="ja-JP" sz="1600" b="1" dirty="0">
                <a:latin typeface="メイリオ" panose="020B0604030504040204" pitchFamily="50" charset="-128"/>
                <a:ea typeface="メイリオ" panose="020B0604030504040204" pitchFamily="50" charset="-128"/>
              </a:rPr>
              <a:t>1</a:t>
            </a:r>
            <a:r>
              <a:rPr kumimoji="1" lang="ja-JP" altLang="en-US" sz="1600" b="1" dirty="0">
                <a:latin typeface="メイリオ" panose="020B0604030504040204" pitchFamily="50" charset="-128"/>
                <a:ea typeface="メイリオ" panose="020B0604030504040204" pitchFamily="50" charset="-128"/>
              </a:rPr>
              <a:t>月の開催された国際協議会で夜</a:t>
            </a:r>
            <a:r>
              <a:rPr kumimoji="1" lang="en-US" altLang="ja-JP" sz="1600" b="1" dirty="0">
                <a:latin typeface="メイリオ" panose="020B0604030504040204" pitchFamily="50" charset="-128"/>
                <a:ea typeface="メイリオ" panose="020B0604030504040204" pitchFamily="50" charset="-128"/>
              </a:rPr>
              <a:t>RI</a:t>
            </a:r>
            <a:r>
              <a:rPr kumimoji="1" lang="ja-JP" altLang="en-US" sz="1600" b="1" dirty="0">
                <a:latin typeface="メイリオ" panose="020B0604030504040204" pitchFamily="50" charset="-128"/>
                <a:ea typeface="メイリオ" panose="020B0604030504040204" pitchFamily="50" charset="-128"/>
              </a:rPr>
              <a:t>理事会が</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終了後、偶然ステファニー・アーチック</a:t>
            </a:r>
            <a:r>
              <a:rPr kumimoji="1" lang="en-US" altLang="ja-JP" sz="1600" b="1" dirty="0">
                <a:latin typeface="メイリオ" panose="020B0604030504040204" pitchFamily="50" charset="-128"/>
                <a:ea typeface="メイリオ" panose="020B0604030504040204" pitchFamily="50" charset="-128"/>
              </a:rPr>
              <a:t>RI</a:t>
            </a:r>
            <a:r>
              <a:rPr kumimoji="1" lang="ja-JP" altLang="en-US" sz="1600" b="1" dirty="0">
                <a:latin typeface="メイリオ" panose="020B0604030504040204" pitchFamily="50" charset="-128"/>
                <a:ea typeface="メイリオ" panose="020B0604030504040204" pitchFamily="50" charset="-128"/>
              </a:rPr>
              <a:t>会長エレクト</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にお会いし直接お話をすることができ、戦略計画に</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ついて確認することができました。</a:t>
            </a:r>
            <a:endParaRPr kumimoji="1" lang="en-US" altLang="ja-JP" sz="1600" b="1" dirty="0">
              <a:latin typeface="メイリオ" panose="020B0604030504040204" pitchFamily="50" charset="-128"/>
              <a:ea typeface="メイリオ" panose="020B0604030504040204" pitchFamily="50" charset="-128"/>
            </a:endParaRPr>
          </a:p>
          <a:p>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戦略計画とは、</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“ロータリーの伝統や価値観を払拭するものではない”</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と明確に述べられ、</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戦略計画の目的について、</a:t>
            </a:r>
            <a:endParaRPr kumimoji="1" lang="en-US" altLang="ja-JP" sz="1600" b="1" dirty="0">
              <a:latin typeface="メイリオ" panose="020B0604030504040204" pitchFamily="50" charset="-128"/>
              <a:ea typeface="メイリオ" panose="020B0604030504040204" pitchFamily="50" charset="-128"/>
            </a:endParaRPr>
          </a:p>
          <a:p>
            <a:r>
              <a:rPr kumimoji="1" lang="en-US" altLang="ja-JP" sz="1600" b="1" dirty="0">
                <a:latin typeface="メイリオ" panose="020B0604030504040204" pitchFamily="50" charset="-128"/>
                <a:ea typeface="メイリオ" panose="020B0604030504040204" pitchFamily="50" charset="-128"/>
              </a:rPr>
              <a:t>1</a:t>
            </a:r>
            <a:r>
              <a:rPr kumimoji="1" lang="ja-JP" altLang="en-US" sz="1600" b="1" dirty="0">
                <a:latin typeface="メイリオ" panose="020B0604030504040204" pitchFamily="50" charset="-128"/>
                <a:ea typeface="メイリオ" panose="020B0604030504040204" pitchFamily="50" charset="-128"/>
              </a:rPr>
              <a:t>）～</a:t>
            </a:r>
            <a:r>
              <a:rPr kumimoji="1" lang="en-US" altLang="ja-JP" sz="1600" b="1" dirty="0">
                <a:latin typeface="メイリオ" panose="020B0604030504040204" pitchFamily="50" charset="-128"/>
                <a:ea typeface="メイリオ" panose="020B0604030504040204" pitchFamily="50" charset="-128"/>
              </a:rPr>
              <a:t>4</a:t>
            </a:r>
            <a:r>
              <a:rPr kumimoji="1" lang="ja-JP" altLang="en-US" sz="1600" b="1" dirty="0">
                <a:latin typeface="メイリオ" panose="020B0604030504040204" pitchFamily="50" charset="-128"/>
                <a:ea typeface="メイリオ" panose="020B0604030504040204" pitchFamily="50" charset="-128"/>
              </a:rPr>
              <a:t>）で示されております。</a:t>
            </a:r>
          </a:p>
        </p:txBody>
      </p:sp>
      <p:sp>
        <p:nvSpPr>
          <p:cNvPr id="4" name="スライド番号プレースホルダー 3"/>
          <p:cNvSpPr>
            <a:spLocks noGrp="1"/>
          </p:cNvSpPr>
          <p:nvPr>
            <p:ph type="sldNum" sz="quarter" idx="5"/>
          </p:nvPr>
        </p:nvSpPr>
        <p:spPr/>
        <p:txBody>
          <a:bodyPr/>
          <a:lstStyle/>
          <a:p>
            <a:fld id="{286C01CA-0104-4874-93A1-21A466473F3A}" type="slidenum">
              <a:rPr kumimoji="1" lang="ja-JP" altLang="en-US" smtClean="0"/>
              <a:t>31</a:t>
            </a:fld>
            <a:endParaRPr kumimoji="1" lang="ja-JP" altLang="en-US"/>
          </a:p>
        </p:txBody>
      </p:sp>
    </p:spTree>
    <p:extLst>
      <p:ext uri="{BB962C8B-B14F-4D97-AF65-F5344CB8AC3E}">
        <p14:creationId xmlns:p14="http://schemas.microsoft.com/office/powerpoint/2010/main" val="1692142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700" b="1" dirty="0">
                <a:latin typeface="メイリオ" panose="020B0604030504040204" pitchFamily="50" charset="-128"/>
                <a:ea typeface="メイリオ" panose="020B0604030504040204" pitchFamily="50" charset="-128"/>
              </a:rPr>
              <a:t>ロータリーにおける</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の取り組みについて検討した。</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kumimoji="1" lang="ja-JP" altLang="en-US" sz="1700" b="1" dirty="0">
                <a:latin typeface="メイリオ" panose="020B0604030504040204" pitchFamily="50" charset="-128"/>
                <a:ea typeface="メイリオ" panose="020B0604030504040204" pitchFamily="50" charset="-128"/>
              </a:rPr>
              <a:t>１）ロータリーにおける</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行動計画や戦略的優先事項に沿って取り組むことを</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     </a:t>
            </a:r>
            <a:r>
              <a:rPr kumimoji="1" lang="ja-JP" altLang="en-US" sz="1700" b="1" dirty="0">
                <a:latin typeface="メイリオ" panose="020B0604030504040204" pitchFamily="50" charset="-128"/>
                <a:ea typeface="メイリオ" panose="020B0604030504040204" pitchFamily="50" charset="-128"/>
              </a:rPr>
              <a:t>奨励しています。</a:t>
            </a:r>
            <a:endParaRPr kumimoji="1" lang="en-US" altLang="ja-JP" sz="1700" b="1" dirty="0">
              <a:latin typeface="メイリオ" panose="020B0604030504040204" pitchFamily="50" charset="-128"/>
              <a:ea typeface="メイリオ" panose="020B0604030504040204" pitchFamily="50" charset="-128"/>
            </a:endParaRPr>
          </a:p>
          <a:p>
            <a:pPr marL="301895" indent="-301895">
              <a:buFont typeface="Arial" panose="020B0604020202020204" pitchFamily="34" charset="0"/>
              <a:buChar char="•"/>
            </a:pPr>
            <a:endParaRPr kumimoji="1" lang="en-US" altLang="ja-JP" sz="1700" b="1"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kumimoji="1" lang="ja-JP" altLang="en-US" sz="1700" b="1" dirty="0">
                <a:latin typeface="メイリオ" panose="020B0604030504040204" pitchFamily="50" charset="-128"/>
                <a:ea typeface="メイリオ" panose="020B0604030504040204" pitchFamily="50" charset="-128"/>
              </a:rPr>
              <a:t>２）ロータリーの基本理念として、</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四つのテスト</a:t>
            </a:r>
            <a:r>
              <a:rPr kumimoji="1" lang="en-US" altLang="ja-JP" sz="1700" b="1" dirty="0">
                <a:latin typeface="メイリオ" panose="020B0604030504040204" pitchFamily="50" charset="-128"/>
                <a:ea typeface="メイリオ" panose="020B0604030504040204" pitchFamily="50" charset="-128"/>
              </a:rPr>
              <a:t>/</a:t>
            </a:r>
            <a:r>
              <a:rPr kumimoji="1" lang="ja-JP" altLang="en-US" sz="1700" b="1" dirty="0">
                <a:latin typeface="メイリオ" panose="020B0604030504040204" pitchFamily="50" charset="-128"/>
                <a:ea typeface="メイリオ" panose="020B0604030504040204" pitchFamily="50" charset="-128"/>
              </a:rPr>
              <a:t>ロータリーの目的</a:t>
            </a:r>
            <a:r>
              <a:rPr kumimoji="1" lang="en-US" altLang="ja-JP" sz="1700" b="1" dirty="0">
                <a:latin typeface="メイリオ" panose="020B0604030504040204" pitchFamily="50" charset="-128"/>
                <a:ea typeface="メイリオ" panose="020B0604030504040204" pitchFamily="50" charset="-128"/>
              </a:rPr>
              <a:t>/</a:t>
            </a:r>
            <a:r>
              <a:rPr kumimoji="1" lang="ja-JP" altLang="en-US" sz="1700" b="1" dirty="0">
                <a:latin typeface="メイリオ" panose="020B0604030504040204" pitchFamily="50" charset="-128"/>
                <a:ea typeface="メイリオ" panose="020B0604030504040204" pitchFamily="50" charset="-128"/>
              </a:rPr>
              <a:t>奉仕等を</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世界中のロータリアンがこれらの理念を大切に</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しています。</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特に、大切にしているものが中核的価値観である。</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ロータリーの</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は中核的価値観を反映しています。</a:t>
            </a:r>
          </a:p>
        </p:txBody>
      </p:sp>
      <p:sp>
        <p:nvSpPr>
          <p:cNvPr id="4" name="スライド番号プレースホルダー 3"/>
          <p:cNvSpPr>
            <a:spLocks noGrp="1"/>
          </p:cNvSpPr>
          <p:nvPr>
            <p:ph type="sldNum" sz="quarter" idx="5"/>
          </p:nvPr>
        </p:nvSpPr>
        <p:spPr/>
        <p:txBody>
          <a:bodyPr/>
          <a:lstStyle/>
          <a:p>
            <a:fld id="{DB827055-821E-4F6B-AAA9-2685E1493D9C}" type="slidenum">
              <a:rPr lang="en-US" smtClean="0"/>
              <a:t>32</a:t>
            </a:fld>
            <a:endParaRPr lang="en-US" dirty="0"/>
          </a:p>
        </p:txBody>
      </p:sp>
    </p:spTree>
    <p:extLst>
      <p:ext uri="{BB962C8B-B14F-4D97-AF65-F5344CB8AC3E}">
        <p14:creationId xmlns:p14="http://schemas.microsoft.com/office/powerpoint/2010/main" val="15356366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700" b="1" dirty="0">
                <a:latin typeface="メイリオ" panose="020B0604030504040204" pitchFamily="50" charset="-128"/>
                <a:ea typeface="メイリオ" panose="020B0604030504040204" pitchFamily="50" charset="-128"/>
              </a:rPr>
              <a:t>3</a:t>
            </a:r>
            <a:r>
              <a:rPr kumimoji="1" lang="ja-JP" altLang="en-US" sz="1700" b="1" dirty="0">
                <a:latin typeface="メイリオ" panose="020B0604030504040204" pitchFamily="50" charset="-128"/>
                <a:ea typeface="メイリオ" panose="020B0604030504040204" pitchFamily="50" charset="-128"/>
              </a:rPr>
              <a:t>）</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を推進するうえで阻害因子として、</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    </a:t>
            </a:r>
            <a:r>
              <a:rPr kumimoji="1" lang="ja-JP" altLang="en-US" sz="1700" b="1" dirty="0">
                <a:latin typeface="メイリオ" panose="020B0604030504040204" pitchFamily="50" charset="-128"/>
                <a:ea typeface="メイリオ" panose="020B0604030504040204" pitchFamily="50" charset="-128"/>
              </a:rPr>
              <a:t>お示ししている３項目等が存在します。</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インクルーシブな文化を創出するためには、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阻害因子を排除する努力が必要です。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4</a:t>
            </a:r>
            <a:r>
              <a:rPr kumimoji="1" lang="ja-JP" altLang="en-US" sz="1700" b="1" dirty="0">
                <a:latin typeface="メイリオ" panose="020B0604030504040204" pitchFamily="50" charset="-128"/>
                <a:ea typeface="メイリオ" panose="020B0604030504040204" pitchFamily="50" charset="-128"/>
              </a:rPr>
              <a:t>）インクルーシブなクラブ文化を創出するために、</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    </a:t>
            </a:r>
            <a:r>
              <a:rPr kumimoji="1" lang="ja-JP" altLang="en-US" sz="1700" b="1" dirty="0">
                <a:latin typeface="メイリオ" panose="020B0604030504040204" pitchFamily="50" charset="-128"/>
                <a:ea typeface="メイリオ" panose="020B0604030504040204" pitchFamily="50" charset="-128"/>
              </a:rPr>
              <a:t>文化を見直し変革する必要があります。</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    </a:t>
            </a:r>
            <a:r>
              <a:rPr kumimoji="1" lang="ja-JP" altLang="en-US" sz="1700" b="1" dirty="0">
                <a:latin typeface="メイリオ" panose="020B0604030504040204" pitchFamily="50" charset="-128"/>
                <a:ea typeface="メイリオ" panose="020B0604030504040204" pitchFamily="50" charset="-128"/>
              </a:rPr>
              <a:t>変化の導入に際しては、全会員の同意の下、</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    </a:t>
            </a:r>
            <a:r>
              <a:rPr kumimoji="1" lang="ja-JP" altLang="en-US" sz="1700" b="1" dirty="0">
                <a:latin typeface="メイリオ" panose="020B0604030504040204" pitchFamily="50" charset="-128"/>
                <a:ea typeface="メイリオ" panose="020B0604030504040204" pitchFamily="50" charset="-128"/>
              </a:rPr>
              <a:t>クラブ変革を推進することが重要です。</a:t>
            </a:r>
          </a:p>
        </p:txBody>
      </p:sp>
      <p:sp>
        <p:nvSpPr>
          <p:cNvPr id="4" name="スライド番号プレースホルダー 3"/>
          <p:cNvSpPr>
            <a:spLocks noGrp="1"/>
          </p:cNvSpPr>
          <p:nvPr>
            <p:ph type="sldNum" sz="quarter" idx="5"/>
          </p:nvPr>
        </p:nvSpPr>
        <p:spPr/>
        <p:txBody>
          <a:bodyPr/>
          <a:lstStyle/>
          <a:p>
            <a:fld id="{DB827055-821E-4F6B-AAA9-2685E1493D9C}" type="slidenum">
              <a:rPr lang="en-US" smtClean="0"/>
              <a:t>33</a:t>
            </a:fld>
            <a:endParaRPr lang="en-US" dirty="0"/>
          </a:p>
        </p:txBody>
      </p:sp>
    </p:spTree>
    <p:extLst>
      <p:ext uri="{BB962C8B-B14F-4D97-AF65-F5344CB8AC3E}">
        <p14:creationId xmlns:p14="http://schemas.microsoft.com/office/powerpoint/2010/main" val="3350360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3909"/>
              </a:lnSpc>
            </a:pPr>
            <a:r>
              <a:rPr kumimoji="1" lang="ja-JP" altLang="en-US" sz="1700" b="1" dirty="0">
                <a:solidFill>
                  <a:srgbClr val="6600FF"/>
                </a:solidFill>
                <a:latin typeface="メイリオ" panose="020B0604030504040204" pitchFamily="50" charset="-128"/>
                <a:ea typeface="メイリオ" panose="020B0604030504040204" pitchFamily="50" charset="-128"/>
              </a:rPr>
              <a:t>ロータリーにおける</a:t>
            </a:r>
            <a:r>
              <a:rPr kumimoji="1" lang="en-US" altLang="ja-JP" sz="1700" b="1" dirty="0">
                <a:solidFill>
                  <a:srgbClr val="6600FF"/>
                </a:solidFill>
                <a:latin typeface="メイリオ" panose="020B0604030504040204" pitchFamily="50" charset="-128"/>
                <a:ea typeface="メイリオ" panose="020B0604030504040204" pitchFamily="50" charset="-128"/>
              </a:rPr>
              <a:t>DEI</a:t>
            </a:r>
            <a:r>
              <a:rPr kumimoji="1" lang="ja-JP" altLang="en-US" sz="1700" b="1" dirty="0">
                <a:solidFill>
                  <a:srgbClr val="6600FF"/>
                </a:solidFill>
                <a:latin typeface="メイリオ" panose="020B0604030504040204" pitchFamily="50" charset="-128"/>
                <a:ea typeface="メイリオ" panose="020B0604030504040204" pitchFamily="50" charset="-128"/>
              </a:rPr>
              <a:t>による効果をまとめ、</a:t>
            </a:r>
            <a:endParaRPr kumimoji="1" lang="en-US" altLang="ja-JP" sz="1700" b="1" dirty="0">
              <a:solidFill>
                <a:srgbClr val="6600FF"/>
              </a:solidFill>
              <a:latin typeface="メイリオ" panose="020B0604030504040204" pitchFamily="50" charset="-128"/>
              <a:ea typeface="メイリオ" panose="020B0604030504040204" pitchFamily="50" charset="-128"/>
            </a:endParaRPr>
          </a:p>
          <a:p>
            <a:pPr>
              <a:lnSpc>
                <a:spcPts val="3909"/>
              </a:lnSpc>
            </a:pPr>
            <a:r>
              <a:rPr kumimoji="1" lang="ja-JP" altLang="en-US" sz="1700" b="1" dirty="0">
                <a:solidFill>
                  <a:srgbClr val="FF0000"/>
                </a:solidFill>
                <a:latin typeface="メイリオ" panose="020B0604030504040204" pitchFamily="50" charset="-128"/>
                <a:ea typeface="メイリオ" panose="020B0604030504040204" pitchFamily="50" charset="-128"/>
              </a:rPr>
              <a:t>シェーマでお示しします。</a:t>
            </a:r>
            <a:endParaRPr kumimoji="1" lang="en-US" altLang="ja-JP" sz="1700" b="1" dirty="0">
              <a:solidFill>
                <a:srgbClr val="FF0000"/>
              </a:solidFill>
              <a:latin typeface="メイリオ" panose="020B0604030504040204" pitchFamily="50" charset="-128"/>
              <a:ea typeface="メイリオ" panose="020B0604030504040204" pitchFamily="50" charset="-128"/>
            </a:endParaRPr>
          </a:p>
          <a:p>
            <a:pPr>
              <a:lnSpc>
                <a:spcPts val="3909"/>
              </a:lnSpc>
            </a:pPr>
            <a:endParaRPr kumimoji="1" lang="en-US" altLang="ja-JP" sz="1700" b="1" dirty="0">
              <a:latin typeface="メイリオ" panose="020B0604030504040204" pitchFamily="50" charset="-128"/>
              <a:ea typeface="メイリオ" panose="020B0604030504040204" pitchFamily="50" charset="-128"/>
            </a:endParaRPr>
          </a:p>
          <a:p>
            <a:pPr>
              <a:lnSpc>
                <a:spcPts val="3909"/>
              </a:lnSpc>
            </a:pPr>
            <a:r>
              <a:rPr kumimoji="1" lang="ja-JP" altLang="en-US" sz="1700" b="1" dirty="0">
                <a:latin typeface="メイリオ" panose="020B0604030504040204" pitchFamily="50" charset="-128"/>
                <a:ea typeface="メイリオ" panose="020B0604030504040204" pitchFamily="50" charset="-128"/>
              </a:rPr>
              <a:t>① クラブ文化を醸成するためには、</a:t>
            </a:r>
            <a:endParaRPr kumimoji="1" lang="en-US" altLang="ja-JP" sz="1700" b="1" dirty="0">
              <a:latin typeface="メイリオ" panose="020B0604030504040204" pitchFamily="50" charset="-128"/>
              <a:ea typeface="メイリオ" panose="020B0604030504040204" pitchFamily="50" charset="-128"/>
            </a:endParaRPr>
          </a:p>
          <a:p>
            <a:pPr>
              <a:lnSpc>
                <a:spcPts val="3909"/>
              </a:lnSpc>
            </a:pPr>
            <a:r>
              <a:rPr kumimoji="1" lang="en-US" altLang="ja-JP" sz="1700" b="1" dirty="0">
                <a:latin typeface="メイリオ" panose="020B0604030504040204" pitchFamily="50" charset="-128"/>
                <a:ea typeface="メイリオ" panose="020B0604030504040204" pitchFamily="50" charset="-128"/>
              </a:rPr>
              <a:t>    </a:t>
            </a:r>
            <a:r>
              <a:rPr kumimoji="1" lang="ja-JP" altLang="en-US" sz="1700" b="1" dirty="0">
                <a:latin typeface="メイリオ" panose="020B0604030504040204" pitchFamily="50" charset="-128"/>
                <a:ea typeface="メイリオ" panose="020B0604030504040204" pitchFamily="50" charset="-128"/>
              </a:rPr>
              <a:t>クラブ内の全ての会員に対して</a:t>
            </a:r>
            <a:r>
              <a:rPr kumimoji="1" lang="ja-JP" altLang="en-US" sz="1700" b="1" dirty="0">
                <a:solidFill>
                  <a:srgbClr val="FF0000"/>
                </a:solidFill>
                <a:latin typeface="メイリオ" panose="020B0604030504040204" pitchFamily="50" charset="-128"/>
                <a:ea typeface="メイリオ" panose="020B0604030504040204" pitchFamily="50" charset="-128"/>
              </a:rPr>
              <a:t>思いやり</a:t>
            </a:r>
            <a:r>
              <a:rPr kumimoji="1" lang="ja-JP" altLang="en-US" sz="1700" b="1" dirty="0">
                <a:solidFill>
                  <a:srgbClr val="6600FF"/>
                </a:solidFill>
                <a:latin typeface="メイリオ" panose="020B0604030504040204" pitchFamily="50" charset="-128"/>
                <a:ea typeface="メイリオ" panose="020B0604030504040204" pitchFamily="50" charset="-128"/>
              </a:rPr>
              <a:t>のある、</a:t>
            </a:r>
            <a:endParaRPr kumimoji="1" lang="en-US" altLang="ja-JP" sz="1700" b="1" dirty="0">
              <a:solidFill>
                <a:srgbClr val="6600FF"/>
              </a:solidFill>
              <a:latin typeface="メイリオ" panose="020B0604030504040204" pitchFamily="50" charset="-128"/>
              <a:ea typeface="メイリオ" panose="020B0604030504040204" pitchFamily="50" charset="-128"/>
            </a:endParaRPr>
          </a:p>
          <a:p>
            <a:pPr>
              <a:lnSpc>
                <a:spcPts val="3909"/>
              </a:lnSpc>
            </a:pPr>
            <a:r>
              <a:rPr kumimoji="1" lang="ja-JP" altLang="en-US" sz="1700" b="1" dirty="0">
                <a:solidFill>
                  <a:srgbClr val="6600FF"/>
                </a:solidFill>
                <a:latin typeface="メイリオ" panose="020B0604030504040204" pitchFamily="50" charset="-128"/>
                <a:ea typeface="メイリオ" panose="020B0604030504040204" pitchFamily="50" charset="-128"/>
              </a:rPr>
              <a:t>　 </a:t>
            </a:r>
            <a:r>
              <a:rPr kumimoji="1" lang="ja-JP" altLang="en-US" sz="1700" b="1" dirty="0">
                <a:solidFill>
                  <a:srgbClr val="FF0000"/>
                </a:solidFill>
                <a:latin typeface="メイリオ" panose="020B0604030504040204" pitchFamily="50" charset="-128"/>
                <a:ea typeface="メイリオ" panose="020B0604030504040204" pitchFamily="50" charset="-128"/>
              </a:rPr>
              <a:t>望まれかつ会員が安心して在籍できるクラブ文化</a:t>
            </a:r>
            <a:r>
              <a:rPr kumimoji="1" lang="ja-JP" altLang="en-US" sz="1700" b="1" dirty="0">
                <a:solidFill>
                  <a:srgbClr val="6600FF"/>
                </a:solidFill>
                <a:latin typeface="メイリオ" panose="020B0604030504040204" pitchFamily="50" charset="-128"/>
                <a:ea typeface="メイリオ" panose="020B0604030504040204" pitchFamily="50" charset="-128"/>
              </a:rPr>
              <a:t>を</a:t>
            </a:r>
            <a:endParaRPr kumimoji="1" lang="en-US" altLang="ja-JP" sz="1700" b="1" dirty="0">
              <a:solidFill>
                <a:srgbClr val="6600FF"/>
              </a:solidFill>
              <a:latin typeface="メイリオ" panose="020B0604030504040204" pitchFamily="50" charset="-128"/>
              <a:ea typeface="メイリオ" panose="020B0604030504040204" pitchFamily="50" charset="-128"/>
            </a:endParaRPr>
          </a:p>
          <a:p>
            <a:pPr>
              <a:lnSpc>
                <a:spcPts val="3909"/>
              </a:lnSpc>
            </a:pPr>
            <a:r>
              <a:rPr kumimoji="1" lang="en-US" altLang="ja-JP" sz="1700" b="1" dirty="0">
                <a:solidFill>
                  <a:srgbClr val="6600FF"/>
                </a:solidFill>
                <a:latin typeface="メイリオ" panose="020B0604030504040204" pitchFamily="50" charset="-128"/>
                <a:ea typeface="メイリオ" panose="020B0604030504040204" pitchFamily="50" charset="-128"/>
              </a:rPr>
              <a:t>    </a:t>
            </a:r>
            <a:r>
              <a:rPr kumimoji="1" lang="ja-JP" altLang="en-US" sz="1700" b="1" dirty="0">
                <a:solidFill>
                  <a:srgbClr val="6600FF"/>
                </a:solidFill>
                <a:latin typeface="メイリオ" panose="020B0604030504040204" pitchFamily="50" charset="-128"/>
                <a:ea typeface="メイリオ" panose="020B0604030504040204" pitchFamily="50" charset="-128"/>
              </a:rPr>
              <a:t>醸成することが必要です、</a:t>
            </a:r>
            <a:endParaRPr kumimoji="1" lang="en-US" altLang="ja-JP" sz="1700" b="1" dirty="0">
              <a:solidFill>
                <a:srgbClr val="6600FF"/>
              </a:solidFill>
              <a:latin typeface="メイリオ" panose="020B0604030504040204" pitchFamily="50" charset="-128"/>
              <a:ea typeface="メイリオ" panose="020B0604030504040204" pitchFamily="50" charset="-128"/>
            </a:endParaRPr>
          </a:p>
          <a:p>
            <a:pPr>
              <a:lnSpc>
                <a:spcPts val="3909"/>
              </a:lnSpc>
            </a:pPr>
            <a:endParaRPr kumimoji="1" lang="en-US" altLang="ja-JP" sz="1700" b="1" dirty="0">
              <a:latin typeface="メイリオ" panose="020B0604030504040204" pitchFamily="50" charset="-128"/>
              <a:ea typeface="メイリオ" panose="020B0604030504040204" pitchFamily="50" charset="-128"/>
            </a:endParaRPr>
          </a:p>
          <a:p>
            <a:pPr>
              <a:lnSpc>
                <a:spcPts val="3909"/>
              </a:lnSpc>
            </a:pPr>
            <a:r>
              <a:rPr kumimoji="1" lang="ja-JP" altLang="en-US" sz="1700" b="1" dirty="0">
                <a:latin typeface="メイリオ" panose="020B0604030504040204" pitchFamily="50" charset="-128"/>
                <a:ea typeface="メイリオ" panose="020B0604030504040204" pitchFamily="50" charset="-128"/>
              </a:rPr>
              <a:t>② さらに、元気なクラブへ成長させるために、</a:t>
            </a:r>
            <a:endParaRPr kumimoji="1" lang="en-US" altLang="ja-JP" sz="1700" b="1" dirty="0">
              <a:latin typeface="メイリオ" panose="020B0604030504040204" pitchFamily="50" charset="-128"/>
              <a:ea typeface="メイリオ" panose="020B0604030504040204" pitchFamily="50" charset="-128"/>
            </a:endParaRPr>
          </a:p>
          <a:p>
            <a:pPr>
              <a:lnSpc>
                <a:spcPts val="3909"/>
              </a:lnSpc>
            </a:pPr>
            <a:r>
              <a:rPr kumimoji="1" lang="ja-JP" altLang="en-US" sz="1700" b="1" dirty="0">
                <a:latin typeface="メイリオ" panose="020B0604030504040204" pitchFamily="50" charset="-128"/>
                <a:ea typeface="メイリオ" panose="020B0604030504040204" pitchFamily="50" charset="-128"/>
              </a:rPr>
              <a:t>　 インクルーシブな文化と共に、会員</a:t>
            </a:r>
            <a:r>
              <a:rPr kumimoji="1" lang="ja-JP" altLang="en-US" sz="1700" b="1" dirty="0">
                <a:solidFill>
                  <a:srgbClr val="6600FF"/>
                </a:solidFill>
                <a:latin typeface="メイリオ" panose="020B0604030504040204" pitchFamily="50" charset="-128"/>
                <a:ea typeface="メイリオ" panose="020B0604030504040204" pitchFamily="50" charset="-128"/>
              </a:rPr>
              <a:t>相互の</a:t>
            </a:r>
            <a:r>
              <a:rPr kumimoji="1" lang="ja-JP" altLang="en-US" sz="1700" b="1" dirty="0">
                <a:solidFill>
                  <a:srgbClr val="FF0000"/>
                </a:solidFill>
                <a:latin typeface="メイリオ" panose="020B0604030504040204" pitchFamily="50" charset="-128"/>
                <a:ea typeface="メイリオ" panose="020B0604030504040204" pitchFamily="50" charset="-128"/>
              </a:rPr>
              <a:t>信頼関係</a:t>
            </a:r>
            <a:r>
              <a:rPr kumimoji="1" lang="ja-JP" altLang="en-US" sz="1700" b="1" dirty="0">
                <a:solidFill>
                  <a:srgbClr val="6600FF"/>
                </a:solidFill>
                <a:latin typeface="メイリオ" panose="020B0604030504040204" pitchFamily="50" charset="-128"/>
                <a:ea typeface="メイリオ" panose="020B0604030504040204" pitchFamily="50" charset="-128"/>
              </a:rPr>
              <a:t>の</a:t>
            </a:r>
            <a:endParaRPr kumimoji="1" lang="en-US" altLang="ja-JP" sz="1700" b="1" dirty="0">
              <a:solidFill>
                <a:srgbClr val="6600FF"/>
              </a:solidFill>
              <a:latin typeface="メイリオ" panose="020B0604030504040204" pitchFamily="50" charset="-128"/>
              <a:ea typeface="メイリオ" panose="020B0604030504040204" pitchFamily="50" charset="-128"/>
            </a:endParaRPr>
          </a:p>
          <a:p>
            <a:pPr>
              <a:lnSpc>
                <a:spcPts val="3909"/>
              </a:lnSpc>
            </a:pPr>
            <a:r>
              <a:rPr kumimoji="1" lang="ja-JP" altLang="en-US" sz="1700" b="1" dirty="0">
                <a:solidFill>
                  <a:srgbClr val="6600FF"/>
                </a:solidFill>
                <a:latin typeface="メイリオ" panose="020B0604030504040204" pitchFamily="50" charset="-128"/>
                <a:ea typeface="メイリオ" panose="020B0604030504040204" pitchFamily="50" charset="-128"/>
              </a:rPr>
              <a:t>　構築が必要で、構築することにより、活力のある、</a:t>
            </a:r>
            <a:endParaRPr kumimoji="1" lang="en-US" altLang="ja-JP" sz="1700" b="1" dirty="0">
              <a:solidFill>
                <a:srgbClr val="6600FF"/>
              </a:solidFill>
              <a:latin typeface="メイリオ" panose="020B0604030504040204" pitchFamily="50" charset="-128"/>
              <a:ea typeface="メイリオ" panose="020B0604030504040204" pitchFamily="50" charset="-128"/>
            </a:endParaRPr>
          </a:p>
          <a:p>
            <a:pPr>
              <a:lnSpc>
                <a:spcPts val="3909"/>
              </a:lnSpc>
            </a:pPr>
            <a:r>
              <a:rPr kumimoji="1" lang="ja-JP" altLang="en-US" sz="1700" b="1" dirty="0">
                <a:solidFill>
                  <a:srgbClr val="6600FF"/>
                </a:solidFill>
                <a:latin typeface="メイリオ" panose="020B0604030504040204" pitchFamily="50" charset="-128"/>
                <a:ea typeface="メイリオ" panose="020B0604030504040204" pitchFamily="50" charset="-128"/>
              </a:rPr>
              <a:t>　</a:t>
            </a:r>
            <a:r>
              <a:rPr kumimoji="1" lang="ja-JP" altLang="en-US" sz="1700" b="1" dirty="0">
                <a:solidFill>
                  <a:srgbClr val="FF0000"/>
                </a:solidFill>
                <a:latin typeface="メイリオ" panose="020B0604030504040204" pitchFamily="50" charset="-128"/>
                <a:ea typeface="メイリオ" panose="020B0604030504040204" pitchFamily="50" charset="-128"/>
              </a:rPr>
              <a:t>元気なクラブへと成長することを可能とします。</a:t>
            </a:r>
            <a:endParaRPr kumimoji="1" lang="en-US" altLang="ja-JP" sz="1700" b="1" dirty="0">
              <a:solidFill>
                <a:srgbClr val="FF0000"/>
              </a:solidFill>
              <a:latin typeface="メイリオ" panose="020B0604030504040204" pitchFamily="50" charset="-128"/>
              <a:ea typeface="メイリオ" panose="020B0604030504040204" pitchFamily="50" charset="-128"/>
            </a:endParaRPr>
          </a:p>
          <a:p>
            <a:pPr>
              <a:lnSpc>
                <a:spcPts val="3909"/>
              </a:lnSpc>
            </a:pPr>
            <a:endParaRPr kumimoji="1" lang="en-US" altLang="ja-JP" sz="1700" b="1" dirty="0">
              <a:latin typeface="メイリオ" panose="020B0604030504040204" pitchFamily="50" charset="-128"/>
              <a:ea typeface="メイリオ" panose="020B0604030504040204" pitchFamily="50" charset="-128"/>
            </a:endParaRPr>
          </a:p>
          <a:p>
            <a:pPr>
              <a:lnSpc>
                <a:spcPts val="3909"/>
              </a:lnSpc>
            </a:pPr>
            <a:r>
              <a:rPr kumimoji="1" lang="ja-JP" altLang="en-US" sz="1700" b="1" dirty="0">
                <a:latin typeface="メイリオ" panose="020B0604030504040204" pitchFamily="50" charset="-128"/>
                <a:ea typeface="メイリオ" panose="020B0604030504040204" pitchFamily="50" charset="-128"/>
              </a:rPr>
              <a:t>③ さらに、</a:t>
            </a:r>
            <a:r>
              <a:rPr kumimoji="1" lang="ja-JP" altLang="en-US" sz="1700" b="1" dirty="0">
                <a:solidFill>
                  <a:srgbClr val="6600FF"/>
                </a:solidFill>
                <a:latin typeface="メイリオ" panose="020B0604030504040204" pitchFamily="50" charset="-128"/>
                <a:ea typeface="メイリオ" panose="020B0604030504040204" pitchFamily="50" charset="-128"/>
              </a:rPr>
              <a:t>会員の帰属意識を高めることが重要です。</a:t>
            </a:r>
            <a:endParaRPr kumimoji="1" lang="en-US" altLang="ja-JP" sz="1700" b="1" dirty="0">
              <a:latin typeface="メイリオ" panose="020B0604030504040204" pitchFamily="50" charset="-128"/>
              <a:ea typeface="メイリオ" panose="020B0604030504040204" pitchFamily="50" charset="-128"/>
            </a:endParaRPr>
          </a:p>
          <a:p>
            <a:pPr>
              <a:lnSpc>
                <a:spcPts val="3909"/>
              </a:lnSpc>
            </a:pPr>
            <a:r>
              <a:rPr kumimoji="1" lang="ja-JP" altLang="en-US" sz="1700" b="1" dirty="0">
                <a:latin typeface="メイリオ" panose="020B0604030504040204" pitchFamily="50" charset="-128"/>
                <a:ea typeface="メイリオ" panose="020B0604030504040204" pitchFamily="50" charset="-128"/>
              </a:rPr>
              <a:t>　 成熟したインクルーシブなクラブ文化が、</a:t>
            </a:r>
            <a:endParaRPr kumimoji="1" lang="en-US" altLang="ja-JP" sz="1700" b="1" dirty="0">
              <a:latin typeface="メイリオ" panose="020B0604030504040204" pitchFamily="50" charset="-128"/>
              <a:ea typeface="メイリオ" panose="020B0604030504040204" pitchFamily="50" charset="-128"/>
            </a:endParaRPr>
          </a:p>
          <a:p>
            <a:pPr>
              <a:lnSpc>
                <a:spcPts val="3909"/>
              </a:lnSpc>
            </a:pPr>
            <a:r>
              <a:rPr kumimoji="1" lang="en-US" altLang="ja-JP" sz="1700" b="1" dirty="0">
                <a:solidFill>
                  <a:srgbClr val="6600FF"/>
                </a:solidFill>
                <a:latin typeface="メイリオ" panose="020B0604030504040204" pitchFamily="50" charset="-128"/>
                <a:ea typeface="メイリオ" panose="020B0604030504040204" pitchFamily="50" charset="-128"/>
              </a:rPr>
              <a:t>    </a:t>
            </a:r>
            <a:r>
              <a:rPr kumimoji="1" lang="ja-JP" altLang="en-US" sz="1700" b="1" dirty="0">
                <a:solidFill>
                  <a:srgbClr val="6600FF"/>
                </a:solidFill>
                <a:latin typeface="メイリオ" panose="020B0604030504040204" pitchFamily="50" charset="-128"/>
                <a:ea typeface="メイリオ" panose="020B0604030504040204" pitchFamily="50" charset="-128"/>
              </a:rPr>
              <a:t>会員の帰属意識を高め、より強固な組織へ、</a:t>
            </a:r>
            <a:endParaRPr kumimoji="1" lang="en-US" altLang="ja-JP" sz="1700" b="1" dirty="0">
              <a:solidFill>
                <a:srgbClr val="6600FF"/>
              </a:solidFill>
              <a:latin typeface="メイリオ" panose="020B0604030504040204" pitchFamily="50" charset="-128"/>
              <a:ea typeface="メイリオ" panose="020B0604030504040204" pitchFamily="50" charset="-128"/>
            </a:endParaRPr>
          </a:p>
          <a:p>
            <a:pPr>
              <a:lnSpc>
                <a:spcPts val="3909"/>
              </a:lnSpc>
            </a:pPr>
            <a:r>
              <a:rPr kumimoji="1" lang="en-US" altLang="ja-JP" sz="1700" b="1" dirty="0">
                <a:solidFill>
                  <a:srgbClr val="6600FF"/>
                </a:solidFill>
                <a:latin typeface="メイリオ" panose="020B0604030504040204" pitchFamily="50" charset="-128"/>
                <a:ea typeface="メイリオ" panose="020B0604030504040204" pitchFamily="50" charset="-128"/>
              </a:rPr>
              <a:t>    </a:t>
            </a:r>
            <a:r>
              <a:rPr kumimoji="1" lang="ja-JP" altLang="en-US" sz="1700" b="1" dirty="0">
                <a:solidFill>
                  <a:srgbClr val="6600FF"/>
                </a:solidFill>
                <a:latin typeface="メイリオ" panose="020B0604030504040204" pitchFamily="50" charset="-128"/>
                <a:ea typeface="メイリオ" panose="020B0604030504040204" pitchFamily="50" charset="-128"/>
              </a:rPr>
              <a:t>クラブを大きな成長へと導きます。</a:t>
            </a:r>
            <a:endParaRPr kumimoji="1" lang="en-US" altLang="ja-JP" sz="1700" b="1" dirty="0">
              <a:solidFill>
                <a:srgbClr val="6600FF"/>
              </a:solidFill>
              <a:latin typeface="メイリオ" panose="020B0604030504040204" pitchFamily="50" charset="-128"/>
              <a:ea typeface="メイリオ" panose="020B0604030504040204" pitchFamily="50" charset="-128"/>
            </a:endParaRPr>
          </a:p>
          <a:p>
            <a:pPr>
              <a:lnSpc>
                <a:spcPts val="3909"/>
              </a:lnSpc>
            </a:pPr>
            <a:endParaRPr kumimoji="1" lang="en-US" altLang="ja-JP" sz="1700" b="1" dirty="0">
              <a:latin typeface="メイリオ" panose="020B0604030504040204" pitchFamily="50" charset="-128"/>
              <a:ea typeface="メイリオ" panose="020B0604030504040204" pitchFamily="50" charset="-128"/>
            </a:endParaRPr>
          </a:p>
          <a:p>
            <a:pPr>
              <a:lnSpc>
                <a:spcPts val="3909"/>
              </a:lnSpc>
            </a:pPr>
            <a:r>
              <a:rPr kumimoji="1" lang="ja-JP" altLang="en-US" sz="1700" b="1" dirty="0">
                <a:latin typeface="メイリオ" panose="020B0604030504040204" pitchFamily="50" charset="-128"/>
                <a:ea typeface="メイリオ" panose="020B0604030504040204" pitchFamily="50" charset="-128"/>
              </a:rPr>
              <a:t>④ また、インクルーシブなクラブ文化を推進する</a:t>
            </a:r>
            <a:endParaRPr kumimoji="1" lang="en-US" altLang="ja-JP" sz="1700" b="1" dirty="0">
              <a:latin typeface="メイリオ" panose="020B0604030504040204" pitchFamily="50" charset="-128"/>
              <a:ea typeface="メイリオ" panose="020B0604030504040204" pitchFamily="50" charset="-128"/>
            </a:endParaRPr>
          </a:p>
          <a:p>
            <a:pPr>
              <a:lnSpc>
                <a:spcPts val="3909"/>
              </a:lnSpc>
            </a:pPr>
            <a:r>
              <a:rPr kumimoji="1" lang="en-US" altLang="ja-JP" sz="1700" b="1" dirty="0">
                <a:latin typeface="メイリオ" panose="020B0604030504040204" pitchFamily="50" charset="-128"/>
                <a:ea typeface="メイリオ" panose="020B0604030504040204" pitchFamily="50" charset="-128"/>
              </a:rPr>
              <a:t>    </a:t>
            </a:r>
            <a:r>
              <a:rPr kumimoji="1" lang="ja-JP" altLang="en-US" sz="1700" b="1" dirty="0">
                <a:latin typeface="メイリオ" panose="020B0604030504040204" pitchFamily="50" charset="-128"/>
                <a:ea typeface="メイリオ" panose="020B0604030504040204" pitchFamily="50" charset="-128"/>
              </a:rPr>
              <a:t>ためには、</a:t>
            </a:r>
            <a:endParaRPr kumimoji="1" lang="en-US" altLang="ja-JP" sz="1700" b="1" dirty="0">
              <a:latin typeface="メイリオ" panose="020B0604030504040204" pitchFamily="50" charset="-128"/>
              <a:ea typeface="メイリオ" panose="020B0604030504040204" pitchFamily="50" charset="-128"/>
            </a:endParaRPr>
          </a:p>
          <a:p>
            <a:pPr>
              <a:lnSpc>
                <a:spcPts val="3909"/>
              </a:lnSpc>
            </a:pPr>
            <a:r>
              <a:rPr kumimoji="1" lang="en-US" altLang="ja-JP" sz="1700" b="1" dirty="0">
                <a:latin typeface="メイリオ" panose="020B0604030504040204" pitchFamily="50" charset="-128"/>
                <a:ea typeface="メイリオ" panose="020B0604030504040204" pitchFamily="50" charset="-128"/>
              </a:rPr>
              <a:t>    </a:t>
            </a:r>
            <a:r>
              <a:rPr kumimoji="1" lang="ja-JP" altLang="en-US" sz="1700" b="1" dirty="0">
                <a:latin typeface="メイリオ" panose="020B0604030504040204" pitchFamily="50" charset="-128"/>
                <a:ea typeface="メイリオ" panose="020B0604030504040204" pitchFamily="50" charset="-128"/>
              </a:rPr>
              <a:t>クラブ内で</a:t>
            </a:r>
            <a:r>
              <a:rPr kumimoji="1" lang="ja-JP" altLang="en-US" sz="1700" b="1" dirty="0">
                <a:solidFill>
                  <a:srgbClr val="6600FF"/>
                </a:solidFill>
                <a:latin typeface="メイリオ" panose="020B0604030504040204" pitchFamily="50" charset="-128"/>
                <a:ea typeface="メイリオ" panose="020B0604030504040204" pitchFamily="50" charset="-128"/>
              </a:rPr>
              <a:t>変化を受け入れる体制作りが必要</a:t>
            </a:r>
            <a:r>
              <a:rPr kumimoji="1" lang="ja-JP" altLang="en-US" sz="1700" b="1" dirty="0">
                <a:latin typeface="メイリオ" panose="020B0604030504040204" pitchFamily="50" charset="-128"/>
                <a:ea typeface="メイリオ" panose="020B0604030504040204" pitchFamily="50" charset="-128"/>
              </a:rPr>
              <a:t>です。</a:t>
            </a:r>
            <a:endParaRPr kumimoji="1" lang="en-US" altLang="ja-JP" sz="1700" b="1" dirty="0">
              <a:latin typeface="メイリオ" panose="020B0604030504040204" pitchFamily="50" charset="-128"/>
              <a:ea typeface="メイリオ" panose="020B0604030504040204" pitchFamily="50" charset="-128"/>
            </a:endParaRPr>
          </a:p>
          <a:p>
            <a:pPr>
              <a:lnSpc>
                <a:spcPts val="3909"/>
              </a:lnSpc>
            </a:pPr>
            <a:endParaRPr kumimoji="1" lang="en-US" altLang="ja-JP" sz="1700" b="1" dirty="0">
              <a:latin typeface="メイリオ" panose="020B0604030504040204" pitchFamily="50" charset="-128"/>
              <a:ea typeface="メイリオ" panose="020B0604030504040204" pitchFamily="50" charset="-128"/>
            </a:endParaRPr>
          </a:p>
          <a:p>
            <a:pPr>
              <a:lnSpc>
                <a:spcPts val="3909"/>
              </a:lnSpc>
            </a:pPr>
            <a:r>
              <a:rPr kumimoji="1" lang="ja-JP" altLang="en-US" sz="1700" b="1" dirty="0">
                <a:latin typeface="メイリオ" panose="020B0604030504040204" pitchFamily="50" charset="-128"/>
                <a:ea typeface="メイリオ" panose="020B0604030504040204" pitchFamily="50" charset="-128"/>
              </a:rPr>
              <a:t>⑤ クラブの成長を推進し、変化を創造することにより、</a:t>
            </a:r>
            <a:endParaRPr kumimoji="1" lang="en-US" altLang="ja-JP" sz="1700" b="1" dirty="0">
              <a:latin typeface="メイリオ" panose="020B0604030504040204" pitchFamily="50" charset="-128"/>
              <a:ea typeface="メイリオ" panose="020B0604030504040204" pitchFamily="50" charset="-128"/>
            </a:endParaRPr>
          </a:p>
          <a:p>
            <a:pPr>
              <a:lnSpc>
                <a:spcPts val="3909"/>
              </a:lnSpc>
            </a:pPr>
            <a:r>
              <a:rPr kumimoji="1" lang="ja-JP" altLang="en-US" sz="1700" b="1" dirty="0">
                <a:latin typeface="メイリオ" panose="020B0604030504040204" pitchFamily="50" charset="-128"/>
                <a:ea typeface="メイリオ" panose="020B0604030504040204" pitchFamily="50" charset="-128"/>
              </a:rPr>
              <a:t>　 地域における</a:t>
            </a:r>
            <a:r>
              <a:rPr kumimoji="1" lang="ja-JP" altLang="en-US" sz="1700" b="1" dirty="0">
                <a:solidFill>
                  <a:srgbClr val="6600FF"/>
                </a:solidFill>
                <a:latin typeface="メイリオ" panose="020B0604030504040204" pitchFamily="50" charset="-128"/>
                <a:ea typeface="メイリオ" panose="020B0604030504040204" pitchFamily="50" charset="-128"/>
              </a:rPr>
              <a:t>公共イメージが向上</a:t>
            </a:r>
            <a:r>
              <a:rPr kumimoji="1" lang="ja-JP" altLang="en-US" sz="1700" b="1" dirty="0">
                <a:latin typeface="メイリオ" panose="020B0604030504040204" pitchFamily="50" charset="-128"/>
                <a:ea typeface="メイリオ" panose="020B0604030504040204" pitchFamily="50" charset="-128"/>
              </a:rPr>
              <a:t>され、</a:t>
            </a:r>
            <a:endParaRPr kumimoji="1" lang="en-US" altLang="ja-JP" sz="1700" b="1" dirty="0">
              <a:latin typeface="メイリオ" panose="020B0604030504040204" pitchFamily="50" charset="-128"/>
              <a:ea typeface="メイリオ" panose="020B0604030504040204" pitchFamily="50" charset="-128"/>
            </a:endParaRPr>
          </a:p>
          <a:p>
            <a:pPr>
              <a:lnSpc>
                <a:spcPts val="3909"/>
              </a:lnSpc>
            </a:pPr>
            <a:r>
              <a:rPr kumimoji="1" lang="en-US" altLang="ja-JP" sz="1700" b="1" dirty="0">
                <a:solidFill>
                  <a:srgbClr val="6600FF"/>
                </a:solidFill>
                <a:latin typeface="メイリオ" panose="020B0604030504040204" pitchFamily="50" charset="-128"/>
                <a:ea typeface="メイリオ" panose="020B0604030504040204" pitchFamily="50" charset="-128"/>
              </a:rPr>
              <a:t>    </a:t>
            </a:r>
            <a:r>
              <a:rPr kumimoji="1" lang="ja-JP" altLang="en-US" sz="1700" b="1" dirty="0">
                <a:solidFill>
                  <a:srgbClr val="6600FF"/>
                </a:solidFill>
                <a:latin typeface="メイリオ" panose="020B0604030504040204" pitchFamily="50" charset="-128"/>
                <a:ea typeface="メイリオ" panose="020B0604030504040204" pitchFamily="50" charset="-128"/>
              </a:rPr>
              <a:t>ロータリーの認知度を高め</a:t>
            </a:r>
            <a:r>
              <a:rPr kumimoji="1" lang="ja-JP" altLang="en-US" sz="1700" b="1" dirty="0">
                <a:latin typeface="メイリオ" panose="020B0604030504040204" pitchFamily="50" charset="-128"/>
                <a:ea typeface="メイリオ" panose="020B0604030504040204" pitchFamily="50" charset="-128"/>
              </a:rPr>
              <a:t>、さらに</a:t>
            </a:r>
            <a:r>
              <a:rPr kumimoji="1" lang="ja-JP" altLang="en-US" sz="1700" b="1" dirty="0">
                <a:solidFill>
                  <a:srgbClr val="6600FF"/>
                </a:solidFill>
                <a:latin typeface="メイリオ" panose="020B0604030504040204" pitchFamily="50" charset="-128"/>
                <a:ea typeface="メイリオ" panose="020B0604030504040204" pitchFamily="50" charset="-128"/>
              </a:rPr>
              <a:t>より強固な</a:t>
            </a:r>
            <a:endParaRPr kumimoji="1" lang="en-US" altLang="ja-JP" sz="1700" b="1" dirty="0">
              <a:solidFill>
                <a:srgbClr val="6600FF"/>
              </a:solidFill>
              <a:latin typeface="メイリオ" panose="020B0604030504040204" pitchFamily="50" charset="-128"/>
              <a:ea typeface="メイリオ" panose="020B0604030504040204" pitchFamily="50" charset="-128"/>
            </a:endParaRPr>
          </a:p>
          <a:p>
            <a:pPr>
              <a:lnSpc>
                <a:spcPts val="3909"/>
              </a:lnSpc>
            </a:pPr>
            <a:r>
              <a:rPr kumimoji="1" lang="ja-JP" altLang="en-US" sz="1700" b="1" dirty="0">
                <a:solidFill>
                  <a:srgbClr val="6600FF"/>
                </a:solidFill>
                <a:latin typeface="メイリオ" panose="020B0604030504040204" pitchFamily="50" charset="-128"/>
                <a:ea typeface="メイリオ" panose="020B0604030504040204" pitchFamily="50" charset="-128"/>
              </a:rPr>
              <a:t>　 組織へとクラブを成長させる</a:t>
            </a:r>
            <a:r>
              <a:rPr kumimoji="1" lang="ja-JP" altLang="en-US" sz="1700" b="1" dirty="0">
                <a:latin typeface="メイリオ" panose="020B0604030504040204" pitchFamily="50" charset="-128"/>
                <a:ea typeface="メイリオ" panose="020B0604030504040204" pitchFamily="50" charset="-128"/>
              </a:rPr>
              <a:t>ことが可能となります。</a:t>
            </a:r>
            <a:endParaRPr kumimoji="1" lang="en-US" altLang="ja-JP" sz="1700" b="1" dirty="0">
              <a:solidFill>
                <a:srgbClr val="3333FF"/>
              </a:solidFill>
              <a:latin typeface="メイリオ" panose="020B0604030504040204" pitchFamily="50" charset="-128"/>
              <a:ea typeface="メイリオ"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B827055-821E-4F6B-AAA9-2685E1493D9C}" type="slidenum">
              <a:rPr lang="en-US" smtClean="0"/>
              <a:t>34</a:t>
            </a:fld>
            <a:endParaRPr lang="en-US" dirty="0"/>
          </a:p>
        </p:txBody>
      </p:sp>
    </p:spTree>
    <p:extLst>
      <p:ext uri="{BB962C8B-B14F-4D97-AF65-F5344CB8AC3E}">
        <p14:creationId xmlns:p14="http://schemas.microsoft.com/office/powerpoint/2010/main" val="3210588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Font typeface="Wingdings" panose="05000000000000000000" pitchFamily="2" charset="2"/>
              <a:buNone/>
            </a:pPr>
            <a:r>
              <a:rPr kumimoji="1" lang="ja-JP" altLang="en-US" sz="1700" b="1" dirty="0">
                <a:latin typeface="メイリオ" panose="020B0604030504040204" pitchFamily="50" charset="-128"/>
                <a:ea typeface="メイリオ" panose="020B0604030504040204" pitchFamily="50" charset="-128"/>
              </a:rPr>
              <a:t>国際ロータリーの</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が持つ重要性と</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その目標は、</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1</a:t>
            </a:r>
            <a:r>
              <a:rPr kumimoji="1" lang="ja-JP" altLang="en-US" sz="1700" b="1" dirty="0">
                <a:latin typeface="メイリオ" panose="020B0604030504040204" pitchFamily="50" charset="-128"/>
                <a:ea typeface="メイリオ" panose="020B0604030504040204" pitchFamily="50" charset="-128"/>
              </a:rPr>
              <a:t>）ロータリーのビジョン実現のため、</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を通じて</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行動計画および戦略的優先事項を実践すること、</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さらに、</a:t>
            </a:r>
            <a:endParaRPr kumimoji="1" lang="en-US" altLang="ja-JP" sz="1700" b="1" dirty="0">
              <a:latin typeface="メイリオ" panose="020B0604030504040204" pitchFamily="50" charset="-128"/>
              <a:ea typeface="メイリオ" panose="020B0604030504040204" pitchFamily="50" charset="-128"/>
            </a:endParaRPr>
          </a:p>
          <a:p>
            <a:pPr defTabSz="966064"/>
            <a:r>
              <a:rPr kumimoji="1" lang="ja-JP" altLang="en-US" sz="1700" b="1" dirty="0">
                <a:latin typeface="メイリオ" panose="020B0604030504040204" pitchFamily="50" charset="-128"/>
                <a:ea typeface="メイリオ" panose="020B0604030504040204" pitchFamily="50" charset="-128"/>
              </a:rPr>
              <a:t>２）</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の理解を深め、</a:t>
            </a:r>
            <a:endParaRPr kumimoji="1" lang="en-US" altLang="ja-JP" sz="1700" b="1" dirty="0">
              <a:latin typeface="メイリオ" panose="020B0604030504040204" pitchFamily="50" charset="-128"/>
              <a:ea typeface="メイリオ" panose="020B0604030504040204" pitchFamily="50" charset="-128"/>
            </a:endParaRPr>
          </a:p>
          <a:p>
            <a:pPr defTabSz="966064"/>
            <a:r>
              <a:rPr kumimoji="1" lang="en-US" altLang="ja-JP" sz="1700" b="1" dirty="0">
                <a:solidFill>
                  <a:srgbClr val="FF0000"/>
                </a:solidFill>
                <a:latin typeface="メイリオ" panose="020B0604030504040204" pitchFamily="50" charset="-128"/>
                <a:ea typeface="メイリオ" panose="020B0604030504040204" pitchFamily="50" charset="-128"/>
              </a:rPr>
              <a:t>      </a:t>
            </a:r>
            <a:r>
              <a:rPr kumimoji="1" lang="ja-JP" altLang="en-US" sz="1700" b="1" dirty="0">
                <a:solidFill>
                  <a:srgbClr val="FF0000"/>
                </a:solidFill>
                <a:latin typeface="メイリオ" panose="020B0604030504040204" pitchFamily="50" charset="-128"/>
                <a:ea typeface="メイリオ" panose="020B0604030504040204" pitchFamily="50" charset="-128"/>
              </a:rPr>
              <a:t>インクルーシブなクラブ文化を醸成し</a:t>
            </a:r>
            <a:r>
              <a:rPr kumimoji="1" lang="ja-JP" altLang="en-US" sz="1700" b="1" dirty="0">
                <a:latin typeface="メイリオ" panose="020B0604030504040204" pitchFamily="50" charset="-128"/>
                <a:ea typeface="メイリオ" panose="020B0604030504040204" pitchFamily="50" charset="-128"/>
              </a:rPr>
              <a:t>、</a:t>
            </a:r>
            <a:endParaRPr kumimoji="1" lang="en-US" altLang="ja-JP" sz="1700" b="1" dirty="0">
              <a:latin typeface="メイリオ" panose="020B0604030504040204" pitchFamily="50" charset="-128"/>
              <a:ea typeface="メイリオ" panose="020B0604030504040204" pitchFamily="50" charset="-128"/>
            </a:endParaRPr>
          </a:p>
          <a:p>
            <a:pPr defTabSz="966064"/>
            <a:r>
              <a:rPr kumimoji="1" lang="en-US" altLang="ja-JP" sz="1700" b="1" dirty="0">
                <a:solidFill>
                  <a:srgbClr val="FF0000"/>
                </a:solidFill>
                <a:latin typeface="メイリオ" panose="020B0604030504040204" pitchFamily="50" charset="-128"/>
                <a:ea typeface="メイリオ" panose="020B0604030504040204" pitchFamily="50" charset="-128"/>
              </a:rPr>
              <a:t>      </a:t>
            </a:r>
            <a:r>
              <a:rPr kumimoji="1" lang="ja-JP" altLang="en-US" sz="1700" b="1" dirty="0">
                <a:solidFill>
                  <a:srgbClr val="FF0000"/>
                </a:solidFill>
                <a:latin typeface="メイリオ" panose="020B0604030504040204" pitchFamily="50" charset="-128"/>
                <a:ea typeface="メイリオ" panose="020B0604030504040204" pitchFamily="50" charset="-128"/>
              </a:rPr>
              <a:t>帰属意識</a:t>
            </a:r>
            <a:r>
              <a:rPr kumimoji="1" lang="ja-JP" altLang="en-US" sz="1700" b="1" dirty="0">
                <a:latin typeface="メイリオ" panose="020B0604030504040204" pitchFamily="50" charset="-128"/>
                <a:ea typeface="メイリオ" panose="020B0604030504040204" pitchFamily="50" charset="-128"/>
              </a:rPr>
              <a:t>の増大により</a:t>
            </a:r>
            <a:r>
              <a:rPr kumimoji="1" lang="ja-JP" altLang="en-US" sz="1700" b="1" dirty="0">
                <a:solidFill>
                  <a:srgbClr val="FF0000"/>
                </a:solidFill>
                <a:latin typeface="メイリオ" panose="020B0604030504040204" pitchFamily="50" charset="-128"/>
                <a:ea typeface="メイリオ" panose="020B0604030504040204" pitchFamily="50" charset="-128"/>
              </a:rPr>
              <a:t>強固なクラブ組織へ</a:t>
            </a:r>
            <a:endParaRPr kumimoji="1" lang="en-US" altLang="ja-JP" sz="1700" b="1" dirty="0">
              <a:solidFill>
                <a:srgbClr val="FF0000"/>
              </a:solidFill>
              <a:latin typeface="メイリオ" panose="020B0604030504040204" pitchFamily="50" charset="-128"/>
              <a:ea typeface="メイリオ" panose="020B0604030504040204" pitchFamily="50" charset="-128"/>
            </a:endParaRPr>
          </a:p>
          <a:p>
            <a:pPr defTabSz="966064"/>
            <a:r>
              <a:rPr kumimoji="1" lang="ja-JP" altLang="en-US" sz="1700" b="1" dirty="0">
                <a:solidFill>
                  <a:srgbClr val="FF0000"/>
                </a:solidFill>
                <a:latin typeface="メイリオ" panose="020B0604030504040204" pitchFamily="50" charset="-128"/>
                <a:ea typeface="メイリオ" panose="020B0604030504040204" pitchFamily="50" charset="-128"/>
              </a:rPr>
              <a:t>      成長</a:t>
            </a:r>
            <a:r>
              <a:rPr kumimoji="1" lang="ja-JP" altLang="en-US" sz="1700" b="1" dirty="0">
                <a:latin typeface="メイリオ" panose="020B0604030504040204" pitchFamily="50" charset="-128"/>
                <a:ea typeface="メイリオ" panose="020B0604030504040204" pitchFamily="50" charset="-128"/>
              </a:rPr>
              <a:t>させる、その結果、</a:t>
            </a:r>
            <a:endParaRPr kumimoji="1" lang="en-US" altLang="ja-JP" sz="1700" b="1" dirty="0">
              <a:latin typeface="メイリオ" panose="020B0604030504040204" pitchFamily="50" charset="-128"/>
              <a:ea typeface="メイリオ" panose="020B0604030504040204" pitchFamily="50" charset="-128"/>
            </a:endParaRPr>
          </a:p>
          <a:p>
            <a:pPr defTabSz="966064"/>
            <a:r>
              <a:rPr kumimoji="1" lang="ja-JP" altLang="en-US" sz="1700" b="1" dirty="0">
                <a:latin typeface="メイリオ" panose="020B0604030504040204" pitchFamily="50" charset="-128"/>
                <a:ea typeface="メイリオ" panose="020B0604030504040204" pitchFamily="50" charset="-128"/>
              </a:rPr>
              <a:t>      会員増強をはかり、</a:t>
            </a:r>
            <a:r>
              <a:rPr kumimoji="1" lang="en-US" altLang="ja-JP" sz="1700" b="1" dirty="0">
                <a:latin typeface="メイリオ" panose="020B0604030504040204" pitchFamily="50" charset="-128"/>
                <a:ea typeface="メイリオ" panose="020B0604030504040204" pitchFamily="50" charset="-128"/>
              </a:rPr>
              <a:t>GROW RTARY</a:t>
            </a:r>
            <a:r>
              <a:rPr kumimoji="1" lang="ja-JP" altLang="en-US" sz="1700" b="1" dirty="0">
                <a:latin typeface="メイリオ" panose="020B0604030504040204" pitchFamily="50" charset="-128"/>
                <a:ea typeface="メイリオ" panose="020B0604030504040204" pitchFamily="50" charset="-128"/>
              </a:rPr>
              <a:t>を推進</a:t>
            </a:r>
            <a:endParaRPr kumimoji="1" lang="en-US" altLang="ja-JP" sz="1700" b="1" dirty="0">
              <a:latin typeface="メイリオ" panose="020B0604030504040204" pitchFamily="50" charset="-128"/>
              <a:ea typeface="メイリオ" panose="020B0604030504040204" pitchFamily="50" charset="-128"/>
            </a:endParaRPr>
          </a:p>
          <a:p>
            <a:pPr defTabSz="966064"/>
            <a:r>
              <a:rPr kumimoji="1" lang="ja-JP" altLang="en-US" sz="1700" b="1" dirty="0">
                <a:latin typeface="メイリオ" panose="020B0604030504040204" pitchFamily="50" charset="-128"/>
                <a:ea typeface="メイリオ" panose="020B0604030504040204" pitchFamily="50" charset="-128"/>
              </a:rPr>
              <a:t>　　できる元気なクラブへと成長させること</a:t>
            </a:r>
            <a:endParaRPr kumimoji="1" lang="en-US" altLang="ja-JP" sz="1700" b="1" dirty="0">
              <a:latin typeface="メイリオ" panose="020B0604030504040204" pitchFamily="50" charset="-128"/>
              <a:ea typeface="メイリオ" panose="020B0604030504040204" pitchFamily="50" charset="-128"/>
            </a:endParaRPr>
          </a:p>
          <a:p>
            <a:pPr defTabSz="966064"/>
            <a:r>
              <a:rPr kumimoji="1" lang="ja-JP" altLang="en-US" sz="1700" b="1" dirty="0">
                <a:latin typeface="メイリオ" panose="020B0604030504040204" pitchFamily="50" charset="-128"/>
                <a:ea typeface="メイリオ" panose="020B0604030504040204" pitchFamily="50" charset="-128"/>
              </a:rPr>
              <a:t>と言えると思います。</a:t>
            </a:r>
            <a:endParaRPr kumimoji="1" lang="en-US" altLang="ja-JP" sz="1700" b="1" dirty="0">
              <a:latin typeface="メイリオ" panose="020B0604030504040204" pitchFamily="50" charset="-128"/>
              <a:ea typeface="メイリオ" panose="020B0604030504040204" pitchFamily="50" charset="-128"/>
            </a:endParaRPr>
          </a:p>
          <a:p>
            <a:pPr defTabSz="966064"/>
            <a:endParaRPr kumimoji="1" lang="en-US" altLang="ja-JP" sz="1700" b="1" dirty="0">
              <a:latin typeface="メイリオ" panose="020B0604030504040204" pitchFamily="50" charset="-128"/>
              <a:ea typeface="メイリオ" panose="020B0604030504040204" pitchFamily="50" charset="-128"/>
            </a:endParaRPr>
          </a:p>
          <a:p>
            <a:pPr defTabSz="966064"/>
            <a:endParaRPr kumimoji="1" lang="en-US" altLang="ja-JP" sz="1700"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DB827055-821E-4F6B-AAA9-2685E1493D9C}" type="slidenum">
              <a:rPr lang="en-US" smtClean="0"/>
              <a:t>35</a:t>
            </a:fld>
            <a:endParaRPr lang="en-US" dirty="0"/>
          </a:p>
        </p:txBody>
      </p:sp>
    </p:spTree>
    <p:extLst>
      <p:ext uri="{BB962C8B-B14F-4D97-AF65-F5344CB8AC3E}">
        <p14:creationId xmlns:p14="http://schemas.microsoft.com/office/powerpoint/2010/main" val="3200517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66064"/>
            <a:r>
              <a:rPr kumimoji="1" lang="ja-JP" altLang="en-US" sz="1700" b="1" dirty="0">
                <a:latin typeface="メイリオ" panose="020B0604030504040204" pitchFamily="50" charset="-128"/>
                <a:ea typeface="メイリオ" panose="020B0604030504040204" pitchFamily="50" charset="-128"/>
              </a:rPr>
              <a:t>最後に、</a:t>
            </a:r>
            <a:endParaRPr kumimoji="1" lang="en-US" altLang="ja-JP" sz="1700" b="1" dirty="0">
              <a:latin typeface="メイリオ" panose="020B0604030504040204" pitchFamily="50" charset="-128"/>
              <a:ea typeface="メイリオ" panose="020B0604030504040204" pitchFamily="50" charset="-128"/>
            </a:endParaRPr>
          </a:p>
          <a:p>
            <a:pPr defTabSz="966064"/>
            <a:r>
              <a:rPr kumimoji="1" lang="ja-JP" altLang="en-US" sz="1700" b="1" dirty="0">
                <a:latin typeface="メイリオ" panose="020B0604030504040204" pitchFamily="50" charset="-128"/>
                <a:ea typeface="メイリオ" panose="020B0604030504040204" pitchFamily="50" charset="-128"/>
              </a:rPr>
              <a:t>ロータリーの</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が私たちに求めるものは何か、</a:t>
            </a:r>
            <a:endParaRPr kumimoji="1" lang="en-US" altLang="ja-JP" sz="1700" b="1" dirty="0">
              <a:latin typeface="メイリオ" panose="020B0604030504040204" pitchFamily="50" charset="-128"/>
              <a:ea typeface="メイリオ" panose="020B0604030504040204" pitchFamily="50" charset="-128"/>
            </a:endParaRPr>
          </a:p>
          <a:p>
            <a:pPr defTabSz="966064"/>
            <a:r>
              <a:rPr kumimoji="1" lang="ja-JP" altLang="en-US" sz="1700" b="1" dirty="0">
                <a:latin typeface="メイリオ" panose="020B0604030504040204" pitchFamily="50" charset="-128"/>
                <a:ea typeface="メイリオ" panose="020B0604030504040204" pitchFamily="50" charset="-128"/>
              </a:rPr>
              <a:t>それは、</a:t>
            </a:r>
            <a:endParaRPr kumimoji="1" lang="en-US" altLang="ja-JP" sz="1700" b="1" dirty="0">
              <a:latin typeface="メイリオ" panose="020B0604030504040204" pitchFamily="50" charset="-128"/>
              <a:ea typeface="メイリオ" panose="020B0604030504040204" pitchFamily="50" charset="-128"/>
            </a:endParaRPr>
          </a:p>
          <a:p>
            <a:pPr defTabSz="966064"/>
            <a:r>
              <a:rPr kumimoji="1" lang="en-US" altLang="ja-JP" sz="1700" b="1" dirty="0">
                <a:latin typeface="メイリオ" panose="020B0604030504040204" pitchFamily="50" charset="-128"/>
                <a:ea typeface="メイリオ" panose="020B0604030504040204" pitchFamily="50" charset="-128"/>
              </a:rPr>
              <a:t>1</a:t>
            </a:r>
            <a:r>
              <a:rPr kumimoji="1" lang="ja-JP" altLang="en-US" sz="1700" b="1" dirty="0">
                <a:latin typeface="メイリオ" panose="020B0604030504040204" pitchFamily="50" charset="-128"/>
                <a:ea typeface="メイリオ" panose="020B0604030504040204" pitchFamily="50" charset="-128"/>
              </a:rPr>
              <a:t>）</a:t>
            </a:r>
            <a:r>
              <a:rPr kumimoji="1" lang="en-US" altLang="ja-JP" sz="1700" b="1" dirty="0">
                <a:latin typeface="メイリオ" panose="020B0604030504040204" pitchFamily="50" charset="-128"/>
                <a:ea typeface="メイリオ" panose="020B0604030504040204" pitchFamily="50" charset="-128"/>
              </a:rPr>
              <a:t>Diversity</a:t>
            </a:r>
            <a:r>
              <a:rPr kumimoji="1" lang="ja-JP" altLang="en-US" sz="1700" b="1" dirty="0">
                <a:latin typeface="メイリオ" panose="020B0604030504040204" pitchFamily="50" charset="-128"/>
                <a:ea typeface="メイリオ" panose="020B0604030504040204" pitchFamily="50" charset="-128"/>
              </a:rPr>
              <a:t>：多様性のある会員基盤の設立であり、</a:t>
            </a:r>
            <a:endParaRPr kumimoji="1" lang="en-US" altLang="ja-JP" sz="1700" b="1" dirty="0">
              <a:latin typeface="メイリオ" panose="020B0604030504040204" pitchFamily="50" charset="-128"/>
              <a:ea typeface="メイリオ" panose="020B0604030504040204" pitchFamily="50" charset="-128"/>
            </a:endParaRPr>
          </a:p>
          <a:p>
            <a:pPr defTabSz="966064"/>
            <a:r>
              <a:rPr kumimoji="1" lang="ja-JP" altLang="en-US" sz="1700" b="1" dirty="0">
                <a:latin typeface="メイリオ" panose="020B0604030504040204" pitchFamily="50" charset="-128"/>
                <a:ea typeface="メイリオ" panose="020B0604030504040204" pitchFamily="50" charset="-128"/>
              </a:rPr>
              <a:t>　  クラブにおける会員全ての異なる属性を認め、</a:t>
            </a:r>
            <a:endParaRPr kumimoji="1" lang="en-US" altLang="ja-JP" sz="1700" b="1" dirty="0">
              <a:latin typeface="メイリオ" panose="020B0604030504040204" pitchFamily="50" charset="-128"/>
              <a:ea typeface="メイリオ" panose="020B0604030504040204" pitchFamily="50" charset="-128"/>
            </a:endParaRPr>
          </a:p>
          <a:p>
            <a:pPr defTabSz="966064"/>
            <a:r>
              <a:rPr kumimoji="1" lang="ja-JP" altLang="en-US" sz="1700" b="1" dirty="0">
                <a:latin typeface="メイリオ" panose="020B0604030504040204" pitchFamily="50" charset="-128"/>
                <a:ea typeface="メイリオ" panose="020B0604030504040204" pitchFamily="50" charset="-128"/>
              </a:rPr>
              <a:t>　  多様性のある会員基盤を創出し、すべての人を</a:t>
            </a:r>
            <a:endParaRPr kumimoji="1" lang="en-US" altLang="ja-JP" sz="1700" b="1" dirty="0">
              <a:latin typeface="メイリオ" panose="020B0604030504040204" pitchFamily="50" charset="-128"/>
              <a:ea typeface="メイリオ" panose="020B0604030504040204" pitchFamily="50" charset="-128"/>
            </a:endParaRPr>
          </a:p>
          <a:p>
            <a:pPr defTabSz="966064"/>
            <a:r>
              <a:rPr kumimoji="1" lang="ja-JP" altLang="en-US" sz="1700" b="1" dirty="0">
                <a:latin typeface="メイリオ" panose="020B0604030504040204" pitchFamily="50" charset="-128"/>
                <a:ea typeface="メイリオ" panose="020B0604030504040204" pitchFamily="50" charset="-128"/>
              </a:rPr>
              <a:t>　  受け入れる。</a:t>
            </a:r>
            <a:endParaRPr kumimoji="1" lang="en-US" altLang="ja-JP" sz="1700" b="1" dirty="0">
              <a:latin typeface="メイリオ" panose="020B0604030504040204" pitchFamily="50" charset="-128"/>
              <a:ea typeface="メイリオ" panose="020B0604030504040204" pitchFamily="50" charset="-128"/>
            </a:endParaRPr>
          </a:p>
          <a:p>
            <a:pPr defTabSz="966064"/>
            <a:r>
              <a:rPr kumimoji="1" lang="en-US" altLang="ja-JP" sz="1700" b="1" dirty="0">
                <a:latin typeface="メイリオ" panose="020B0604030504040204" pitchFamily="50" charset="-128"/>
                <a:ea typeface="メイリオ" panose="020B0604030504040204" pitchFamily="50" charset="-128"/>
              </a:rPr>
              <a:t>2</a:t>
            </a:r>
            <a:r>
              <a:rPr kumimoji="1" lang="ja-JP" altLang="en-US" sz="1700" b="1" dirty="0">
                <a:latin typeface="メイリオ" panose="020B0604030504040204" pitchFamily="50" charset="-128"/>
                <a:ea typeface="メイリオ" panose="020B0604030504040204" pitchFamily="50" charset="-128"/>
              </a:rPr>
              <a:t>）</a:t>
            </a:r>
            <a:r>
              <a:rPr kumimoji="1" lang="en-US" altLang="ja-JP" sz="1700" b="1" dirty="0">
                <a:latin typeface="メイリオ" panose="020B0604030504040204" pitchFamily="50" charset="-128"/>
                <a:ea typeface="メイリオ" panose="020B0604030504040204" pitchFamily="50" charset="-128"/>
              </a:rPr>
              <a:t>Equity</a:t>
            </a:r>
            <a:r>
              <a:rPr kumimoji="1" lang="ja-JP" altLang="en-US" sz="1700" b="1" dirty="0">
                <a:latin typeface="メイリオ" panose="020B0604030504040204" pitchFamily="50" charset="-128"/>
                <a:ea typeface="メイリオ" panose="020B0604030504040204" pitchFamily="50" charset="-128"/>
              </a:rPr>
              <a:t>：すべての会員が男女平等で、</a:t>
            </a:r>
            <a:endParaRPr kumimoji="1" lang="en-US" altLang="ja-JP" sz="1700" b="1" dirty="0">
              <a:latin typeface="メイリオ" panose="020B0604030504040204" pitchFamily="50" charset="-128"/>
              <a:ea typeface="メイリオ" panose="020B0604030504040204" pitchFamily="50" charset="-128"/>
            </a:endParaRPr>
          </a:p>
          <a:p>
            <a:pPr defTabSz="966064"/>
            <a:r>
              <a:rPr kumimoji="1" lang="ja-JP" altLang="en-US" sz="1700" b="1" dirty="0">
                <a:latin typeface="メイリオ" panose="020B0604030504040204" pitchFamily="50" charset="-128"/>
                <a:ea typeface="メイリオ" panose="020B0604030504040204" pitchFamily="50" charset="-128"/>
              </a:rPr>
              <a:t>　  誰もが公平に大切にされ、公平な対応と機会を</a:t>
            </a:r>
            <a:endParaRPr kumimoji="1" lang="en-US" altLang="ja-JP" sz="1700" b="1" dirty="0">
              <a:latin typeface="メイリオ" panose="020B0604030504040204" pitchFamily="50" charset="-128"/>
              <a:ea typeface="メイリオ" panose="020B0604030504040204" pitchFamily="50" charset="-128"/>
            </a:endParaRPr>
          </a:p>
          <a:p>
            <a:pPr defTabSz="966064"/>
            <a:r>
              <a:rPr kumimoji="1" lang="ja-JP" altLang="en-US" sz="1700" b="1" dirty="0">
                <a:latin typeface="メイリオ" panose="020B0604030504040204" pitchFamily="50" charset="-128"/>
                <a:ea typeface="メイリオ" panose="020B0604030504040204" pitchFamily="50" charset="-128"/>
              </a:rPr>
              <a:t>　  均等に与えられることです。その結果、</a:t>
            </a:r>
            <a:endParaRPr kumimoji="1" lang="en-US" altLang="ja-JP" sz="1700" b="1" dirty="0">
              <a:latin typeface="メイリオ" panose="020B0604030504040204" pitchFamily="50" charset="-128"/>
              <a:ea typeface="メイリオ" panose="020B0604030504040204" pitchFamily="50" charset="-128"/>
            </a:endParaRPr>
          </a:p>
          <a:p>
            <a:pPr defTabSz="966064"/>
            <a:r>
              <a:rPr kumimoji="1" lang="ja-JP" altLang="en-US" sz="1700" b="1" dirty="0">
                <a:latin typeface="メイリオ" panose="020B0604030504040204" pitchFamily="50" charset="-128"/>
                <a:ea typeface="メイリオ" panose="020B0604030504040204" pitchFamily="50" charset="-128"/>
              </a:rPr>
              <a:t>　  クラブにおける帰属意識が増大します。</a:t>
            </a:r>
            <a:endParaRPr kumimoji="1" lang="en-US" altLang="ja-JP" sz="1700" b="1" dirty="0">
              <a:latin typeface="メイリオ" panose="020B0604030504040204" pitchFamily="50" charset="-128"/>
              <a:ea typeface="メイリオ" panose="020B0604030504040204" pitchFamily="50" charset="-128"/>
            </a:endParaRPr>
          </a:p>
          <a:p>
            <a:pPr defTabSz="966064"/>
            <a:r>
              <a:rPr kumimoji="1" lang="ja-JP" altLang="en-US" sz="1700" b="1" dirty="0">
                <a:latin typeface="メイリオ" panose="020B0604030504040204" pitchFamily="50" charset="-128"/>
                <a:ea typeface="メイリオ" panose="020B0604030504040204" pitchFamily="50" charset="-128"/>
              </a:rPr>
              <a:t>そして、</a:t>
            </a:r>
            <a:endParaRPr kumimoji="1" lang="en-US" altLang="ja-JP" sz="1700" b="1" dirty="0">
              <a:latin typeface="メイリオ" panose="020B0604030504040204" pitchFamily="50" charset="-128"/>
              <a:ea typeface="メイリオ" panose="020B0604030504040204" pitchFamily="50" charset="-128"/>
            </a:endParaRPr>
          </a:p>
          <a:p>
            <a:pPr defTabSz="966064"/>
            <a:r>
              <a:rPr kumimoji="1" lang="en-US" altLang="ja-JP" sz="1700" b="1" dirty="0">
                <a:latin typeface="メイリオ" panose="020B0604030504040204" pitchFamily="50" charset="-128"/>
                <a:ea typeface="メイリオ" panose="020B0604030504040204" pitchFamily="50" charset="-128"/>
              </a:rPr>
              <a:t>3</a:t>
            </a:r>
            <a:r>
              <a:rPr kumimoji="1" lang="ja-JP" altLang="en-US" sz="1700" b="1" dirty="0">
                <a:latin typeface="メイリオ" panose="020B0604030504040204" pitchFamily="50" charset="-128"/>
                <a:ea typeface="メイリオ" panose="020B0604030504040204" pitchFamily="50" charset="-128"/>
              </a:rPr>
              <a:t>）</a:t>
            </a:r>
            <a:r>
              <a:rPr kumimoji="1" lang="en-US" altLang="ja-JP" sz="1700" b="1" dirty="0">
                <a:latin typeface="メイリオ" panose="020B0604030504040204" pitchFamily="50" charset="-128"/>
                <a:ea typeface="メイリオ" panose="020B0604030504040204" pitchFamily="50" charset="-128"/>
              </a:rPr>
              <a:t>Inclusion</a:t>
            </a:r>
            <a:r>
              <a:rPr kumimoji="1" lang="ja-JP" altLang="en-US" sz="1700" b="1" dirty="0">
                <a:latin typeface="メイリオ" panose="020B0604030504040204" pitchFamily="50" charset="-128"/>
                <a:ea typeface="メイリオ" panose="020B0604030504040204" pitchFamily="50" charset="-128"/>
              </a:rPr>
              <a:t>：だれもが受け入れられている、</a:t>
            </a:r>
            <a:endParaRPr kumimoji="1" lang="en-US" altLang="ja-JP" sz="1700" b="1" dirty="0">
              <a:latin typeface="メイリオ" panose="020B0604030504040204" pitchFamily="50" charset="-128"/>
              <a:ea typeface="メイリオ" panose="020B0604030504040204" pitchFamily="50" charset="-128"/>
            </a:endParaRPr>
          </a:p>
          <a:p>
            <a:pPr defTabSz="966064"/>
            <a:r>
              <a:rPr kumimoji="1" lang="ja-JP" altLang="en-US" sz="1700" b="1" dirty="0">
                <a:latin typeface="メイリオ" panose="020B0604030504040204" pitchFamily="50" charset="-128"/>
                <a:ea typeface="メイリオ" panose="020B0604030504040204" pitchFamily="50" charset="-128"/>
              </a:rPr>
              <a:t>　  すべての人が歓迎されていると感じられ、</a:t>
            </a:r>
            <a:endParaRPr kumimoji="1" lang="en-US" altLang="ja-JP" sz="1700" b="1" dirty="0">
              <a:latin typeface="メイリオ" panose="020B0604030504040204" pitchFamily="50" charset="-128"/>
              <a:ea typeface="メイリオ" panose="020B0604030504040204" pitchFamily="50" charset="-128"/>
            </a:endParaRPr>
          </a:p>
          <a:p>
            <a:pPr defTabSz="966064"/>
            <a:r>
              <a:rPr kumimoji="1" lang="ja-JP" altLang="en-US" sz="1700" b="1" dirty="0">
                <a:latin typeface="メイリオ" panose="020B0604030504040204" pitchFamily="50" charset="-128"/>
                <a:ea typeface="メイリオ" panose="020B0604030504040204" pitchFamily="50" charset="-128"/>
              </a:rPr>
              <a:t>　  尊重され、会員が安心してクラブに在籍する</a:t>
            </a:r>
            <a:endParaRPr kumimoji="1" lang="en-US" altLang="ja-JP" sz="1700" b="1" dirty="0">
              <a:latin typeface="メイリオ" panose="020B0604030504040204" pitchFamily="50" charset="-128"/>
              <a:ea typeface="メイリオ" panose="020B0604030504040204" pitchFamily="50" charset="-128"/>
            </a:endParaRPr>
          </a:p>
          <a:p>
            <a:pPr defTabSz="966064"/>
            <a:r>
              <a:rPr kumimoji="1" lang="en-US" altLang="ja-JP" sz="1700" b="1" dirty="0">
                <a:latin typeface="メイリオ" panose="020B0604030504040204" pitchFamily="50" charset="-128"/>
                <a:ea typeface="メイリオ" panose="020B0604030504040204" pitchFamily="50" charset="-128"/>
              </a:rPr>
              <a:t>     </a:t>
            </a:r>
            <a:r>
              <a:rPr kumimoji="1" lang="ja-JP" altLang="en-US" sz="1700" b="1" dirty="0">
                <a:latin typeface="メイリオ" panose="020B0604030504040204" pitchFamily="50" charset="-128"/>
                <a:ea typeface="メイリオ" panose="020B0604030504040204" pitchFamily="50" charset="-128"/>
              </a:rPr>
              <a:t>ことで、クラブにおける活動意識がたかまり、</a:t>
            </a:r>
            <a:endParaRPr kumimoji="1" lang="en-US" altLang="ja-JP" sz="1700" b="1" dirty="0">
              <a:latin typeface="メイリオ" panose="020B0604030504040204" pitchFamily="50" charset="-128"/>
              <a:ea typeface="メイリオ" panose="020B0604030504040204" pitchFamily="50" charset="-128"/>
            </a:endParaRPr>
          </a:p>
          <a:p>
            <a:pPr defTabSz="966064"/>
            <a:r>
              <a:rPr kumimoji="1" lang="en-US" altLang="ja-JP" sz="1700" b="1" dirty="0">
                <a:latin typeface="メイリオ" panose="020B0604030504040204" pitchFamily="50" charset="-128"/>
                <a:ea typeface="メイリオ" panose="020B0604030504040204" pitchFamily="50" charset="-128"/>
              </a:rPr>
              <a:t>4</a:t>
            </a:r>
            <a:r>
              <a:rPr kumimoji="1" lang="ja-JP" altLang="en-US" sz="1700" b="1" dirty="0">
                <a:latin typeface="メイリオ" panose="020B0604030504040204" pitchFamily="50" charset="-128"/>
                <a:ea typeface="メイリオ" panose="020B0604030504040204" pitchFamily="50" charset="-128"/>
              </a:rPr>
              <a:t>）ビジョン声明を実現できるクラブに成長する</a:t>
            </a:r>
            <a:endParaRPr kumimoji="1" lang="en-US" altLang="ja-JP" sz="1700" b="1" dirty="0">
              <a:latin typeface="メイリオ" panose="020B0604030504040204" pitchFamily="50" charset="-128"/>
              <a:ea typeface="メイリオ" panose="020B0604030504040204" pitchFamily="50" charset="-128"/>
            </a:endParaRPr>
          </a:p>
          <a:p>
            <a:pPr defTabSz="966064"/>
            <a:r>
              <a:rPr kumimoji="1" lang="ja-JP" altLang="en-US" sz="1700" b="1" dirty="0">
                <a:latin typeface="メイリオ" panose="020B0604030504040204" pitchFamily="50" charset="-128"/>
                <a:ea typeface="メイリオ" panose="020B0604030504040204" pitchFamily="50" charset="-128"/>
              </a:rPr>
              <a:t>ことであります。</a:t>
            </a:r>
            <a:endParaRPr kumimoji="1" lang="en-US" altLang="ja-JP" sz="1700" b="1" dirty="0">
              <a:latin typeface="メイリオ" panose="020B0604030504040204" pitchFamily="50" charset="-128"/>
              <a:ea typeface="メイリオ" panose="020B0604030504040204" pitchFamily="50" charset="-128"/>
            </a:endParaRPr>
          </a:p>
          <a:p>
            <a:pPr defTabSz="966064"/>
            <a:endParaRPr kumimoji="1" lang="en-US" altLang="ja-JP" sz="1700" b="1" dirty="0">
              <a:latin typeface="メイリオ" panose="020B0604030504040204" pitchFamily="50" charset="-128"/>
              <a:ea typeface="メイリオ" panose="020B0604030504040204" pitchFamily="50" charset="-128"/>
            </a:endParaRPr>
          </a:p>
          <a:p>
            <a:pPr defTabSz="966064"/>
            <a:r>
              <a:rPr kumimoji="1" lang="ja-JP" altLang="en-US" sz="1700" b="1" dirty="0">
                <a:latin typeface="メイリオ" panose="020B0604030504040204" pitchFamily="50" charset="-128"/>
                <a:ea typeface="メイリオ" panose="020B0604030504040204" pitchFamily="50" charset="-128"/>
              </a:rPr>
              <a:t>ロータリーの</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は、元気なクラブになり、</a:t>
            </a:r>
            <a:endParaRPr kumimoji="1" lang="en-US" altLang="ja-JP" sz="1700" b="1" dirty="0">
              <a:latin typeface="メイリオ" panose="020B0604030504040204" pitchFamily="50" charset="-128"/>
              <a:ea typeface="メイリオ" panose="020B0604030504040204" pitchFamily="50" charset="-128"/>
            </a:endParaRPr>
          </a:p>
          <a:p>
            <a:pPr defTabSz="966064"/>
            <a:r>
              <a:rPr kumimoji="1" lang="ja-JP" altLang="en-US" sz="1700" b="1" dirty="0">
                <a:latin typeface="メイリオ" panose="020B0604030504040204" pitchFamily="50" charset="-128"/>
                <a:ea typeface="メイリオ" panose="020B0604030504040204" pitchFamily="50" charset="-128"/>
              </a:rPr>
              <a:t>活動が活発になることで、世界平和に貢献することを</a:t>
            </a:r>
            <a:endParaRPr kumimoji="1" lang="en-US" altLang="ja-JP" sz="1700" b="1" dirty="0">
              <a:latin typeface="メイリオ" panose="020B0604030504040204" pitchFamily="50" charset="-128"/>
              <a:ea typeface="メイリオ" panose="020B0604030504040204" pitchFamily="50" charset="-128"/>
            </a:endParaRPr>
          </a:p>
          <a:p>
            <a:pPr defTabSz="966064"/>
            <a:r>
              <a:rPr kumimoji="1" lang="ja-JP" altLang="en-US" sz="1700" b="1" dirty="0">
                <a:latin typeface="メイリオ" panose="020B0604030504040204" pitchFamily="50" charset="-128"/>
                <a:ea typeface="メイリオ" panose="020B0604030504040204" pitchFamily="50" charset="-128"/>
              </a:rPr>
              <a:t>意味する、言い換えれば、クラブで、</a:t>
            </a:r>
            <a:endParaRPr kumimoji="1" lang="en-US" altLang="ja-JP" sz="1700" b="1" dirty="0">
              <a:latin typeface="メイリオ" panose="020B0604030504040204" pitchFamily="50" charset="-128"/>
              <a:ea typeface="メイリオ" panose="020B0604030504040204" pitchFamily="50" charset="-128"/>
            </a:endParaRPr>
          </a:p>
          <a:p>
            <a:pPr defTabSz="966064"/>
            <a:r>
              <a:rPr kumimoji="1" lang="ja-JP" altLang="en-US" sz="1700" b="1" dirty="0">
                <a:latin typeface="メイリオ" panose="020B0604030504040204" pitchFamily="50" charset="-128"/>
                <a:ea typeface="メイリオ" panose="020B0604030504040204" pitchFamily="50" charset="-128"/>
              </a:rPr>
              <a:t>①</a:t>
            </a:r>
            <a:r>
              <a:rPr kumimoji="1" lang="en-US" altLang="ja-JP" sz="1700" b="1" dirty="0">
                <a:latin typeface="メイリオ" panose="020B0604030504040204" pitchFamily="50" charset="-128"/>
                <a:ea typeface="メイリオ" panose="020B0604030504040204" pitchFamily="50" charset="-128"/>
              </a:rPr>
              <a:t>Inclusive</a:t>
            </a:r>
            <a:r>
              <a:rPr kumimoji="1" lang="ja-JP" altLang="en-US" sz="1700" b="1" dirty="0">
                <a:latin typeface="メイリオ" panose="020B0604030504040204" pitchFamily="50" charset="-128"/>
                <a:ea typeface="メイリオ" panose="020B0604030504040204" pitchFamily="50" charset="-128"/>
              </a:rPr>
              <a:t>　②</a:t>
            </a:r>
            <a:r>
              <a:rPr kumimoji="1" lang="en-US" altLang="ja-JP" sz="1700" b="1" dirty="0">
                <a:latin typeface="メイリオ" panose="020B0604030504040204" pitchFamily="50" charset="-128"/>
                <a:ea typeface="メイリオ" panose="020B0604030504040204" pitchFamily="50" charset="-128"/>
              </a:rPr>
              <a:t>Welcoming</a:t>
            </a:r>
            <a:r>
              <a:rPr kumimoji="1" lang="ja-JP" altLang="en-US" sz="1700" b="1" dirty="0">
                <a:latin typeface="メイリオ" panose="020B0604030504040204" pitchFamily="50" charset="-128"/>
                <a:ea typeface="メイリオ" panose="020B0604030504040204" pitchFamily="50" charset="-128"/>
              </a:rPr>
              <a:t>　③</a:t>
            </a:r>
            <a:r>
              <a:rPr kumimoji="1" lang="en-US" altLang="ja-JP" sz="1700" b="1" dirty="0">
                <a:latin typeface="メイリオ" panose="020B0604030504040204" pitchFamily="50" charset="-128"/>
                <a:ea typeface="メイリオ" panose="020B0604030504040204" pitchFamily="50" charset="-128"/>
              </a:rPr>
              <a:t>Belonging</a:t>
            </a:r>
          </a:p>
          <a:p>
            <a:pPr defTabSz="966064"/>
            <a:r>
              <a:rPr kumimoji="1" lang="ja-JP" altLang="en-US" sz="1700" b="1" dirty="0">
                <a:latin typeface="メイリオ" panose="020B0604030504040204" pitchFamily="50" charset="-128"/>
                <a:ea typeface="メイリオ" panose="020B0604030504040204" pitchFamily="50" charset="-128"/>
              </a:rPr>
              <a:t>を実現することに他ならないと、</a:t>
            </a:r>
            <a:endParaRPr kumimoji="1" lang="en-US" altLang="ja-JP" sz="1700" b="1" dirty="0">
              <a:latin typeface="メイリオ" panose="020B0604030504040204" pitchFamily="50" charset="-128"/>
              <a:ea typeface="メイリオ" panose="020B0604030504040204" pitchFamily="50" charset="-128"/>
            </a:endParaRPr>
          </a:p>
          <a:p>
            <a:pPr defTabSz="966064"/>
            <a:r>
              <a:rPr kumimoji="1" lang="ja-JP" altLang="en-US" sz="1700" b="1" dirty="0">
                <a:latin typeface="メイリオ" panose="020B0604030504040204" pitchFamily="50" charset="-128"/>
                <a:ea typeface="メイリオ" panose="020B0604030504040204" pitchFamily="50" charset="-128"/>
              </a:rPr>
              <a:t>結論できると考えます。</a:t>
            </a:r>
            <a:endParaRPr kumimoji="1" lang="en-US" altLang="ja-JP" sz="1700"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DB827055-821E-4F6B-AAA9-2685E1493D9C}" type="slidenum">
              <a:rPr lang="en-US" smtClean="0"/>
              <a:t>36</a:t>
            </a:fld>
            <a:endParaRPr lang="en-US" dirty="0"/>
          </a:p>
        </p:txBody>
      </p:sp>
    </p:spTree>
    <p:extLst>
      <p:ext uri="{BB962C8B-B14F-4D97-AF65-F5344CB8AC3E}">
        <p14:creationId xmlns:p14="http://schemas.microsoft.com/office/powerpoint/2010/main" val="32041975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700" b="1" dirty="0">
                <a:latin typeface="メイリオ" panose="020B0604030504040204" pitchFamily="50" charset="-128"/>
                <a:ea typeface="メイリオ" panose="020B0604030504040204" pitchFamily="50" charset="-128"/>
              </a:rPr>
              <a:t>本日は地区大会の本会議、鵜沢ガバナーのお計らいで</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貴重な時間を頂戴しました。感謝申し上げます。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既に皆様ご承知の通り、</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国際ロータリーは</a:t>
            </a:r>
            <a:r>
              <a:rPr kumimoji="1" lang="en-US" altLang="ja-JP" sz="1700" b="1" dirty="0">
                <a:latin typeface="メイリオ" panose="020B0604030504040204" pitchFamily="50" charset="-128"/>
                <a:ea typeface="メイリオ" panose="020B0604030504040204" pitchFamily="50" charset="-128"/>
              </a:rPr>
              <a:t>7</a:t>
            </a:r>
            <a:r>
              <a:rPr kumimoji="1" lang="ja-JP" altLang="en-US" sz="1700" b="1" dirty="0">
                <a:latin typeface="メイリオ" panose="020B0604030504040204" pitchFamily="50" charset="-128"/>
                <a:ea typeface="メイリオ" panose="020B0604030504040204" pitchFamily="50" charset="-128"/>
              </a:rPr>
              <a:t>月</a:t>
            </a:r>
            <a:r>
              <a:rPr kumimoji="1" lang="en-US" altLang="ja-JP" sz="1700" b="1" dirty="0">
                <a:latin typeface="メイリオ" panose="020B0604030504040204" pitchFamily="50" charset="-128"/>
                <a:ea typeface="メイリオ" panose="020B0604030504040204" pitchFamily="50" charset="-128"/>
              </a:rPr>
              <a:t>1</a:t>
            </a:r>
            <a:r>
              <a:rPr kumimoji="1" lang="ja-JP" altLang="en-US" sz="1700" b="1" dirty="0">
                <a:latin typeface="メイリオ" panose="020B0604030504040204" pitchFamily="50" charset="-128"/>
                <a:ea typeface="メイリオ" panose="020B0604030504040204" pitchFamily="50" charset="-128"/>
              </a:rPr>
              <a:t>日より一部名称を変更すると共に、</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a:t>
            </a:r>
            <a:r>
              <a:rPr kumimoji="1" lang="en-US" altLang="ja-JP" sz="1700" b="1" dirty="0">
                <a:latin typeface="メイリオ" panose="020B0604030504040204" pitchFamily="50" charset="-128"/>
                <a:ea typeface="メイリオ" panose="020B0604030504040204" pitchFamily="50" charset="-128"/>
              </a:rPr>
              <a:t>Training</a:t>
            </a:r>
            <a:r>
              <a:rPr kumimoji="1" lang="ja-JP" altLang="en-US" sz="1700" b="1" dirty="0">
                <a:latin typeface="メイリオ" panose="020B0604030504040204" pitchFamily="50" charset="-128"/>
                <a:ea typeface="メイリオ" panose="020B0604030504040204" pitchFamily="50" charset="-128"/>
              </a:rPr>
              <a:t>モデルから</a:t>
            </a:r>
            <a:r>
              <a:rPr kumimoji="1" lang="en-US" altLang="ja-JP" sz="1700" b="1" dirty="0">
                <a:latin typeface="メイリオ" panose="020B0604030504040204" pitchFamily="50" charset="-128"/>
                <a:ea typeface="メイリオ" panose="020B0604030504040204" pitchFamily="50" charset="-128"/>
              </a:rPr>
              <a:t>Learning</a:t>
            </a:r>
            <a:r>
              <a:rPr kumimoji="1" lang="ja-JP" altLang="en-US" sz="1700" b="1" dirty="0">
                <a:latin typeface="メイリオ" panose="020B0604030504040204" pitchFamily="50" charset="-128"/>
                <a:ea typeface="メイリオ" panose="020B0604030504040204" pitchFamily="50" charset="-128"/>
              </a:rPr>
              <a:t>モデル」への変更が</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行われました。</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国際ロータリーが目指す「</a:t>
            </a:r>
            <a:r>
              <a:rPr kumimoji="1" lang="en-US" altLang="ja-JP" sz="1700" b="1" dirty="0">
                <a:latin typeface="メイリオ" panose="020B0604030504040204" pitchFamily="50" charset="-128"/>
                <a:ea typeface="メイリオ" panose="020B0604030504040204" pitchFamily="50" charset="-128"/>
              </a:rPr>
              <a:t>Learning</a:t>
            </a:r>
            <a:r>
              <a:rPr kumimoji="1" lang="ja-JP" altLang="en-US" sz="1700" b="1" dirty="0">
                <a:latin typeface="メイリオ" panose="020B0604030504040204" pitchFamily="50" charset="-128"/>
                <a:ea typeface="メイリオ" panose="020B0604030504040204" pitchFamily="50" charset="-128"/>
              </a:rPr>
              <a:t>モデル」とは、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皆様が自己学習をおこない、中心となって、クラブ内で、</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話し合いを行うこと、つまりアイデア交換すること</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で実現できる研修方法です。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1" dirty="0">
                <a:latin typeface="メイリオ" panose="020B0604030504040204" pitchFamily="50" charset="-128"/>
                <a:ea typeface="メイリオ" panose="020B0604030504040204" pitchFamily="50" charset="-128"/>
              </a:rPr>
              <a:t>私たちは今、</a:t>
            </a:r>
            <a:r>
              <a:rPr kumimoji="1" lang="en-US" altLang="ja-JP" sz="1700" b="1" dirty="0">
                <a:latin typeface="メイリオ" panose="020B0604030504040204" pitchFamily="50" charset="-128"/>
                <a:ea typeface="メイリオ" panose="020B0604030504040204" pitchFamily="50" charset="-128"/>
              </a:rPr>
              <a:t>Active Learning</a:t>
            </a:r>
            <a:r>
              <a:rPr kumimoji="1" lang="ja-JP" altLang="en-US" sz="1700" b="1" dirty="0">
                <a:latin typeface="メイリオ" panose="020B0604030504040204" pitchFamily="50" charset="-128"/>
                <a:ea typeface="メイリオ" panose="020B0604030504040204" pitchFamily="50" charset="-128"/>
              </a:rPr>
              <a:t>が必要です。</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アイデア交換を行う事で、多くの意見、新しい考え、</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等々初めて耳にするような意見がでるかも知れません。</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是非、どの様な意見であっても傾聴し、</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否定することなく、多くの意見をお聞きになり、</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ご自身で考えてみてください。</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そして、その中から新たな学びを見出してください。</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それこそが「</a:t>
            </a:r>
            <a:r>
              <a:rPr kumimoji="1" lang="en-US" altLang="ja-JP" sz="1700" b="1" dirty="0">
                <a:latin typeface="メイリオ" panose="020B0604030504040204" pitchFamily="50" charset="-128"/>
                <a:ea typeface="メイリオ" panose="020B0604030504040204" pitchFamily="50" charset="-128"/>
              </a:rPr>
              <a:t>RI</a:t>
            </a:r>
            <a:r>
              <a:rPr kumimoji="1" lang="ja-JP" altLang="en-US" sz="1700" b="1" dirty="0">
                <a:latin typeface="メイリオ" panose="020B0604030504040204" pitchFamily="50" charset="-128"/>
                <a:ea typeface="メイリオ" panose="020B0604030504040204" pitchFamily="50" charset="-128"/>
              </a:rPr>
              <a:t>が目指す学び」であると思います。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さてお時間がまいりました。</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結びに、本日ご出席の皆様の</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ご発展と益々のご活躍をご祈念申し上げ</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お話を閉じさせて頂きます。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ご清聴、ありがとうございました。</a:t>
            </a:r>
          </a:p>
        </p:txBody>
      </p:sp>
      <p:sp>
        <p:nvSpPr>
          <p:cNvPr id="4" name="スライド番号プレースホルダー 3"/>
          <p:cNvSpPr>
            <a:spLocks noGrp="1"/>
          </p:cNvSpPr>
          <p:nvPr>
            <p:ph type="sldNum" sz="quarter" idx="5"/>
          </p:nvPr>
        </p:nvSpPr>
        <p:spPr/>
        <p:txBody>
          <a:bodyPr/>
          <a:lstStyle/>
          <a:p>
            <a:fld id="{DB827055-821E-4F6B-AAA9-2685E1493D9C}" type="slidenum">
              <a:rPr lang="en-US" smtClean="0"/>
              <a:t>37</a:t>
            </a:fld>
            <a:endParaRPr lang="en-US" dirty="0"/>
          </a:p>
        </p:txBody>
      </p:sp>
    </p:spTree>
    <p:extLst>
      <p:ext uri="{BB962C8B-B14F-4D97-AF65-F5344CB8AC3E}">
        <p14:creationId xmlns:p14="http://schemas.microsoft.com/office/powerpoint/2010/main" val="3670348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700" b="1" dirty="0">
                <a:latin typeface="メイリオ" panose="020B0604030504040204" pitchFamily="50" charset="-128"/>
                <a:ea typeface="メイリオ" panose="020B0604030504040204" pitchFamily="50" charset="-128"/>
              </a:rPr>
              <a:t>では、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現代の一般社会における</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とは、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どのような意味があるのでしょうか？　</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考えてみたいと思います。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1990</a:t>
            </a:r>
            <a:r>
              <a:rPr kumimoji="1" lang="ja-JP" altLang="en-US" sz="1700" b="1" dirty="0">
                <a:latin typeface="メイリオ" panose="020B0604030504040204" pitchFamily="50" charset="-128"/>
                <a:ea typeface="メイリオ" panose="020B0604030504040204" pitchFamily="50" charset="-128"/>
              </a:rPr>
              <a:t>年代、米国で広まり、世界に拡大した</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企業における人材活用や労働市場における</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solidFill>
                  <a:srgbClr val="FF0000"/>
                </a:solidFill>
                <a:latin typeface="メイリオ" panose="020B0604030504040204" pitchFamily="50" charset="-128"/>
                <a:ea typeface="メイリオ" panose="020B0604030504040204" pitchFamily="50" charset="-128"/>
              </a:rPr>
              <a:t>「人材の多様性」</a:t>
            </a:r>
            <a:r>
              <a:rPr kumimoji="1" lang="ja-JP" altLang="en-US" sz="1700" b="1" dirty="0">
                <a:latin typeface="メイリオ" panose="020B0604030504040204" pitchFamily="50" charset="-128"/>
                <a:ea typeface="メイリオ" panose="020B0604030504040204" pitchFamily="50" charset="-128"/>
              </a:rPr>
              <a:t>とは、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様々なバックグランドで</a:t>
            </a:r>
            <a:r>
              <a:rPr kumimoji="1" lang="ja-JP" altLang="en-US" sz="1700" b="1" dirty="0">
                <a:solidFill>
                  <a:srgbClr val="FF0000"/>
                </a:solidFill>
                <a:latin typeface="メイリオ" panose="020B0604030504040204" pitchFamily="50" charset="-128"/>
                <a:ea typeface="メイリオ" panose="020B0604030504040204" pitchFamily="50" charset="-128"/>
              </a:rPr>
              <a:t>多くの人に力を発揮</a:t>
            </a:r>
            <a:r>
              <a:rPr kumimoji="1" lang="ja-JP" altLang="en-US" sz="1700" b="1" dirty="0">
                <a:latin typeface="メイリオ" panose="020B0604030504040204" pitchFamily="50" charset="-128"/>
                <a:ea typeface="メイリオ" panose="020B0604030504040204" pitchFamily="50" charset="-128"/>
              </a:rPr>
              <a:t>して</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もらうような制度・環境整備、</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いわゆる組織の戦略計画を意味しています。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B827055-821E-4F6B-AAA9-2685E1493D9C}" type="slidenum">
              <a:rPr lang="en-US" smtClean="0"/>
              <a:t>4</a:t>
            </a:fld>
            <a:endParaRPr lang="en-US" dirty="0"/>
          </a:p>
        </p:txBody>
      </p:sp>
    </p:spTree>
    <p:extLst>
      <p:ext uri="{BB962C8B-B14F-4D97-AF65-F5344CB8AC3E}">
        <p14:creationId xmlns:p14="http://schemas.microsoft.com/office/powerpoint/2010/main" val="91029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700" b="1" dirty="0">
                <a:latin typeface="メイリオ" panose="020B0604030504040204" pitchFamily="50" charset="-128"/>
                <a:ea typeface="メイリオ" panose="020B0604030504040204" pitchFamily="50" charset="-128"/>
              </a:rPr>
              <a:t>次に、日本におけるダイバーシティの現状を考えて</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みたいと思います。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日本においてダイバーシティは、旧経団連が</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ダイバーシティ・ワーク・ルール研究会を発足させた</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2000</a:t>
            </a:r>
            <a:r>
              <a:rPr kumimoji="1" lang="ja-JP" altLang="en-US" sz="1700" b="1" dirty="0">
                <a:latin typeface="メイリオ" panose="020B0604030504040204" pitchFamily="50" charset="-128"/>
                <a:ea typeface="メイリオ" panose="020B0604030504040204" pitchFamily="50" charset="-128"/>
              </a:rPr>
              <a:t>年頃から注目されるようになりました。</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dirty="0"/>
          </a:p>
          <a:p>
            <a:r>
              <a:rPr kumimoji="1" lang="ja-JP" altLang="en-US" sz="1700" b="1" dirty="0">
                <a:latin typeface="メイリオ" panose="020B0604030504040204" pitchFamily="50" charset="-128"/>
                <a:ea typeface="メイリオ" panose="020B0604030504040204" pitchFamily="50" charset="-128"/>
              </a:rPr>
              <a:t>以降、企業はそれぞれの持つ課題の解決や目標達成</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のためにダイバーシティを推進してまいりました。</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その詳しいな内容については、</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2014</a:t>
            </a:r>
            <a:r>
              <a:rPr kumimoji="1" lang="ja-JP" altLang="en-US" sz="1700" b="1" dirty="0">
                <a:latin typeface="メイリオ" panose="020B0604030504040204" pitchFamily="50" charset="-128"/>
                <a:ea typeface="メイリオ" panose="020B0604030504040204" pitchFamily="50" charset="-128"/>
              </a:rPr>
              <a:t>年経済産業省経済産業局から発行されて</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a:t>
            </a:r>
            <a:r>
              <a:rPr kumimoji="1" lang="ja-JP" altLang="en-US" sz="1700" b="1" dirty="0">
                <a:latin typeface="メイリオ" panose="020B0604030504040204" pitchFamily="50" charset="-128"/>
                <a:ea typeface="メイリオ" panose="020B0604030504040204" pitchFamily="50" charset="-128"/>
              </a:rPr>
              <a:t>ダイバーシティ経営</a:t>
            </a:r>
            <a:r>
              <a:rPr kumimoji="1" lang="en-US" altLang="ja-JP" sz="1700" b="1" dirty="0">
                <a:latin typeface="メイリオ" panose="020B0604030504040204" pitchFamily="50" charset="-128"/>
                <a:ea typeface="メイリオ" panose="020B0604030504040204" pitchFamily="50" charset="-128"/>
              </a:rPr>
              <a:t>100</a:t>
            </a:r>
            <a:r>
              <a:rPr kumimoji="1" lang="ja-JP" altLang="en-US" sz="1700" b="1" dirty="0">
                <a:latin typeface="メイリオ" panose="020B0604030504040204" pitchFamily="50" charset="-128"/>
                <a:ea typeface="メイリオ" panose="020B0604030504040204" pitchFamily="50" charset="-128"/>
              </a:rPr>
              <a:t>選 ベストプラクティス集</a:t>
            </a:r>
            <a:r>
              <a:rPr kumimoji="1" lang="en-US" altLang="ja-JP" sz="1700" b="1" dirty="0">
                <a:latin typeface="メイリオ" panose="020B0604030504040204" pitchFamily="50" charset="-128"/>
                <a:ea typeface="メイリオ" panose="020B0604030504040204" pitchFamily="50" charset="-128"/>
              </a:rPr>
              <a:t>』</a:t>
            </a:r>
          </a:p>
          <a:p>
            <a:r>
              <a:rPr kumimoji="1" lang="ja-JP" altLang="en-US" sz="1700" b="1" dirty="0">
                <a:latin typeface="メイリオ" panose="020B0604030504040204" pitchFamily="50" charset="-128"/>
                <a:ea typeface="メイリオ" panose="020B0604030504040204" pitchFamily="50" charset="-128"/>
              </a:rPr>
              <a:t>を是非ご参照してください。</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さて、日本におけるダイバーシティの対象は、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お示ししている５項目に集約されます。</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この５項目中には、雇用形態や、勤務形態も</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ダイバーシティとして扱われています。</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ジェンダーから勤務形態まで各項目の内容を</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お示ししています。</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諸外国と比較しますと、ジェンダーを除き</a:t>
            </a:r>
            <a:r>
              <a:rPr kumimoji="1" lang="en-US" altLang="ja-JP" sz="1700" b="1" dirty="0">
                <a:latin typeface="メイリオ" panose="020B0604030504040204" pitchFamily="50" charset="-128"/>
                <a:ea typeface="メイリオ" panose="020B0604030504040204" pitchFamily="50" charset="-128"/>
              </a:rPr>
              <a:t>Diversity</a:t>
            </a:r>
          </a:p>
          <a:p>
            <a:r>
              <a:rPr kumimoji="1" lang="ja-JP" altLang="en-US" sz="1700" b="1" dirty="0">
                <a:latin typeface="メイリオ" panose="020B0604030504040204" pitchFamily="50" charset="-128"/>
                <a:ea typeface="メイリオ" panose="020B0604030504040204" pitchFamily="50" charset="-128"/>
              </a:rPr>
              <a:t>の内容が大分異なることにお気づきかと思います。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2750666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66064">
              <a:defRPr/>
            </a:pP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は当初</a:t>
            </a:r>
            <a:r>
              <a:rPr kumimoji="1" lang="en-US" altLang="ja-JP" sz="1700" b="1" dirty="0">
                <a:latin typeface="メイリオ" panose="020B0604030504040204" pitchFamily="50" charset="-128"/>
                <a:ea typeface="メイリオ" panose="020B0604030504040204" pitchFamily="50" charset="-128"/>
              </a:rPr>
              <a:t>D&amp;I</a:t>
            </a:r>
            <a:r>
              <a:rPr kumimoji="1" lang="ja-JP" altLang="en-US" sz="1700" b="1" dirty="0">
                <a:latin typeface="メイリオ" panose="020B0604030504040204" pitchFamily="50" charset="-128"/>
                <a:ea typeface="メイリオ" panose="020B0604030504040204" pitchFamily="50" charset="-128"/>
              </a:rPr>
              <a:t>として誕生しております。</a:t>
            </a:r>
            <a:endParaRPr kumimoji="1" lang="en-US" altLang="ja-JP" sz="1700" b="1" dirty="0">
              <a:latin typeface="メイリオ" panose="020B0604030504040204" pitchFamily="50" charset="-128"/>
              <a:ea typeface="メイリオ" panose="020B0604030504040204" pitchFamily="50" charset="-128"/>
            </a:endParaRPr>
          </a:p>
          <a:p>
            <a:pPr defTabSz="966064">
              <a:defRPr/>
            </a:pPr>
            <a:endParaRPr kumimoji="1" lang="en-US" altLang="ja-JP" sz="1700" b="1" dirty="0">
              <a:latin typeface="メイリオ" panose="020B0604030504040204" pitchFamily="50" charset="-128"/>
              <a:ea typeface="メイリオ" panose="020B0604030504040204" pitchFamily="50" charset="-128"/>
            </a:endParaRPr>
          </a:p>
          <a:p>
            <a:pPr defTabSz="966064">
              <a:defRPr/>
            </a:pPr>
            <a:r>
              <a:rPr kumimoji="1" lang="ja-JP" altLang="en-US" sz="1700" b="1" dirty="0">
                <a:latin typeface="メイリオ" panose="020B0604030504040204" pitchFamily="50" charset="-128"/>
                <a:ea typeface="メイリオ" panose="020B0604030504040204" pitchFamily="50" charset="-128"/>
              </a:rPr>
              <a:t>まず最初に、</a:t>
            </a:r>
            <a:r>
              <a:rPr kumimoji="1" lang="en-US" altLang="ja-JP" sz="1700" b="1" dirty="0">
                <a:latin typeface="メイリオ" panose="020B0604030504040204" pitchFamily="50" charset="-128"/>
                <a:ea typeface="メイリオ" panose="020B0604030504040204" pitchFamily="50" charset="-128"/>
              </a:rPr>
              <a:t>Diversity</a:t>
            </a:r>
            <a:r>
              <a:rPr kumimoji="1" lang="ja-JP" altLang="en-US" sz="1700" b="1" dirty="0">
                <a:latin typeface="メイリオ" panose="020B0604030504040204" pitchFamily="50" charset="-128"/>
                <a:ea typeface="メイリオ" panose="020B0604030504040204" pitchFamily="50" charset="-128"/>
              </a:rPr>
              <a:t>と</a:t>
            </a:r>
            <a:r>
              <a:rPr kumimoji="1" lang="en-US" altLang="ja-JP" sz="1700" b="1" dirty="0">
                <a:latin typeface="メイリオ" panose="020B0604030504040204" pitchFamily="50" charset="-128"/>
                <a:ea typeface="メイリオ" panose="020B0604030504040204" pitchFamily="50" charset="-128"/>
              </a:rPr>
              <a:t>Inclusion</a:t>
            </a:r>
            <a:r>
              <a:rPr kumimoji="1" lang="ja-JP" altLang="en-US" sz="1700" b="1" dirty="0">
                <a:latin typeface="メイリオ" panose="020B0604030504040204" pitchFamily="50" charset="-128"/>
                <a:ea typeface="メイリオ" panose="020B0604030504040204" pitchFamily="50" charset="-128"/>
              </a:rPr>
              <a:t>の関係を</a:t>
            </a:r>
            <a:endParaRPr kumimoji="1" lang="en-US" altLang="ja-JP" sz="1700" b="1" dirty="0">
              <a:latin typeface="メイリオ" panose="020B0604030504040204" pitchFamily="50" charset="-128"/>
              <a:ea typeface="メイリオ" panose="020B0604030504040204" pitchFamily="50" charset="-128"/>
            </a:endParaRPr>
          </a:p>
          <a:p>
            <a:pPr defTabSz="966064">
              <a:defRPr/>
            </a:pPr>
            <a:r>
              <a:rPr kumimoji="1" lang="ja-JP" altLang="en-US" sz="1700" b="1" dirty="0">
                <a:latin typeface="メイリオ" panose="020B0604030504040204" pitchFamily="50" charset="-128"/>
                <a:ea typeface="メイリオ" panose="020B0604030504040204" pitchFamily="50" charset="-128"/>
              </a:rPr>
              <a:t>考えてみます。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Diversity</a:t>
            </a:r>
            <a:r>
              <a:rPr kumimoji="1" lang="ja-JP" altLang="en-US" sz="1700" b="1" dirty="0">
                <a:latin typeface="メイリオ" panose="020B0604030504040204" pitchFamily="50" charset="-128"/>
                <a:ea typeface="メイリオ" panose="020B0604030504040204" pitchFamily="50" charset="-128"/>
              </a:rPr>
              <a:t>とは、所属する人が個人として尊重され、</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かつ構成員としてその違いを活かし、力が発揮できる</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よう積極的に環境を整備し、周囲に働きかけを</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行なおうとする考え方です。</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この中には、（性別・国籍・性的指向・障害の有無等）</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全ての違いを受け入れて多様な人が差別なく働ける</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よう配慮することを意味しています。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その一方、</a:t>
            </a:r>
            <a:r>
              <a:rPr kumimoji="1" lang="en-US" altLang="ja-JP" sz="1700" b="1" dirty="0">
                <a:latin typeface="メイリオ" panose="020B0604030504040204" pitchFamily="50" charset="-128"/>
                <a:ea typeface="メイリオ" panose="020B0604030504040204" pitchFamily="50" charset="-128"/>
              </a:rPr>
              <a:t>Inclusion</a:t>
            </a:r>
            <a:r>
              <a:rPr kumimoji="1" lang="ja-JP" altLang="en-US" sz="1700" b="1" dirty="0">
                <a:latin typeface="メイリオ" panose="020B0604030504040204" pitchFamily="50" charset="-128"/>
                <a:ea typeface="メイリオ" panose="020B0604030504040204" pitchFamily="50" charset="-128"/>
              </a:rPr>
              <a:t>とは、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多くの違いを持つ人たちを、それぞれの持ち味を</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生かして働き、意思決定にかかわることで</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企業に新たな価値をもたらすことを意味します。</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右のシェーマを見て頂けると分かりやすいかと</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思います。（スライド）</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まずは、</a:t>
            </a:r>
            <a:r>
              <a:rPr kumimoji="1" lang="en-US" altLang="ja-JP" sz="1700" b="1" dirty="0">
                <a:latin typeface="メイリオ" panose="020B0604030504040204" pitchFamily="50" charset="-128"/>
                <a:ea typeface="メイリオ" panose="020B0604030504040204" pitchFamily="50" charset="-128"/>
              </a:rPr>
              <a:t>Inclusion</a:t>
            </a:r>
            <a:r>
              <a:rPr kumimoji="1" lang="ja-JP" altLang="en-US" sz="1700" b="1" dirty="0">
                <a:latin typeface="メイリオ" panose="020B0604030504040204" pitchFamily="50" charset="-128"/>
                <a:ea typeface="メイリオ" panose="020B0604030504040204" pitchFamily="50" charset="-128"/>
              </a:rPr>
              <a:t>の反対にある</a:t>
            </a:r>
            <a:r>
              <a:rPr kumimoji="1" lang="en-US" altLang="ja-JP" sz="1700" b="1" dirty="0">
                <a:latin typeface="メイリオ" panose="020B0604030504040204" pitchFamily="50" charset="-128"/>
                <a:ea typeface="メイリオ" panose="020B0604030504040204" pitchFamily="50" charset="-128"/>
              </a:rPr>
              <a:t>Exclusion</a:t>
            </a:r>
            <a:r>
              <a:rPr kumimoji="1" lang="ja-JP" altLang="en-US" sz="1700" b="1" dirty="0">
                <a:latin typeface="メイリオ" panose="020B0604030504040204" pitchFamily="50" charset="-128"/>
                <a:ea typeface="メイリオ" panose="020B0604030504040204" pitchFamily="50" charset="-128"/>
              </a:rPr>
              <a:t>を</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考えます。</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Exclusion</a:t>
            </a:r>
            <a:r>
              <a:rPr kumimoji="1" lang="ja-JP" altLang="en-US" sz="1700" b="1" dirty="0">
                <a:latin typeface="メイリオ" panose="020B0604030504040204" pitchFamily="50" charset="-128"/>
                <a:ea typeface="メイリオ" panose="020B0604030504040204" pitchFamily="50" charset="-128"/>
              </a:rPr>
              <a:t>とは、異なるものは全て排除し体制を</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整える方法で、いわゆる同好の士が集まり、それぞれが</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好きなことを好きなように行うということになります。</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その結果、企業の体制から考えますと、指導者が定まら</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ない経営体制ができあがり、方向性も統一性がなく、</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まとまりのないバラバラな経営となり、目的に達する</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ことが非常に難しい状況が推測されます。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さらに、</a:t>
            </a:r>
            <a:r>
              <a:rPr kumimoji="1" lang="en-US" altLang="ja-JP" sz="1700" b="1" dirty="0">
                <a:latin typeface="メイリオ" panose="020B0604030504040204" pitchFamily="50" charset="-128"/>
                <a:ea typeface="メイリオ" panose="020B0604030504040204" pitchFamily="50" charset="-128"/>
              </a:rPr>
              <a:t>Inclusion</a:t>
            </a:r>
            <a:r>
              <a:rPr kumimoji="1" lang="ja-JP" altLang="en-US" sz="1700" b="1" dirty="0">
                <a:latin typeface="メイリオ" panose="020B0604030504040204" pitchFamily="50" charset="-128"/>
                <a:ea typeface="メイリオ" panose="020B0604030504040204" pitchFamily="50" charset="-128"/>
              </a:rPr>
              <a:t>と</a:t>
            </a:r>
            <a:r>
              <a:rPr kumimoji="1" lang="en-US" altLang="ja-JP" sz="1700" b="1" dirty="0">
                <a:latin typeface="メイリオ" panose="020B0604030504040204" pitchFamily="50" charset="-128"/>
                <a:ea typeface="メイリオ" panose="020B0604030504040204" pitchFamily="50" charset="-128"/>
              </a:rPr>
              <a:t>Exclusion</a:t>
            </a:r>
            <a:r>
              <a:rPr kumimoji="1" lang="ja-JP" altLang="en-US" sz="1700" b="1" dirty="0">
                <a:latin typeface="メイリオ" panose="020B0604030504040204" pitchFamily="50" charset="-128"/>
                <a:ea typeface="メイリオ" panose="020B0604030504040204" pitchFamily="50" charset="-128"/>
              </a:rPr>
              <a:t>の中間にある</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Integration</a:t>
            </a:r>
            <a:r>
              <a:rPr kumimoji="1" lang="ja-JP" altLang="en-US" sz="1700" b="1" dirty="0">
                <a:latin typeface="メイリオ" panose="020B0604030504040204" pitchFamily="50" charset="-128"/>
                <a:ea typeface="メイリオ" panose="020B0604030504040204" pitchFamily="50" charset="-128"/>
              </a:rPr>
              <a:t>（統合）は、良いか悪いか、といった</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ことは無視し、取り合えず、すべての人が一つの</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組織に入り作業を開始することになります。</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この為、お互いの理解や協力が得れれるかどうかは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考慮しないということになります。</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この場合でも、将来不協和音や協力体制が不備で良い</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商品ができない可能性が大きくなります。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その一方で、</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Inclusion</a:t>
            </a:r>
            <a:r>
              <a:rPr kumimoji="1" lang="ja-JP" altLang="en-US" sz="1700" b="1" dirty="0">
                <a:latin typeface="メイリオ" panose="020B0604030504040204" pitchFamily="50" charset="-128"/>
                <a:ea typeface="メイリオ" panose="020B0604030504040204" pitchFamily="50" charset="-128"/>
              </a:rPr>
              <a:t>では、全ての枠組みの中に、</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各々関係のある人材または適切な能力を有する方々を</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配置し、相互理解と協力の上で、より良い機能を</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発揮した結果、より高度な体制作りが可能となり、</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欠陥商品や製品は少なくなり、</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更により良いアイディアのもと、新しい商品や製品が</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生まれ、企業も新たな価値を創造できるように</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なります。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結論として、</a:t>
            </a:r>
            <a:r>
              <a:rPr kumimoji="1" lang="en-US" altLang="ja-JP" sz="1700" b="1" dirty="0">
                <a:latin typeface="メイリオ" panose="020B0604030504040204" pitchFamily="50" charset="-128"/>
                <a:ea typeface="メイリオ" panose="020B0604030504040204" pitchFamily="50" charset="-128"/>
              </a:rPr>
              <a:t>Inclusion</a:t>
            </a:r>
            <a:r>
              <a:rPr kumimoji="1" lang="ja-JP" altLang="en-US" sz="1700" b="1" dirty="0">
                <a:latin typeface="メイリオ" panose="020B0604030504040204" pitchFamily="50" charset="-128"/>
                <a:ea typeface="メイリオ" panose="020B0604030504040204" pitchFamily="50" charset="-128"/>
              </a:rPr>
              <a:t>では、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原則的に組織にいる人びとを、いわゆる適材適所に</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配置することで、非常に強い組織を形成することが</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可能となります。</a:t>
            </a:r>
            <a:endParaRPr kumimoji="1" lang="en-US" altLang="ja-JP" sz="1700" b="1" dirty="0">
              <a:latin typeface="メイリオ" panose="020B0604030504040204" pitchFamily="50" charset="-128"/>
              <a:ea typeface="メイリオ" panose="020B0604030504040204" pitchFamily="50" charset="-128"/>
            </a:endParaRPr>
          </a:p>
          <a:p>
            <a:endParaRPr lang="en-US" altLang="ja-JP" sz="1700" b="1" dirty="0">
              <a:latin typeface="メイリオ" panose="020B0604030504040204" pitchFamily="50" charset="-128"/>
              <a:ea typeface="メイリオ" panose="020B0604030504040204" pitchFamily="50" charset="-128"/>
            </a:endParaRPr>
          </a:p>
          <a:p>
            <a:endParaRPr lang="en-US" altLang="ja-JP" sz="1700" b="1" dirty="0">
              <a:latin typeface="メイリオ" panose="020B0604030504040204" pitchFamily="50" charset="-128"/>
              <a:ea typeface="メイリオ" panose="020B0604030504040204" pitchFamily="50" charset="-128"/>
            </a:endParaRPr>
          </a:p>
          <a:p>
            <a:endParaRPr lang="en-US" altLang="ja-JP" sz="1700" b="1" dirty="0">
              <a:latin typeface="メイリオ" panose="020B0604030504040204" pitchFamily="50" charset="-128"/>
              <a:ea typeface="メイリオ" panose="020B0604030504040204" pitchFamily="50" charset="-128"/>
            </a:endParaRPr>
          </a:p>
          <a:p>
            <a:endParaRPr lang="en-US" altLang="ja-JP" sz="1700" b="1" dirty="0">
              <a:latin typeface="メイリオ" panose="020B0604030504040204" pitchFamily="50" charset="-128"/>
              <a:ea typeface="メイリオ" panose="020B0604030504040204" pitchFamily="50" charset="-128"/>
            </a:endParaRPr>
          </a:p>
          <a:p>
            <a:endParaRPr lang="en-US" altLang="ja-JP" sz="1700" b="1" dirty="0">
              <a:latin typeface="メイリオ" panose="020B0604030504040204" pitchFamily="50" charset="-128"/>
              <a:ea typeface="メイリオ" panose="020B0604030504040204" pitchFamily="50" charset="-128"/>
            </a:endParaRPr>
          </a:p>
          <a:p>
            <a:endParaRPr lang="ja-JP" altLang="en-US" sz="1700"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8CDDBDF-E6C9-42AF-AAD8-08AE8EC20F07}" type="slidenum">
              <a:rPr kumimoji="1" lang="ja-JP" altLang="en-US" smtClean="0"/>
              <a:t>6</a:t>
            </a:fld>
            <a:endParaRPr kumimoji="1" lang="ja-JP" altLang="en-US"/>
          </a:p>
        </p:txBody>
      </p:sp>
    </p:spTree>
    <p:extLst>
      <p:ext uri="{BB962C8B-B14F-4D97-AF65-F5344CB8AC3E}">
        <p14:creationId xmlns:p14="http://schemas.microsoft.com/office/powerpoint/2010/main" val="4006750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20000"/>
              </a:lnSpc>
              <a:buClr>
                <a:srgbClr val="0000FF"/>
              </a:buClr>
              <a:buSzPct val="150000"/>
            </a:pPr>
            <a:r>
              <a:rPr kumimoji="1" lang="ja-JP" altLang="en-US" sz="1700" b="1" dirty="0">
                <a:latin typeface="メイリオ" panose="020B0604030504040204" pitchFamily="50" charset="-128"/>
                <a:ea typeface="メイリオ" panose="020B0604030504040204" pitchFamily="50" charset="-128"/>
              </a:rPr>
              <a:t>現在の</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に対する社会通念を考えますと、</a:t>
            </a: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r>
              <a:rPr kumimoji="1" lang="en-US" altLang="ja-JP" sz="1700" b="1" dirty="0">
                <a:latin typeface="メイリオ" panose="020B0604030504040204" pitchFamily="50" charset="-128"/>
                <a:ea typeface="メイリオ" panose="020B0604030504040204" pitchFamily="50" charset="-128"/>
              </a:rPr>
              <a:t>1960</a:t>
            </a:r>
            <a:r>
              <a:rPr kumimoji="1" lang="ja-JP" altLang="en-US" sz="1700" b="1" dirty="0">
                <a:latin typeface="メイリオ" panose="020B0604030504040204" pitchFamily="50" charset="-128"/>
                <a:ea typeface="メイリオ" panose="020B0604030504040204" pitchFamily="50" charset="-128"/>
              </a:rPr>
              <a:t>年代、倫理・人権問題から</a:t>
            </a:r>
            <a:r>
              <a:rPr kumimoji="1" lang="en-US" altLang="ja-JP" sz="1700" b="1" dirty="0">
                <a:latin typeface="メイリオ" panose="020B0604030504040204" pitchFamily="50" charset="-128"/>
                <a:ea typeface="メイリオ" panose="020B0604030504040204" pitchFamily="50" charset="-128"/>
              </a:rPr>
              <a:t>1980</a:t>
            </a:r>
            <a:r>
              <a:rPr kumimoji="1" lang="ja-JP" altLang="en-US" sz="1700" b="1" dirty="0">
                <a:latin typeface="メイリオ" panose="020B0604030504040204" pitchFamily="50" charset="-128"/>
                <a:ea typeface="メイリオ" panose="020B0604030504040204" pitchFamily="50" charset="-128"/>
              </a:rPr>
              <a:t>年代以降</a:t>
            </a: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r>
              <a:rPr kumimoji="1" lang="ja-JP" altLang="en-US" sz="1700" b="1" dirty="0">
                <a:latin typeface="メイリオ" panose="020B0604030504040204" pitchFamily="50" charset="-128"/>
                <a:ea typeface="メイリオ" panose="020B0604030504040204" pitchFamily="50" charset="-128"/>
              </a:rPr>
              <a:t>経営成果を得るための戦略的ダーバーシティ・</a:t>
            </a: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r>
              <a:rPr kumimoji="1" lang="ja-JP" altLang="en-US" sz="1700" b="1" dirty="0">
                <a:latin typeface="メイリオ" panose="020B0604030504040204" pitchFamily="50" charset="-128"/>
                <a:ea typeface="メイリオ" panose="020B0604030504040204" pitchFamily="50" charset="-128"/>
              </a:rPr>
              <a:t>マネイジメントへと変化発展してまいりました。</a:t>
            </a: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r>
              <a:rPr kumimoji="1" lang="en-US" altLang="ja-JP" sz="1700" b="1" dirty="0">
                <a:latin typeface="メイリオ" panose="020B0604030504040204" pitchFamily="50" charset="-128"/>
                <a:ea typeface="メイリオ" panose="020B0604030504040204" pitchFamily="50" charset="-128"/>
              </a:rPr>
              <a:t>Equity</a:t>
            </a:r>
            <a:r>
              <a:rPr kumimoji="1" lang="ja-JP" altLang="en-US" sz="1700" b="1" dirty="0">
                <a:latin typeface="メイリオ" panose="020B0604030504040204" pitchFamily="50" charset="-128"/>
                <a:ea typeface="メイリオ" panose="020B0604030504040204" pitchFamily="50" charset="-128"/>
              </a:rPr>
              <a:t>については、定説がなかなか見つかりませんが、</a:t>
            </a: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r>
              <a:rPr kumimoji="1" lang="en-US" altLang="ja-JP" sz="1700" b="1" dirty="0">
                <a:latin typeface="メイリオ" panose="020B0604030504040204" pitchFamily="50" charset="-128"/>
                <a:ea typeface="メイリオ" panose="020B0604030504040204" pitchFamily="50" charset="-128"/>
              </a:rPr>
              <a:t>2020</a:t>
            </a:r>
            <a:r>
              <a:rPr kumimoji="1" lang="ja-JP" altLang="en-US" sz="1700" b="1" dirty="0">
                <a:latin typeface="メイリオ" panose="020B0604030504040204" pitchFamily="50" charset="-128"/>
                <a:ea typeface="メイリオ" panose="020B0604030504040204" pitchFamily="50" charset="-128"/>
              </a:rPr>
              <a:t>年頃から</a:t>
            </a:r>
            <a:r>
              <a:rPr kumimoji="1" lang="en-US" altLang="ja-JP" sz="1700" b="1" dirty="0">
                <a:latin typeface="メイリオ" panose="020B0604030504040204" pitchFamily="50" charset="-128"/>
                <a:ea typeface="メイリオ" panose="020B0604030504040204" pitchFamily="50" charset="-128"/>
              </a:rPr>
              <a:t>Equity</a:t>
            </a:r>
            <a:r>
              <a:rPr kumimoji="1" lang="ja-JP" altLang="en-US" sz="1700" b="1" dirty="0">
                <a:latin typeface="メイリオ" panose="020B0604030504040204" pitchFamily="50" charset="-128"/>
                <a:ea typeface="メイリオ" panose="020B0604030504040204" pitchFamily="50" charset="-128"/>
              </a:rPr>
              <a:t>が論じられるようになり、</a:t>
            </a: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r>
              <a:rPr kumimoji="1" lang="en-US" altLang="ja-JP" sz="1700" b="1" dirty="0">
                <a:latin typeface="メイリオ" panose="020B0604030504040204" pitchFamily="50" charset="-128"/>
                <a:ea typeface="メイリオ" panose="020B0604030504040204" pitchFamily="50" charset="-128"/>
              </a:rPr>
              <a:t>D&amp;I</a:t>
            </a:r>
            <a:r>
              <a:rPr kumimoji="1" lang="ja-JP" altLang="en-US" sz="1700" b="1" dirty="0">
                <a:latin typeface="メイリオ" panose="020B0604030504040204" pitchFamily="50" charset="-128"/>
                <a:ea typeface="メイリオ" panose="020B0604030504040204" pitchFamily="50" charset="-128"/>
              </a:rPr>
              <a:t>から</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に移行してきたとされています。</a:t>
            </a: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r>
              <a:rPr kumimoji="1" lang="ja-JP" altLang="en-US" sz="1700" b="1" dirty="0">
                <a:latin typeface="メイリオ" panose="020B0604030504040204" pitchFamily="50" charset="-128"/>
                <a:ea typeface="メイリオ" panose="020B0604030504040204" pitchFamily="50" charset="-128"/>
              </a:rPr>
              <a:t>結論として、</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の基本的概念は、</a:t>
            </a: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r>
              <a:rPr kumimoji="1" lang="ja-JP" altLang="en-US" sz="1700" b="1" dirty="0">
                <a:latin typeface="メイリオ" panose="020B0604030504040204" pitchFamily="50" charset="-128"/>
                <a:ea typeface="メイリオ" panose="020B0604030504040204" pitchFamily="50" charset="-128"/>
              </a:rPr>
              <a:t>組織の多様性を高めると共に、個々が尊重され</a:t>
            </a: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r>
              <a:rPr kumimoji="1" lang="ja-JP" altLang="en-US" sz="1700" b="1" dirty="0">
                <a:latin typeface="メイリオ" panose="020B0604030504040204" pitchFamily="50" charset="-128"/>
                <a:ea typeface="メイリオ" panose="020B0604030504040204" pitchFamily="50" charset="-128"/>
              </a:rPr>
              <a:t>一人ひとりの違いを活かすことで、個々の持つ力が</a:t>
            </a: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r>
              <a:rPr kumimoji="1" lang="ja-JP" altLang="en-US" sz="1700" b="1" dirty="0">
                <a:latin typeface="メイリオ" panose="020B0604030504040204" pitchFamily="50" charset="-128"/>
                <a:ea typeface="メイリオ" panose="020B0604030504040204" pitchFamily="50" charset="-128"/>
              </a:rPr>
              <a:t>発揮できる環境整備を働きかけることを指して</a:t>
            </a: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r>
              <a:rPr kumimoji="1" lang="ja-JP" altLang="en-US" sz="1700" b="1" dirty="0">
                <a:latin typeface="メイリオ" panose="020B0604030504040204" pitchFamily="50" charset="-128"/>
                <a:ea typeface="メイリオ" panose="020B0604030504040204" pitchFamily="50" charset="-128"/>
              </a:rPr>
              <a:t>います。</a:t>
            </a: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r>
              <a:rPr kumimoji="1" lang="ja-JP" altLang="en-US" sz="1700" b="1" dirty="0">
                <a:latin typeface="メイリオ" panose="020B0604030504040204" pitchFamily="50" charset="-128"/>
                <a:ea typeface="メイリオ" panose="020B0604030504040204" pitchFamily="50" charset="-128"/>
              </a:rPr>
              <a:t>要約すれば、「組織強化を行うこと」に他ならないと</a:t>
            </a: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r>
              <a:rPr kumimoji="1" lang="ja-JP" altLang="en-US" sz="1700" b="1" dirty="0">
                <a:latin typeface="メイリオ" panose="020B0604030504040204" pitchFamily="50" charset="-128"/>
                <a:ea typeface="メイリオ" panose="020B0604030504040204" pitchFamily="50" charset="-128"/>
              </a:rPr>
              <a:t>考えられます。</a:t>
            </a: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endParaRPr kumimoji="1" lang="en-US" altLang="ja-JP" sz="17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endParaRPr kumimoji="1" lang="en-US" altLang="ja-JP" sz="1500" b="1" dirty="0">
              <a:latin typeface="メイリオ" panose="020B0604030504040204" pitchFamily="50" charset="-128"/>
              <a:ea typeface="メイリオ" panose="020B0604030504040204" pitchFamily="50" charset="-128"/>
            </a:endParaRPr>
          </a:p>
          <a:p>
            <a:pPr>
              <a:lnSpc>
                <a:spcPct val="120000"/>
              </a:lnSpc>
              <a:buClr>
                <a:srgbClr val="0000FF"/>
              </a:buClr>
              <a:buSzPct val="150000"/>
            </a:pPr>
            <a:endParaRPr kumimoji="1" lang="en-US" altLang="ja-JP" sz="1500" b="1" dirty="0">
              <a:latin typeface="メイリオ" panose="020B0604030504040204" pitchFamily="50" charset="-128"/>
              <a:ea typeface="メイリオ"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1632472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700" b="1" dirty="0">
                <a:latin typeface="メイリオ" panose="020B0604030504040204" pitchFamily="50" charset="-128"/>
                <a:ea typeface="メイリオ" panose="020B0604030504040204" pitchFamily="50" charset="-128"/>
              </a:rPr>
              <a:t>これは、公益社団法人の日本技術士会 男女共同参画</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委員会が</a:t>
            </a:r>
            <a:r>
              <a:rPr kumimoji="1" lang="en-US" altLang="ja-JP" sz="1700" b="1" dirty="0">
                <a:latin typeface="メイリオ" panose="020B0604030504040204" pitchFamily="50" charset="-128"/>
                <a:ea typeface="メイリオ" panose="020B0604030504040204" pitchFamily="50" charset="-128"/>
              </a:rPr>
              <a:t>2023</a:t>
            </a:r>
            <a:r>
              <a:rPr kumimoji="1" lang="ja-JP" altLang="en-US" sz="1700" b="1" dirty="0">
                <a:latin typeface="メイリオ" panose="020B0604030504040204" pitchFamily="50" charset="-128"/>
                <a:ea typeface="メイリオ" panose="020B0604030504040204" pitchFamily="50" charset="-128"/>
              </a:rPr>
              <a:t>年</a:t>
            </a:r>
            <a:r>
              <a:rPr kumimoji="1" lang="en-US" altLang="ja-JP" sz="1700" b="1" dirty="0">
                <a:latin typeface="メイリオ" panose="020B0604030504040204" pitchFamily="50" charset="-128"/>
                <a:ea typeface="メイリオ" panose="020B0604030504040204" pitchFamily="50" charset="-128"/>
              </a:rPr>
              <a:t>3</a:t>
            </a:r>
            <a:r>
              <a:rPr kumimoji="1" lang="ja-JP" altLang="en-US" sz="1700" b="1" dirty="0">
                <a:latin typeface="メイリオ" panose="020B0604030504040204" pitchFamily="50" charset="-128"/>
                <a:ea typeface="メイリオ" panose="020B0604030504040204" pitchFamily="50" charset="-128"/>
              </a:rPr>
              <a:t>月</a:t>
            </a:r>
            <a:r>
              <a:rPr kumimoji="1" lang="en-US" altLang="ja-JP" sz="1700" b="1" dirty="0">
                <a:latin typeface="メイリオ" panose="020B0604030504040204" pitchFamily="50" charset="-128"/>
                <a:ea typeface="メイリオ" panose="020B0604030504040204" pitchFamily="50" charset="-128"/>
              </a:rPr>
              <a:t>12</a:t>
            </a:r>
            <a:r>
              <a:rPr kumimoji="1" lang="ja-JP" altLang="en-US" sz="1700" b="1" dirty="0">
                <a:latin typeface="メイリオ" panose="020B0604030504040204" pitchFamily="50" charset="-128"/>
                <a:ea typeface="メイリオ" panose="020B0604030504040204" pitchFamily="50" charset="-128"/>
              </a:rPr>
              <a:t>日開催した</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第４回</a:t>
            </a:r>
            <a:r>
              <a:rPr kumimoji="1" lang="en-US" altLang="ja-JP" sz="1700" b="1" dirty="0">
                <a:latin typeface="メイリオ" panose="020B0604030504040204" pitchFamily="50" charset="-128"/>
                <a:ea typeface="メイリオ" panose="020B0604030504040204" pitchFamily="50" charset="-128"/>
              </a:rPr>
              <a:t>D&amp;I</a:t>
            </a:r>
            <a:r>
              <a:rPr kumimoji="1" lang="ja-JP" altLang="en-US" sz="1700" b="1" dirty="0">
                <a:latin typeface="メイリオ" panose="020B0604030504040204" pitchFamily="50" charset="-128"/>
                <a:ea typeface="メイリオ" panose="020B0604030504040204" pitchFamily="50" charset="-128"/>
              </a:rPr>
              <a:t>学習会開催報告の内容を記載しました。</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Equity</a:t>
            </a:r>
            <a:r>
              <a:rPr kumimoji="1" lang="ja-JP" altLang="en-US" sz="1700" b="1" dirty="0">
                <a:latin typeface="メイリオ" panose="020B0604030504040204" pitchFamily="50" charset="-128"/>
                <a:ea typeface="メイリオ" panose="020B0604030504040204" pitchFamily="50" charset="-128"/>
              </a:rPr>
              <a:t>について考えますとその意味を理解することは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非常に難解であると考えてきました。</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Equity</a:t>
            </a:r>
            <a:r>
              <a:rPr kumimoji="1" lang="ja-JP" altLang="en-US" sz="1700" b="1" dirty="0">
                <a:latin typeface="メイリオ" panose="020B0604030504040204" pitchFamily="50" charset="-128"/>
                <a:ea typeface="メイリオ" panose="020B0604030504040204" pitchFamily="50" charset="-128"/>
              </a:rPr>
              <a:t>のもつ、その意味を理解しやすい表現が</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ないか文献等調べてみました結果、お示ししている</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この表現が一番理解しやすかったので記載致します。</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ここにありますように、根本的な</a:t>
            </a:r>
            <a:r>
              <a:rPr kumimoji="1" lang="en-US" altLang="ja-JP" sz="1700" b="1" dirty="0">
                <a:latin typeface="メイリオ" panose="020B0604030504040204" pitchFamily="50" charset="-128"/>
                <a:ea typeface="メイリオ" panose="020B0604030504040204" pitchFamily="50" charset="-128"/>
              </a:rPr>
              <a:t>Equity</a:t>
            </a:r>
            <a:r>
              <a:rPr kumimoji="1" lang="ja-JP" altLang="en-US" sz="1700" b="1" dirty="0">
                <a:latin typeface="メイリオ" panose="020B0604030504040204" pitchFamily="50" charset="-128"/>
                <a:ea typeface="メイリオ" panose="020B0604030504040204" pitchFamily="50" charset="-128"/>
              </a:rPr>
              <a:t>の考え方は、</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「社会構造的な不平等がある以上、スタート地点が</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平等であるとは限らない」という概念であります。</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つまり、「スタート時点から不公平では、平等を提供</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しても解決にはならない」ということになります。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つまり「公正」とは、様々な属性が存在する事を認め、</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「それぞれ異なるスタートラインに立っているという</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前提のもと、それぞれの人に最適なサポートは何かを</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考えること」ということになります。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そのプロセスは、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①不平等なスタート地点を認識する</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②不均衡を是正し</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③対処　　　　　　　　　　　することです。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この報告会では、第</a:t>
            </a:r>
            <a:r>
              <a:rPr kumimoji="1" lang="en-US" altLang="ja-JP" sz="1700" b="1" dirty="0">
                <a:latin typeface="メイリオ" panose="020B0604030504040204" pitchFamily="50" charset="-128"/>
                <a:ea typeface="メイリオ" panose="020B0604030504040204" pitchFamily="50" charset="-128"/>
              </a:rPr>
              <a:t>1</a:t>
            </a:r>
            <a:r>
              <a:rPr kumimoji="1" lang="ja-JP" altLang="en-US" sz="1700" b="1" dirty="0">
                <a:latin typeface="メイリオ" panose="020B0604030504040204" pitchFamily="50" charset="-128"/>
                <a:ea typeface="メイリオ" panose="020B0604030504040204" pitchFamily="50" charset="-128"/>
              </a:rPr>
              <a:t>に報告された事案として、</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なんと！ </a:t>
            </a:r>
            <a:r>
              <a:rPr kumimoji="1" lang="en-US" altLang="ja-JP" sz="1700" b="1" dirty="0">
                <a:latin typeface="メイリオ" panose="020B0604030504040204" pitchFamily="50" charset="-128"/>
                <a:ea typeface="メイリオ" panose="020B0604030504040204" pitchFamily="50" charset="-128"/>
              </a:rPr>
              <a:t>2019</a:t>
            </a:r>
            <a:r>
              <a:rPr kumimoji="1" lang="ja-JP" altLang="en-US" sz="1700" b="1" dirty="0">
                <a:latin typeface="メイリオ" panose="020B0604030504040204" pitchFamily="50" charset="-128"/>
                <a:ea typeface="メイリオ" panose="020B0604030504040204" pitchFamily="50" charset="-128"/>
              </a:rPr>
              <a:t>年国際ロータリー理事会は</a:t>
            </a:r>
            <a:r>
              <a:rPr kumimoji="1" lang="en-US" altLang="ja-JP" sz="1700" b="1" dirty="0">
                <a:latin typeface="メイリオ" panose="020B0604030504040204" pitchFamily="50" charset="-128"/>
                <a:ea typeface="メイリオ" panose="020B0604030504040204" pitchFamily="50" charset="-128"/>
              </a:rPr>
              <a:t>DE&amp;I</a:t>
            </a:r>
            <a:r>
              <a:rPr kumimoji="1" lang="ja-JP" altLang="en-US" sz="1700" b="1" dirty="0">
                <a:latin typeface="メイリオ" panose="020B0604030504040204" pitchFamily="50" charset="-128"/>
                <a:ea typeface="メイリオ" panose="020B0604030504040204" pitchFamily="50" charset="-128"/>
              </a:rPr>
              <a:t>声明</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を採択したことを大きく評価しています。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その他、経団連、</a:t>
            </a:r>
            <a:r>
              <a:rPr kumimoji="1" lang="en-US" altLang="ja-JP" sz="1700" b="1" dirty="0">
                <a:latin typeface="メイリオ" panose="020B0604030504040204" pitchFamily="50" charset="-128"/>
                <a:ea typeface="メイリオ" panose="020B0604030504040204" pitchFamily="50" charset="-128"/>
              </a:rPr>
              <a:t>G7</a:t>
            </a:r>
            <a:r>
              <a:rPr kumimoji="1" lang="ja-JP" altLang="en-US" sz="1700" b="1" dirty="0">
                <a:latin typeface="メイリオ" panose="020B0604030504040204" pitchFamily="50" charset="-128"/>
                <a:ea typeface="メイリオ" panose="020B0604030504040204" pitchFamily="50" charset="-128"/>
              </a:rPr>
              <a:t>におけるテーマが</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a:t>
            </a:r>
            <a:r>
              <a:rPr kumimoji="1" lang="en-US" altLang="ja-JP" sz="1700" b="1" dirty="0">
                <a:latin typeface="メイリオ" panose="020B0604030504040204" pitchFamily="50" charset="-128"/>
                <a:ea typeface="メイリオ" panose="020B0604030504040204" pitchFamily="50" charset="-128"/>
              </a:rPr>
              <a:t>Gender Equity</a:t>
            </a:r>
            <a:r>
              <a:rPr kumimoji="1" lang="ja-JP" altLang="en-US" sz="1700" b="1" dirty="0">
                <a:latin typeface="メイリオ" panose="020B0604030504040204" pitchFamily="50" charset="-128"/>
                <a:ea typeface="メイリオ" panose="020B0604030504040204" pitchFamily="50" charset="-128"/>
              </a:rPr>
              <a:t>であり、国際的にも</a:t>
            </a:r>
            <a:r>
              <a:rPr kumimoji="1" lang="en-US" altLang="ja-JP" sz="1700" b="1" dirty="0">
                <a:latin typeface="メイリオ" panose="020B0604030504040204" pitchFamily="50" charset="-128"/>
                <a:ea typeface="メイリオ" panose="020B0604030504040204" pitchFamily="50" charset="-128"/>
              </a:rPr>
              <a:t>Equity</a:t>
            </a:r>
            <a:r>
              <a:rPr kumimoji="1" lang="ja-JP" altLang="en-US" sz="1700" b="1" dirty="0">
                <a:latin typeface="メイリオ" panose="020B0604030504040204" pitchFamily="50" charset="-128"/>
                <a:ea typeface="メイリオ" panose="020B0604030504040204" pitchFamily="50" charset="-128"/>
              </a:rPr>
              <a:t>について</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考える時、現代における一番大きな問題の一つに、</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Gender</a:t>
            </a:r>
            <a:r>
              <a:rPr kumimoji="1" lang="ja-JP" altLang="en-US" sz="1700" b="1" dirty="0">
                <a:latin typeface="メイリオ" panose="020B0604030504040204" pitchFamily="50" charset="-128"/>
                <a:ea typeface="メイリオ" panose="020B0604030504040204" pitchFamily="50" charset="-128"/>
              </a:rPr>
              <a:t> </a:t>
            </a:r>
            <a:r>
              <a:rPr kumimoji="1" lang="en-US" altLang="ja-JP" sz="1700" b="1" dirty="0">
                <a:latin typeface="メイリオ" panose="020B0604030504040204" pitchFamily="50" charset="-128"/>
                <a:ea typeface="メイリオ" panose="020B0604030504040204" pitchFamily="50" charset="-128"/>
              </a:rPr>
              <a:t>Equity</a:t>
            </a:r>
            <a:r>
              <a:rPr kumimoji="1" lang="ja-JP" altLang="en-US" sz="1700" b="1" dirty="0">
                <a:latin typeface="メイリオ" panose="020B0604030504040204" pitchFamily="50" charset="-128"/>
                <a:ea typeface="メイリオ" panose="020B0604030504040204" pitchFamily="50" charset="-128"/>
              </a:rPr>
              <a:t>が挙げられているという事になります。</a:t>
            </a:r>
            <a:endParaRPr kumimoji="1" lang="en-US" altLang="ja-JP" sz="1700"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DB827055-821E-4F6B-AAA9-2685E1493D9C}" type="slidenum">
              <a:rPr lang="en-US" smtClean="0"/>
              <a:t>8</a:t>
            </a:fld>
            <a:endParaRPr lang="en-US" dirty="0"/>
          </a:p>
        </p:txBody>
      </p:sp>
    </p:spTree>
    <p:extLst>
      <p:ext uri="{BB962C8B-B14F-4D97-AF65-F5344CB8AC3E}">
        <p14:creationId xmlns:p14="http://schemas.microsoft.com/office/powerpoint/2010/main" val="2356884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700" b="1" dirty="0">
                <a:latin typeface="メイリオ" panose="020B0604030504040204" pitchFamily="50" charset="-128"/>
                <a:ea typeface="メイリオ" panose="020B0604030504040204" pitchFamily="50" charset="-128"/>
              </a:rPr>
              <a:t>総論として、一般社会における</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の現状を考察</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致しますと、</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1</a:t>
            </a:r>
            <a:r>
              <a:rPr kumimoji="1" lang="ja-JP" altLang="en-US" sz="1700" b="1" dirty="0">
                <a:latin typeface="メイリオ" panose="020B0604030504040204" pitchFamily="50" charset="-128"/>
                <a:ea typeface="メイリオ" panose="020B0604030504040204" pitchFamily="50" charset="-128"/>
              </a:rPr>
              <a:t>～</a:t>
            </a:r>
            <a:r>
              <a:rPr kumimoji="1" lang="en-US" altLang="ja-JP" sz="1700" b="1" dirty="0">
                <a:latin typeface="メイリオ" panose="020B0604030504040204" pitchFamily="50" charset="-128"/>
                <a:ea typeface="メイリオ" panose="020B0604030504040204" pitchFamily="50" charset="-128"/>
              </a:rPr>
              <a:t>6</a:t>
            </a:r>
            <a:r>
              <a:rPr kumimoji="1" lang="ja-JP" altLang="en-US" sz="1700" b="1" dirty="0">
                <a:latin typeface="メイリオ" panose="020B0604030504040204" pitchFamily="50" charset="-128"/>
                <a:ea typeface="メイリオ" panose="020B0604030504040204" pitchFamily="50" charset="-128"/>
              </a:rPr>
              <a:t>項目についてまとめることができると考えます。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に対する社会的概念の変化は、</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1.</a:t>
            </a:r>
            <a:r>
              <a:rPr kumimoji="1" lang="ja-JP" altLang="en-US" sz="1700" b="1" dirty="0">
                <a:latin typeface="メイリオ" panose="020B0604030504040204" pitchFamily="50" charset="-128"/>
                <a:ea typeface="メイリオ" panose="020B0604030504040204" pitchFamily="50" charset="-128"/>
              </a:rPr>
              <a:t>公民権運動や女性運動を契機に概念が発展し、</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2.</a:t>
            </a:r>
            <a:r>
              <a:rPr kumimoji="1" lang="ja-JP" altLang="en-US" sz="1700" b="1" dirty="0">
                <a:latin typeface="メイリオ" panose="020B0604030504040204" pitchFamily="50" charset="-128"/>
                <a:ea typeface="メイリオ" panose="020B0604030504040204" pitchFamily="50" charset="-128"/>
              </a:rPr>
              <a:t>その結果、雇用機会均等法や積極的差別是正措置が</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生まれ、</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3.</a:t>
            </a:r>
            <a:r>
              <a:rPr kumimoji="1" lang="ja-JP" altLang="en-US" sz="1700" b="1" dirty="0">
                <a:latin typeface="メイリオ" panose="020B0604030504040204" pitchFamily="50" charset="-128"/>
                <a:ea typeface="メイリオ" panose="020B0604030504040204" pitchFamily="50" charset="-128"/>
              </a:rPr>
              <a:t>その後、個々の多様性に大きな価値がある事が</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認知され、多様性を尊重する必要性が芽生えた、</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ということになります。</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4.</a:t>
            </a:r>
            <a:r>
              <a:rPr kumimoji="1" lang="ja-JP" altLang="en-US" sz="1700" b="1" dirty="0">
                <a:latin typeface="メイリオ" panose="020B0604030504040204" pitchFamily="50" charset="-128"/>
                <a:ea typeface="メイリオ" panose="020B0604030504040204" pitchFamily="50" charset="-128"/>
              </a:rPr>
              <a:t>さらに組織内の人種差別や性差別の表出を抑える</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教育や訓練プログラムが実施される様になり、</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5.</a:t>
            </a:r>
            <a:r>
              <a:rPr kumimoji="1" lang="ja-JP" altLang="en-US" sz="1700" b="1" dirty="0">
                <a:latin typeface="メイリオ" panose="020B0604030504040204" pitchFamily="50" charset="-128"/>
                <a:ea typeface="メイリオ" panose="020B0604030504040204" pitchFamily="50" charset="-128"/>
              </a:rPr>
              <a:t>その基本的な思想は、</a:t>
            </a:r>
            <a:r>
              <a:rPr kumimoji="1" lang="en-US" altLang="ja-JP" sz="1700" b="1" dirty="0">
                <a:latin typeface="メイリオ" panose="020B0604030504040204" pitchFamily="50" charset="-128"/>
                <a:ea typeface="メイリオ" panose="020B0604030504040204" pitchFamily="50" charset="-128"/>
              </a:rPr>
              <a:t>Diversity</a:t>
            </a:r>
            <a:r>
              <a:rPr kumimoji="1" lang="ja-JP" altLang="en-US" sz="1700" b="1" dirty="0">
                <a:latin typeface="メイリオ" panose="020B0604030504040204" pitchFamily="50" charset="-128"/>
                <a:ea typeface="メイリオ" panose="020B0604030504040204" pitchFamily="50" charset="-128"/>
              </a:rPr>
              <a:t>が倫理人権問題から</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経営問題にシフトされました。</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歴史の流れから、一般社会における</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の現状は、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「経営成果を得るための</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　戦略的ダイバーシティ・マネイジメントへ発展</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してきました。」</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これらのことから、</a:t>
            </a:r>
            <a:r>
              <a:rPr kumimoji="1" lang="en-US" altLang="ja-JP" sz="1700" b="1" dirty="0">
                <a:latin typeface="メイリオ" panose="020B0604030504040204" pitchFamily="50" charset="-128"/>
                <a:ea typeface="メイリオ" panose="020B0604030504040204" pitchFamily="50" charset="-128"/>
              </a:rPr>
              <a:t>DEI</a:t>
            </a:r>
            <a:r>
              <a:rPr kumimoji="1" lang="ja-JP" altLang="en-US" sz="1700" b="1" dirty="0">
                <a:latin typeface="メイリオ" panose="020B0604030504040204" pitchFamily="50" charset="-128"/>
                <a:ea typeface="メイリオ" panose="020B0604030504040204" pitchFamily="50" charset="-128"/>
              </a:rPr>
              <a:t>のもつ基本的な概念は、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「組織強化へと変化し」、</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さらに組織強化の一端として、</a:t>
            </a:r>
            <a:endParaRPr kumimoji="1" lang="en-US" altLang="ja-JP" sz="1700" b="1" dirty="0">
              <a:latin typeface="メイリオ" panose="020B0604030504040204" pitchFamily="50" charset="-128"/>
              <a:ea typeface="メイリオ" panose="020B0604030504040204" pitchFamily="50" charset="-128"/>
            </a:endParaRPr>
          </a:p>
          <a:p>
            <a:r>
              <a:rPr kumimoji="1" lang="en-US" altLang="ja-JP" sz="1700" b="1" dirty="0">
                <a:latin typeface="メイリオ" panose="020B0604030504040204" pitchFamily="50" charset="-128"/>
                <a:ea typeface="メイリオ" panose="020B0604030504040204" pitchFamily="50" charset="-128"/>
              </a:rPr>
              <a:t>Belonging</a:t>
            </a:r>
            <a:r>
              <a:rPr kumimoji="1" lang="ja-JP" altLang="en-US" sz="1700" b="1" dirty="0">
                <a:latin typeface="メイリオ" panose="020B0604030504040204" pitchFamily="50" charset="-128"/>
                <a:ea typeface="メイリオ" panose="020B0604030504040204" pitchFamily="50" charset="-128"/>
              </a:rPr>
              <a:t>：帰属意識を高めることで、</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さらなる組織強化へ向け推進していると結論</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できると考えます。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dirty="0">
              <a:latin typeface="メイリオ" panose="020B0604030504040204" pitchFamily="50" charset="-128"/>
              <a:ea typeface="メイリオ" panose="020B0604030504040204" pitchFamily="50" charset="-128"/>
            </a:endParaRPr>
          </a:p>
          <a:p>
            <a:endParaRPr kumimoji="1" lang="en-US" altLang="ja-JP" sz="1700" dirty="0">
              <a:latin typeface="メイリオ" panose="020B0604030504040204" pitchFamily="50" charset="-128"/>
              <a:ea typeface="メイリオ" panose="020B0604030504040204" pitchFamily="50" charset="-128"/>
            </a:endParaRPr>
          </a:p>
          <a:p>
            <a:endParaRPr kumimoji="1" lang="en-US" altLang="ja-JP" sz="1700"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B827055-821E-4F6B-AAA9-2685E1493D9C}" type="slidenum">
              <a:rPr lang="en-US" smtClean="0"/>
              <a:t>9</a:t>
            </a:fld>
            <a:endParaRPr lang="en-US" dirty="0"/>
          </a:p>
        </p:txBody>
      </p:sp>
    </p:spTree>
    <p:extLst>
      <p:ext uri="{BB962C8B-B14F-4D97-AF65-F5344CB8AC3E}">
        <p14:creationId xmlns:p14="http://schemas.microsoft.com/office/powerpoint/2010/main" val="1975143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BC2EC0-22C9-44F9-932D-C80A425191B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DAC579-8C9B-48B1-B967-0E8BD531EFD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79D2FF7-0C4C-4353-8FC7-6810841B6761}"/>
              </a:ext>
            </a:extLst>
          </p:cNvPr>
          <p:cNvSpPr>
            <a:spLocks noGrp="1"/>
          </p:cNvSpPr>
          <p:nvPr>
            <p:ph type="dt" sz="half" idx="10"/>
          </p:nvPr>
        </p:nvSpPr>
        <p:spPr/>
        <p:txBody>
          <a:bodyPr/>
          <a:lstStyle/>
          <a:p>
            <a:fld id="{5E26CBB9-9916-4A73-BAAB-BF1905CE4F0C}" type="datetimeFigureOut">
              <a:rPr kumimoji="1" lang="ja-JP" altLang="en-US" smtClean="0"/>
              <a:t>2023/10/18</a:t>
            </a:fld>
            <a:endParaRPr kumimoji="1" lang="ja-JP" altLang="en-US"/>
          </a:p>
        </p:txBody>
      </p:sp>
      <p:sp>
        <p:nvSpPr>
          <p:cNvPr id="5" name="フッター プレースホルダー 4">
            <a:extLst>
              <a:ext uri="{FF2B5EF4-FFF2-40B4-BE49-F238E27FC236}">
                <a16:creationId xmlns:a16="http://schemas.microsoft.com/office/drawing/2014/main" id="{84C9A790-E9E8-4DD1-9939-F539D0CBC54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FAF0C5C-E1E5-47AD-A704-9D3BD9F3A150}"/>
              </a:ext>
            </a:extLst>
          </p:cNvPr>
          <p:cNvSpPr>
            <a:spLocks noGrp="1"/>
          </p:cNvSpPr>
          <p:nvPr>
            <p:ph type="sldNum" sz="quarter" idx="12"/>
          </p:nvPr>
        </p:nvSpPr>
        <p:spPr/>
        <p:txBody>
          <a:bodyPr/>
          <a:lstStyle/>
          <a:p>
            <a:fld id="{711CFCEA-B029-4D6B-83EE-85C4BBFC9731}" type="slidenum">
              <a:rPr kumimoji="1" lang="ja-JP" altLang="en-US" smtClean="0"/>
              <a:t>‹#›</a:t>
            </a:fld>
            <a:endParaRPr kumimoji="1" lang="ja-JP" altLang="en-US"/>
          </a:p>
        </p:txBody>
      </p:sp>
    </p:spTree>
    <p:extLst>
      <p:ext uri="{BB962C8B-B14F-4D97-AF65-F5344CB8AC3E}">
        <p14:creationId xmlns:p14="http://schemas.microsoft.com/office/powerpoint/2010/main" val="644967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5"/>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 id="2147483684" r:id="rId2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2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1">
            <a:extLst>
              <a:ext uri="{FF2B5EF4-FFF2-40B4-BE49-F238E27FC236}">
                <a16:creationId xmlns:a16="http://schemas.microsoft.com/office/drawing/2014/main" id="{69A98A60-DBAD-4C71-9D38-1ADB569DCB62}"/>
              </a:ext>
            </a:extLst>
          </p:cNvPr>
          <p:cNvSpPr>
            <a:spLocks noGrp="1"/>
          </p:cNvSpPr>
          <p:nvPr>
            <p:ph type="subTitle" idx="1"/>
          </p:nvPr>
        </p:nvSpPr>
        <p:spPr>
          <a:xfrm>
            <a:off x="379413" y="4874062"/>
            <a:ext cx="11506200" cy="151441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2023</a:t>
            </a:r>
            <a:r>
              <a:rPr kumimoji="0" lang="ja-JP" altLang="en-US" sz="240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年</a:t>
            </a:r>
            <a:r>
              <a:rPr lang="en-US" altLang="ja-JP" sz="2400" dirty="0">
                <a:solidFill>
                  <a:srgbClr val="C00000"/>
                </a:solidFill>
                <a:latin typeface="メイリオ" panose="020B0604030504040204" pitchFamily="50" charset="-128"/>
                <a:ea typeface="メイリオ" panose="020B0604030504040204" pitchFamily="50" charset="-128"/>
              </a:rPr>
              <a:t>10</a:t>
            </a:r>
            <a:r>
              <a:rPr kumimoji="0" lang="ja-JP" altLang="en-US" sz="240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月</a:t>
            </a:r>
            <a:r>
              <a:rPr lang="en-US" altLang="ja-JP" sz="2400" dirty="0">
                <a:solidFill>
                  <a:srgbClr val="C00000"/>
                </a:solidFill>
                <a:latin typeface="メイリオ" panose="020B0604030504040204" pitchFamily="50" charset="-128"/>
                <a:ea typeface="メイリオ" panose="020B0604030504040204" pitchFamily="50" charset="-128"/>
              </a:rPr>
              <a:t>22</a:t>
            </a:r>
            <a:r>
              <a:rPr kumimoji="0" lang="ja-JP" altLang="en-US" sz="240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日</a:t>
            </a:r>
            <a:endParaRPr kumimoji="0" lang="en-US" altLang="ja-JP" sz="240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600" dirty="0">
                <a:solidFill>
                  <a:srgbClr val="FF0000"/>
                </a:solidFill>
                <a:latin typeface="メイリオ" panose="020B0604030504040204" pitchFamily="50" charset="-128"/>
                <a:ea typeface="メイリオ" panose="020B0604030504040204" pitchFamily="50" charset="-128"/>
              </a:rPr>
              <a:t>2023</a:t>
            </a:r>
            <a:r>
              <a:rPr lang="ja-JP" altLang="en-US" sz="2600" dirty="0">
                <a:solidFill>
                  <a:srgbClr val="FF0000"/>
                </a:solidFill>
                <a:latin typeface="メイリオ" panose="020B0604030504040204" pitchFamily="50" charset="-128"/>
                <a:ea typeface="メイリオ" panose="020B0604030504040204" pitchFamily="50" charset="-128"/>
              </a:rPr>
              <a:t>年</a:t>
            </a:r>
            <a:r>
              <a:rPr kumimoji="0" lang="en-US" altLang="ja-JP" sz="260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RI</a:t>
            </a:r>
            <a:r>
              <a:rPr kumimoji="0" lang="ja-JP" altLang="en-US" sz="260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ラーニングファシリテーター</a:t>
            </a:r>
            <a:endParaRPr kumimoji="0" lang="en-US" altLang="ja-JP" sz="260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4000" i="0" u="none" strike="noStrike" kern="1200" cap="none" spc="0" normalizeH="0" baseline="0" noProof="0" dirty="0">
                <a:ln>
                  <a:noFill/>
                </a:ln>
                <a:solidFill>
                  <a:srgbClr val="0000FF"/>
                </a:solidFill>
                <a:effectLst/>
                <a:uLnTx/>
                <a:uFillTx/>
                <a:latin typeface="メイリオ" panose="020B0604030504040204" pitchFamily="50" charset="-128"/>
                <a:ea typeface="メイリオ" panose="020B0604030504040204" pitchFamily="50" charset="-128"/>
                <a:cs typeface="+mn-cs"/>
              </a:rPr>
              <a:t>中谷　研一</a:t>
            </a:r>
            <a:endParaRPr kumimoji="1" lang="ja-JP" altLang="en-US" dirty="0">
              <a:solidFill>
                <a:srgbClr val="0000FF"/>
              </a:solidFill>
            </a:endParaRPr>
          </a:p>
        </p:txBody>
      </p:sp>
      <p:sp>
        <p:nvSpPr>
          <p:cNvPr id="3" name="タイトル 2">
            <a:extLst>
              <a:ext uri="{FF2B5EF4-FFF2-40B4-BE49-F238E27FC236}">
                <a16:creationId xmlns:a16="http://schemas.microsoft.com/office/drawing/2014/main" id="{5CA30FA4-C179-4CA3-9357-611BB2E4EDF0}"/>
              </a:ext>
            </a:extLst>
          </p:cNvPr>
          <p:cNvSpPr>
            <a:spLocks noGrp="1"/>
          </p:cNvSpPr>
          <p:nvPr>
            <p:ph type="title"/>
          </p:nvPr>
        </p:nvSpPr>
        <p:spPr>
          <a:xfrm>
            <a:off x="379413" y="3004632"/>
            <a:ext cx="11506200" cy="1672437"/>
          </a:xfrm>
        </p:spPr>
        <p:txBody>
          <a:bodyPr anchor="ctr">
            <a:noAutofit/>
          </a:bodyPr>
          <a:lstStyle/>
          <a:p>
            <a:pPr marL="0" marR="0" lvl="0" indent="0" defTabSz="914400" rtl="0" eaLnBrk="1" fontAlgn="auto" latinLnBrk="0" hangingPunct="1">
              <a:lnSpc>
                <a:spcPct val="100000"/>
              </a:lnSpc>
              <a:spcBef>
                <a:spcPts val="0"/>
              </a:spcBef>
              <a:spcAft>
                <a:spcPts val="0"/>
              </a:spcAft>
              <a:tabLst/>
              <a:defRPr/>
            </a:pPr>
            <a:r>
              <a:rPr kumimoji="0" lang="ja-JP" altLang="en-US" sz="3000" i="0" u="none" strike="noStrike" kern="1200" cap="none" spc="0" normalizeH="0" baseline="0" noProof="0" dirty="0">
                <a:ln>
                  <a:noFill/>
                </a:ln>
                <a:solidFill>
                  <a:schemeClr val="accent1">
                    <a:lumMod val="75000"/>
                  </a:schemeClr>
                </a:solidFill>
                <a:effectLst/>
                <a:uLnTx/>
                <a:uFillTx/>
                <a:latin typeface="メイリオ" panose="020B0604030504040204" pitchFamily="50" charset="-128"/>
                <a:ea typeface="メイリオ" panose="020B0604030504040204" pitchFamily="50" charset="-128"/>
                <a:cs typeface="Arial" panose="020B0604020202020204" pitchFamily="34" charset="0"/>
              </a:rPr>
              <a:t>国際ロータリー第</a:t>
            </a:r>
            <a:r>
              <a:rPr lang="en-US" altLang="ja-JP" sz="3000" cap="none" dirty="0">
                <a:solidFill>
                  <a:schemeClr val="accent1">
                    <a:lumMod val="75000"/>
                  </a:schemeClr>
                </a:solidFill>
                <a:latin typeface="メイリオ" panose="020B0604030504040204" pitchFamily="50" charset="-128"/>
                <a:ea typeface="メイリオ" panose="020B0604030504040204" pitchFamily="50" charset="-128"/>
              </a:rPr>
              <a:t>2790</a:t>
            </a:r>
            <a:r>
              <a:rPr kumimoji="0" lang="ja-JP" altLang="en-US" sz="3000" i="0" u="none" strike="noStrike" kern="1200" cap="none" spc="0" normalizeH="0" baseline="0" noProof="0" dirty="0">
                <a:ln>
                  <a:noFill/>
                </a:ln>
                <a:solidFill>
                  <a:schemeClr val="accent1">
                    <a:lumMod val="75000"/>
                  </a:schemeClr>
                </a:solidFill>
                <a:effectLst/>
                <a:uLnTx/>
                <a:uFillTx/>
                <a:latin typeface="メイリオ" panose="020B0604030504040204" pitchFamily="50" charset="-128"/>
                <a:ea typeface="メイリオ" panose="020B0604030504040204" pitchFamily="50" charset="-128"/>
                <a:cs typeface="Arial" panose="020B0604020202020204" pitchFamily="34" charset="0"/>
              </a:rPr>
              <a:t>地区</a:t>
            </a:r>
            <a:br>
              <a:rPr lang="en-US" altLang="ja-JP" sz="3200" b="0" cap="none" dirty="0">
                <a:solidFill>
                  <a:srgbClr val="438F4C"/>
                </a:solidFill>
                <a:latin typeface="メイリオ" panose="020B0604030504040204" pitchFamily="50" charset="-128"/>
                <a:ea typeface="メイリオ" panose="020B0604030504040204" pitchFamily="50" charset="-128"/>
              </a:rPr>
            </a:br>
            <a:r>
              <a:rPr lang="ja-JP" altLang="en-US" cap="none" dirty="0">
                <a:solidFill>
                  <a:srgbClr val="6600FF"/>
                </a:solidFill>
                <a:latin typeface="メイリオ" panose="020B0604030504040204" pitchFamily="50" charset="-128"/>
                <a:ea typeface="メイリオ" panose="020B0604030504040204" pitchFamily="50" charset="-128"/>
              </a:rPr>
              <a:t>ロータリーと</a:t>
            </a:r>
            <a:r>
              <a:rPr lang="en-US" altLang="ja-JP" cap="none" dirty="0">
                <a:solidFill>
                  <a:srgbClr val="6600FF"/>
                </a:solidFill>
                <a:latin typeface="メイリオ" panose="020B0604030504040204" pitchFamily="50" charset="-128"/>
                <a:ea typeface="メイリオ" panose="020B0604030504040204" pitchFamily="50" charset="-128"/>
              </a:rPr>
              <a:t>DEI</a:t>
            </a:r>
            <a:br>
              <a:rPr lang="en-US" altLang="ja-JP" cap="none" dirty="0">
                <a:solidFill>
                  <a:srgbClr val="6600FF"/>
                </a:solidFill>
                <a:latin typeface="メイリオ" panose="020B0604030504040204" pitchFamily="50" charset="-128"/>
                <a:ea typeface="メイリオ" panose="020B0604030504040204" pitchFamily="50" charset="-128"/>
              </a:rPr>
            </a:br>
            <a:r>
              <a:rPr lang="en-US" altLang="ja-JP" sz="2800" cap="none" dirty="0">
                <a:solidFill>
                  <a:srgbClr val="6600FF"/>
                </a:solidFill>
                <a:latin typeface="メイリオ" panose="020B0604030504040204" pitchFamily="50" charset="-128"/>
                <a:ea typeface="メイリオ" panose="020B0604030504040204" pitchFamily="50" charset="-128"/>
              </a:rPr>
              <a:t>-</a:t>
            </a:r>
            <a:r>
              <a:rPr lang="ja-JP" altLang="en-US" sz="2800" cap="none" dirty="0">
                <a:solidFill>
                  <a:srgbClr val="6600FF"/>
                </a:solidFill>
                <a:latin typeface="メイリオ" panose="020B0604030504040204" pitchFamily="50" charset="-128"/>
                <a:ea typeface="メイリオ" panose="020B0604030504040204" pitchFamily="50" charset="-128"/>
              </a:rPr>
              <a:t>歴史的変遷からみた</a:t>
            </a:r>
            <a:r>
              <a:rPr lang="en-US" altLang="ja-JP" sz="2800" cap="none" dirty="0">
                <a:solidFill>
                  <a:srgbClr val="6600FF"/>
                </a:solidFill>
                <a:latin typeface="メイリオ" panose="020B0604030504040204" pitchFamily="50" charset="-128"/>
                <a:ea typeface="メイリオ" panose="020B0604030504040204" pitchFamily="50" charset="-128"/>
              </a:rPr>
              <a:t>DEI</a:t>
            </a:r>
            <a:r>
              <a:rPr lang="ja-JP" altLang="en-US" sz="2800" cap="none" dirty="0">
                <a:solidFill>
                  <a:srgbClr val="6600FF"/>
                </a:solidFill>
                <a:latin typeface="メイリオ" panose="020B0604030504040204" pitchFamily="50" charset="-128"/>
                <a:ea typeface="メイリオ" panose="020B0604030504040204" pitchFamily="50" charset="-128"/>
              </a:rPr>
              <a:t>の意義</a:t>
            </a:r>
            <a:r>
              <a:rPr lang="en-US" altLang="ja-JP" sz="2800" cap="none" dirty="0">
                <a:solidFill>
                  <a:srgbClr val="6600FF"/>
                </a:solidFill>
                <a:latin typeface="メイリオ" panose="020B0604030504040204" pitchFamily="50" charset="-128"/>
                <a:ea typeface="メイリオ" panose="020B0604030504040204" pitchFamily="50" charset="-128"/>
              </a:rPr>
              <a:t>-</a:t>
            </a:r>
            <a:endParaRPr kumimoji="1" lang="ja-JP" altLang="en-US" sz="2800" dirty="0">
              <a:solidFill>
                <a:srgbClr val="6600FF"/>
              </a:solidFill>
            </a:endParaRPr>
          </a:p>
        </p:txBody>
      </p:sp>
      <p:pic>
        <p:nvPicPr>
          <p:cNvPr id="6" name="図 5">
            <a:extLst>
              <a:ext uri="{FF2B5EF4-FFF2-40B4-BE49-F238E27FC236}">
                <a16:creationId xmlns:a16="http://schemas.microsoft.com/office/drawing/2014/main" id="{F4648BDF-5CAC-D9A3-3602-32FE68379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6301" y="407773"/>
            <a:ext cx="1959117" cy="2232000"/>
          </a:xfrm>
          <a:prstGeom prst="rect">
            <a:avLst/>
          </a:prstGeom>
        </p:spPr>
      </p:pic>
    </p:spTree>
    <p:extLst>
      <p:ext uri="{BB962C8B-B14F-4D97-AF65-F5344CB8AC3E}">
        <p14:creationId xmlns:p14="http://schemas.microsoft.com/office/powerpoint/2010/main" val="2425034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101F2EA-701E-611C-D1B9-1C83BEF98FAD}"/>
              </a:ext>
            </a:extLst>
          </p:cNvPr>
          <p:cNvSpPr>
            <a:spLocks noGrp="1"/>
          </p:cNvSpPr>
          <p:nvPr>
            <p:ph type="sldNum" sz="quarter" idx="4294967295"/>
          </p:nvPr>
        </p:nvSpPr>
        <p:spPr>
          <a:xfrm>
            <a:off x="9448800" y="6356350"/>
            <a:ext cx="2743200" cy="365125"/>
          </a:xfrm>
        </p:spPr>
        <p:txBody>
          <a:bodyPr/>
          <a:lstStyle/>
          <a:p>
            <a:fld id="{711CFCEA-B029-4D6B-83EE-85C4BBFC9731}" type="slidenum">
              <a:rPr kumimoji="1" lang="ja-JP" altLang="en-US" smtClean="0"/>
              <a:t>10</a:t>
            </a:fld>
            <a:endParaRPr kumimoji="1" lang="ja-JP" altLang="en-US"/>
          </a:p>
        </p:txBody>
      </p:sp>
      <p:graphicFrame>
        <p:nvGraphicFramePr>
          <p:cNvPr id="5" name="表 5">
            <a:extLst>
              <a:ext uri="{FF2B5EF4-FFF2-40B4-BE49-F238E27FC236}">
                <a16:creationId xmlns:a16="http://schemas.microsoft.com/office/drawing/2014/main" id="{FE1790F2-B29C-A95B-CC6E-76C572E2661E}"/>
              </a:ext>
            </a:extLst>
          </p:cNvPr>
          <p:cNvGraphicFramePr>
            <a:graphicFrameLocks noGrp="1"/>
          </p:cNvGraphicFramePr>
          <p:nvPr>
            <p:extLst>
              <p:ext uri="{D42A27DB-BD31-4B8C-83A1-F6EECF244321}">
                <p14:modId xmlns:p14="http://schemas.microsoft.com/office/powerpoint/2010/main" val="42030296"/>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450574015"/>
                    </a:ext>
                  </a:extLst>
                </a:gridCol>
              </a:tblGrid>
              <a:tr h="6858000">
                <a:tc>
                  <a:txBody>
                    <a:bodyPr/>
                    <a:lstStyle/>
                    <a:p>
                      <a:endParaRPr kumimoji="1" lang="ja-JP" altLang="en-US" dirty="0"/>
                    </a:p>
                  </a:txBody>
                  <a:tcPr>
                    <a:cell3D prstMaterial="dkEdge">
                      <a:bevel w="25400" h="25400" prst="angle"/>
                      <a:lightRig rig="flood" dir="t"/>
                    </a:cell3D>
                    <a:solidFill>
                      <a:srgbClr val="9900FF"/>
                    </a:solidFill>
                  </a:tcPr>
                </a:tc>
                <a:extLst>
                  <a:ext uri="{0D108BD9-81ED-4DB2-BD59-A6C34878D82A}">
                    <a16:rowId xmlns:a16="http://schemas.microsoft.com/office/drawing/2014/main" val="763232879"/>
                  </a:ext>
                </a:extLst>
              </a:tr>
            </a:tbl>
          </a:graphicData>
        </a:graphic>
      </p:graphicFrame>
      <p:graphicFrame>
        <p:nvGraphicFramePr>
          <p:cNvPr id="6" name="表 6">
            <a:extLst>
              <a:ext uri="{FF2B5EF4-FFF2-40B4-BE49-F238E27FC236}">
                <a16:creationId xmlns:a16="http://schemas.microsoft.com/office/drawing/2014/main" id="{DC45B9CB-D63F-AAD1-9BA9-D384C57CC43C}"/>
              </a:ext>
            </a:extLst>
          </p:cNvPr>
          <p:cNvGraphicFramePr>
            <a:graphicFrameLocks noGrp="1"/>
          </p:cNvGraphicFramePr>
          <p:nvPr>
            <p:extLst>
              <p:ext uri="{D42A27DB-BD31-4B8C-83A1-F6EECF244321}">
                <p14:modId xmlns:p14="http://schemas.microsoft.com/office/powerpoint/2010/main" val="1404248255"/>
              </p:ext>
            </p:extLst>
          </p:nvPr>
        </p:nvGraphicFramePr>
        <p:xfrm>
          <a:off x="2032621" y="2257883"/>
          <a:ext cx="8199783" cy="1737360"/>
        </p:xfrm>
        <a:graphic>
          <a:graphicData uri="http://schemas.openxmlformats.org/drawingml/2006/table">
            <a:tbl>
              <a:tblPr firstRow="1" bandRow="1">
                <a:solidFill>
                  <a:srgbClr val="9933FF"/>
                </a:solidFill>
                <a:effectLst>
                  <a:outerShdw blurRad="76200" dist="12700" dir="8100000" sy="-23000" kx="800400" algn="br" rotWithShape="0">
                    <a:prstClr val="black">
                      <a:alpha val="20000"/>
                    </a:prstClr>
                  </a:outerShdw>
                </a:effectLst>
                <a:tableStyleId>{5C22544A-7EE6-4342-B048-85BDC9FD1C3A}</a:tableStyleId>
              </a:tblPr>
              <a:tblGrid>
                <a:gridCol w="8199783">
                  <a:extLst>
                    <a:ext uri="{9D8B030D-6E8A-4147-A177-3AD203B41FA5}">
                      <a16:colId xmlns:a16="http://schemas.microsoft.com/office/drawing/2014/main" val="1463385723"/>
                    </a:ext>
                  </a:extLst>
                </a:gridCol>
              </a:tblGrid>
              <a:tr h="920292">
                <a:tc>
                  <a:txBody>
                    <a:bodyPr/>
                    <a:lstStyle/>
                    <a:p>
                      <a:pPr algn="ctr"/>
                      <a:r>
                        <a:rPr kumimoji="1" lang="ja-JP" altLang="en-US" sz="5400" dirty="0">
                          <a:solidFill>
                            <a:srgbClr val="FFFF00"/>
                          </a:solidFill>
                        </a:rPr>
                        <a:t>国際ロータリーの</a:t>
                      </a:r>
                      <a:endParaRPr kumimoji="1" lang="en-US" altLang="ja-JP" sz="5400" dirty="0">
                        <a:solidFill>
                          <a:srgbClr val="FFFF00"/>
                        </a:solidFill>
                      </a:endParaRPr>
                    </a:p>
                    <a:p>
                      <a:pPr algn="ctr"/>
                      <a:r>
                        <a:rPr kumimoji="1" lang="en-US" altLang="ja-JP" sz="5400" dirty="0">
                          <a:solidFill>
                            <a:srgbClr val="FFFF00"/>
                          </a:solidFill>
                        </a:rPr>
                        <a:t>DEI</a:t>
                      </a:r>
                      <a:r>
                        <a:rPr kumimoji="1" lang="ja-JP" altLang="en-US" sz="5400" dirty="0">
                          <a:solidFill>
                            <a:srgbClr val="FFFF00"/>
                          </a:solidFill>
                        </a:rPr>
                        <a:t>に対する取り組み</a:t>
                      </a:r>
                    </a:p>
                  </a:txBody>
                  <a:tcPr anchor="ctr">
                    <a:noFill/>
                  </a:tcPr>
                </a:tc>
                <a:extLst>
                  <a:ext uri="{0D108BD9-81ED-4DB2-BD59-A6C34878D82A}">
                    <a16:rowId xmlns:a16="http://schemas.microsoft.com/office/drawing/2014/main" val="1912293771"/>
                  </a:ext>
                </a:extLst>
              </a:tr>
            </a:tbl>
          </a:graphicData>
        </a:graphic>
      </p:graphicFrame>
    </p:spTree>
    <p:extLst>
      <p:ext uri="{BB962C8B-B14F-4D97-AF65-F5344CB8AC3E}">
        <p14:creationId xmlns:p14="http://schemas.microsoft.com/office/powerpoint/2010/main" val="443070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D7289C-0370-B6D8-6969-5534355D44AA}"/>
              </a:ext>
            </a:extLst>
          </p:cNvPr>
          <p:cNvSpPr>
            <a:spLocks noGrp="1"/>
          </p:cNvSpPr>
          <p:nvPr>
            <p:ph type="title"/>
          </p:nvPr>
        </p:nvSpPr>
        <p:spPr>
          <a:xfrm>
            <a:off x="12000" y="0"/>
            <a:ext cx="12168000" cy="1325563"/>
          </a:xfrm>
          <a:solidFill>
            <a:srgbClr val="9966FF"/>
          </a:solidFill>
        </p:spPr>
        <p:txBody>
          <a:bodyPr anchor="ctr"/>
          <a:lstStyle/>
          <a:p>
            <a:pPr algn="ctr"/>
            <a:r>
              <a:rPr kumimoji="1" lang="ja-JP" altLang="en-US" dirty="0">
                <a:solidFill>
                  <a:schemeClr val="bg1"/>
                </a:solidFill>
                <a:latin typeface="メイリオ" panose="020B0604030504040204" pitchFamily="50" charset="-128"/>
                <a:ea typeface="メイリオ" panose="020B0604030504040204" pitchFamily="50" charset="-128"/>
              </a:rPr>
              <a:t>国際ロータリーの変化認識と対応</a:t>
            </a:r>
          </a:p>
        </p:txBody>
      </p:sp>
      <p:sp>
        <p:nvSpPr>
          <p:cNvPr id="3" name="コンテンツ プレースホルダー 2">
            <a:extLst>
              <a:ext uri="{FF2B5EF4-FFF2-40B4-BE49-F238E27FC236}">
                <a16:creationId xmlns:a16="http://schemas.microsoft.com/office/drawing/2014/main" id="{B5D3731A-071D-64EC-CBDD-6FBC151EA4CB}"/>
              </a:ext>
            </a:extLst>
          </p:cNvPr>
          <p:cNvSpPr>
            <a:spLocks noGrp="1"/>
          </p:cNvSpPr>
          <p:nvPr>
            <p:ph idx="1"/>
          </p:nvPr>
        </p:nvSpPr>
        <p:spPr>
          <a:xfrm>
            <a:off x="0" y="1417156"/>
            <a:ext cx="12168000" cy="5440843"/>
          </a:xfrm>
          <a:noFill/>
        </p:spPr>
        <p:txBody>
          <a:bodyPr>
            <a:normAutofit/>
          </a:bodyPr>
          <a:lstStyle/>
          <a:p>
            <a:pPr marL="0" indent="0">
              <a:buNone/>
            </a:pPr>
            <a:r>
              <a:rPr kumimoji="1" lang="en-US" altLang="ja-JP" sz="2800" dirty="0">
                <a:latin typeface="メイリオ" panose="020B0604030504040204" pitchFamily="50" charset="-128"/>
                <a:ea typeface="メイリオ" panose="020B0604030504040204" pitchFamily="50" charset="-128"/>
              </a:rPr>
              <a:t>    2015</a:t>
            </a:r>
            <a:r>
              <a:rPr kumimoji="1" lang="ja-JP" altLang="en-US" sz="2800" dirty="0">
                <a:latin typeface="メイリオ" panose="020B0604030504040204" pitchFamily="50" charset="-128"/>
                <a:ea typeface="メイリオ" panose="020B0604030504040204" pitchFamily="50" charset="-128"/>
              </a:rPr>
              <a:t>年</a:t>
            </a:r>
            <a:r>
              <a:rPr kumimoji="1" lang="en-US" altLang="ja-JP" sz="2800" dirty="0">
                <a:latin typeface="メイリオ" panose="020B0604030504040204" pitchFamily="50" charset="-128"/>
                <a:ea typeface="メイリオ" panose="020B0604030504040204" pitchFamily="50" charset="-128"/>
              </a:rPr>
              <a:t>10</a:t>
            </a:r>
            <a:r>
              <a:rPr kumimoji="1" lang="ja-JP" altLang="en-US" sz="2800" dirty="0">
                <a:latin typeface="メイリオ" panose="020B0604030504040204" pitchFamily="50" charset="-128"/>
                <a:ea typeface="メイリオ" panose="020B0604030504040204" pitchFamily="50" charset="-128"/>
              </a:rPr>
              <a:t>月の決定をみると、</a:t>
            </a:r>
            <a:endParaRPr kumimoji="1" lang="en-US" altLang="ja-JP" sz="2800" dirty="0">
              <a:latin typeface="メイリオ" panose="020B0604030504040204" pitchFamily="50" charset="-128"/>
              <a:ea typeface="メイリオ" panose="020B0604030504040204" pitchFamily="50" charset="-128"/>
            </a:endParaRPr>
          </a:p>
          <a:p>
            <a:pPr marL="0" indent="0">
              <a:buNone/>
            </a:pPr>
            <a:r>
              <a:rPr kumimoji="1" lang="ja-JP" altLang="en-US" sz="2800" dirty="0">
                <a:latin typeface="メイリオ" panose="020B0604030504040204" pitchFamily="50" charset="-128"/>
                <a:ea typeface="メイリオ" panose="020B0604030504040204" pitchFamily="50" charset="-128"/>
              </a:rPr>
              <a:t>　　　　　　</a:t>
            </a:r>
            <a:r>
              <a:rPr kumimoji="1" lang="en-US" altLang="ja-JP" sz="3600" b="1" dirty="0">
                <a:latin typeface="メイリオ" panose="020B0604030504040204" pitchFamily="50" charset="-128"/>
                <a:ea typeface="メイリオ" panose="020B0604030504040204" pitchFamily="50" charset="-128"/>
              </a:rPr>
              <a:t>RI</a:t>
            </a:r>
            <a:r>
              <a:rPr kumimoji="1" lang="ja-JP" altLang="en-US" sz="3600" b="1" dirty="0">
                <a:latin typeface="メイリオ" panose="020B0604030504040204" pitchFamily="50" charset="-128"/>
                <a:ea typeface="メイリオ" panose="020B0604030504040204" pitchFamily="50" charset="-128"/>
              </a:rPr>
              <a:t>理事会は以下の決定に同意する</a:t>
            </a:r>
          </a:p>
        </p:txBody>
      </p:sp>
      <p:sp>
        <p:nvSpPr>
          <p:cNvPr id="4" name="スライド番号プレースホルダー 3">
            <a:extLst>
              <a:ext uri="{FF2B5EF4-FFF2-40B4-BE49-F238E27FC236}">
                <a16:creationId xmlns:a16="http://schemas.microsoft.com/office/drawing/2014/main" id="{5895E99F-5E87-4E96-0B32-ADB87D441420}"/>
              </a:ext>
            </a:extLst>
          </p:cNvPr>
          <p:cNvSpPr>
            <a:spLocks noGrp="1"/>
          </p:cNvSpPr>
          <p:nvPr>
            <p:ph type="sldNum" sz="quarter" idx="12"/>
          </p:nvPr>
        </p:nvSpPr>
        <p:spPr/>
        <p:txBody>
          <a:bodyPr/>
          <a:lstStyle/>
          <a:p>
            <a:fld id="{97A94E25-127B-4C48-AF96-44BA7B823777}" type="slidenum">
              <a:rPr lang="en-US" smtClean="0"/>
              <a:pPr/>
              <a:t>11</a:t>
            </a:fld>
            <a:endParaRPr lang="en-US" dirty="0"/>
          </a:p>
        </p:txBody>
      </p:sp>
      <p:sp>
        <p:nvSpPr>
          <p:cNvPr id="6" name="フローチャート: 記憶データ 5">
            <a:extLst>
              <a:ext uri="{FF2B5EF4-FFF2-40B4-BE49-F238E27FC236}">
                <a16:creationId xmlns:a16="http://schemas.microsoft.com/office/drawing/2014/main" id="{700EF467-15EB-501C-5DE8-744D2A273CB2}"/>
              </a:ext>
            </a:extLst>
          </p:cNvPr>
          <p:cNvSpPr/>
          <p:nvPr/>
        </p:nvSpPr>
        <p:spPr>
          <a:xfrm>
            <a:off x="3420932" y="3582296"/>
            <a:ext cx="45719" cy="45719"/>
          </a:xfrm>
          <a:prstGeom prst="flowChartOnlineStorag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6" descr="RotaryMBS_RGB.png">
            <a:extLst>
              <a:ext uri="{FF2B5EF4-FFF2-40B4-BE49-F238E27FC236}">
                <a16:creationId xmlns:a16="http://schemas.microsoft.com/office/drawing/2014/main" id="{00B5915C-E54E-A6EC-704F-0CF910B723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18233" y="5833407"/>
            <a:ext cx="12319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矢印: 五方向 9">
            <a:extLst>
              <a:ext uri="{FF2B5EF4-FFF2-40B4-BE49-F238E27FC236}">
                <a16:creationId xmlns:a16="http://schemas.microsoft.com/office/drawing/2014/main" id="{F96F0D23-FCD4-CA3F-8F3C-C2674B764D05}"/>
              </a:ext>
            </a:extLst>
          </p:cNvPr>
          <p:cNvSpPr/>
          <p:nvPr/>
        </p:nvSpPr>
        <p:spPr>
          <a:xfrm>
            <a:off x="480817" y="2845546"/>
            <a:ext cx="3773883" cy="2520000"/>
          </a:xfrm>
          <a:prstGeom prst="homePlate">
            <a:avLst/>
          </a:prstGeom>
          <a:solidFill>
            <a:srgbClr val="9900CC"/>
          </a:solid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メイリオ" panose="020B0604030504040204" pitchFamily="50" charset="-128"/>
                <a:ea typeface="メイリオ" panose="020B0604030504040204" pitchFamily="50" charset="-128"/>
              </a:rPr>
              <a:t>ロータリは</a:t>
            </a:r>
            <a:endParaRPr kumimoji="1" lang="en-US" altLang="ja-JP" sz="24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3200" b="1" dirty="0">
                <a:solidFill>
                  <a:srgbClr val="00B050"/>
                </a:solidFill>
                <a:latin typeface="メイリオ" panose="020B0604030504040204" pitchFamily="50" charset="-128"/>
                <a:ea typeface="メイリオ" panose="020B0604030504040204" pitchFamily="50" charset="-128"/>
              </a:rPr>
              <a:t>時代に追いついて</a:t>
            </a:r>
            <a:r>
              <a:rPr kumimoji="1" lang="ja-JP" altLang="en-US" sz="2800" b="1" dirty="0">
                <a:solidFill>
                  <a:schemeClr val="bg1"/>
                </a:solidFill>
                <a:latin typeface="メイリオ" panose="020B0604030504040204" pitchFamily="50" charset="-128"/>
                <a:ea typeface="メイリオ" panose="020B0604030504040204" pitchFamily="50" charset="-128"/>
              </a:rPr>
              <a:t>いかなければならない</a:t>
            </a:r>
          </a:p>
        </p:txBody>
      </p:sp>
      <p:sp>
        <p:nvSpPr>
          <p:cNvPr id="11" name="矢印: 五方向 10">
            <a:extLst>
              <a:ext uri="{FF2B5EF4-FFF2-40B4-BE49-F238E27FC236}">
                <a16:creationId xmlns:a16="http://schemas.microsoft.com/office/drawing/2014/main" id="{46C31296-A15A-A44C-3131-CB95AC0BC01F}"/>
              </a:ext>
            </a:extLst>
          </p:cNvPr>
          <p:cNvSpPr/>
          <p:nvPr/>
        </p:nvSpPr>
        <p:spPr>
          <a:xfrm>
            <a:off x="4254700" y="2845546"/>
            <a:ext cx="3772800" cy="2520000"/>
          </a:xfrm>
          <a:prstGeom prst="homePlate">
            <a:avLst/>
          </a:prstGeom>
          <a:solidFill>
            <a:srgbClr val="6600FF"/>
          </a:solidFill>
          <a:ln w="38100">
            <a:solidFill>
              <a:srgbClr val="FF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メイリオ" panose="020B0604030504040204" pitchFamily="50" charset="-128"/>
                <a:ea typeface="メイリオ" panose="020B0604030504040204" pitchFamily="50" charset="-128"/>
              </a:rPr>
              <a:t>ロータリーは</a:t>
            </a:r>
            <a:endParaRPr kumimoji="1" lang="en-US" altLang="ja-JP" sz="2400" b="1" dirty="0">
              <a:latin typeface="メイリオ" panose="020B0604030504040204" pitchFamily="50" charset="-128"/>
              <a:ea typeface="メイリオ" panose="020B0604030504040204" pitchFamily="50" charset="-128"/>
            </a:endParaRPr>
          </a:p>
          <a:p>
            <a:pPr algn="ctr"/>
            <a:r>
              <a:rPr kumimoji="1" lang="ja-JP" altLang="en-US" sz="3200" b="1" dirty="0">
                <a:solidFill>
                  <a:srgbClr val="00B0F0"/>
                </a:solidFill>
                <a:latin typeface="メイリオ" panose="020B0604030504040204" pitchFamily="50" charset="-128"/>
                <a:ea typeface="メイリオ" panose="020B0604030504040204" pitchFamily="50" charset="-128"/>
              </a:rPr>
              <a:t>時代に適応</a:t>
            </a:r>
            <a:endParaRPr kumimoji="1" lang="en-US" altLang="ja-JP" sz="3200" b="1" dirty="0">
              <a:solidFill>
                <a:srgbClr val="00B0F0"/>
              </a:solidFill>
              <a:latin typeface="メイリオ" panose="020B0604030504040204" pitchFamily="50" charset="-128"/>
              <a:ea typeface="メイリオ" panose="020B0604030504040204" pitchFamily="50" charset="-128"/>
            </a:endParaRPr>
          </a:p>
          <a:p>
            <a:pPr algn="ctr"/>
            <a:r>
              <a:rPr kumimoji="1" lang="ja-JP" altLang="en-US" sz="2800" b="1" dirty="0">
                <a:latin typeface="メイリオ" panose="020B0604030504040204" pitchFamily="50" charset="-128"/>
                <a:ea typeface="メイリオ" panose="020B0604030504040204" pitchFamily="50" charset="-128"/>
              </a:rPr>
              <a:t>しなければ</a:t>
            </a:r>
            <a:endParaRPr kumimoji="1" lang="en-US" altLang="ja-JP" sz="2800" b="1" dirty="0">
              <a:latin typeface="メイリオ" panose="020B0604030504040204" pitchFamily="50" charset="-128"/>
              <a:ea typeface="メイリオ" panose="020B0604030504040204" pitchFamily="50" charset="-128"/>
            </a:endParaRPr>
          </a:p>
          <a:p>
            <a:pPr algn="ctr"/>
            <a:r>
              <a:rPr kumimoji="1" lang="ja-JP" altLang="en-US" sz="2800" b="1" dirty="0">
                <a:latin typeface="メイリオ" panose="020B0604030504040204" pitchFamily="50" charset="-128"/>
                <a:ea typeface="メイリオ" panose="020B0604030504040204" pitchFamily="50" charset="-128"/>
              </a:rPr>
              <a:t>ならない</a:t>
            </a:r>
          </a:p>
        </p:txBody>
      </p:sp>
      <p:sp>
        <p:nvSpPr>
          <p:cNvPr id="12" name="矢印: 五方向 11">
            <a:extLst>
              <a:ext uri="{FF2B5EF4-FFF2-40B4-BE49-F238E27FC236}">
                <a16:creationId xmlns:a16="http://schemas.microsoft.com/office/drawing/2014/main" id="{1BCABBF2-BC0F-687F-D9B1-9B7344DC333F}"/>
              </a:ext>
            </a:extLst>
          </p:cNvPr>
          <p:cNvSpPr/>
          <p:nvPr/>
        </p:nvSpPr>
        <p:spPr>
          <a:xfrm>
            <a:off x="8095800" y="2845546"/>
            <a:ext cx="3772800" cy="2520000"/>
          </a:xfrm>
          <a:prstGeom prst="homePlate">
            <a:avLst/>
          </a:prstGeom>
          <a:solidFill>
            <a:srgbClr val="FF6699"/>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メイリオ" panose="020B0604030504040204" pitchFamily="50" charset="-128"/>
                <a:ea typeface="メイリオ" panose="020B0604030504040204" pitchFamily="50" charset="-128"/>
              </a:rPr>
              <a:t>ロータリーは</a:t>
            </a:r>
            <a:endParaRPr kumimoji="1" lang="en-US" altLang="ja-JP" sz="24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3200" b="1" dirty="0">
                <a:solidFill>
                  <a:srgbClr val="9900FF"/>
                </a:solidFill>
                <a:latin typeface="メイリオ" panose="020B0604030504040204" pitchFamily="50" charset="-128"/>
                <a:ea typeface="メイリオ" panose="020B0604030504040204" pitchFamily="50" charset="-128"/>
              </a:rPr>
              <a:t>将来への備え</a:t>
            </a:r>
            <a:endParaRPr kumimoji="1" lang="en-US" altLang="ja-JP" sz="3200" b="1" dirty="0">
              <a:solidFill>
                <a:srgbClr val="9900FF"/>
              </a:solidFill>
              <a:latin typeface="メイリオ" panose="020B0604030504040204" pitchFamily="50" charset="-128"/>
              <a:ea typeface="メイリオ" panose="020B0604030504040204" pitchFamily="50" charset="-128"/>
            </a:endParaRPr>
          </a:p>
          <a:p>
            <a:pPr algn="ctr"/>
            <a:r>
              <a:rPr kumimoji="1" lang="ja-JP" altLang="en-US" sz="2800" b="1" dirty="0">
                <a:solidFill>
                  <a:schemeClr val="bg1"/>
                </a:solidFill>
                <a:latin typeface="メイリオ" panose="020B0604030504040204" pitchFamily="50" charset="-128"/>
                <a:ea typeface="メイリオ" panose="020B0604030504040204" pitchFamily="50" charset="-128"/>
              </a:rPr>
              <a:t>ができていなければならない</a:t>
            </a:r>
          </a:p>
        </p:txBody>
      </p:sp>
    </p:spTree>
    <p:extLst>
      <p:ext uri="{BB962C8B-B14F-4D97-AF65-F5344CB8AC3E}">
        <p14:creationId xmlns:p14="http://schemas.microsoft.com/office/powerpoint/2010/main" val="1936953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7">
            <a:extLst>
              <a:ext uri="{FF2B5EF4-FFF2-40B4-BE49-F238E27FC236}">
                <a16:creationId xmlns:a16="http://schemas.microsoft.com/office/drawing/2014/main" id="{605290B3-B004-C672-3D15-CFA3DAD8C500}"/>
              </a:ext>
            </a:extLst>
          </p:cNvPr>
          <p:cNvGraphicFramePr>
            <a:graphicFrameLocks noGrp="1"/>
          </p:cNvGraphicFramePr>
          <p:nvPr>
            <p:extLst>
              <p:ext uri="{D42A27DB-BD31-4B8C-83A1-F6EECF244321}">
                <p14:modId xmlns:p14="http://schemas.microsoft.com/office/powerpoint/2010/main" val="1367675096"/>
              </p:ext>
            </p:extLst>
          </p:nvPr>
        </p:nvGraphicFramePr>
        <p:xfrm>
          <a:off x="3937" y="-6499"/>
          <a:ext cx="12204000" cy="1296000"/>
        </p:xfrm>
        <a:graphic>
          <a:graphicData uri="http://schemas.openxmlformats.org/drawingml/2006/table">
            <a:tbl>
              <a:tblPr firstRow="1" bandRow="1">
                <a:tableStyleId>{5C22544A-7EE6-4342-B048-85BDC9FD1C3A}</a:tableStyleId>
              </a:tblPr>
              <a:tblGrid>
                <a:gridCol w="12204000">
                  <a:extLst>
                    <a:ext uri="{9D8B030D-6E8A-4147-A177-3AD203B41FA5}">
                      <a16:colId xmlns:a16="http://schemas.microsoft.com/office/drawing/2014/main" val="4013959948"/>
                    </a:ext>
                  </a:extLst>
                </a:gridCol>
              </a:tblGrid>
              <a:tr h="1296000">
                <a:tc>
                  <a:txBody>
                    <a:bodyPr/>
                    <a:lstStyle/>
                    <a:p>
                      <a:endParaRPr kumimoji="1" lang="ja-JP" altLang="en-US" dirty="0">
                        <a:solidFill>
                          <a:schemeClr val="bg1"/>
                        </a:solidFill>
                      </a:endParaRPr>
                    </a:p>
                  </a:txBody>
                  <a:tcPr>
                    <a:solidFill>
                      <a:srgbClr val="9966FF"/>
                    </a:solidFill>
                  </a:tcPr>
                </a:tc>
                <a:extLst>
                  <a:ext uri="{0D108BD9-81ED-4DB2-BD59-A6C34878D82A}">
                    <a16:rowId xmlns:a16="http://schemas.microsoft.com/office/drawing/2014/main" val="546559713"/>
                  </a:ext>
                </a:extLst>
              </a:tr>
            </a:tbl>
          </a:graphicData>
        </a:graphic>
      </p:graphicFrame>
      <p:sp>
        <p:nvSpPr>
          <p:cNvPr id="2" name="タイトル 1">
            <a:extLst>
              <a:ext uri="{FF2B5EF4-FFF2-40B4-BE49-F238E27FC236}">
                <a16:creationId xmlns:a16="http://schemas.microsoft.com/office/drawing/2014/main" id="{0DF91E1C-E566-4814-72B7-776FF54BFA11}"/>
              </a:ext>
            </a:extLst>
          </p:cNvPr>
          <p:cNvSpPr>
            <a:spLocks noGrp="1"/>
          </p:cNvSpPr>
          <p:nvPr>
            <p:ph type="title"/>
          </p:nvPr>
        </p:nvSpPr>
        <p:spPr>
          <a:xfrm>
            <a:off x="0" y="42396"/>
            <a:ext cx="12207937" cy="1325563"/>
          </a:xfrm>
        </p:spPr>
        <p:txBody>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ロータリーの基本理念</a:t>
            </a:r>
          </a:p>
        </p:txBody>
      </p:sp>
      <p:sp>
        <p:nvSpPr>
          <p:cNvPr id="3" name="コンテンツ プレースホルダー 2">
            <a:extLst>
              <a:ext uri="{FF2B5EF4-FFF2-40B4-BE49-F238E27FC236}">
                <a16:creationId xmlns:a16="http://schemas.microsoft.com/office/drawing/2014/main" id="{22E264AD-D39A-C6FB-9430-444FE1144D3F}"/>
              </a:ext>
            </a:extLst>
          </p:cNvPr>
          <p:cNvSpPr>
            <a:spLocks noGrp="1"/>
          </p:cNvSpPr>
          <p:nvPr>
            <p:ph idx="1"/>
          </p:nvPr>
        </p:nvSpPr>
        <p:spPr>
          <a:xfrm>
            <a:off x="78889" y="1504484"/>
            <a:ext cx="11919474" cy="5353516"/>
          </a:xfrm>
        </p:spPr>
        <p:txBody>
          <a:bodyPr>
            <a:normAutofit/>
          </a:bodyPr>
          <a:lstStyle/>
          <a:p>
            <a:pPr marL="0" indent="0">
              <a:buNone/>
            </a:pPr>
            <a:r>
              <a:rPr kumimoji="1" lang="ja-JP" altLang="en-US" sz="2600" b="1" dirty="0">
                <a:latin typeface="メイリオ" panose="020B0604030504040204" pitchFamily="50" charset="-128"/>
                <a:ea typeface="メイリオ" panose="020B0604030504040204" pitchFamily="50" charset="-128"/>
              </a:rPr>
              <a:t>ロータリーの基本理念</a:t>
            </a:r>
            <a:r>
              <a:rPr kumimoji="1" lang="ja-JP" altLang="en-US" sz="2600" dirty="0">
                <a:latin typeface="メイリオ" panose="020B0604030504040204" pitchFamily="50" charset="-128"/>
                <a:ea typeface="メイリオ" panose="020B0604030504040204" pitchFamily="50" charset="-128"/>
              </a:rPr>
              <a:t>：</a:t>
            </a:r>
            <a:endParaRPr kumimoji="1" lang="en-US" altLang="ja-JP" sz="2600" dirty="0">
              <a:latin typeface="メイリオ" panose="020B0604030504040204" pitchFamily="50" charset="-128"/>
              <a:ea typeface="メイリオ" panose="020B0604030504040204" pitchFamily="50" charset="-128"/>
            </a:endParaRPr>
          </a:p>
          <a:p>
            <a:pPr marL="0" indent="0">
              <a:buNone/>
            </a:pPr>
            <a:r>
              <a:rPr kumimoji="1" lang="ja-JP" altLang="en-US" sz="2600" dirty="0">
                <a:latin typeface="メイリオ" panose="020B0604030504040204" pitchFamily="50" charset="-128"/>
                <a:ea typeface="メイリオ" panose="020B0604030504040204" pitchFamily="50" charset="-128"/>
              </a:rPr>
              <a:t>　　ロータリアンの共通の目的指針として、</a:t>
            </a:r>
            <a:r>
              <a:rPr kumimoji="1" lang="ja-JP" altLang="en-US" sz="2600" b="1" dirty="0">
                <a:solidFill>
                  <a:srgbClr val="3333FF"/>
                </a:solidFill>
                <a:latin typeface="メイリオ" panose="020B0604030504040204" pitchFamily="50" charset="-128"/>
                <a:ea typeface="メイリオ" panose="020B0604030504040204" pitchFamily="50" charset="-128"/>
              </a:rPr>
              <a:t>長い年月をかけて形づくられた</a:t>
            </a:r>
            <a:endParaRPr kumimoji="1" lang="en-US" altLang="ja-JP" sz="2600" b="1" dirty="0">
              <a:solidFill>
                <a:srgbClr val="3333FF"/>
              </a:solidFill>
              <a:latin typeface="メイリオ" panose="020B0604030504040204" pitchFamily="50" charset="-128"/>
              <a:ea typeface="メイリオ" panose="020B0604030504040204" pitchFamily="50" charset="-128"/>
            </a:endParaRPr>
          </a:p>
          <a:p>
            <a:pPr marL="0" indent="0">
              <a:buNone/>
            </a:pPr>
            <a:r>
              <a:rPr kumimoji="1" lang="ja-JP" altLang="en-US" sz="2600" b="1" dirty="0">
                <a:solidFill>
                  <a:srgbClr val="3333FF"/>
                </a:solidFill>
                <a:latin typeface="メイリオ" panose="020B0604030504040204" pitchFamily="50" charset="-128"/>
                <a:ea typeface="メイリオ" panose="020B0604030504040204" pitchFamily="50" charset="-128"/>
              </a:rPr>
              <a:t>　　もの</a:t>
            </a:r>
            <a:r>
              <a:rPr kumimoji="1" lang="ja-JP" altLang="en-US" sz="2600" dirty="0">
                <a:latin typeface="メイリオ" panose="020B0604030504040204" pitchFamily="50" charset="-128"/>
                <a:ea typeface="メイリオ" panose="020B0604030504040204" pitchFamily="50" charset="-128"/>
              </a:rPr>
              <a:t>。互いの関係や行動の土台として、</a:t>
            </a:r>
            <a:r>
              <a:rPr kumimoji="1" lang="ja-JP" altLang="en-US" sz="2600" b="1" dirty="0">
                <a:solidFill>
                  <a:srgbClr val="3333FF"/>
                </a:solidFill>
                <a:latin typeface="メイリオ" panose="020B0604030504040204" pitchFamily="50" charset="-128"/>
                <a:ea typeface="メイリオ" panose="020B0604030504040204" pitchFamily="50" charset="-128"/>
              </a:rPr>
              <a:t>世界中のロータリアンがこれら</a:t>
            </a:r>
            <a:endParaRPr kumimoji="1" lang="en-US" altLang="ja-JP" sz="2600" b="1" dirty="0">
              <a:solidFill>
                <a:srgbClr val="3333FF"/>
              </a:solidFill>
              <a:latin typeface="メイリオ" panose="020B0604030504040204" pitchFamily="50" charset="-128"/>
              <a:ea typeface="メイリオ" panose="020B0604030504040204" pitchFamily="50" charset="-128"/>
            </a:endParaRPr>
          </a:p>
          <a:p>
            <a:pPr marL="0" indent="0">
              <a:buNone/>
            </a:pPr>
            <a:r>
              <a:rPr kumimoji="1" lang="ja-JP" altLang="en-US" sz="2600" b="1" dirty="0">
                <a:solidFill>
                  <a:srgbClr val="3333FF"/>
                </a:solidFill>
                <a:latin typeface="メイリオ" panose="020B0604030504040204" pitchFamily="50" charset="-128"/>
                <a:ea typeface="メイリオ" panose="020B0604030504040204" pitchFamily="50" charset="-128"/>
              </a:rPr>
              <a:t>　　の理念を大切にしている。</a:t>
            </a:r>
            <a:endParaRPr kumimoji="1" lang="en-US" altLang="ja-JP" sz="2600" b="1" dirty="0">
              <a:solidFill>
                <a:srgbClr val="3333FF"/>
              </a:solidFill>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a:t>
            </a:r>
            <a:r>
              <a:rPr kumimoji="1" lang="ja-JP" altLang="en-US" sz="2200" b="1" dirty="0">
                <a:latin typeface="メイリオ" panose="020B0604030504040204" pitchFamily="50" charset="-128"/>
                <a:ea typeface="メイリオ" panose="020B0604030504040204" pitchFamily="50" charset="-128"/>
              </a:rPr>
              <a:t>四つのテスト</a:t>
            </a:r>
            <a:r>
              <a:rPr kumimoji="1" lang="ja-JP" altLang="en-US" sz="2200" dirty="0">
                <a:latin typeface="メイリオ" panose="020B0604030504040204" pitchFamily="50" charset="-128"/>
                <a:ea typeface="メイリオ" panose="020B0604030504040204" pitchFamily="50" charset="-128"/>
              </a:rPr>
              <a:t>：ロータリアンが生活や職場の場面で常に覚えておくべき４つの事柄。</a:t>
            </a:r>
            <a:endParaRPr kumimoji="1" lang="en-US" altLang="ja-JP" sz="2200" dirty="0">
              <a:latin typeface="メイリオ" panose="020B0604030504040204" pitchFamily="50" charset="-128"/>
              <a:ea typeface="メイリオ" panose="020B0604030504040204" pitchFamily="50" charset="-128"/>
            </a:endParaRPr>
          </a:p>
          <a:p>
            <a:pPr marL="0" indent="0">
              <a:buNone/>
            </a:pPr>
            <a:r>
              <a:rPr kumimoji="1" lang="ja-JP" altLang="en-US" sz="2200" dirty="0">
                <a:latin typeface="メイリオ" panose="020B0604030504040204" pitchFamily="50" charset="-128"/>
                <a:ea typeface="メイリオ" panose="020B0604030504040204" pitchFamily="50" charset="-128"/>
              </a:rPr>
              <a:t>・</a:t>
            </a:r>
            <a:r>
              <a:rPr kumimoji="1" lang="ja-JP" altLang="en-US" sz="2200" b="1" dirty="0">
                <a:latin typeface="メイリオ" panose="020B0604030504040204" pitchFamily="50" charset="-128"/>
                <a:ea typeface="メイリオ" panose="020B0604030504040204" pitchFamily="50" charset="-128"/>
              </a:rPr>
              <a:t>ロータリーの目的</a:t>
            </a:r>
            <a:r>
              <a:rPr kumimoji="1" lang="ja-JP" altLang="en-US" sz="2200" dirty="0">
                <a:latin typeface="メイリオ" panose="020B0604030504040204" pitchFamily="50" charset="-128"/>
                <a:ea typeface="メイリオ" panose="020B0604030504040204" pitchFamily="50" charset="-128"/>
              </a:rPr>
              <a:t>：意義ある事業の基礎として奉仕の理念を奨励し、これを育むことにある。</a:t>
            </a:r>
            <a:endParaRPr kumimoji="1" lang="en-US" altLang="ja-JP" sz="2200" dirty="0">
              <a:latin typeface="メイリオ" panose="020B0604030504040204" pitchFamily="50" charset="-128"/>
              <a:ea typeface="メイリオ" panose="020B0604030504040204" pitchFamily="50" charset="-128"/>
            </a:endParaRPr>
          </a:p>
          <a:p>
            <a:pPr marL="0" indent="0">
              <a:buNone/>
            </a:pPr>
            <a:r>
              <a:rPr kumimoji="1" lang="ja-JP" altLang="en-US" sz="2200" dirty="0">
                <a:latin typeface="メイリオ" panose="020B0604030504040204" pitchFamily="50" charset="-128"/>
                <a:ea typeface="メイリオ" panose="020B0604030504040204" pitchFamily="50" charset="-128"/>
              </a:rPr>
              <a:t>　　　　　　　　　　第１～第４項目。</a:t>
            </a:r>
            <a:endParaRPr kumimoji="1" lang="en-US" altLang="ja-JP" sz="2200" dirty="0">
              <a:latin typeface="メイリオ" panose="020B0604030504040204" pitchFamily="50" charset="-128"/>
              <a:ea typeface="メイリオ" panose="020B0604030504040204" pitchFamily="50" charset="-128"/>
            </a:endParaRPr>
          </a:p>
          <a:p>
            <a:pPr marL="0" indent="0">
              <a:buNone/>
            </a:pPr>
            <a:r>
              <a:rPr kumimoji="1" lang="ja-JP" altLang="en-US" sz="2200" dirty="0">
                <a:latin typeface="メイリオ" panose="020B0604030504040204" pitchFamily="50" charset="-128"/>
                <a:ea typeface="メイリオ" panose="020B0604030504040204" pitchFamily="50" charset="-128"/>
              </a:rPr>
              <a:t>・</a:t>
            </a:r>
            <a:r>
              <a:rPr kumimoji="1" lang="ja-JP" altLang="en-US" sz="2200" b="1" dirty="0">
                <a:latin typeface="メイリオ" panose="020B0604030504040204" pitchFamily="50" charset="-128"/>
                <a:ea typeface="メイリオ" panose="020B0604030504040204" pitchFamily="50" charset="-128"/>
              </a:rPr>
              <a:t>奉仕部門</a:t>
            </a:r>
            <a:r>
              <a:rPr kumimoji="1" lang="ja-JP" altLang="en-US" sz="2200" dirty="0">
                <a:latin typeface="メイリオ" panose="020B0604030504040204" pitchFamily="50" charset="-128"/>
                <a:ea typeface="メイリオ" panose="020B0604030504040204" pitchFamily="50" charset="-128"/>
              </a:rPr>
              <a:t>：クラブ活動の土台となる５つの奉仕部門を通じて、地域社会や海外での奉仕に力</a:t>
            </a:r>
            <a:endParaRPr kumimoji="1" lang="en-US" altLang="ja-JP" sz="2200" dirty="0">
              <a:latin typeface="メイリオ" panose="020B0604030504040204" pitchFamily="50" charset="-128"/>
              <a:ea typeface="メイリオ" panose="020B0604030504040204" pitchFamily="50" charset="-128"/>
            </a:endParaRPr>
          </a:p>
          <a:p>
            <a:pPr marL="0" indent="0">
              <a:buNone/>
            </a:pPr>
            <a:r>
              <a:rPr kumimoji="1" lang="ja-JP" altLang="en-US" sz="2200" dirty="0">
                <a:latin typeface="メイリオ" panose="020B0604030504040204" pitchFamily="50" charset="-128"/>
                <a:ea typeface="メイリオ" panose="020B0604030504040204" pitchFamily="50" charset="-128"/>
              </a:rPr>
              <a:t>　　　　　　を注いでいる。</a:t>
            </a:r>
            <a:endParaRPr kumimoji="1" lang="en-US" altLang="ja-JP" sz="2200" dirty="0">
              <a:latin typeface="メイリオ" panose="020B0604030504040204" pitchFamily="50" charset="-128"/>
              <a:ea typeface="メイリオ" panose="020B0604030504040204" pitchFamily="50" charset="-128"/>
            </a:endParaRPr>
          </a:p>
          <a:p>
            <a:pPr marL="0" indent="0">
              <a:buNone/>
            </a:pPr>
            <a:r>
              <a:rPr kumimoji="1" lang="ja-JP" altLang="en-US" b="1" dirty="0">
                <a:latin typeface="メイリオ" panose="020B0604030504040204" pitchFamily="50" charset="-128"/>
                <a:ea typeface="メイリオ" panose="020B0604030504040204" pitchFamily="50" charset="-128"/>
              </a:rPr>
              <a:t>　</a:t>
            </a:r>
            <a:r>
              <a:rPr kumimoji="1" lang="ja-JP" altLang="en-US" sz="3000" b="1" dirty="0">
                <a:latin typeface="メイリオ" panose="020B0604030504040204" pitchFamily="50" charset="-128"/>
                <a:ea typeface="メイリオ" panose="020B0604030504040204" pitchFamily="50" charset="-128"/>
              </a:rPr>
              <a:t>⇨</a:t>
            </a:r>
            <a:r>
              <a:rPr kumimoji="1" lang="ja-JP" altLang="en-US" sz="3000" b="1" dirty="0">
                <a:solidFill>
                  <a:srgbClr val="FF0000"/>
                </a:solidFill>
                <a:latin typeface="メイリオ" panose="020B0604030504040204" pitchFamily="50" charset="-128"/>
                <a:ea typeface="メイリオ" panose="020B0604030504040204" pitchFamily="50" charset="-128"/>
              </a:rPr>
              <a:t>中核的価値観：親睦・高潔性・多様性・奉仕・リーダーシップ</a:t>
            </a:r>
            <a:endParaRPr kumimoji="1" lang="en-US" altLang="ja-JP" sz="3000" b="1" dirty="0">
              <a:solidFill>
                <a:srgbClr val="FF0000"/>
              </a:solidFill>
              <a:latin typeface="メイリオ" panose="020B0604030504040204" pitchFamily="50" charset="-128"/>
              <a:ea typeface="メイリオ" panose="020B0604030504040204" pitchFamily="50" charset="-128"/>
            </a:endParaRPr>
          </a:p>
          <a:p>
            <a:pPr marL="0" indent="0">
              <a:buNone/>
            </a:pPr>
            <a:endParaRPr kumimoji="1" lang="en-US" altLang="ja-JP" sz="2400" dirty="0">
              <a:solidFill>
                <a:srgbClr val="FF0000"/>
              </a:solidFill>
              <a:latin typeface="メイリオ" panose="020B0604030504040204" pitchFamily="50" charset="-128"/>
              <a:ea typeface="メイリオ" panose="020B0604030504040204" pitchFamily="50" charset="-128"/>
            </a:endParaRPr>
          </a:p>
          <a:p>
            <a:pPr marL="0" indent="0">
              <a:buNone/>
            </a:pPr>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BC13F4D6-6261-D751-1D61-FBDFC017D288}"/>
              </a:ext>
            </a:extLst>
          </p:cNvPr>
          <p:cNvSpPr>
            <a:spLocks noGrp="1"/>
          </p:cNvSpPr>
          <p:nvPr>
            <p:ph type="sldNum" sz="quarter" idx="12"/>
          </p:nvPr>
        </p:nvSpPr>
        <p:spPr/>
        <p:txBody>
          <a:bodyPr/>
          <a:lstStyle/>
          <a:p>
            <a:fld id="{711CFCEA-B029-4D6B-83EE-85C4BBFC9731}" type="slidenum">
              <a:rPr kumimoji="1" lang="ja-JP" altLang="en-US" smtClean="0"/>
              <a:t>12</a:t>
            </a:fld>
            <a:endParaRPr kumimoji="1" lang="ja-JP" altLang="en-US" dirty="0"/>
          </a:p>
        </p:txBody>
      </p:sp>
      <p:pic>
        <p:nvPicPr>
          <p:cNvPr id="5" name="Picture 6" descr="RotaryMBS_RGB.png">
            <a:extLst>
              <a:ext uri="{FF2B5EF4-FFF2-40B4-BE49-F238E27FC236}">
                <a16:creationId xmlns:a16="http://schemas.microsoft.com/office/drawing/2014/main" id="{7C52BAC1-7D2C-AA20-0236-FD9D005421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40658" y="6257925"/>
            <a:ext cx="12319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F42DE1EA-A0D2-A69B-7A96-FCCCD51822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8120" y="-53199"/>
            <a:ext cx="1074349" cy="1224000"/>
          </a:xfrm>
          <a:prstGeom prst="rect">
            <a:avLst/>
          </a:prstGeom>
        </p:spPr>
      </p:pic>
    </p:spTree>
    <p:extLst>
      <p:ext uri="{BB962C8B-B14F-4D97-AF65-F5344CB8AC3E}">
        <p14:creationId xmlns:p14="http://schemas.microsoft.com/office/powerpoint/2010/main" val="4019117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302B5-CC4C-4834-BC9C-2DC9AA01C7B0}"/>
              </a:ext>
            </a:extLst>
          </p:cNvPr>
          <p:cNvSpPr>
            <a:spLocks noGrp="1"/>
          </p:cNvSpPr>
          <p:nvPr>
            <p:ph type="title"/>
          </p:nvPr>
        </p:nvSpPr>
        <p:spPr>
          <a:xfrm>
            <a:off x="0" y="0"/>
            <a:ext cx="12192000" cy="1094936"/>
          </a:xfrm>
          <a:solidFill>
            <a:srgbClr val="9966FF"/>
          </a:solidFill>
        </p:spPr>
        <p:txBody>
          <a:bodyPr anchor="ctr">
            <a:normAutofit/>
          </a:bodyPr>
          <a:lstStyle/>
          <a:p>
            <a:pPr algn="ctr"/>
            <a:r>
              <a:rPr kumimoji="1" lang="ja-JP" altLang="en-US" sz="4800" b="0" dirty="0">
                <a:solidFill>
                  <a:schemeClr val="bg1"/>
                </a:solidFill>
                <a:latin typeface="メイリオ" panose="020B0604030504040204" pitchFamily="50" charset="-128"/>
                <a:ea typeface="メイリオ" panose="020B0604030504040204" pitchFamily="50" charset="-128"/>
              </a:rPr>
              <a:t>国際ロータリー理事会（</a:t>
            </a:r>
            <a:r>
              <a:rPr kumimoji="1" lang="en-US" altLang="ja-JP" sz="4800" b="0" dirty="0">
                <a:solidFill>
                  <a:schemeClr val="bg1"/>
                </a:solidFill>
                <a:latin typeface="メイリオ" panose="020B0604030504040204" pitchFamily="50" charset="-128"/>
                <a:ea typeface="メイリオ" panose="020B0604030504040204" pitchFamily="50" charset="-128"/>
              </a:rPr>
              <a:t>1</a:t>
            </a:r>
            <a:r>
              <a:rPr kumimoji="1" lang="ja-JP" altLang="en-US" sz="4800" b="0" dirty="0">
                <a:solidFill>
                  <a:schemeClr val="bg1"/>
                </a:solidFill>
                <a:latin typeface="メイリオ" panose="020B0604030504040204" pitchFamily="50" charset="-128"/>
                <a:ea typeface="メイリオ" panose="020B0604030504040204" pitchFamily="50" charset="-128"/>
              </a:rPr>
              <a:t>）</a:t>
            </a:r>
          </a:p>
        </p:txBody>
      </p:sp>
      <p:sp>
        <p:nvSpPr>
          <p:cNvPr id="3" name="コンテンツ プレースホルダー 2">
            <a:extLst>
              <a:ext uri="{FF2B5EF4-FFF2-40B4-BE49-F238E27FC236}">
                <a16:creationId xmlns:a16="http://schemas.microsoft.com/office/drawing/2014/main" id="{ECB32910-C943-42C0-8783-3063CC11AA9B}"/>
              </a:ext>
            </a:extLst>
          </p:cNvPr>
          <p:cNvSpPr>
            <a:spLocks noGrp="1"/>
          </p:cNvSpPr>
          <p:nvPr>
            <p:ph idx="1"/>
          </p:nvPr>
        </p:nvSpPr>
        <p:spPr>
          <a:noFill/>
        </p:spPr>
        <p:txBody>
          <a:bodyPr>
            <a:normAutofit/>
          </a:bodyPr>
          <a:lstStyle/>
          <a:p>
            <a:pPr marL="0" indent="0" algn="just">
              <a:lnSpc>
                <a:spcPct val="120000"/>
              </a:lnSpc>
              <a:buClr>
                <a:srgbClr val="0000FF"/>
              </a:buClr>
              <a:buSzPct val="150000"/>
              <a:buNone/>
            </a:pPr>
            <a:endParaRPr lang="en-US" altLang="ja-JP" sz="55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Clr>
                <a:srgbClr val="0000FF"/>
              </a:buClr>
              <a:buSzPct val="150000"/>
              <a:buNone/>
            </a:pPr>
            <a:r>
              <a:rPr lang="ja-JP" altLang="en-US" sz="36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3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Clr>
                <a:srgbClr val="0000FF"/>
              </a:buClr>
              <a:buSzPct val="150000"/>
              <a:buNone/>
            </a:pPr>
            <a:endParaRPr lang="en-US" altLang="ja-JP" sz="3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514350" indent="-285750" algn="just">
              <a:buClr>
                <a:srgbClr val="0000FF"/>
              </a:buClr>
              <a:buSzPct val="150000"/>
              <a:buFont typeface="Wingdings" panose="05000000000000000000" pitchFamily="2" charset="2"/>
              <a:buChar char="l"/>
            </a:pPr>
            <a:endPar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buClr>
                <a:srgbClr val="0000FF"/>
              </a:buClr>
              <a:buSzPct val="150000"/>
              <a:buNone/>
            </a:pP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A4F21D69-50C0-4B02-9FCF-354D87857E0C}"/>
              </a:ext>
            </a:extLst>
          </p:cNvPr>
          <p:cNvSpPr>
            <a:spLocks noGrp="1"/>
          </p:cNvSpPr>
          <p:nvPr>
            <p:ph type="sldNum" sz="quarter" idx="12"/>
          </p:nvPr>
        </p:nvSpPr>
        <p:spPr/>
        <p:txBody>
          <a:bodyPr/>
          <a:lstStyle/>
          <a:p>
            <a:fld id="{97A94E25-127B-4C48-AF96-44BA7B823777}" type="slidenum">
              <a:rPr lang="en-US" smtClean="0"/>
              <a:pPr/>
              <a:t>13</a:t>
            </a:fld>
            <a:endParaRPr lang="en-US" dirty="0"/>
          </a:p>
        </p:txBody>
      </p:sp>
      <p:pic>
        <p:nvPicPr>
          <p:cNvPr id="7" name="Picture 6" descr="RotaryMBS_RGB.png">
            <a:extLst>
              <a:ext uri="{FF2B5EF4-FFF2-40B4-BE49-F238E27FC236}">
                <a16:creationId xmlns:a16="http://schemas.microsoft.com/office/drawing/2014/main" id="{DFA6CBE5-F5BD-4A46-B08C-4D737CF6FD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92000" y="6334201"/>
            <a:ext cx="900000" cy="33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表 5">
            <a:extLst>
              <a:ext uri="{FF2B5EF4-FFF2-40B4-BE49-F238E27FC236}">
                <a16:creationId xmlns:a16="http://schemas.microsoft.com/office/drawing/2014/main" id="{1886A3AC-D64E-D47B-FFCB-557EF4D0D0A4}"/>
              </a:ext>
            </a:extLst>
          </p:cNvPr>
          <p:cNvGraphicFramePr>
            <a:graphicFrameLocks noGrp="1"/>
          </p:cNvGraphicFramePr>
          <p:nvPr>
            <p:extLst>
              <p:ext uri="{D42A27DB-BD31-4B8C-83A1-F6EECF244321}">
                <p14:modId xmlns:p14="http://schemas.microsoft.com/office/powerpoint/2010/main" val="1915589164"/>
              </p:ext>
            </p:extLst>
          </p:nvPr>
        </p:nvGraphicFramePr>
        <p:xfrm>
          <a:off x="118533" y="1237129"/>
          <a:ext cx="11954934" cy="5616000"/>
        </p:xfrm>
        <a:graphic>
          <a:graphicData uri="http://schemas.openxmlformats.org/drawingml/2006/table">
            <a:tbl>
              <a:tblPr firstRow="1" bandRow="1">
                <a:tableStyleId>{5C22544A-7EE6-4342-B048-85BDC9FD1C3A}</a:tableStyleId>
              </a:tblPr>
              <a:tblGrid>
                <a:gridCol w="11954934">
                  <a:extLst>
                    <a:ext uri="{9D8B030D-6E8A-4147-A177-3AD203B41FA5}">
                      <a16:colId xmlns:a16="http://schemas.microsoft.com/office/drawing/2014/main" val="2148274510"/>
                    </a:ext>
                  </a:extLst>
                </a:gridCol>
              </a:tblGrid>
              <a:tr h="5616000">
                <a:tc>
                  <a:txBody>
                    <a:bodyPr/>
                    <a:lstStyle/>
                    <a:p>
                      <a:r>
                        <a:rPr kumimoji="1" lang="en-US" altLang="ja-JP" sz="3200" dirty="0">
                          <a:solidFill>
                            <a:schemeClr val="tx1"/>
                          </a:solidFill>
                          <a:latin typeface="メイリオ" panose="020B0604030504040204" pitchFamily="50" charset="-128"/>
                          <a:ea typeface="メイリオ" panose="020B0604030504040204" pitchFamily="50" charset="-128"/>
                        </a:rPr>
                        <a:t>2019</a:t>
                      </a:r>
                      <a:r>
                        <a:rPr kumimoji="1" lang="ja-JP" altLang="en-US" sz="3200" dirty="0">
                          <a:solidFill>
                            <a:schemeClr val="tx1"/>
                          </a:solidFill>
                          <a:latin typeface="メイリオ" panose="020B0604030504040204" pitchFamily="50" charset="-128"/>
                          <a:ea typeface="メイリオ" panose="020B0604030504040204" pitchFamily="50" charset="-128"/>
                        </a:rPr>
                        <a:t>年</a:t>
                      </a:r>
                      <a:r>
                        <a:rPr kumimoji="1" lang="en-US" altLang="ja-JP" sz="3200" dirty="0">
                          <a:solidFill>
                            <a:schemeClr val="tx1"/>
                          </a:solidFill>
                          <a:latin typeface="メイリオ" panose="020B0604030504040204" pitchFamily="50" charset="-128"/>
                          <a:ea typeface="メイリオ" panose="020B0604030504040204" pitchFamily="50" charset="-128"/>
                        </a:rPr>
                        <a:t>1</a:t>
                      </a:r>
                      <a:r>
                        <a:rPr kumimoji="1" lang="ja-JP" altLang="en-US" sz="3200" dirty="0">
                          <a:solidFill>
                            <a:schemeClr val="tx1"/>
                          </a:solidFill>
                          <a:latin typeface="メイリオ" panose="020B0604030504040204" pitchFamily="50" charset="-128"/>
                          <a:ea typeface="メイリオ" panose="020B0604030504040204" pitchFamily="50" charset="-128"/>
                        </a:rPr>
                        <a:t>月理事会：</a:t>
                      </a:r>
                      <a:endParaRPr kumimoji="1" lang="en-US" altLang="ja-JP" sz="3200" dirty="0">
                        <a:solidFill>
                          <a:schemeClr val="tx1"/>
                        </a:solidFill>
                        <a:latin typeface="メイリオ" panose="020B0604030504040204" pitchFamily="50" charset="-128"/>
                        <a:ea typeface="メイリオ" panose="020B0604030504040204" pitchFamily="50" charset="-128"/>
                      </a:endParaRPr>
                    </a:p>
                    <a:p>
                      <a:r>
                        <a:rPr kumimoji="1" lang="ja-JP" altLang="en-US" sz="2200" dirty="0">
                          <a:solidFill>
                            <a:schemeClr val="tx1"/>
                          </a:solidFill>
                          <a:latin typeface="メイリオ" panose="020B0604030504040204" pitchFamily="50" charset="-128"/>
                          <a:ea typeface="メイリオ" panose="020B0604030504040204" pitchFamily="50" charset="-128"/>
                        </a:rPr>
                        <a:t>決定事項</a:t>
                      </a:r>
                      <a:r>
                        <a:rPr kumimoji="1" lang="en-US" altLang="ja-JP" sz="2200" dirty="0">
                          <a:solidFill>
                            <a:schemeClr val="tx1"/>
                          </a:solidFill>
                          <a:latin typeface="メイリオ" panose="020B0604030504040204" pitchFamily="50" charset="-128"/>
                          <a:ea typeface="メイリオ" panose="020B0604030504040204" pitchFamily="50" charset="-128"/>
                        </a:rPr>
                        <a:t>81.</a:t>
                      </a:r>
                      <a:r>
                        <a:rPr kumimoji="1" lang="ja-JP" altLang="en-US" sz="2200" dirty="0">
                          <a:solidFill>
                            <a:schemeClr val="tx1"/>
                          </a:solidFill>
                          <a:latin typeface="メイリオ" panose="020B0604030504040204" pitchFamily="50" charset="-128"/>
                          <a:ea typeface="メイリオ" panose="020B0604030504040204" pitchFamily="50" charset="-128"/>
                        </a:rPr>
                        <a:t> ロータリーの多様性、男女平等およびインクルージョン方針、</a:t>
                      </a:r>
                      <a:endParaRPr kumimoji="1" lang="en-US" altLang="ja-JP" sz="2200" dirty="0">
                        <a:solidFill>
                          <a:schemeClr val="tx1"/>
                        </a:solidFill>
                        <a:latin typeface="メイリオ" panose="020B0604030504040204" pitchFamily="50" charset="-128"/>
                        <a:ea typeface="メイリオ" panose="020B0604030504040204" pitchFamily="50" charset="-128"/>
                      </a:endParaRPr>
                    </a:p>
                    <a:p>
                      <a:pPr algn="ct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a:noFill/>
                  </a:tcPr>
                </a:tc>
                <a:extLst>
                  <a:ext uri="{0D108BD9-81ED-4DB2-BD59-A6C34878D82A}">
                    <a16:rowId xmlns:a16="http://schemas.microsoft.com/office/drawing/2014/main" val="1612766685"/>
                  </a:ext>
                </a:extLst>
              </a:tr>
            </a:tbl>
          </a:graphicData>
        </a:graphic>
      </p:graphicFrame>
      <p:sp>
        <p:nvSpPr>
          <p:cNvPr id="6" name="四角形: 角を丸くする 5">
            <a:extLst>
              <a:ext uri="{FF2B5EF4-FFF2-40B4-BE49-F238E27FC236}">
                <a16:creationId xmlns:a16="http://schemas.microsoft.com/office/drawing/2014/main" id="{5BF4C617-C706-84DE-C5DC-7E2CE9CAA342}"/>
              </a:ext>
            </a:extLst>
          </p:cNvPr>
          <p:cNvSpPr/>
          <p:nvPr/>
        </p:nvSpPr>
        <p:spPr>
          <a:xfrm>
            <a:off x="4241994" y="2181844"/>
            <a:ext cx="7353300" cy="1970957"/>
          </a:xfrm>
          <a:prstGeom prst="roundRect">
            <a:avLst/>
          </a:prstGeom>
          <a:solidFill>
            <a:srgbClr val="3BCCFF"/>
          </a:solidFill>
          <a:ln w="28575">
            <a:solidFill>
              <a:srgbClr val="FFA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2000" b="1" dirty="0">
                <a:solidFill>
                  <a:schemeClr val="bg1"/>
                </a:solidFill>
                <a:latin typeface="メイリオ" panose="020B0604030504040204" pitchFamily="50" charset="-128"/>
                <a:ea typeface="メイリオ" panose="020B0604030504040204" pitchFamily="50" charset="-128"/>
              </a:rPr>
              <a:t>2018</a:t>
            </a:r>
            <a:r>
              <a:rPr kumimoji="1" lang="ja-JP" altLang="en-US" sz="2000" b="1" dirty="0">
                <a:solidFill>
                  <a:schemeClr val="bg1"/>
                </a:solidFill>
                <a:latin typeface="メイリオ" panose="020B0604030504040204" pitchFamily="50" charset="-128"/>
                <a:ea typeface="メイリオ" panose="020B0604030504040204" pitchFamily="50" charset="-128"/>
              </a:rPr>
              <a:t>年</a:t>
            </a:r>
            <a:r>
              <a:rPr kumimoji="1" lang="en-US" altLang="ja-JP" sz="2000" b="1" dirty="0">
                <a:solidFill>
                  <a:schemeClr val="bg1"/>
                </a:solidFill>
                <a:latin typeface="メイリオ" panose="020B0604030504040204" pitchFamily="50" charset="-128"/>
                <a:ea typeface="メイリオ" panose="020B0604030504040204" pitchFamily="50" charset="-128"/>
              </a:rPr>
              <a:t>10</a:t>
            </a:r>
            <a:r>
              <a:rPr kumimoji="1" lang="ja-JP" altLang="en-US" sz="2000" b="1" dirty="0">
                <a:solidFill>
                  <a:schemeClr val="bg1"/>
                </a:solidFill>
                <a:latin typeface="メイリオ" panose="020B0604030504040204" pitchFamily="50" charset="-128"/>
                <a:ea typeface="メイリオ" panose="020B0604030504040204" pitchFamily="50" charset="-128"/>
              </a:rPr>
              <a:t>月理事会会合決定第</a:t>
            </a:r>
            <a:r>
              <a:rPr kumimoji="1" lang="en-US" altLang="ja-JP" sz="2000" b="1" dirty="0">
                <a:solidFill>
                  <a:schemeClr val="bg1"/>
                </a:solidFill>
                <a:latin typeface="メイリオ" panose="020B0604030504040204" pitchFamily="50" charset="-128"/>
                <a:ea typeface="メイリオ" panose="020B0604030504040204" pitchFamily="50" charset="-128"/>
              </a:rPr>
              <a:t>31</a:t>
            </a:r>
            <a:r>
              <a:rPr kumimoji="1" lang="ja-JP" altLang="en-US" sz="2000" b="1" dirty="0">
                <a:solidFill>
                  <a:schemeClr val="bg1"/>
                </a:solidFill>
                <a:latin typeface="メイリオ" panose="020B0604030504040204" pitchFamily="50" charset="-128"/>
                <a:ea typeface="メイリオ" panose="020B0604030504040204" pitchFamily="50" charset="-128"/>
              </a:rPr>
              <a:t>号において、</a:t>
            </a:r>
            <a:endParaRPr kumimoji="1" lang="en-US" altLang="ja-JP" sz="2000" b="1" dirty="0">
              <a:solidFill>
                <a:schemeClr val="bg1"/>
              </a:solidFill>
              <a:latin typeface="メイリオ" panose="020B0604030504040204" pitchFamily="50" charset="-128"/>
              <a:ea typeface="メイリオ" panose="020B0604030504040204" pitchFamily="50" charset="-128"/>
            </a:endParaRPr>
          </a:p>
          <a:p>
            <a:r>
              <a:rPr kumimoji="1" lang="ja-JP" altLang="en-US" sz="2400" b="1" dirty="0">
                <a:solidFill>
                  <a:srgbClr val="FFABFF"/>
                </a:solidFill>
                <a:latin typeface="メイリオ" panose="020B0604030504040204" pitchFamily="50" charset="-128"/>
                <a:ea typeface="メイリオ" panose="020B0604030504040204" pitchFamily="50" charset="-128"/>
              </a:rPr>
              <a:t>事務総長へ</a:t>
            </a:r>
            <a:r>
              <a:rPr kumimoji="1" lang="ja-JP" altLang="en-US" sz="2400" b="1" dirty="0">
                <a:solidFill>
                  <a:schemeClr val="bg1"/>
                </a:solidFill>
                <a:latin typeface="メイリオ" panose="020B0604030504040204" pitchFamily="50" charset="-128"/>
                <a:ea typeface="メイリオ" panose="020B0604030504040204" pitchFamily="50" charset="-128"/>
              </a:rPr>
              <a:t>、</a:t>
            </a:r>
            <a:r>
              <a:rPr kumimoji="1" lang="ja-JP" altLang="en-US" sz="2000" b="1" dirty="0">
                <a:solidFill>
                  <a:schemeClr val="bg1"/>
                </a:solidFill>
                <a:latin typeface="メイリオ" panose="020B0604030504040204" pitchFamily="50" charset="-128"/>
                <a:ea typeface="メイリオ" panose="020B0604030504040204" pitchFamily="50" charset="-128"/>
              </a:rPr>
              <a:t>本会合で</a:t>
            </a:r>
            <a:r>
              <a:rPr kumimoji="1" lang="ja-JP" altLang="en-US" sz="2400" b="1" dirty="0">
                <a:solidFill>
                  <a:srgbClr val="FF0000"/>
                </a:solidFill>
                <a:latin typeface="メイリオ" panose="020B0604030504040204" pitchFamily="50" charset="-128"/>
                <a:ea typeface="メイリオ" panose="020B0604030504040204" pitchFamily="50" charset="-128"/>
              </a:rPr>
              <a:t>男女平等 </a:t>
            </a:r>
            <a:r>
              <a:rPr kumimoji="1" lang="en-US" altLang="ja-JP" sz="2800" b="1" dirty="0">
                <a:solidFill>
                  <a:srgbClr val="FF0000"/>
                </a:solidFill>
                <a:latin typeface="メイリオ" panose="020B0604030504040204" pitchFamily="50" charset="-128"/>
                <a:ea typeface="メイリオ" panose="020B0604030504040204" pitchFamily="50" charset="-128"/>
              </a:rPr>
              <a:t>gender equity </a:t>
            </a:r>
            <a:r>
              <a:rPr kumimoji="1" lang="ja-JP" altLang="en-US" sz="2000" b="1" dirty="0">
                <a:solidFill>
                  <a:schemeClr val="bg1"/>
                </a:solidFill>
                <a:latin typeface="メイリオ" panose="020B0604030504040204" pitchFamily="50" charset="-128"/>
                <a:ea typeface="メイリオ" panose="020B0604030504040204" pitchFamily="50" charset="-128"/>
              </a:rPr>
              <a:t>に関する</a:t>
            </a:r>
            <a:r>
              <a:rPr kumimoji="1" lang="ja-JP" altLang="en-US" sz="2400" b="1" dirty="0">
                <a:solidFill>
                  <a:schemeClr val="bg1"/>
                </a:solidFill>
                <a:latin typeface="メイリオ" panose="020B0604030504040204" pitchFamily="50" charset="-128"/>
                <a:ea typeface="メイリオ" panose="020B0604030504040204" pitchFamily="50" charset="-128"/>
              </a:rPr>
              <a:t>公式の方針声明を研究し、推奨すること</a:t>
            </a:r>
            <a:endParaRPr kumimoji="1" lang="en-US" altLang="ja-JP" sz="2400" b="1" dirty="0">
              <a:solidFill>
                <a:schemeClr val="bg1"/>
              </a:solidFill>
              <a:latin typeface="メイリオ" panose="020B0604030504040204" pitchFamily="50" charset="-128"/>
              <a:ea typeface="メイリオ" panose="020B0604030504040204" pitchFamily="50" charset="-128"/>
            </a:endParaRPr>
          </a:p>
          <a:p>
            <a:r>
              <a:rPr kumimoji="1" lang="ja-JP" altLang="en-US" sz="2000" b="1" dirty="0">
                <a:solidFill>
                  <a:schemeClr val="bg1"/>
                </a:solidFill>
                <a:latin typeface="メイリオ" panose="020B0604030504040204" pitchFamily="50" charset="-128"/>
                <a:ea typeface="メイリオ" panose="020B0604030504040204" pitchFamily="50" charset="-128"/>
              </a:rPr>
              <a:t>を要請した</a:t>
            </a:r>
            <a:r>
              <a:rPr kumimoji="1" lang="ja-JP" altLang="en-US" sz="2400" b="1" dirty="0">
                <a:solidFill>
                  <a:schemeClr val="bg1"/>
                </a:solidFill>
                <a:latin typeface="メイリオ" panose="020B0604030504040204" pitchFamily="50" charset="-128"/>
                <a:ea typeface="メイリオ" panose="020B0604030504040204" pitchFamily="50" charset="-128"/>
              </a:rPr>
              <a:t>。</a:t>
            </a:r>
            <a:r>
              <a:rPr kumimoji="1" lang="en-US" altLang="ja-JP" sz="2400" b="1" dirty="0">
                <a:solidFill>
                  <a:srgbClr val="FFFF00"/>
                </a:solidFill>
                <a:latin typeface="メイリオ" panose="020B0604030504040204" pitchFamily="50" charset="-128"/>
                <a:ea typeface="メイリオ" panose="020B0604030504040204" pitchFamily="50" charset="-128"/>
              </a:rPr>
              <a:t>2023</a:t>
            </a:r>
            <a:r>
              <a:rPr kumimoji="1" lang="ja-JP" altLang="en-US" sz="2400" b="1" dirty="0">
                <a:solidFill>
                  <a:srgbClr val="FFFF00"/>
                </a:solidFill>
                <a:latin typeface="メイリオ" panose="020B0604030504040204" pitchFamily="50" charset="-128"/>
                <a:ea typeface="メイリオ" panose="020B0604030504040204" pitchFamily="50" charset="-128"/>
              </a:rPr>
              <a:t>年</a:t>
            </a:r>
            <a:r>
              <a:rPr kumimoji="1" lang="en-US" altLang="ja-JP" sz="2400" b="1" dirty="0">
                <a:solidFill>
                  <a:srgbClr val="FFFF00"/>
                </a:solidFill>
                <a:latin typeface="メイリオ" panose="020B0604030504040204" pitchFamily="50" charset="-128"/>
                <a:ea typeface="メイリオ" panose="020B0604030504040204" pitchFamily="50" charset="-128"/>
              </a:rPr>
              <a:t>6</a:t>
            </a:r>
            <a:r>
              <a:rPr kumimoji="1" lang="ja-JP" altLang="en-US" sz="2400" b="1" dirty="0">
                <a:solidFill>
                  <a:srgbClr val="FFFF00"/>
                </a:solidFill>
                <a:latin typeface="メイリオ" panose="020B0604030504040204" pitchFamily="50" charset="-128"/>
                <a:ea typeface="メイリオ" panose="020B0604030504040204" pitchFamily="50" charset="-128"/>
              </a:rPr>
              <a:t>月までにロータリー指導者層の女性の割合を</a:t>
            </a:r>
            <a:r>
              <a:rPr kumimoji="1" lang="en-US" altLang="ja-JP" sz="2400" b="1" dirty="0">
                <a:solidFill>
                  <a:srgbClr val="FF0000"/>
                </a:solidFill>
                <a:latin typeface="メイリオ" panose="020B0604030504040204" pitchFamily="50" charset="-128"/>
                <a:ea typeface="メイリオ" panose="020B0604030504040204" pitchFamily="50" charset="-128"/>
              </a:rPr>
              <a:t>30</a:t>
            </a:r>
            <a:r>
              <a:rPr kumimoji="1" lang="ja-JP" altLang="en-US" sz="2400" b="1" dirty="0">
                <a:solidFill>
                  <a:srgbClr val="FF0000"/>
                </a:solidFill>
                <a:latin typeface="メイリオ" panose="020B0604030504040204" pitchFamily="50" charset="-128"/>
                <a:ea typeface="メイリオ" panose="020B0604030504040204" pitchFamily="50" charset="-128"/>
              </a:rPr>
              <a:t>％</a:t>
            </a:r>
            <a:r>
              <a:rPr kumimoji="1" lang="ja-JP" altLang="en-US" sz="2400" b="1" dirty="0">
                <a:solidFill>
                  <a:srgbClr val="FFFF00"/>
                </a:solidFill>
                <a:latin typeface="メイリオ" panose="020B0604030504040204" pitchFamily="50" charset="-128"/>
                <a:ea typeface="メイリオ" panose="020B0604030504040204" pitchFamily="50" charset="-128"/>
              </a:rPr>
              <a:t>にする目標を設定</a:t>
            </a:r>
            <a:r>
              <a:rPr kumimoji="1" lang="ja-JP" altLang="en-US" sz="2400" b="1" dirty="0">
                <a:solidFill>
                  <a:schemeClr val="bg1"/>
                </a:solidFill>
                <a:latin typeface="メイリオ" panose="020B0604030504040204" pitchFamily="50" charset="-128"/>
                <a:ea typeface="メイリオ" panose="020B0604030504040204" pitchFamily="50" charset="-128"/>
              </a:rPr>
              <a:t>した。</a:t>
            </a:r>
          </a:p>
        </p:txBody>
      </p:sp>
      <p:sp>
        <p:nvSpPr>
          <p:cNvPr id="9" name="楕円 8">
            <a:extLst>
              <a:ext uri="{FF2B5EF4-FFF2-40B4-BE49-F238E27FC236}">
                <a16:creationId xmlns:a16="http://schemas.microsoft.com/office/drawing/2014/main" id="{4AF84E31-FAEC-15AA-962C-A137642A1F9A}"/>
              </a:ext>
            </a:extLst>
          </p:cNvPr>
          <p:cNvSpPr/>
          <p:nvPr/>
        </p:nvSpPr>
        <p:spPr>
          <a:xfrm>
            <a:off x="363352" y="2299072"/>
            <a:ext cx="3276600" cy="1970956"/>
          </a:xfrm>
          <a:prstGeom prst="ellipse">
            <a:avLst/>
          </a:prstGeom>
          <a:solidFill>
            <a:srgbClr val="3BCCFF"/>
          </a:solidFill>
          <a:ln w="28575">
            <a:solidFill>
              <a:srgbClr val="FFA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3000"/>
              </a:lnSpc>
            </a:pPr>
            <a:r>
              <a:rPr kumimoji="1" lang="ja-JP" altLang="en-US" sz="2400" b="1" dirty="0">
                <a:latin typeface="メイリオ" panose="020B0604030504040204" pitchFamily="50" charset="-128"/>
                <a:ea typeface="メイリオ" panose="020B0604030504040204" pitchFamily="50" charset="-128"/>
              </a:rPr>
              <a:t>国際ロータリー</a:t>
            </a:r>
            <a:endParaRPr kumimoji="1" lang="en-US" altLang="ja-JP" sz="2400" b="1" dirty="0">
              <a:latin typeface="メイリオ" panose="020B0604030504040204" pitchFamily="50" charset="-128"/>
              <a:ea typeface="メイリオ" panose="020B0604030504040204" pitchFamily="50" charset="-128"/>
            </a:endParaRPr>
          </a:p>
          <a:p>
            <a:pPr algn="ctr">
              <a:lnSpc>
                <a:spcPts val="3000"/>
              </a:lnSpc>
            </a:pPr>
            <a:r>
              <a:rPr kumimoji="1" lang="ja-JP" altLang="en-US" sz="2400" b="1" dirty="0">
                <a:latin typeface="メイリオ" panose="020B0604030504040204" pitchFamily="50" charset="-128"/>
                <a:ea typeface="メイリオ" panose="020B0604030504040204" pitchFamily="50" charset="-128"/>
              </a:rPr>
              <a:t>理事会報告　</a:t>
            </a:r>
            <a:r>
              <a:rPr kumimoji="1" lang="ja-JP" altLang="en-US" sz="2000" b="1" dirty="0">
                <a:latin typeface="メイリオ" panose="020B0604030504040204" pitchFamily="50" charset="-128"/>
                <a:ea typeface="メイリオ" panose="020B0604030504040204" pitchFamily="50" charset="-128"/>
              </a:rPr>
              <a:t>　　</a:t>
            </a:r>
          </a:p>
        </p:txBody>
      </p:sp>
      <p:sp>
        <p:nvSpPr>
          <p:cNvPr id="10" name="楕円 9">
            <a:extLst>
              <a:ext uri="{FF2B5EF4-FFF2-40B4-BE49-F238E27FC236}">
                <a16:creationId xmlns:a16="http://schemas.microsoft.com/office/drawing/2014/main" id="{33344E2B-3023-E9AD-4803-964D2899980C}"/>
              </a:ext>
            </a:extLst>
          </p:cNvPr>
          <p:cNvSpPr/>
          <p:nvPr/>
        </p:nvSpPr>
        <p:spPr>
          <a:xfrm>
            <a:off x="363352" y="4371439"/>
            <a:ext cx="3276000" cy="1972800"/>
          </a:xfrm>
          <a:prstGeom prst="ellipse">
            <a:avLst/>
          </a:prstGeom>
          <a:solidFill>
            <a:srgbClr val="FFABFF"/>
          </a:solid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640"/>
              </a:lnSpc>
            </a:pPr>
            <a:r>
              <a:rPr kumimoji="1" lang="ja-JP" altLang="en-US" sz="2000" b="1" dirty="0">
                <a:latin typeface="メイリオ" panose="020B0604030504040204" pitchFamily="50" charset="-128"/>
                <a:ea typeface="メイリオ" panose="020B0604030504040204" pitchFamily="50" charset="-128"/>
              </a:rPr>
              <a:t>事務総長</a:t>
            </a:r>
            <a:endParaRPr kumimoji="1" lang="en-US" altLang="ja-JP" sz="2000" b="1" dirty="0">
              <a:latin typeface="メイリオ" panose="020B0604030504040204" pitchFamily="50" charset="-128"/>
              <a:ea typeface="メイリオ" panose="020B0604030504040204" pitchFamily="50" charset="-128"/>
            </a:endParaRPr>
          </a:p>
          <a:p>
            <a:pPr algn="ctr">
              <a:lnSpc>
                <a:spcPts val="2640"/>
              </a:lnSpc>
            </a:pPr>
            <a:r>
              <a:rPr kumimoji="1" lang="ja-JP" altLang="en-US" sz="2000" b="1" dirty="0">
                <a:latin typeface="メイリオ" panose="020B0604030504040204" pitchFamily="50" charset="-128"/>
                <a:ea typeface="メイリオ" panose="020B0604030504040204" pitchFamily="50" charset="-128"/>
              </a:rPr>
              <a:t>ジョン・ヒューゴ</a:t>
            </a:r>
          </a:p>
        </p:txBody>
      </p:sp>
      <p:sp>
        <p:nvSpPr>
          <p:cNvPr id="11" name="四角形: 角を丸くする 10">
            <a:extLst>
              <a:ext uri="{FF2B5EF4-FFF2-40B4-BE49-F238E27FC236}">
                <a16:creationId xmlns:a16="http://schemas.microsoft.com/office/drawing/2014/main" id="{B31D2972-C7B9-D959-1C07-6A0C7D5BBD9C}"/>
              </a:ext>
            </a:extLst>
          </p:cNvPr>
          <p:cNvSpPr/>
          <p:nvPr/>
        </p:nvSpPr>
        <p:spPr>
          <a:xfrm>
            <a:off x="4360334" y="4270028"/>
            <a:ext cx="7353300" cy="2356667"/>
          </a:xfrm>
          <a:prstGeom prst="roundRect">
            <a:avLst/>
          </a:prstGeom>
          <a:solidFill>
            <a:srgbClr val="FFABFF"/>
          </a:solid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メイリオ" panose="020B0604030504040204" pitchFamily="50" charset="-128"/>
                <a:ea typeface="メイリオ" panose="020B0604030504040204" pitchFamily="50" charset="-128"/>
              </a:rPr>
              <a:t>多様性に関するより広いメッセージはロータリーの戦略計画によりよく合致することができると共に、</a:t>
            </a:r>
            <a:endParaRPr kumimoji="1" lang="en-US" altLang="ja-JP" b="1" dirty="0">
              <a:solidFill>
                <a:schemeClr val="bg1"/>
              </a:solidFill>
              <a:latin typeface="メイリオ" panose="020B0604030504040204" pitchFamily="50" charset="-128"/>
              <a:ea typeface="メイリオ" panose="020B0604030504040204" pitchFamily="50" charset="-128"/>
            </a:endParaRPr>
          </a:p>
          <a:p>
            <a:r>
              <a:rPr kumimoji="1" lang="ja-JP" altLang="en-US" sz="2400" b="1" dirty="0">
                <a:solidFill>
                  <a:srgbClr val="6600FF"/>
                </a:solidFill>
                <a:latin typeface="メイリオ" panose="020B0604030504040204" pitchFamily="50" charset="-128"/>
                <a:ea typeface="メイリオ" panose="020B0604030504040204" pitchFamily="50" charset="-128"/>
              </a:rPr>
              <a:t>ロータリーは</a:t>
            </a:r>
            <a:r>
              <a:rPr kumimoji="1" lang="ja-JP" altLang="en-US" sz="2800" b="1" dirty="0">
                <a:solidFill>
                  <a:srgbClr val="FF0000"/>
                </a:solidFill>
                <a:latin typeface="メイリオ" panose="020B0604030504040204" pitchFamily="50" charset="-128"/>
                <a:ea typeface="メイリオ" panose="020B0604030504040204" pitchFamily="50" charset="-128"/>
              </a:rPr>
              <a:t>インクルーシブな文化</a:t>
            </a:r>
            <a:r>
              <a:rPr kumimoji="1" lang="ja-JP" altLang="en-US" sz="2400" b="1" dirty="0">
                <a:solidFill>
                  <a:srgbClr val="6600FF"/>
                </a:solidFill>
                <a:latin typeface="メイリオ" panose="020B0604030504040204" pitchFamily="50" charset="-128"/>
                <a:ea typeface="メイリオ" panose="020B0604030504040204" pitchFamily="50" charset="-128"/>
              </a:rPr>
              <a:t>を受け入れている</a:t>
            </a:r>
            <a:r>
              <a:rPr kumimoji="1" lang="ja-JP" altLang="en-US" sz="2000" b="1" dirty="0">
                <a:solidFill>
                  <a:schemeClr val="bg1"/>
                </a:solidFill>
                <a:latin typeface="メイリオ" panose="020B0604030504040204" pitchFamily="50" charset="-128"/>
                <a:ea typeface="メイリオ" panose="020B0604030504040204" pitchFamily="50" charset="-128"/>
              </a:rPr>
              <a:t>という</a:t>
            </a:r>
            <a:r>
              <a:rPr kumimoji="1" lang="ja-JP" altLang="en-US" sz="2000" b="1" dirty="0">
                <a:solidFill>
                  <a:srgbClr val="6600FF"/>
                </a:solidFill>
                <a:latin typeface="メイリオ" panose="020B0604030504040204" pitchFamily="50" charset="-128"/>
                <a:ea typeface="メイリオ" panose="020B0604030504040204" pitchFamily="50" charset="-128"/>
              </a:rPr>
              <a:t>強いメッセージを発信する</a:t>
            </a:r>
            <a:r>
              <a:rPr kumimoji="1" lang="ja-JP" altLang="en-US" sz="2000" b="1" dirty="0">
                <a:solidFill>
                  <a:schemeClr val="bg1"/>
                </a:solidFill>
                <a:latin typeface="メイリオ" panose="020B0604030504040204" pitchFamily="50" charset="-128"/>
                <a:ea typeface="メイリオ" panose="020B0604030504040204" pitchFamily="50" charset="-128"/>
              </a:rPr>
              <a:t>ことになると指摘。</a:t>
            </a:r>
            <a:r>
              <a:rPr kumimoji="1" lang="ja-JP" altLang="en-US" b="1" dirty="0">
                <a:solidFill>
                  <a:schemeClr val="bg1"/>
                </a:solidFill>
                <a:latin typeface="メイリオ" panose="020B0604030504040204" pitchFamily="50" charset="-128"/>
                <a:ea typeface="メイリオ" panose="020B0604030504040204" pitchFamily="50" charset="-128"/>
              </a:rPr>
              <a:t>さらにロータリーの指導者の地位に</a:t>
            </a:r>
            <a:r>
              <a:rPr kumimoji="1" lang="ja-JP" altLang="en-US" sz="2400" b="1" dirty="0">
                <a:solidFill>
                  <a:srgbClr val="6600FF"/>
                </a:solidFill>
                <a:latin typeface="メイリオ" panose="020B0604030504040204" pitchFamily="50" charset="-128"/>
                <a:ea typeface="メイリオ" panose="020B0604030504040204" pitchFamily="50" charset="-128"/>
              </a:rPr>
              <a:t>女性の割合を増加させる</a:t>
            </a:r>
            <a:r>
              <a:rPr kumimoji="1" lang="ja-JP" altLang="en-US" sz="2000" b="1" dirty="0">
                <a:solidFill>
                  <a:schemeClr val="bg1"/>
                </a:solidFill>
                <a:latin typeface="メイリオ" panose="020B0604030504040204" pitchFamily="50" charset="-128"/>
                <a:ea typeface="メイリオ" panose="020B0604030504040204" pitchFamily="50" charset="-128"/>
              </a:rPr>
              <a:t>目標を設定することを推奨した。</a:t>
            </a:r>
            <a:endParaRPr kumimoji="1" lang="en-US" altLang="ja-JP" sz="2000" b="1" dirty="0">
              <a:solidFill>
                <a:schemeClr val="bg1"/>
              </a:solidFill>
              <a:latin typeface="メイリオ" panose="020B0604030504040204" pitchFamily="50" charset="-128"/>
              <a:ea typeface="メイリオ" panose="020B0604030504040204" pitchFamily="50" charset="-128"/>
            </a:endParaRPr>
          </a:p>
        </p:txBody>
      </p:sp>
      <p:sp>
        <p:nvSpPr>
          <p:cNvPr id="12" name="矢印: 右 11">
            <a:extLst>
              <a:ext uri="{FF2B5EF4-FFF2-40B4-BE49-F238E27FC236}">
                <a16:creationId xmlns:a16="http://schemas.microsoft.com/office/drawing/2014/main" id="{7959E04C-854B-F458-8596-364DE168ABA2}"/>
              </a:ext>
            </a:extLst>
          </p:cNvPr>
          <p:cNvSpPr/>
          <p:nvPr/>
        </p:nvSpPr>
        <p:spPr>
          <a:xfrm>
            <a:off x="3734822" y="4687179"/>
            <a:ext cx="337400" cy="1341320"/>
          </a:xfrm>
          <a:prstGeom prst="rightArrow">
            <a:avLst/>
          </a:prstGeom>
          <a:solidFill>
            <a:srgbClr val="FFABFF"/>
          </a:solid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61C33FB2-2EFC-CE1D-0B2C-85A554AC2B6C}"/>
              </a:ext>
            </a:extLst>
          </p:cNvPr>
          <p:cNvSpPr/>
          <p:nvPr/>
        </p:nvSpPr>
        <p:spPr>
          <a:xfrm>
            <a:off x="3734822" y="2659974"/>
            <a:ext cx="337400" cy="1341320"/>
          </a:xfrm>
          <a:prstGeom prst="rightArrow">
            <a:avLst/>
          </a:prstGeom>
          <a:solidFill>
            <a:srgbClr val="3BCCFF"/>
          </a:solidFill>
          <a:ln w="38100">
            <a:solidFill>
              <a:srgbClr val="FFA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A8B95A86-1E9B-440F-F686-B7A0C5BBF7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8120" y="-53199"/>
            <a:ext cx="1074349" cy="1224000"/>
          </a:xfrm>
          <a:prstGeom prst="rect">
            <a:avLst/>
          </a:prstGeom>
        </p:spPr>
      </p:pic>
    </p:spTree>
    <p:extLst>
      <p:ext uri="{BB962C8B-B14F-4D97-AF65-F5344CB8AC3E}">
        <p14:creationId xmlns:p14="http://schemas.microsoft.com/office/powerpoint/2010/main" val="3132353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302B5-CC4C-4834-BC9C-2DC9AA01C7B0}"/>
              </a:ext>
            </a:extLst>
          </p:cNvPr>
          <p:cNvSpPr>
            <a:spLocks noGrp="1"/>
          </p:cNvSpPr>
          <p:nvPr>
            <p:ph type="title"/>
          </p:nvPr>
        </p:nvSpPr>
        <p:spPr>
          <a:xfrm>
            <a:off x="0" y="0"/>
            <a:ext cx="12192000" cy="1094936"/>
          </a:xfrm>
          <a:solidFill>
            <a:srgbClr val="9966FF"/>
          </a:solidFill>
        </p:spPr>
        <p:txBody>
          <a:bodyPr anchor="ctr">
            <a:normAutofit/>
          </a:bodyPr>
          <a:lstStyle/>
          <a:p>
            <a:pPr algn="ctr"/>
            <a:r>
              <a:rPr kumimoji="1" lang="ja-JP" altLang="en-US" sz="4800" b="0" dirty="0">
                <a:solidFill>
                  <a:schemeClr val="bg1"/>
                </a:solidFill>
                <a:latin typeface="メイリオ" panose="020B0604030504040204" pitchFamily="50" charset="-128"/>
                <a:ea typeface="メイリオ" panose="020B0604030504040204" pitchFamily="50" charset="-128"/>
              </a:rPr>
              <a:t>国際ロータリー理事会（</a:t>
            </a:r>
            <a:r>
              <a:rPr kumimoji="1" lang="en-US" altLang="ja-JP" sz="4800" b="0" dirty="0">
                <a:solidFill>
                  <a:schemeClr val="bg1"/>
                </a:solidFill>
                <a:latin typeface="メイリオ" panose="020B0604030504040204" pitchFamily="50" charset="-128"/>
                <a:ea typeface="メイリオ" panose="020B0604030504040204" pitchFamily="50" charset="-128"/>
              </a:rPr>
              <a:t>2</a:t>
            </a:r>
            <a:r>
              <a:rPr kumimoji="1" lang="ja-JP" altLang="en-US" sz="4800" b="0" dirty="0">
                <a:solidFill>
                  <a:schemeClr val="bg1"/>
                </a:solidFill>
                <a:latin typeface="メイリオ" panose="020B0604030504040204" pitchFamily="50" charset="-128"/>
                <a:ea typeface="メイリオ" panose="020B0604030504040204" pitchFamily="50" charset="-128"/>
              </a:rPr>
              <a:t>）</a:t>
            </a:r>
          </a:p>
        </p:txBody>
      </p:sp>
      <p:sp>
        <p:nvSpPr>
          <p:cNvPr id="3" name="コンテンツ プレースホルダー 2">
            <a:extLst>
              <a:ext uri="{FF2B5EF4-FFF2-40B4-BE49-F238E27FC236}">
                <a16:creationId xmlns:a16="http://schemas.microsoft.com/office/drawing/2014/main" id="{ECB32910-C943-42C0-8783-3063CC11AA9B}"/>
              </a:ext>
            </a:extLst>
          </p:cNvPr>
          <p:cNvSpPr>
            <a:spLocks noGrp="1"/>
          </p:cNvSpPr>
          <p:nvPr>
            <p:ph idx="1"/>
          </p:nvPr>
        </p:nvSpPr>
        <p:spPr>
          <a:noFill/>
        </p:spPr>
        <p:txBody>
          <a:bodyPr>
            <a:normAutofit/>
          </a:bodyPr>
          <a:lstStyle/>
          <a:p>
            <a:pPr marL="0" indent="0" algn="just">
              <a:lnSpc>
                <a:spcPct val="120000"/>
              </a:lnSpc>
              <a:buClr>
                <a:srgbClr val="0000FF"/>
              </a:buClr>
              <a:buSzPct val="150000"/>
              <a:buNone/>
            </a:pPr>
            <a:endParaRPr lang="en-US" altLang="ja-JP" sz="55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Clr>
                <a:srgbClr val="0000FF"/>
              </a:buClr>
              <a:buSzPct val="150000"/>
              <a:buNone/>
            </a:pPr>
            <a:r>
              <a:rPr lang="ja-JP" altLang="en-US" sz="36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3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Clr>
                <a:srgbClr val="0000FF"/>
              </a:buClr>
              <a:buSzPct val="150000"/>
              <a:buNone/>
            </a:pPr>
            <a:endParaRPr lang="en-US" altLang="ja-JP" sz="3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514350" indent="-285750" algn="just">
              <a:buClr>
                <a:srgbClr val="0000FF"/>
              </a:buClr>
              <a:buSzPct val="150000"/>
              <a:buFont typeface="Wingdings" panose="05000000000000000000" pitchFamily="2" charset="2"/>
              <a:buChar char="l"/>
            </a:pPr>
            <a:endPar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buClr>
                <a:srgbClr val="0000FF"/>
              </a:buClr>
              <a:buSzPct val="150000"/>
              <a:buNone/>
            </a:pP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A4F21D69-50C0-4B02-9FCF-354D87857E0C}"/>
              </a:ext>
            </a:extLst>
          </p:cNvPr>
          <p:cNvSpPr>
            <a:spLocks noGrp="1"/>
          </p:cNvSpPr>
          <p:nvPr>
            <p:ph type="sldNum" sz="quarter" idx="12"/>
          </p:nvPr>
        </p:nvSpPr>
        <p:spPr/>
        <p:txBody>
          <a:bodyPr/>
          <a:lstStyle/>
          <a:p>
            <a:fld id="{97A94E25-127B-4C48-AF96-44BA7B823777}" type="slidenum">
              <a:rPr lang="en-US" smtClean="0"/>
              <a:pPr/>
              <a:t>14</a:t>
            </a:fld>
            <a:endParaRPr lang="en-US" dirty="0"/>
          </a:p>
        </p:txBody>
      </p:sp>
      <p:pic>
        <p:nvPicPr>
          <p:cNvPr id="7" name="Picture 6" descr="RotaryMBS_RGB.png">
            <a:extLst>
              <a:ext uri="{FF2B5EF4-FFF2-40B4-BE49-F238E27FC236}">
                <a16:creationId xmlns:a16="http://schemas.microsoft.com/office/drawing/2014/main" id="{DFA6CBE5-F5BD-4A46-B08C-4D737CF6FD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332" y="6476177"/>
            <a:ext cx="900000" cy="33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表 5">
            <a:extLst>
              <a:ext uri="{FF2B5EF4-FFF2-40B4-BE49-F238E27FC236}">
                <a16:creationId xmlns:a16="http://schemas.microsoft.com/office/drawing/2014/main" id="{1886A3AC-D64E-D47B-FFCB-557EF4D0D0A4}"/>
              </a:ext>
            </a:extLst>
          </p:cNvPr>
          <p:cNvGraphicFramePr>
            <a:graphicFrameLocks noGrp="1"/>
          </p:cNvGraphicFramePr>
          <p:nvPr>
            <p:extLst>
              <p:ext uri="{D42A27DB-BD31-4B8C-83A1-F6EECF244321}">
                <p14:modId xmlns:p14="http://schemas.microsoft.com/office/powerpoint/2010/main" val="1741138992"/>
              </p:ext>
            </p:extLst>
          </p:nvPr>
        </p:nvGraphicFramePr>
        <p:xfrm>
          <a:off x="118533" y="1094936"/>
          <a:ext cx="11832167" cy="5763063"/>
        </p:xfrm>
        <a:graphic>
          <a:graphicData uri="http://schemas.openxmlformats.org/drawingml/2006/table">
            <a:tbl>
              <a:tblPr firstRow="1" bandRow="1">
                <a:tableStyleId>{5C22544A-7EE6-4342-B048-85BDC9FD1C3A}</a:tableStyleId>
              </a:tblPr>
              <a:tblGrid>
                <a:gridCol w="11832167">
                  <a:extLst>
                    <a:ext uri="{9D8B030D-6E8A-4147-A177-3AD203B41FA5}">
                      <a16:colId xmlns:a16="http://schemas.microsoft.com/office/drawing/2014/main" val="2148274510"/>
                    </a:ext>
                  </a:extLst>
                </a:gridCol>
              </a:tblGrid>
              <a:tr h="5763063">
                <a:tc>
                  <a:txBody>
                    <a:bodyPr/>
                    <a:lstStyle/>
                    <a:p>
                      <a:r>
                        <a:rPr kumimoji="1" lang="en-US" altLang="ja-JP" sz="3200" dirty="0">
                          <a:solidFill>
                            <a:schemeClr val="tx1"/>
                          </a:solidFill>
                          <a:latin typeface="メイリオ" panose="020B0604030504040204" pitchFamily="50" charset="-128"/>
                          <a:ea typeface="メイリオ" panose="020B0604030504040204" pitchFamily="50" charset="-128"/>
                        </a:rPr>
                        <a:t>2020</a:t>
                      </a:r>
                      <a:r>
                        <a:rPr kumimoji="1" lang="ja-JP" altLang="en-US" sz="3200" dirty="0">
                          <a:solidFill>
                            <a:schemeClr val="tx1"/>
                          </a:solidFill>
                          <a:latin typeface="メイリオ" panose="020B0604030504040204" pitchFamily="50" charset="-128"/>
                          <a:ea typeface="メイリオ" panose="020B0604030504040204" pitchFamily="50" charset="-128"/>
                        </a:rPr>
                        <a:t>年</a:t>
                      </a:r>
                      <a:r>
                        <a:rPr kumimoji="1" lang="en-US" altLang="ja-JP" sz="3200" dirty="0">
                          <a:solidFill>
                            <a:schemeClr val="tx1"/>
                          </a:solidFill>
                          <a:latin typeface="メイリオ" panose="020B0604030504040204" pitchFamily="50" charset="-128"/>
                          <a:ea typeface="メイリオ" panose="020B0604030504040204" pitchFamily="50" charset="-128"/>
                        </a:rPr>
                        <a:t>6</a:t>
                      </a:r>
                      <a:r>
                        <a:rPr kumimoji="1" lang="ja-JP" altLang="en-US" sz="3200" dirty="0">
                          <a:solidFill>
                            <a:schemeClr val="tx1"/>
                          </a:solidFill>
                          <a:latin typeface="メイリオ" panose="020B0604030504040204" pitchFamily="50" charset="-128"/>
                          <a:ea typeface="メイリオ" panose="020B0604030504040204" pitchFamily="50" charset="-128"/>
                        </a:rPr>
                        <a:t>月理事会：</a:t>
                      </a:r>
                      <a:endParaRPr kumimoji="1" lang="en-US" altLang="ja-JP" sz="3200" dirty="0">
                        <a:solidFill>
                          <a:schemeClr val="tx1"/>
                        </a:solidFill>
                        <a:latin typeface="メイリオ" panose="020B0604030504040204" pitchFamily="50" charset="-128"/>
                        <a:ea typeface="メイリオ" panose="020B0604030504040204" pitchFamily="50" charset="-128"/>
                      </a:endParaRPr>
                    </a:p>
                    <a:p>
                      <a:r>
                        <a:rPr kumimoji="1" lang="ja-JP" altLang="en-US" sz="2200" dirty="0">
                          <a:solidFill>
                            <a:schemeClr val="tx1"/>
                          </a:solidFill>
                          <a:latin typeface="メイリオ" panose="020B0604030504040204" pitchFamily="50" charset="-128"/>
                          <a:ea typeface="メイリオ" panose="020B0604030504040204" pitchFamily="50" charset="-128"/>
                        </a:rPr>
                        <a:t>決定事項</a:t>
                      </a:r>
                      <a:r>
                        <a:rPr kumimoji="1" lang="en-US" altLang="ja-JP" sz="2200" dirty="0">
                          <a:solidFill>
                            <a:schemeClr val="tx1"/>
                          </a:solidFill>
                          <a:latin typeface="メイリオ" panose="020B0604030504040204" pitchFamily="50" charset="-128"/>
                          <a:ea typeface="メイリオ" panose="020B0604030504040204" pitchFamily="50" charset="-128"/>
                        </a:rPr>
                        <a:t>175.</a:t>
                      </a:r>
                      <a:r>
                        <a:rPr kumimoji="1" lang="ja-JP" altLang="en-US" sz="2200" dirty="0">
                          <a:solidFill>
                            <a:schemeClr val="tx1"/>
                          </a:solidFill>
                          <a:latin typeface="メイリオ" panose="020B0604030504040204" pitchFamily="50" charset="-128"/>
                          <a:ea typeface="メイリオ" panose="020B0604030504040204" pitchFamily="50" charset="-128"/>
                        </a:rPr>
                        <a:t> 多様性、公平さ、インクルージョンの取り組みの強化</a:t>
                      </a:r>
                      <a:endParaRPr kumimoji="1" lang="en-US" altLang="ja-JP" sz="2200" dirty="0">
                        <a:solidFill>
                          <a:schemeClr val="tx1"/>
                        </a:solidFill>
                        <a:latin typeface="メイリオ" panose="020B0604030504040204" pitchFamily="50" charset="-128"/>
                        <a:ea typeface="メイリオ" panose="020B0604030504040204" pitchFamily="50" charset="-128"/>
                      </a:endParaRPr>
                    </a:p>
                    <a:p>
                      <a:pPr algn="ct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a:noFill/>
                  </a:tcPr>
                </a:tc>
                <a:extLst>
                  <a:ext uri="{0D108BD9-81ED-4DB2-BD59-A6C34878D82A}">
                    <a16:rowId xmlns:a16="http://schemas.microsoft.com/office/drawing/2014/main" val="1612766685"/>
                  </a:ext>
                </a:extLst>
              </a:tr>
            </a:tbl>
          </a:graphicData>
        </a:graphic>
      </p:graphicFrame>
      <p:sp>
        <p:nvSpPr>
          <p:cNvPr id="6" name="四角形: 角を丸くする 5">
            <a:extLst>
              <a:ext uri="{FF2B5EF4-FFF2-40B4-BE49-F238E27FC236}">
                <a16:creationId xmlns:a16="http://schemas.microsoft.com/office/drawing/2014/main" id="{5BF4C617-C706-84DE-C5DC-7E2CE9CAA342}"/>
              </a:ext>
            </a:extLst>
          </p:cNvPr>
          <p:cNvSpPr/>
          <p:nvPr/>
        </p:nvSpPr>
        <p:spPr>
          <a:xfrm>
            <a:off x="3866668" y="2012449"/>
            <a:ext cx="7668000" cy="1332000"/>
          </a:xfrm>
          <a:prstGeom prst="roundRect">
            <a:avLst/>
          </a:prstGeom>
          <a:solidFill>
            <a:srgbClr val="3BCCFF"/>
          </a:solidFill>
          <a:ln w="28575">
            <a:solidFill>
              <a:srgbClr val="FFA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メイリオ" panose="020B0604030504040204" pitchFamily="50" charset="-128"/>
                <a:ea typeface="メイリオ" panose="020B0604030504040204" pitchFamily="50" charset="-128"/>
              </a:rPr>
              <a:t>マロニー会長、およびクナーク会長エレクトは、理事会がロータリーの多様性、公平さ、インクルージョンを強化する方法を議論するために、</a:t>
            </a:r>
            <a:r>
              <a:rPr kumimoji="1" lang="ja-JP" altLang="en-US" b="1" dirty="0">
                <a:solidFill>
                  <a:srgbClr val="FF66FF"/>
                </a:solidFill>
                <a:latin typeface="メイリオ" panose="020B0604030504040204" pitchFamily="50" charset="-128"/>
                <a:ea typeface="メイリオ" panose="020B0604030504040204" pitchFamily="50" charset="-128"/>
              </a:rPr>
              <a:t>分科会（特別会議）</a:t>
            </a:r>
            <a:r>
              <a:rPr kumimoji="1" lang="ja-JP" altLang="en-US" b="1" dirty="0">
                <a:solidFill>
                  <a:schemeClr val="bg1"/>
                </a:solidFill>
                <a:latin typeface="メイリオ" panose="020B0604030504040204" pitchFamily="50" charset="-128"/>
                <a:ea typeface="メイリオ" panose="020B0604030504040204" pitchFamily="50" charset="-128"/>
              </a:rPr>
              <a:t>を開催することを提案した。</a:t>
            </a:r>
            <a:endParaRPr kumimoji="1" lang="en-US" altLang="ja-JP" b="1" dirty="0">
              <a:solidFill>
                <a:schemeClr val="bg1"/>
              </a:solidFill>
              <a:latin typeface="メイリオ" panose="020B0604030504040204" pitchFamily="50" charset="-128"/>
              <a:ea typeface="メイリオ" panose="020B0604030504040204" pitchFamily="50" charset="-128"/>
            </a:endParaRPr>
          </a:p>
        </p:txBody>
      </p:sp>
      <p:sp>
        <p:nvSpPr>
          <p:cNvPr id="9" name="楕円 8">
            <a:extLst>
              <a:ext uri="{FF2B5EF4-FFF2-40B4-BE49-F238E27FC236}">
                <a16:creationId xmlns:a16="http://schemas.microsoft.com/office/drawing/2014/main" id="{4AF84E31-FAEC-15AA-962C-A137642A1F9A}"/>
              </a:ext>
            </a:extLst>
          </p:cNvPr>
          <p:cNvSpPr/>
          <p:nvPr/>
        </p:nvSpPr>
        <p:spPr>
          <a:xfrm>
            <a:off x="547228" y="2012449"/>
            <a:ext cx="2664000" cy="1512000"/>
          </a:xfrm>
          <a:prstGeom prst="ellipse">
            <a:avLst/>
          </a:prstGeom>
          <a:solidFill>
            <a:srgbClr val="3BCCFF"/>
          </a:solidFill>
          <a:ln w="28575">
            <a:solidFill>
              <a:srgbClr val="FFA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4000" b="1" dirty="0">
                <a:latin typeface="メイリオ" panose="020B0604030504040204" pitchFamily="50" charset="-128"/>
                <a:ea typeface="メイリオ" panose="020B0604030504040204" pitchFamily="50" charset="-128"/>
              </a:rPr>
              <a:t>報　告</a:t>
            </a:r>
            <a:r>
              <a:rPr kumimoji="1" lang="ja-JP" altLang="en-US" sz="4400" b="1" dirty="0">
                <a:latin typeface="メイリオ" panose="020B0604030504040204" pitchFamily="50" charset="-128"/>
                <a:ea typeface="メイリオ" panose="020B0604030504040204" pitchFamily="50" charset="-128"/>
              </a:rPr>
              <a:t>　　　</a:t>
            </a:r>
          </a:p>
        </p:txBody>
      </p:sp>
      <p:sp>
        <p:nvSpPr>
          <p:cNvPr id="10" name="楕円 9">
            <a:extLst>
              <a:ext uri="{FF2B5EF4-FFF2-40B4-BE49-F238E27FC236}">
                <a16:creationId xmlns:a16="http://schemas.microsoft.com/office/drawing/2014/main" id="{33344E2B-3023-E9AD-4803-964D2899980C}"/>
              </a:ext>
            </a:extLst>
          </p:cNvPr>
          <p:cNvSpPr/>
          <p:nvPr/>
        </p:nvSpPr>
        <p:spPr>
          <a:xfrm>
            <a:off x="547122" y="4239317"/>
            <a:ext cx="2664000" cy="1972800"/>
          </a:xfrm>
          <a:prstGeom prst="ellipse">
            <a:avLst/>
          </a:prstGeom>
          <a:solidFill>
            <a:srgbClr val="FFABFF"/>
          </a:solid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メイリオ" panose="020B0604030504040204" pitchFamily="50" charset="-128"/>
                <a:ea typeface="メイリオ" panose="020B0604030504040204" pitchFamily="50" charset="-128"/>
              </a:rPr>
              <a:t>決  定</a:t>
            </a:r>
            <a:endParaRPr kumimoji="1" lang="ja-JP" altLang="en-US" sz="2000" b="1" dirty="0">
              <a:latin typeface="メイリオ" panose="020B0604030504040204" pitchFamily="50" charset="-128"/>
              <a:ea typeface="メイリオ" panose="020B0604030504040204" pitchFamily="50" charset="-128"/>
            </a:endParaRPr>
          </a:p>
        </p:txBody>
      </p:sp>
      <p:sp>
        <p:nvSpPr>
          <p:cNvPr id="11" name="四角形: 角を丸くする 10">
            <a:extLst>
              <a:ext uri="{FF2B5EF4-FFF2-40B4-BE49-F238E27FC236}">
                <a16:creationId xmlns:a16="http://schemas.microsoft.com/office/drawing/2014/main" id="{B31D2972-C7B9-D959-1C07-6A0C7D5BBD9C}"/>
              </a:ext>
            </a:extLst>
          </p:cNvPr>
          <p:cNvSpPr/>
          <p:nvPr/>
        </p:nvSpPr>
        <p:spPr>
          <a:xfrm>
            <a:off x="3866668" y="3429000"/>
            <a:ext cx="7668000" cy="3348000"/>
          </a:xfrm>
          <a:prstGeom prst="roundRect">
            <a:avLst/>
          </a:prstGeom>
          <a:solidFill>
            <a:srgbClr val="FFABFF"/>
          </a:solid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b="1" dirty="0">
              <a:solidFill>
                <a:schemeClr val="bg1"/>
              </a:solidFill>
              <a:latin typeface="メイリオ" panose="020B0604030504040204" pitchFamily="50" charset="-128"/>
              <a:ea typeface="メイリオ" panose="020B0604030504040204" pitchFamily="50" charset="-128"/>
            </a:endParaRPr>
          </a:p>
          <a:p>
            <a:endParaRPr kumimoji="1" lang="en-US" altLang="ja-JP" b="1" dirty="0">
              <a:solidFill>
                <a:schemeClr val="bg1"/>
              </a:solidFill>
              <a:latin typeface="メイリオ" panose="020B0604030504040204" pitchFamily="50" charset="-128"/>
              <a:ea typeface="メイリオ" panose="020B0604030504040204" pitchFamily="50" charset="-128"/>
            </a:endParaRPr>
          </a:p>
          <a:p>
            <a:endParaRPr kumimoji="1" lang="en-US" altLang="ja-JP" b="1" dirty="0">
              <a:solidFill>
                <a:schemeClr val="bg1"/>
              </a:solidFill>
              <a:latin typeface="メイリオ" panose="020B0604030504040204" pitchFamily="50" charset="-128"/>
              <a:ea typeface="メイリオ" panose="020B0604030504040204" pitchFamily="50" charset="-128"/>
            </a:endParaRPr>
          </a:p>
          <a:p>
            <a:r>
              <a:rPr kumimoji="1" lang="ja-JP" altLang="en-US" b="1" dirty="0">
                <a:solidFill>
                  <a:schemeClr val="bg1"/>
                </a:solidFill>
                <a:latin typeface="メイリオ" panose="020B0604030504040204" pitchFamily="50" charset="-128"/>
                <a:ea typeface="メイリオ" panose="020B0604030504040204" pitchFamily="50" charset="-128"/>
              </a:rPr>
              <a:t>１．</a:t>
            </a:r>
            <a:r>
              <a:rPr kumimoji="1" lang="en-US" altLang="ja-JP" b="1" dirty="0">
                <a:solidFill>
                  <a:schemeClr val="bg1"/>
                </a:solidFill>
                <a:latin typeface="メイリオ" panose="020B0604030504040204" pitchFamily="50" charset="-128"/>
                <a:ea typeface="メイリオ" panose="020B0604030504040204" pitchFamily="50" charset="-128"/>
              </a:rPr>
              <a:t>2019</a:t>
            </a:r>
            <a:r>
              <a:rPr kumimoji="1" lang="ja-JP" altLang="en-US" b="1" dirty="0">
                <a:solidFill>
                  <a:schemeClr val="bg1"/>
                </a:solidFill>
                <a:latin typeface="メイリオ" panose="020B0604030504040204" pitchFamily="50" charset="-128"/>
                <a:ea typeface="メイリオ" panose="020B0604030504040204" pitchFamily="50" charset="-128"/>
              </a:rPr>
              <a:t>年１月理事会会合　</a:t>
            </a:r>
            <a:r>
              <a:rPr kumimoji="1" lang="ja-JP" altLang="en-US" b="1" dirty="0">
                <a:solidFill>
                  <a:srgbClr val="6600FF"/>
                </a:solidFill>
                <a:latin typeface="メイリオ" panose="020B0604030504040204" pitchFamily="50" charset="-128"/>
                <a:ea typeface="メイリオ" panose="020B0604030504040204" pitchFamily="50" charset="-128"/>
              </a:rPr>
              <a:t>決定</a:t>
            </a:r>
            <a:r>
              <a:rPr kumimoji="1" lang="en-US" altLang="ja-JP" b="1" dirty="0">
                <a:solidFill>
                  <a:srgbClr val="6600FF"/>
                </a:solidFill>
                <a:latin typeface="メイリオ" panose="020B0604030504040204" pitchFamily="50" charset="-128"/>
                <a:ea typeface="メイリオ" panose="020B0604030504040204" pitchFamily="50" charset="-128"/>
              </a:rPr>
              <a:t>81</a:t>
            </a:r>
            <a:r>
              <a:rPr kumimoji="1" lang="ja-JP" altLang="en-US" b="1" dirty="0">
                <a:solidFill>
                  <a:srgbClr val="6600FF"/>
                </a:solidFill>
                <a:latin typeface="メイリオ" panose="020B0604030504040204" pitchFamily="50" charset="-128"/>
                <a:ea typeface="メイリオ" panose="020B0604030504040204" pitchFamily="50" charset="-128"/>
              </a:rPr>
              <a:t>号において、多様性、公平さ、</a:t>
            </a:r>
            <a:endParaRPr kumimoji="1" lang="en-US" altLang="ja-JP" b="1" dirty="0">
              <a:solidFill>
                <a:srgbClr val="6600FF"/>
              </a:solidFill>
              <a:latin typeface="メイリオ" panose="020B0604030504040204" pitchFamily="50" charset="-128"/>
              <a:ea typeface="メイリオ" panose="020B0604030504040204" pitchFamily="50" charset="-128"/>
            </a:endParaRPr>
          </a:p>
          <a:p>
            <a:r>
              <a:rPr kumimoji="1" lang="ja-JP" altLang="en-US" b="1" dirty="0">
                <a:solidFill>
                  <a:srgbClr val="6600FF"/>
                </a:solidFill>
                <a:latin typeface="メイリオ" panose="020B0604030504040204" pitchFamily="50" charset="-128"/>
                <a:ea typeface="メイリオ" panose="020B0604030504040204" pitchFamily="50" charset="-128"/>
              </a:rPr>
              <a:t>　   インクルージョンに関する方針を決定</a:t>
            </a:r>
            <a:r>
              <a:rPr kumimoji="1" lang="ja-JP" altLang="en-US" b="1" dirty="0">
                <a:solidFill>
                  <a:schemeClr val="bg1"/>
                </a:solidFill>
                <a:latin typeface="メイリオ" panose="020B0604030504040204" pitchFamily="50" charset="-128"/>
                <a:ea typeface="メイリオ" panose="020B0604030504040204" pitchFamily="50" charset="-128"/>
              </a:rPr>
              <a:t>した。</a:t>
            </a:r>
            <a:endParaRPr kumimoji="1" lang="en-US" altLang="ja-JP" b="1" dirty="0">
              <a:solidFill>
                <a:schemeClr val="bg1"/>
              </a:solidFill>
              <a:latin typeface="メイリオ" panose="020B0604030504040204" pitchFamily="50" charset="-128"/>
              <a:ea typeface="メイリオ" panose="020B0604030504040204" pitchFamily="50" charset="-128"/>
            </a:endParaRPr>
          </a:p>
          <a:p>
            <a:r>
              <a:rPr kumimoji="1" lang="en-US" altLang="ja-JP" b="1" dirty="0">
                <a:solidFill>
                  <a:schemeClr val="bg1"/>
                </a:solidFill>
                <a:latin typeface="メイリオ" panose="020B0604030504040204" pitchFamily="50" charset="-128"/>
                <a:ea typeface="メイリオ" panose="020B0604030504040204" pitchFamily="50" charset="-128"/>
              </a:rPr>
              <a:t>b. </a:t>
            </a:r>
            <a:r>
              <a:rPr kumimoji="1" lang="ja-JP" altLang="en-US" b="1" dirty="0">
                <a:solidFill>
                  <a:schemeClr val="bg1"/>
                </a:solidFill>
                <a:latin typeface="メイリオ" panose="020B0604030504040204" pitchFamily="50" charset="-128"/>
                <a:ea typeface="メイリオ" panose="020B0604030504040204" pitchFamily="50" charset="-128"/>
              </a:rPr>
              <a:t>現行のロータリーの</a:t>
            </a:r>
            <a:r>
              <a:rPr kumimoji="1" lang="ja-JP" altLang="en-US" b="1" dirty="0">
                <a:solidFill>
                  <a:srgbClr val="FF0000"/>
                </a:solidFill>
                <a:latin typeface="メイリオ" panose="020B0604030504040204" pitchFamily="50" charset="-128"/>
                <a:ea typeface="メイリオ" panose="020B0604030504040204" pitchFamily="50" charset="-128"/>
              </a:rPr>
              <a:t>多様性、公平さ、インクルージョン方針を</a:t>
            </a:r>
            <a:endParaRPr kumimoji="1" lang="en-US" altLang="ja-JP" b="1" dirty="0">
              <a:solidFill>
                <a:srgbClr val="FF0000"/>
              </a:solidFill>
              <a:latin typeface="メイリオ" panose="020B0604030504040204" pitchFamily="50" charset="-128"/>
              <a:ea typeface="メイリオ" panose="020B0604030504040204" pitchFamily="50" charset="-128"/>
            </a:endParaRPr>
          </a:p>
          <a:p>
            <a:r>
              <a:rPr kumimoji="1" lang="ja-JP" altLang="en-US" b="1" dirty="0">
                <a:solidFill>
                  <a:srgbClr val="FF0000"/>
                </a:solidFill>
                <a:latin typeface="メイリオ" panose="020B0604030504040204" pitchFamily="50" charset="-128"/>
                <a:ea typeface="メイリオ" panose="020B0604030504040204" pitchFamily="50" charset="-128"/>
              </a:rPr>
              <a:t>　 議論し、またこの方針を実行するための現在進行中の行動計画を</a:t>
            </a:r>
            <a:endParaRPr kumimoji="1" lang="en-US" altLang="ja-JP" b="1" dirty="0">
              <a:solidFill>
                <a:srgbClr val="FF0000"/>
              </a:solidFill>
              <a:latin typeface="メイリオ" panose="020B0604030504040204" pitchFamily="50" charset="-128"/>
              <a:ea typeface="メイリオ" panose="020B0604030504040204" pitchFamily="50" charset="-128"/>
            </a:endParaRPr>
          </a:p>
          <a:p>
            <a:r>
              <a:rPr kumimoji="1" lang="en-US" altLang="ja-JP" b="1" dirty="0">
                <a:solidFill>
                  <a:srgbClr val="FF0000"/>
                </a:solidFill>
                <a:latin typeface="メイリオ" panose="020B0604030504040204" pitchFamily="50" charset="-128"/>
                <a:ea typeface="メイリオ" panose="020B0604030504040204" pitchFamily="50" charset="-128"/>
              </a:rPr>
              <a:t>    </a:t>
            </a:r>
            <a:r>
              <a:rPr kumimoji="1" lang="ja-JP" altLang="en-US" b="1" dirty="0">
                <a:solidFill>
                  <a:srgbClr val="FF0000"/>
                </a:solidFill>
                <a:latin typeface="メイリオ" panose="020B0604030504040204" pitchFamily="50" charset="-128"/>
                <a:ea typeface="メイリオ" panose="020B0604030504040204" pitchFamily="50" charset="-128"/>
              </a:rPr>
              <a:t>確立</a:t>
            </a:r>
            <a:r>
              <a:rPr kumimoji="1" lang="ja-JP" altLang="en-US" b="1" dirty="0">
                <a:solidFill>
                  <a:schemeClr val="bg1"/>
                </a:solidFill>
                <a:latin typeface="メイリオ" panose="020B0604030504040204" pitchFamily="50" charset="-128"/>
                <a:ea typeface="メイリオ" panose="020B0604030504040204" pitchFamily="50" charset="-128"/>
              </a:rPr>
              <a:t>するために、</a:t>
            </a:r>
            <a:r>
              <a:rPr kumimoji="1" lang="en-US" altLang="ja-JP" b="1" dirty="0">
                <a:solidFill>
                  <a:schemeClr val="bg1"/>
                </a:solidFill>
                <a:latin typeface="メイリオ" panose="020B0604030504040204" pitchFamily="50" charset="-128"/>
                <a:ea typeface="メイリオ" panose="020B0604030504040204" pitchFamily="50" charset="-128"/>
              </a:rPr>
              <a:t>7</a:t>
            </a:r>
            <a:r>
              <a:rPr kumimoji="1" lang="ja-JP" altLang="en-US" b="1" dirty="0">
                <a:solidFill>
                  <a:schemeClr val="bg1"/>
                </a:solidFill>
                <a:latin typeface="メイリオ" panose="020B0604030504040204" pitchFamily="50" charset="-128"/>
                <a:ea typeface="メイリオ" panose="020B0604030504040204" pitchFamily="50" charset="-128"/>
              </a:rPr>
              <a:t>月に特別なオンライン会合を実施することを</a:t>
            </a:r>
            <a:endParaRPr kumimoji="1" lang="en-US" altLang="ja-JP" b="1" dirty="0">
              <a:solidFill>
                <a:schemeClr val="bg1"/>
              </a:solidFill>
              <a:latin typeface="メイリオ" panose="020B0604030504040204" pitchFamily="50" charset="-128"/>
              <a:ea typeface="メイリオ" panose="020B0604030504040204" pitchFamily="50" charset="-128"/>
            </a:endParaRPr>
          </a:p>
          <a:p>
            <a:r>
              <a:rPr kumimoji="1" lang="en-US" altLang="ja-JP" b="1" dirty="0">
                <a:solidFill>
                  <a:schemeClr val="bg1"/>
                </a:solidFill>
                <a:latin typeface="メイリオ" panose="020B0604030504040204" pitchFamily="50" charset="-128"/>
                <a:ea typeface="メイリオ" panose="020B0604030504040204" pitchFamily="50" charset="-128"/>
              </a:rPr>
              <a:t>    </a:t>
            </a:r>
            <a:r>
              <a:rPr kumimoji="1" lang="ja-JP" altLang="en-US" b="1" dirty="0">
                <a:solidFill>
                  <a:schemeClr val="bg1"/>
                </a:solidFill>
                <a:latin typeface="メイリオ" panose="020B0604030504040204" pitchFamily="50" charset="-128"/>
                <a:ea typeface="メイリオ" panose="020B0604030504040204" pitchFamily="50" charset="-128"/>
              </a:rPr>
              <a:t>同</a:t>
            </a:r>
            <a:r>
              <a:rPr kumimoji="1" lang="ja-JP" altLang="en-US" sz="2000" b="1" dirty="0">
                <a:solidFill>
                  <a:schemeClr val="bg1"/>
                </a:solidFill>
                <a:latin typeface="メイリオ" panose="020B0604030504040204" pitchFamily="50" charset="-128"/>
                <a:ea typeface="メイリオ" panose="020B0604030504040204" pitchFamily="50" charset="-128"/>
              </a:rPr>
              <a:t>意する。その会合には、理事会と管理委員会への支援と</a:t>
            </a:r>
            <a:endParaRPr kumimoji="1" lang="en-US" altLang="ja-JP" sz="2000" b="1" dirty="0">
              <a:solidFill>
                <a:schemeClr val="bg1"/>
              </a:solidFill>
              <a:latin typeface="メイリオ" panose="020B0604030504040204" pitchFamily="50" charset="-128"/>
              <a:ea typeface="メイリオ" panose="020B0604030504040204" pitchFamily="50" charset="-128"/>
            </a:endParaRPr>
          </a:p>
          <a:p>
            <a:r>
              <a:rPr kumimoji="1" lang="ja-JP" altLang="en-US" sz="2000" b="1" dirty="0">
                <a:solidFill>
                  <a:schemeClr val="bg1"/>
                </a:solidFill>
                <a:latin typeface="メイリオ" panose="020B0604030504040204" pitchFamily="50" charset="-128"/>
                <a:ea typeface="メイリオ" panose="020B0604030504040204" pitchFamily="50" charset="-128"/>
              </a:rPr>
              <a:t>　 研修を特定すること、</a:t>
            </a:r>
            <a:r>
              <a:rPr kumimoji="1" lang="ja-JP" altLang="en-US" sz="2000" b="1" dirty="0">
                <a:solidFill>
                  <a:srgbClr val="9900FF"/>
                </a:solidFill>
                <a:latin typeface="メイリオ" panose="020B0604030504040204" pitchFamily="50" charset="-128"/>
                <a:ea typeface="メイリオ" panose="020B0604030504040204" pitchFamily="50" charset="-128"/>
              </a:rPr>
              <a:t>クラブが会員やプログラム参加者の</a:t>
            </a:r>
            <a:endParaRPr kumimoji="1" lang="en-US" altLang="ja-JP" sz="2000" b="1" dirty="0">
              <a:solidFill>
                <a:srgbClr val="9900FF"/>
              </a:solidFill>
              <a:latin typeface="メイリオ" panose="020B0604030504040204" pitchFamily="50" charset="-128"/>
              <a:ea typeface="メイリオ" panose="020B0604030504040204" pitchFamily="50" charset="-128"/>
            </a:endParaRPr>
          </a:p>
          <a:p>
            <a:r>
              <a:rPr kumimoji="1" lang="en-US" altLang="ja-JP" sz="2000" b="1" dirty="0">
                <a:solidFill>
                  <a:srgbClr val="9900FF"/>
                </a:solidFill>
                <a:latin typeface="メイリオ" panose="020B0604030504040204" pitchFamily="50" charset="-128"/>
                <a:ea typeface="メイリオ" panose="020B0604030504040204" pitchFamily="50" charset="-128"/>
              </a:rPr>
              <a:t>    </a:t>
            </a:r>
            <a:r>
              <a:rPr kumimoji="1" lang="ja-JP" altLang="en-US" sz="2000" b="1" dirty="0">
                <a:solidFill>
                  <a:srgbClr val="9900FF"/>
                </a:solidFill>
                <a:latin typeface="メイリオ" panose="020B0604030504040204" pitchFamily="50" charset="-128"/>
                <a:ea typeface="メイリオ" panose="020B0604030504040204" pitchFamily="50" charset="-128"/>
              </a:rPr>
              <a:t>体験に、多様性、公平さ、インクルージョンを向上させる</a:t>
            </a:r>
            <a:endParaRPr kumimoji="1" lang="en-US" altLang="ja-JP" sz="2000" b="1" dirty="0">
              <a:solidFill>
                <a:srgbClr val="9900FF"/>
              </a:solidFill>
              <a:latin typeface="メイリオ" panose="020B0604030504040204" pitchFamily="50" charset="-128"/>
              <a:ea typeface="メイリオ" panose="020B0604030504040204" pitchFamily="50" charset="-128"/>
            </a:endParaRPr>
          </a:p>
          <a:p>
            <a:r>
              <a:rPr kumimoji="1" lang="en-US" altLang="ja-JP" sz="2000" b="1" dirty="0">
                <a:solidFill>
                  <a:srgbClr val="9900FF"/>
                </a:solidFill>
                <a:latin typeface="メイリオ" panose="020B0604030504040204" pitchFamily="50" charset="-128"/>
                <a:ea typeface="メイリオ" panose="020B0604030504040204" pitchFamily="50" charset="-128"/>
              </a:rPr>
              <a:t>    </a:t>
            </a:r>
            <a:r>
              <a:rPr kumimoji="1" lang="ja-JP" altLang="en-US" sz="2000" b="1" dirty="0">
                <a:solidFill>
                  <a:srgbClr val="9900FF"/>
                </a:solidFill>
                <a:latin typeface="メイリオ" panose="020B0604030504040204" pitchFamily="50" charset="-128"/>
                <a:ea typeface="メイリオ" panose="020B0604030504040204" pitchFamily="50" charset="-128"/>
              </a:rPr>
              <a:t>努力を支援する</a:t>
            </a:r>
            <a:r>
              <a:rPr kumimoji="1" lang="ja-JP" altLang="en-US" sz="2000" b="1" dirty="0">
                <a:solidFill>
                  <a:schemeClr val="bg1"/>
                </a:solidFill>
                <a:latin typeface="メイリオ" panose="020B0604030504040204" pitchFamily="50" charset="-128"/>
                <a:ea typeface="メイリオ" panose="020B0604030504040204" pitchFamily="50" charset="-128"/>
              </a:rPr>
              <a:t>こと、更に</a:t>
            </a:r>
            <a:r>
              <a:rPr kumimoji="1" lang="en-US" altLang="ja-JP" sz="2000" b="1" dirty="0">
                <a:solidFill>
                  <a:schemeClr val="bg1"/>
                </a:solidFill>
                <a:latin typeface="メイリオ" panose="020B0604030504040204" pitchFamily="50" charset="-128"/>
                <a:ea typeface="メイリオ" panose="020B0604030504040204" pitchFamily="50" charset="-128"/>
              </a:rPr>
              <a:t>,</a:t>
            </a:r>
          </a:p>
          <a:p>
            <a:r>
              <a:rPr kumimoji="1" lang="en-US" altLang="ja-JP" sz="2800" b="1" dirty="0">
                <a:solidFill>
                  <a:schemeClr val="bg1"/>
                </a:solidFill>
                <a:latin typeface="メイリオ" panose="020B0604030504040204" pitchFamily="50" charset="-128"/>
                <a:ea typeface="メイリオ" panose="020B0604030504040204" pitchFamily="50" charset="-128"/>
              </a:rPr>
              <a:t>   </a:t>
            </a:r>
            <a:r>
              <a:rPr kumimoji="1" lang="ja-JP" altLang="en-US" sz="2800" b="1" dirty="0">
                <a:solidFill>
                  <a:srgbClr val="6600FF"/>
                </a:solidFill>
                <a:latin typeface="メイリオ" panose="020B0604030504040204" pitchFamily="50" charset="-128"/>
                <a:ea typeface="メイリオ" panose="020B0604030504040204" pitchFamily="50" charset="-128"/>
              </a:rPr>
              <a:t>地域社会の社会正義に対応</a:t>
            </a:r>
            <a:r>
              <a:rPr kumimoji="1" lang="ja-JP" altLang="en-US" sz="2200" b="1" dirty="0">
                <a:solidFill>
                  <a:srgbClr val="6600FF"/>
                </a:solidFill>
                <a:latin typeface="メイリオ" panose="020B0604030504040204" pitchFamily="50" charset="-128"/>
                <a:ea typeface="メイリオ" panose="020B0604030504040204" pitchFamily="50" charset="-128"/>
              </a:rPr>
              <a:t>する</a:t>
            </a:r>
            <a:r>
              <a:rPr kumimoji="1" lang="ja-JP" altLang="en-US" sz="2000" b="1" dirty="0">
                <a:solidFill>
                  <a:schemeClr val="bg1"/>
                </a:solidFill>
                <a:latin typeface="メイリオ" panose="020B0604030504040204" pitchFamily="50" charset="-128"/>
                <a:ea typeface="メイリオ" panose="020B0604030504040204" pitchFamily="50" charset="-128"/>
              </a:rPr>
              <a:t>ことが含まれる。</a:t>
            </a:r>
            <a:endParaRPr kumimoji="1" lang="en-US" altLang="ja-JP" sz="2000" b="1" dirty="0">
              <a:solidFill>
                <a:schemeClr val="bg1"/>
              </a:solidFill>
              <a:latin typeface="メイリオ" panose="020B0604030504040204" pitchFamily="50" charset="-128"/>
              <a:ea typeface="メイリオ" panose="020B0604030504040204" pitchFamily="50" charset="-128"/>
            </a:endParaRPr>
          </a:p>
          <a:p>
            <a:r>
              <a:rPr kumimoji="1" lang="ja-JP" altLang="en-US" sz="2000" b="1" dirty="0">
                <a:solidFill>
                  <a:schemeClr val="bg1"/>
                </a:solidFill>
                <a:latin typeface="メイリオ" panose="020B0604030504040204" pitchFamily="50" charset="-128"/>
                <a:ea typeface="メイリオ" panose="020B0604030504040204" pitchFamily="50" charset="-128"/>
              </a:rPr>
              <a:t>　</a:t>
            </a:r>
            <a:endParaRPr kumimoji="1" lang="en-US" altLang="ja-JP" sz="2000" b="1" dirty="0">
              <a:solidFill>
                <a:schemeClr val="bg1"/>
              </a:solidFill>
              <a:latin typeface="メイリオ" panose="020B0604030504040204" pitchFamily="50" charset="-128"/>
              <a:ea typeface="メイリオ" panose="020B0604030504040204" pitchFamily="50" charset="-128"/>
            </a:endParaRPr>
          </a:p>
          <a:p>
            <a:r>
              <a:rPr kumimoji="1" lang="ja-JP" altLang="en-US" sz="2000" b="1" dirty="0">
                <a:solidFill>
                  <a:schemeClr val="bg1"/>
                </a:solidFill>
                <a:latin typeface="メイリオ" panose="020B0604030504040204" pitchFamily="50" charset="-128"/>
                <a:ea typeface="メイリオ" panose="020B0604030504040204" pitchFamily="50" charset="-128"/>
              </a:rPr>
              <a:t>　 </a:t>
            </a:r>
            <a:endParaRPr kumimoji="1" lang="en-US" altLang="ja-JP" sz="2000" b="1" dirty="0">
              <a:solidFill>
                <a:schemeClr val="bg1"/>
              </a:solidFill>
              <a:latin typeface="メイリオ" panose="020B0604030504040204" pitchFamily="50" charset="-128"/>
              <a:ea typeface="メイリオ" panose="020B0604030504040204" pitchFamily="50" charset="-128"/>
            </a:endParaRPr>
          </a:p>
        </p:txBody>
      </p:sp>
      <p:sp>
        <p:nvSpPr>
          <p:cNvPr id="12" name="矢印: 右 11">
            <a:extLst>
              <a:ext uri="{FF2B5EF4-FFF2-40B4-BE49-F238E27FC236}">
                <a16:creationId xmlns:a16="http://schemas.microsoft.com/office/drawing/2014/main" id="{7959E04C-854B-F458-8596-364DE168ABA2}"/>
              </a:ext>
            </a:extLst>
          </p:cNvPr>
          <p:cNvSpPr/>
          <p:nvPr/>
        </p:nvSpPr>
        <p:spPr>
          <a:xfrm>
            <a:off x="3393356" y="4598522"/>
            <a:ext cx="337400" cy="1341320"/>
          </a:xfrm>
          <a:prstGeom prst="rightArrow">
            <a:avLst/>
          </a:prstGeom>
          <a:solidFill>
            <a:srgbClr val="FFABFF"/>
          </a:solid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61C33FB2-2EFC-CE1D-0B2C-85A554AC2B6C}"/>
              </a:ext>
            </a:extLst>
          </p:cNvPr>
          <p:cNvSpPr/>
          <p:nvPr/>
        </p:nvSpPr>
        <p:spPr>
          <a:xfrm>
            <a:off x="3397401" y="2014036"/>
            <a:ext cx="337400" cy="1341320"/>
          </a:xfrm>
          <a:prstGeom prst="rightArrow">
            <a:avLst/>
          </a:prstGeom>
          <a:solidFill>
            <a:srgbClr val="3BCCFF"/>
          </a:solidFill>
          <a:ln w="38100">
            <a:solidFill>
              <a:srgbClr val="FFA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DDA6AFF6-BE8B-514C-66A3-ABDA464A91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8120" y="-53199"/>
            <a:ext cx="1074349" cy="1224000"/>
          </a:xfrm>
          <a:prstGeom prst="rect">
            <a:avLst/>
          </a:prstGeom>
        </p:spPr>
      </p:pic>
    </p:spTree>
    <p:extLst>
      <p:ext uri="{BB962C8B-B14F-4D97-AF65-F5344CB8AC3E}">
        <p14:creationId xmlns:p14="http://schemas.microsoft.com/office/powerpoint/2010/main" val="2596819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302B5-CC4C-4834-BC9C-2DC9AA01C7B0}"/>
              </a:ext>
            </a:extLst>
          </p:cNvPr>
          <p:cNvSpPr>
            <a:spLocks noGrp="1"/>
          </p:cNvSpPr>
          <p:nvPr>
            <p:ph type="title"/>
          </p:nvPr>
        </p:nvSpPr>
        <p:spPr>
          <a:xfrm>
            <a:off x="0" y="0"/>
            <a:ext cx="12192000" cy="1094936"/>
          </a:xfrm>
          <a:solidFill>
            <a:srgbClr val="9966FF"/>
          </a:solidFill>
        </p:spPr>
        <p:txBody>
          <a:bodyPr anchor="ctr">
            <a:normAutofit/>
          </a:bodyPr>
          <a:lstStyle/>
          <a:p>
            <a:pPr algn="ctr"/>
            <a:r>
              <a:rPr kumimoji="1" lang="ja-JP" altLang="en-US" sz="4800" b="0" dirty="0">
                <a:solidFill>
                  <a:schemeClr val="bg1"/>
                </a:solidFill>
                <a:latin typeface="メイリオ" panose="020B0604030504040204" pitchFamily="50" charset="-128"/>
                <a:ea typeface="メイリオ" panose="020B0604030504040204" pitchFamily="50" charset="-128"/>
              </a:rPr>
              <a:t>国際ロータリー理事会（</a:t>
            </a:r>
            <a:r>
              <a:rPr kumimoji="1" lang="en-US" altLang="ja-JP" sz="4800" b="0" dirty="0">
                <a:solidFill>
                  <a:schemeClr val="bg1"/>
                </a:solidFill>
                <a:latin typeface="メイリオ" panose="020B0604030504040204" pitchFamily="50" charset="-128"/>
                <a:ea typeface="メイリオ" panose="020B0604030504040204" pitchFamily="50" charset="-128"/>
              </a:rPr>
              <a:t>3</a:t>
            </a:r>
            <a:r>
              <a:rPr kumimoji="1" lang="ja-JP" altLang="en-US" sz="4800" b="0" dirty="0">
                <a:solidFill>
                  <a:schemeClr val="bg1"/>
                </a:solidFill>
                <a:latin typeface="メイリオ" panose="020B0604030504040204" pitchFamily="50" charset="-128"/>
                <a:ea typeface="メイリオ" panose="020B0604030504040204" pitchFamily="50" charset="-128"/>
              </a:rPr>
              <a:t>）</a:t>
            </a:r>
          </a:p>
        </p:txBody>
      </p:sp>
      <p:sp>
        <p:nvSpPr>
          <p:cNvPr id="3" name="コンテンツ プレースホルダー 2">
            <a:extLst>
              <a:ext uri="{FF2B5EF4-FFF2-40B4-BE49-F238E27FC236}">
                <a16:creationId xmlns:a16="http://schemas.microsoft.com/office/drawing/2014/main" id="{ECB32910-C943-42C0-8783-3063CC11AA9B}"/>
              </a:ext>
            </a:extLst>
          </p:cNvPr>
          <p:cNvSpPr>
            <a:spLocks noGrp="1"/>
          </p:cNvSpPr>
          <p:nvPr>
            <p:ph idx="1"/>
          </p:nvPr>
        </p:nvSpPr>
        <p:spPr>
          <a:noFill/>
        </p:spPr>
        <p:txBody>
          <a:bodyPr>
            <a:normAutofit/>
          </a:bodyPr>
          <a:lstStyle/>
          <a:p>
            <a:pPr marL="0" indent="0" algn="just">
              <a:lnSpc>
                <a:spcPct val="120000"/>
              </a:lnSpc>
              <a:buClr>
                <a:srgbClr val="0000FF"/>
              </a:buClr>
              <a:buSzPct val="150000"/>
              <a:buNone/>
            </a:pPr>
            <a:endParaRPr lang="en-US" altLang="ja-JP" sz="55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Clr>
                <a:srgbClr val="0000FF"/>
              </a:buClr>
              <a:buSzPct val="150000"/>
              <a:buNone/>
            </a:pPr>
            <a:r>
              <a:rPr lang="ja-JP" altLang="en-US" sz="36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3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Clr>
                <a:srgbClr val="0000FF"/>
              </a:buClr>
              <a:buSzPct val="150000"/>
              <a:buNone/>
            </a:pPr>
            <a:endParaRPr lang="en-US" altLang="ja-JP" sz="3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514350" indent="-285750" algn="just">
              <a:buClr>
                <a:srgbClr val="0000FF"/>
              </a:buClr>
              <a:buSzPct val="150000"/>
              <a:buFont typeface="Wingdings" panose="05000000000000000000" pitchFamily="2" charset="2"/>
              <a:buChar char="l"/>
            </a:pPr>
            <a:endPar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buClr>
                <a:srgbClr val="0000FF"/>
              </a:buClr>
              <a:buSzPct val="150000"/>
              <a:buNone/>
            </a:pP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A4F21D69-50C0-4B02-9FCF-354D87857E0C}"/>
              </a:ext>
            </a:extLst>
          </p:cNvPr>
          <p:cNvSpPr>
            <a:spLocks noGrp="1"/>
          </p:cNvSpPr>
          <p:nvPr>
            <p:ph type="sldNum" sz="quarter" idx="12"/>
          </p:nvPr>
        </p:nvSpPr>
        <p:spPr/>
        <p:txBody>
          <a:bodyPr/>
          <a:lstStyle/>
          <a:p>
            <a:fld id="{97A94E25-127B-4C48-AF96-44BA7B823777}" type="slidenum">
              <a:rPr lang="en-US" smtClean="0"/>
              <a:pPr/>
              <a:t>15</a:t>
            </a:fld>
            <a:endParaRPr lang="en-US" dirty="0"/>
          </a:p>
        </p:txBody>
      </p:sp>
      <p:pic>
        <p:nvPicPr>
          <p:cNvPr id="7" name="Picture 6" descr="RotaryMBS_RGB.png">
            <a:extLst>
              <a:ext uri="{FF2B5EF4-FFF2-40B4-BE49-F238E27FC236}">
                <a16:creationId xmlns:a16="http://schemas.microsoft.com/office/drawing/2014/main" id="{DFA6CBE5-F5BD-4A46-B08C-4D737CF6FD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92000" y="6334201"/>
            <a:ext cx="900000" cy="33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表 5">
            <a:extLst>
              <a:ext uri="{FF2B5EF4-FFF2-40B4-BE49-F238E27FC236}">
                <a16:creationId xmlns:a16="http://schemas.microsoft.com/office/drawing/2014/main" id="{1886A3AC-D64E-D47B-FFCB-557EF4D0D0A4}"/>
              </a:ext>
            </a:extLst>
          </p:cNvPr>
          <p:cNvGraphicFramePr>
            <a:graphicFrameLocks noGrp="1"/>
          </p:cNvGraphicFramePr>
          <p:nvPr>
            <p:extLst>
              <p:ext uri="{D42A27DB-BD31-4B8C-83A1-F6EECF244321}">
                <p14:modId xmlns:p14="http://schemas.microsoft.com/office/powerpoint/2010/main" val="3815630107"/>
              </p:ext>
            </p:extLst>
          </p:nvPr>
        </p:nvGraphicFramePr>
        <p:xfrm>
          <a:off x="64793" y="1371810"/>
          <a:ext cx="11832167" cy="5620870"/>
        </p:xfrm>
        <a:graphic>
          <a:graphicData uri="http://schemas.openxmlformats.org/drawingml/2006/table">
            <a:tbl>
              <a:tblPr firstRow="1" bandRow="1">
                <a:tableStyleId>{5C22544A-7EE6-4342-B048-85BDC9FD1C3A}</a:tableStyleId>
              </a:tblPr>
              <a:tblGrid>
                <a:gridCol w="11832167">
                  <a:extLst>
                    <a:ext uri="{9D8B030D-6E8A-4147-A177-3AD203B41FA5}">
                      <a16:colId xmlns:a16="http://schemas.microsoft.com/office/drawing/2014/main" val="2148274510"/>
                    </a:ext>
                  </a:extLst>
                </a:gridCol>
              </a:tblGrid>
              <a:tr h="5620870">
                <a:tc>
                  <a:txBody>
                    <a:bodyPr/>
                    <a:lstStyle/>
                    <a:p>
                      <a:r>
                        <a:rPr kumimoji="1" lang="en-US" altLang="ja-JP" sz="3200" dirty="0">
                          <a:solidFill>
                            <a:schemeClr val="tx1"/>
                          </a:solidFill>
                          <a:latin typeface="メイリオ" panose="020B0604030504040204" pitchFamily="50" charset="-128"/>
                          <a:ea typeface="メイリオ" panose="020B0604030504040204" pitchFamily="50" charset="-128"/>
                        </a:rPr>
                        <a:t>2020</a:t>
                      </a:r>
                      <a:r>
                        <a:rPr kumimoji="1" lang="ja-JP" altLang="en-US" sz="3200" dirty="0">
                          <a:solidFill>
                            <a:schemeClr val="tx1"/>
                          </a:solidFill>
                          <a:latin typeface="メイリオ" panose="020B0604030504040204" pitchFamily="50" charset="-128"/>
                          <a:ea typeface="メイリオ" panose="020B0604030504040204" pitchFamily="50" charset="-128"/>
                        </a:rPr>
                        <a:t>年</a:t>
                      </a:r>
                      <a:r>
                        <a:rPr kumimoji="1" lang="en-US" altLang="ja-JP" sz="3200" dirty="0">
                          <a:solidFill>
                            <a:schemeClr val="tx1"/>
                          </a:solidFill>
                          <a:latin typeface="メイリオ" panose="020B0604030504040204" pitchFamily="50" charset="-128"/>
                          <a:ea typeface="メイリオ" panose="020B0604030504040204" pitchFamily="50" charset="-128"/>
                        </a:rPr>
                        <a:t>9</a:t>
                      </a:r>
                      <a:r>
                        <a:rPr kumimoji="1" lang="ja-JP" altLang="en-US" sz="3200" dirty="0">
                          <a:solidFill>
                            <a:schemeClr val="tx1"/>
                          </a:solidFill>
                          <a:latin typeface="メイリオ" panose="020B0604030504040204" pitchFamily="50" charset="-128"/>
                          <a:ea typeface="メイリオ" panose="020B0604030504040204" pitchFamily="50" charset="-128"/>
                        </a:rPr>
                        <a:t>月および</a:t>
                      </a:r>
                      <a:r>
                        <a:rPr kumimoji="1" lang="en-US" altLang="ja-JP" sz="3200" dirty="0">
                          <a:solidFill>
                            <a:schemeClr val="tx1"/>
                          </a:solidFill>
                          <a:latin typeface="メイリオ" panose="020B0604030504040204" pitchFamily="50" charset="-128"/>
                          <a:ea typeface="メイリオ" panose="020B0604030504040204" pitchFamily="50" charset="-128"/>
                        </a:rPr>
                        <a:t>2021</a:t>
                      </a:r>
                      <a:r>
                        <a:rPr kumimoji="1" lang="ja-JP" altLang="en-US" sz="3200" dirty="0">
                          <a:solidFill>
                            <a:schemeClr val="tx1"/>
                          </a:solidFill>
                          <a:latin typeface="メイリオ" panose="020B0604030504040204" pitchFamily="50" charset="-128"/>
                          <a:ea typeface="メイリオ" panose="020B0604030504040204" pitchFamily="50" charset="-128"/>
                        </a:rPr>
                        <a:t>年</a:t>
                      </a:r>
                      <a:r>
                        <a:rPr kumimoji="1" lang="en-US" altLang="ja-JP" sz="3200" dirty="0">
                          <a:solidFill>
                            <a:schemeClr val="tx1"/>
                          </a:solidFill>
                          <a:latin typeface="メイリオ" panose="020B0604030504040204" pitchFamily="50" charset="-128"/>
                          <a:ea typeface="メイリオ" panose="020B0604030504040204" pitchFamily="50" charset="-128"/>
                        </a:rPr>
                        <a:t>6</a:t>
                      </a:r>
                      <a:r>
                        <a:rPr kumimoji="1" lang="ja-JP" altLang="en-US" sz="3200" dirty="0">
                          <a:solidFill>
                            <a:schemeClr val="tx1"/>
                          </a:solidFill>
                          <a:latin typeface="メイリオ" panose="020B0604030504040204" pitchFamily="50" charset="-128"/>
                          <a:ea typeface="メイリオ" panose="020B0604030504040204" pitchFamily="50" charset="-128"/>
                        </a:rPr>
                        <a:t>月理事会：</a:t>
                      </a:r>
                      <a:endParaRPr kumimoji="1" lang="en-US" altLang="ja-JP" sz="3200" dirty="0">
                        <a:solidFill>
                          <a:schemeClr val="tx1"/>
                        </a:solidFill>
                        <a:latin typeface="メイリオ" panose="020B0604030504040204" pitchFamily="50" charset="-128"/>
                        <a:ea typeface="メイリオ" panose="020B0604030504040204" pitchFamily="50" charset="-128"/>
                      </a:endParaRPr>
                    </a:p>
                    <a:p>
                      <a:pPr algn="ct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a:noFill/>
                  </a:tcPr>
                </a:tc>
                <a:extLst>
                  <a:ext uri="{0D108BD9-81ED-4DB2-BD59-A6C34878D82A}">
                    <a16:rowId xmlns:a16="http://schemas.microsoft.com/office/drawing/2014/main" val="1612766685"/>
                  </a:ext>
                </a:extLst>
              </a:tr>
            </a:tbl>
          </a:graphicData>
        </a:graphic>
      </p:graphicFrame>
      <p:sp>
        <p:nvSpPr>
          <p:cNvPr id="6" name="四角形: 角を丸くする 5">
            <a:extLst>
              <a:ext uri="{FF2B5EF4-FFF2-40B4-BE49-F238E27FC236}">
                <a16:creationId xmlns:a16="http://schemas.microsoft.com/office/drawing/2014/main" id="{5BF4C617-C706-84DE-C5DC-7E2CE9CAA342}"/>
              </a:ext>
            </a:extLst>
          </p:cNvPr>
          <p:cNvSpPr/>
          <p:nvPr/>
        </p:nvSpPr>
        <p:spPr>
          <a:xfrm>
            <a:off x="4035294" y="1975065"/>
            <a:ext cx="7560000" cy="1970957"/>
          </a:xfrm>
          <a:prstGeom prst="roundRect">
            <a:avLst/>
          </a:prstGeom>
          <a:solidFill>
            <a:srgbClr val="3BCCFF"/>
          </a:solidFill>
          <a:ln w="28575">
            <a:solidFill>
              <a:srgbClr val="FFAB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sz="2400" b="1" dirty="0">
                <a:solidFill>
                  <a:srgbClr val="6600FF"/>
                </a:solidFill>
                <a:latin typeface="メイリオ" panose="020B0604030504040204" pitchFamily="50" charset="-128"/>
                <a:ea typeface="メイリオ" panose="020B0604030504040204" pitchFamily="50" charset="-128"/>
              </a:rPr>
              <a:t>DEI</a:t>
            </a:r>
            <a:r>
              <a:rPr kumimoji="1" lang="ja-JP" altLang="en-US" sz="2400" b="1" dirty="0">
                <a:solidFill>
                  <a:srgbClr val="6600FF"/>
                </a:solidFill>
                <a:latin typeface="メイリオ" panose="020B0604030504040204" pitchFamily="50" charset="-128"/>
                <a:ea typeface="メイリオ" panose="020B0604030504040204" pitchFamily="50" charset="-128"/>
              </a:rPr>
              <a:t>タスクフォースの設置</a:t>
            </a:r>
            <a:endParaRPr kumimoji="1" lang="en-US" altLang="ja-JP" sz="2400" b="1" dirty="0">
              <a:solidFill>
                <a:srgbClr val="6600FF"/>
              </a:solidFill>
              <a:latin typeface="メイリオ" panose="020B0604030504040204" pitchFamily="50" charset="-128"/>
              <a:ea typeface="メイリオ" panose="020B0604030504040204" pitchFamily="50" charset="-128"/>
            </a:endParaRPr>
          </a:p>
          <a:p>
            <a:pPr indent="0" algn="just">
              <a:lnSpc>
                <a:spcPct val="120000"/>
              </a:lnSpc>
              <a:buNone/>
            </a:pPr>
            <a:r>
              <a:rPr lang="ja-JP" altLang="ja-JP" sz="1600" kern="100" dirty="0">
                <a:effectLst/>
                <a:latin typeface="游明朝" panose="02020400000000000000" pitchFamily="18" charset="-128"/>
                <a:ea typeface="メイリオ" panose="020B0604030504040204" pitchFamily="50" charset="-128"/>
                <a:cs typeface="Times New Roman" panose="02020603050405020304" pitchFamily="18" charset="0"/>
              </a:rPr>
              <a:t>ロータリーにとって有意義な、</a:t>
            </a:r>
            <a:r>
              <a:rPr lang="ja-JP" altLang="ja-JP" sz="1600" dirty="0">
                <a:effectLst/>
                <a:ea typeface="メイリオ" panose="020B0604030504040204" pitchFamily="50" charset="-128"/>
                <a:cs typeface="Times New Roman" panose="02020603050405020304" pitchFamily="18" charset="0"/>
              </a:rPr>
              <a:t>達成可能かつ測定可能な成果が期待できる、</a:t>
            </a:r>
            <a:r>
              <a:rPr kumimoji="1" lang="ja-JP" altLang="en-US" sz="1600" dirty="0">
                <a:latin typeface="メイリオ" panose="020B0604030504040204" pitchFamily="50" charset="-128"/>
                <a:ea typeface="メイリオ" panose="020B0604030504040204" pitchFamily="50" charset="-128"/>
              </a:rPr>
              <a:t>包括的な行動計画の形成を担う。</a:t>
            </a:r>
            <a:r>
              <a:rPr lang="ja-JP" altLang="en-US" sz="1600" dirty="0">
                <a:solidFill>
                  <a:schemeClr val="bg1"/>
                </a:solidFill>
                <a:ea typeface="メイリオ" panose="020B0604030504040204" pitchFamily="50" charset="-128"/>
              </a:rPr>
              <a:t>タ</a:t>
            </a:r>
            <a:r>
              <a:rPr lang="ja-JP" altLang="en-US" sz="1600" b="0" i="0" dirty="0">
                <a:solidFill>
                  <a:schemeClr val="bg1"/>
                </a:solidFill>
                <a:effectLst/>
                <a:latin typeface="+mn-lt"/>
                <a:ea typeface="メイリオ" panose="020B0604030504040204" pitchFamily="50" charset="-128"/>
              </a:rPr>
              <a:t>スクフォースは、</a:t>
            </a:r>
            <a:r>
              <a:rPr lang="ja-JP" altLang="en-US" sz="1600" b="1" i="0" dirty="0">
                <a:solidFill>
                  <a:schemeClr val="bg1"/>
                </a:solidFill>
                <a:effectLst/>
                <a:latin typeface="+mn-lt"/>
                <a:ea typeface="メイリオ" panose="020B0604030504040204" pitchFamily="50" charset="-128"/>
              </a:rPr>
              <a:t>ロータリーにおける</a:t>
            </a:r>
            <a:endParaRPr lang="en-US" altLang="ja-JP" sz="1600" b="1" i="0" dirty="0">
              <a:solidFill>
                <a:schemeClr val="bg1"/>
              </a:solidFill>
              <a:effectLst/>
              <a:latin typeface="+mn-lt"/>
              <a:ea typeface="メイリオ" panose="020B0604030504040204" pitchFamily="50" charset="-128"/>
            </a:endParaRPr>
          </a:p>
          <a:p>
            <a:pPr indent="0" algn="just">
              <a:lnSpc>
                <a:spcPct val="120000"/>
              </a:lnSpc>
              <a:buNone/>
            </a:pPr>
            <a:r>
              <a:rPr lang="en-US" altLang="ja-JP" sz="2400" b="1" i="0" dirty="0">
                <a:solidFill>
                  <a:srgbClr val="FF0000"/>
                </a:solidFill>
                <a:effectLst/>
                <a:latin typeface="+mn-lt"/>
                <a:ea typeface="メイリオ" panose="020B0604030504040204" pitchFamily="50" charset="-128"/>
              </a:rPr>
              <a:t>DEI</a:t>
            </a:r>
            <a:r>
              <a:rPr lang="ja-JP" altLang="en-US" sz="2400" b="1" i="0" dirty="0">
                <a:solidFill>
                  <a:srgbClr val="FF0000"/>
                </a:solidFill>
                <a:effectLst/>
                <a:latin typeface="+mn-lt"/>
                <a:ea typeface="メイリオ" panose="020B0604030504040204" pitchFamily="50" charset="-128"/>
              </a:rPr>
              <a:t>の現状を評価し、地域的な違い、ニーズ、優先事項を含むビジョン</a:t>
            </a:r>
            <a:r>
              <a:rPr lang="ja-JP" altLang="en-US" sz="1600" b="1" i="0" dirty="0">
                <a:solidFill>
                  <a:schemeClr val="bg1"/>
                </a:solidFill>
                <a:effectLst/>
                <a:latin typeface="+mn-lt"/>
                <a:ea typeface="メイリオ" panose="020B0604030504040204" pitchFamily="50" charset="-128"/>
              </a:rPr>
              <a:t>を盛り込んだ計画を策定</a:t>
            </a:r>
            <a:r>
              <a:rPr lang="ja-JP" altLang="en-US" sz="1600" b="0" i="0" dirty="0">
                <a:solidFill>
                  <a:schemeClr val="bg1"/>
                </a:solidFill>
                <a:effectLst/>
                <a:latin typeface="+mn-lt"/>
                <a:ea typeface="メイリオ" panose="020B0604030504040204" pitchFamily="50" charset="-128"/>
              </a:rPr>
              <a:t>する任務をもつ</a:t>
            </a:r>
            <a:endParaRPr lang="en-US" altLang="ja-JP" sz="1600" b="0" i="0" dirty="0">
              <a:solidFill>
                <a:schemeClr val="bg1"/>
              </a:solidFill>
              <a:effectLst/>
              <a:latin typeface="+mn-lt"/>
              <a:ea typeface="メイリオ" panose="020B0604030504040204" pitchFamily="50" charset="-128"/>
            </a:endParaRPr>
          </a:p>
          <a:p>
            <a:endParaRPr kumimoji="1" lang="en-US" altLang="ja-JP" sz="1400" b="1" dirty="0">
              <a:solidFill>
                <a:schemeClr val="bg1"/>
              </a:solidFill>
              <a:latin typeface="メイリオ" panose="020B0604030504040204" pitchFamily="50" charset="-128"/>
              <a:ea typeface="メイリオ" panose="020B0604030504040204" pitchFamily="50" charset="-128"/>
            </a:endParaRPr>
          </a:p>
          <a:p>
            <a:endParaRPr kumimoji="1"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9" name="楕円 8">
            <a:extLst>
              <a:ext uri="{FF2B5EF4-FFF2-40B4-BE49-F238E27FC236}">
                <a16:creationId xmlns:a16="http://schemas.microsoft.com/office/drawing/2014/main" id="{4AF84E31-FAEC-15AA-962C-A137642A1F9A}"/>
              </a:ext>
            </a:extLst>
          </p:cNvPr>
          <p:cNvSpPr/>
          <p:nvPr/>
        </p:nvSpPr>
        <p:spPr>
          <a:xfrm>
            <a:off x="435587" y="2030338"/>
            <a:ext cx="2916000" cy="1970956"/>
          </a:xfrm>
          <a:prstGeom prst="ellipse">
            <a:avLst/>
          </a:prstGeom>
          <a:solidFill>
            <a:srgbClr val="3BCCFF"/>
          </a:solidFill>
          <a:ln w="28575">
            <a:solidFill>
              <a:srgbClr val="FFA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3200"/>
              </a:lnSpc>
            </a:pPr>
            <a:r>
              <a:rPr kumimoji="1" lang="en-US" altLang="ja-JP" sz="2400" b="1" dirty="0">
                <a:latin typeface="メイリオ" panose="020B0604030504040204" pitchFamily="50" charset="-128"/>
                <a:ea typeface="メイリオ" panose="020B0604030504040204" pitchFamily="50" charset="-128"/>
              </a:rPr>
              <a:t>2020</a:t>
            </a:r>
            <a:r>
              <a:rPr kumimoji="1" lang="ja-JP" altLang="en-US" sz="2400" b="1" dirty="0">
                <a:latin typeface="メイリオ" panose="020B0604030504040204" pitchFamily="50" charset="-128"/>
                <a:ea typeface="メイリオ" panose="020B0604030504040204" pitchFamily="50" charset="-128"/>
              </a:rPr>
              <a:t>年</a:t>
            </a:r>
            <a:r>
              <a:rPr kumimoji="1" lang="en-US" altLang="ja-JP" sz="2400" b="1" dirty="0">
                <a:latin typeface="メイリオ" panose="020B0604030504040204" pitchFamily="50" charset="-128"/>
                <a:ea typeface="メイリオ" panose="020B0604030504040204" pitchFamily="50" charset="-128"/>
              </a:rPr>
              <a:t>9</a:t>
            </a:r>
            <a:r>
              <a:rPr kumimoji="1" lang="ja-JP" altLang="en-US" sz="2400" b="1" dirty="0">
                <a:latin typeface="メイリオ" panose="020B0604030504040204" pitchFamily="50" charset="-128"/>
                <a:ea typeface="メイリオ" panose="020B0604030504040204" pitchFamily="50" charset="-128"/>
              </a:rPr>
              <a:t>月</a:t>
            </a:r>
            <a:endParaRPr kumimoji="1" lang="en-US" altLang="ja-JP" sz="2400" b="1" dirty="0">
              <a:latin typeface="メイリオ" panose="020B0604030504040204" pitchFamily="50" charset="-128"/>
              <a:ea typeface="メイリオ" panose="020B0604030504040204" pitchFamily="50" charset="-128"/>
            </a:endParaRPr>
          </a:p>
          <a:p>
            <a:pPr algn="ctr">
              <a:lnSpc>
                <a:spcPts val="3200"/>
              </a:lnSpc>
            </a:pPr>
            <a:r>
              <a:rPr kumimoji="1" lang="ja-JP" altLang="en-US" sz="2400" b="1" dirty="0">
                <a:latin typeface="メイリオ" panose="020B0604030504040204" pitchFamily="50" charset="-128"/>
                <a:ea typeface="メイリオ" panose="020B0604030504040204" pitchFamily="50" charset="-128"/>
              </a:rPr>
              <a:t>理事会　</a:t>
            </a:r>
            <a:r>
              <a:rPr kumimoji="1" lang="ja-JP" altLang="en-US" sz="2000" b="1" dirty="0">
                <a:latin typeface="メイリオ" panose="020B0604030504040204" pitchFamily="50" charset="-128"/>
                <a:ea typeface="メイリオ" panose="020B0604030504040204" pitchFamily="50" charset="-128"/>
              </a:rPr>
              <a:t>　　</a:t>
            </a:r>
          </a:p>
        </p:txBody>
      </p:sp>
      <p:sp>
        <p:nvSpPr>
          <p:cNvPr id="10" name="楕円 9">
            <a:extLst>
              <a:ext uri="{FF2B5EF4-FFF2-40B4-BE49-F238E27FC236}">
                <a16:creationId xmlns:a16="http://schemas.microsoft.com/office/drawing/2014/main" id="{33344E2B-3023-E9AD-4803-964D2899980C}"/>
              </a:ext>
            </a:extLst>
          </p:cNvPr>
          <p:cNvSpPr/>
          <p:nvPr/>
        </p:nvSpPr>
        <p:spPr>
          <a:xfrm>
            <a:off x="435587" y="4215131"/>
            <a:ext cx="2916000" cy="1972800"/>
          </a:xfrm>
          <a:prstGeom prst="ellipse">
            <a:avLst/>
          </a:prstGeom>
          <a:solidFill>
            <a:srgbClr val="FFABFF"/>
          </a:solid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3200"/>
              </a:lnSpc>
            </a:pPr>
            <a:r>
              <a:rPr kumimoji="1" lang="en-US" altLang="ja-JP" sz="2400" b="1" dirty="0">
                <a:latin typeface="メイリオ" panose="020B0604030504040204" pitchFamily="50" charset="-128"/>
                <a:ea typeface="メイリオ" panose="020B0604030504040204" pitchFamily="50" charset="-128"/>
              </a:rPr>
              <a:t>2021</a:t>
            </a:r>
            <a:r>
              <a:rPr kumimoji="1" lang="ja-JP" altLang="en-US" sz="2400" b="1" dirty="0">
                <a:latin typeface="メイリオ" panose="020B0604030504040204" pitchFamily="50" charset="-128"/>
                <a:ea typeface="メイリオ" panose="020B0604030504040204" pitchFamily="50" charset="-128"/>
              </a:rPr>
              <a:t>年</a:t>
            </a:r>
            <a:r>
              <a:rPr kumimoji="1" lang="en-US" altLang="ja-JP" sz="2400" b="1" dirty="0">
                <a:latin typeface="メイリオ" panose="020B0604030504040204" pitchFamily="50" charset="-128"/>
                <a:ea typeface="メイリオ" panose="020B0604030504040204" pitchFamily="50" charset="-128"/>
              </a:rPr>
              <a:t>6</a:t>
            </a:r>
            <a:r>
              <a:rPr kumimoji="1" lang="ja-JP" altLang="en-US" sz="2400" b="1" dirty="0">
                <a:latin typeface="メイリオ" panose="020B0604030504040204" pitchFamily="50" charset="-128"/>
                <a:ea typeface="メイリオ" panose="020B0604030504040204" pitchFamily="50" charset="-128"/>
              </a:rPr>
              <a:t>月</a:t>
            </a:r>
            <a:endParaRPr kumimoji="1" lang="en-US" altLang="ja-JP" sz="2400" b="1" dirty="0">
              <a:latin typeface="メイリオ" panose="020B0604030504040204" pitchFamily="50" charset="-128"/>
              <a:ea typeface="メイリオ" panose="020B0604030504040204" pitchFamily="50" charset="-128"/>
            </a:endParaRPr>
          </a:p>
          <a:p>
            <a:pPr algn="ctr">
              <a:lnSpc>
                <a:spcPts val="3200"/>
              </a:lnSpc>
            </a:pPr>
            <a:r>
              <a:rPr kumimoji="1" lang="ja-JP" altLang="en-US" sz="2400" b="1" dirty="0">
                <a:latin typeface="メイリオ" panose="020B0604030504040204" pitchFamily="50" charset="-128"/>
                <a:ea typeface="メイリオ" panose="020B0604030504040204" pitchFamily="50" charset="-128"/>
              </a:rPr>
              <a:t>理事会</a:t>
            </a:r>
            <a:endParaRPr kumimoji="1" lang="en-US" altLang="ja-JP" sz="2400" b="1" dirty="0">
              <a:latin typeface="メイリオ" panose="020B0604030504040204" pitchFamily="50" charset="-128"/>
              <a:ea typeface="メイリオ" panose="020B0604030504040204" pitchFamily="50" charset="-128"/>
            </a:endParaRPr>
          </a:p>
        </p:txBody>
      </p:sp>
      <p:sp>
        <p:nvSpPr>
          <p:cNvPr id="11" name="四角形: 角を丸くする 10">
            <a:extLst>
              <a:ext uri="{FF2B5EF4-FFF2-40B4-BE49-F238E27FC236}">
                <a16:creationId xmlns:a16="http://schemas.microsoft.com/office/drawing/2014/main" id="{B31D2972-C7B9-D959-1C07-6A0C7D5BBD9C}"/>
              </a:ext>
            </a:extLst>
          </p:cNvPr>
          <p:cNvSpPr/>
          <p:nvPr/>
        </p:nvSpPr>
        <p:spPr>
          <a:xfrm>
            <a:off x="4035294" y="4095462"/>
            <a:ext cx="7560000" cy="2356667"/>
          </a:xfrm>
          <a:prstGeom prst="roundRect">
            <a:avLst/>
          </a:prstGeom>
          <a:solidFill>
            <a:srgbClr val="FFABFF"/>
          </a:solid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3600"/>
              </a:lnSpc>
            </a:pPr>
            <a:r>
              <a:rPr kumimoji="1" lang="ja-JP" altLang="en-US" sz="2000" b="1" dirty="0">
                <a:solidFill>
                  <a:schemeClr val="bg1"/>
                </a:solidFill>
                <a:latin typeface="メイリオ" panose="020B0604030504040204" pitchFamily="50" charset="-128"/>
                <a:ea typeface="メイリオ" panose="020B0604030504040204" pitchFamily="50" charset="-128"/>
              </a:rPr>
              <a:t>多様性、公平さ、インクルージョンの</a:t>
            </a:r>
            <a:r>
              <a:rPr kumimoji="1" lang="ja-JP" altLang="en-US" sz="2400" b="1" dirty="0">
                <a:solidFill>
                  <a:srgbClr val="FF0000"/>
                </a:solidFill>
                <a:latin typeface="メイリオ" panose="020B0604030504040204" pitchFamily="50" charset="-128"/>
                <a:ea typeface="メイリオ" panose="020B0604030504040204" pitchFamily="50" charset="-128"/>
              </a:rPr>
              <a:t>コミットメント強化</a:t>
            </a:r>
            <a:endParaRPr kumimoji="1" lang="en-US" altLang="ja-JP" sz="2400" b="1" dirty="0">
              <a:solidFill>
                <a:srgbClr val="FF0000"/>
              </a:solidFill>
              <a:latin typeface="メイリオ" panose="020B0604030504040204" pitchFamily="50" charset="-128"/>
              <a:ea typeface="メイリオ" panose="020B0604030504040204" pitchFamily="50" charset="-128"/>
            </a:endParaRPr>
          </a:p>
          <a:p>
            <a:pPr>
              <a:lnSpc>
                <a:spcPts val="3600"/>
              </a:lnSpc>
            </a:pPr>
            <a:r>
              <a:rPr kumimoji="1" lang="ja-JP" altLang="en-US" sz="2000" b="1" dirty="0">
                <a:solidFill>
                  <a:schemeClr val="bg1"/>
                </a:solidFill>
                <a:latin typeface="メイリオ" panose="020B0604030504040204" pitchFamily="50" charset="-128"/>
                <a:ea typeface="メイリオ" panose="020B0604030504040204" pitchFamily="50" charset="-128"/>
              </a:rPr>
              <a:t>“</a:t>
            </a:r>
            <a:r>
              <a:rPr kumimoji="1" lang="en-US" altLang="ja-JP" sz="2400" b="1" dirty="0">
                <a:solidFill>
                  <a:srgbClr val="6600FF"/>
                </a:solidFill>
                <a:latin typeface="メイリオ" panose="020B0604030504040204" pitchFamily="50" charset="-128"/>
                <a:ea typeface="メイリオ" panose="020B0604030504040204" pitchFamily="50" charset="-128"/>
              </a:rPr>
              <a:t>DEI</a:t>
            </a:r>
            <a:r>
              <a:rPr kumimoji="1" lang="ja-JP" altLang="en-US" sz="2400" b="1" dirty="0">
                <a:solidFill>
                  <a:srgbClr val="6600FF"/>
                </a:solidFill>
                <a:latin typeface="メイリオ" panose="020B0604030504040204" pitchFamily="50" charset="-128"/>
                <a:ea typeface="メイリオ" panose="020B0604030504040204" pitchFamily="50" charset="-128"/>
              </a:rPr>
              <a:t>が自身にとって大切であり、すべての国の全て　</a:t>
            </a:r>
            <a:endParaRPr kumimoji="1" lang="en-US" altLang="ja-JP" sz="2400" b="1" dirty="0">
              <a:solidFill>
                <a:srgbClr val="6600FF"/>
              </a:solidFill>
              <a:latin typeface="メイリオ" panose="020B0604030504040204" pitchFamily="50" charset="-128"/>
              <a:ea typeface="メイリオ" panose="020B0604030504040204" pitchFamily="50" charset="-128"/>
            </a:endParaRPr>
          </a:p>
          <a:p>
            <a:pPr>
              <a:lnSpc>
                <a:spcPts val="3600"/>
              </a:lnSpc>
            </a:pPr>
            <a:r>
              <a:rPr kumimoji="1" lang="ja-JP" altLang="en-US" sz="2400" b="1" dirty="0">
                <a:solidFill>
                  <a:srgbClr val="6600FF"/>
                </a:solidFill>
                <a:latin typeface="メイリオ" panose="020B0604030504040204" pitchFamily="50" charset="-128"/>
                <a:ea typeface="メイリオ" panose="020B0604030504040204" pitchFamily="50" charset="-128"/>
              </a:rPr>
              <a:t> の会員が</a:t>
            </a:r>
            <a:r>
              <a:rPr kumimoji="1" lang="en-US" altLang="ja-JP" sz="2400" b="1" dirty="0">
                <a:solidFill>
                  <a:srgbClr val="6600FF"/>
                </a:solidFill>
                <a:latin typeface="メイリオ" panose="020B0604030504040204" pitchFamily="50" charset="-128"/>
                <a:ea typeface="メイリオ" panose="020B0604030504040204" pitchFamily="50" charset="-128"/>
              </a:rPr>
              <a:t>DEI</a:t>
            </a:r>
            <a:r>
              <a:rPr kumimoji="1" lang="ja-JP" altLang="en-US" sz="2400" b="1" dirty="0">
                <a:solidFill>
                  <a:srgbClr val="6600FF"/>
                </a:solidFill>
                <a:latin typeface="メイリオ" panose="020B0604030504040204" pitchFamily="50" charset="-128"/>
                <a:ea typeface="メイリオ" panose="020B0604030504040204" pitchFamily="50" charset="-128"/>
              </a:rPr>
              <a:t>を優先事項にすることを望んでいる</a:t>
            </a:r>
            <a:r>
              <a:rPr kumimoji="1" lang="ja-JP" altLang="en-US" sz="2400" b="1" dirty="0">
                <a:solidFill>
                  <a:schemeClr val="bg1"/>
                </a:solidFill>
                <a:latin typeface="メイリオ" panose="020B0604030504040204" pitchFamily="50" charset="-128"/>
                <a:ea typeface="メイリオ" panose="020B0604030504040204" pitchFamily="50" charset="-128"/>
              </a:rPr>
              <a:t>”</a:t>
            </a:r>
            <a:r>
              <a:rPr kumimoji="1" lang="ja-JP" altLang="en-US" sz="1600" b="1" dirty="0">
                <a:solidFill>
                  <a:schemeClr val="bg1"/>
                </a:solidFill>
                <a:latin typeface="メイリオ" panose="020B0604030504040204" pitchFamily="50" charset="-128"/>
                <a:ea typeface="メイリオ" panose="020B0604030504040204" pitchFamily="50" charset="-128"/>
              </a:rPr>
              <a:t>（</a:t>
            </a:r>
            <a:r>
              <a:rPr kumimoji="1" lang="en-US" altLang="ja-JP" sz="1600" b="1" dirty="0">
                <a:solidFill>
                  <a:schemeClr val="bg1"/>
                </a:solidFill>
                <a:latin typeface="メイリオ" panose="020B0604030504040204" pitchFamily="50" charset="-128"/>
                <a:ea typeface="メイリオ" panose="020B0604030504040204" pitchFamily="50" charset="-128"/>
              </a:rPr>
              <a:t>DEI</a:t>
            </a:r>
            <a:r>
              <a:rPr kumimoji="1" lang="ja-JP" altLang="en-US" sz="1600" b="1" dirty="0">
                <a:solidFill>
                  <a:schemeClr val="bg1"/>
                </a:solidFill>
                <a:latin typeface="メイリオ" panose="020B0604030504040204" pitchFamily="50" charset="-128"/>
                <a:ea typeface="メイリオ" panose="020B0604030504040204" pitchFamily="50" charset="-128"/>
              </a:rPr>
              <a:t>タスクフォースによる世界で</a:t>
            </a:r>
            <a:r>
              <a:rPr kumimoji="1" lang="en-US" altLang="ja-JP" sz="1600" b="1" dirty="0">
                <a:solidFill>
                  <a:srgbClr val="6600FF"/>
                </a:solidFill>
                <a:latin typeface="メイリオ" panose="020B0604030504040204" pitchFamily="50" charset="-128"/>
                <a:ea typeface="メイリオ" panose="020B0604030504040204" pitchFamily="50" charset="-128"/>
              </a:rPr>
              <a:t>31,000</a:t>
            </a:r>
            <a:r>
              <a:rPr kumimoji="1" lang="ja-JP" altLang="en-US" sz="1600" b="1" dirty="0">
                <a:solidFill>
                  <a:srgbClr val="6600FF"/>
                </a:solidFill>
                <a:latin typeface="メイリオ" panose="020B0604030504040204" pitchFamily="50" charset="-128"/>
                <a:ea typeface="メイリオ" panose="020B0604030504040204" pitchFamily="50" charset="-128"/>
              </a:rPr>
              <a:t>人のアンケート調査結果</a:t>
            </a:r>
            <a:r>
              <a:rPr kumimoji="1" lang="ja-JP" altLang="en-US" sz="1600" b="1" dirty="0">
                <a:solidFill>
                  <a:schemeClr val="bg1"/>
                </a:solidFill>
                <a:latin typeface="メイリオ" panose="020B0604030504040204" pitchFamily="50" charset="-128"/>
                <a:ea typeface="メイリオ" panose="020B0604030504040204" pitchFamily="50" charset="-128"/>
              </a:rPr>
              <a:t>より）</a:t>
            </a:r>
            <a:endParaRPr kumimoji="1"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12" name="矢印: 右 11">
            <a:extLst>
              <a:ext uri="{FF2B5EF4-FFF2-40B4-BE49-F238E27FC236}">
                <a16:creationId xmlns:a16="http://schemas.microsoft.com/office/drawing/2014/main" id="{7959E04C-854B-F458-8596-364DE168ABA2}"/>
              </a:ext>
            </a:extLst>
          </p:cNvPr>
          <p:cNvSpPr/>
          <p:nvPr/>
        </p:nvSpPr>
        <p:spPr>
          <a:xfrm>
            <a:off x="3492134" y="4454701"/>
            <a:ext cx="337400" cy="1341320"/>
          </a:xfrm>
          <a:prstGeom prst="rightArrow">
            <a:avLst/>
          </a:prstGeom>
          <a:solidFill>
            <a:srgbClr val="FFABFF"/>
          </a:solid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61C33FB2-2EFC-CE1D-0B2C-85A554AC2B6C}"/>
              </a:ext>
            </a:extLst>
          </p:cNvPr>
          <p:cNvSpPr/>
          <p:nvPr/>
        </p:nvSpPr>
        <p:spPr>
          <a:xfrm>
            <a:off x="3492134" y="2345156"/>
            <a:ext cx="337400" cy="1341320"/>
          </a:xfrm>
          <a:prstGeom prst="rightArrow">
            <a:avLst/>
          </a:prstGeom>
          <a:solidFill>
            <a:srgbClr val="3BCCFF"/>
          </a:solidFill>
          <a:ln w="38100">
            <a:solidFill>
              <a:srgbClr val="FFA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F0E1AB5D-8EF2-4919-D485-C7C5F7AC1D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8120" y="-53199"/>
            <a:ext cx="1074349" cy="1224000"/>
          </a:xfrm>
          <a:prstGeom prst="rect">
            <a:avLst/>
          </a:prstGeom>
        </p:spPr>
      </p:pic>
    </p:spTree>
    <p:extLst>
      <p:ext uri="{BB962C8B-B14F-4D97-AF65-F5344CB8AC3E}">
        <p14:creationId xmlns:p14="http://schemas.microsoft.com/office/powerpoint/2010/main" val="4175192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F4792A-99B8-7C7B-C83F-FA519D9E95C1}"/>
              </a:ext>
            </a:extLst>
          </p:cNvPr>
          <p:cNvSpPr>
            <a:spLocks noGrp="1"/>
          </p:cNvSpPr>
          <p:nvPr>
            <p:ph type="title"/>
          </p:nvPr>
        </p:nvSpPr>
        <p:spPr>
          <a:xfrm>
            <a:off x="658200" y="131969"/>
            <a:ext cx="10515600" cy="1073484"/>
          </a:xfrm>
        </p:spPr>
        <p:txBody>
          <a:bodyPr/>
          <a:lstStyle/>
          <a:p>
            <a:pPr algn="ctr"/>
            <a:r>
              <a:rPr lang="en-US" altLang="ja-JP" dirty="0">
                <a:solidFill>
                  <a:srgbClr val="FF00FF"/>
                </a:solidFill>
                <a:latin typeface="メイリオ" panose="020B0604030504040204" pitchFamily="50" charset="-128"/>
                <a:ea typeface="メイリオ" panose="020B0604030504040204" pitchFamily="50" charset="-128"/>
              </a:rPr>
              <a:t>DEI</a:t>
            </a:r>
            <a:r>
              <a:rPr lang="ja-JP" altLang="en-US" dirty="0">
                <a:solidFill>
                  <a:srgbClr val="FF00FF"/>
                </a:solidFill>
                <a:latin typeface="メイリオ" panose="020B0604030504040204" pitchFamily="50" charset="-128"/>
                <a:ea typeface="メイリオ" panose="020B0604030504040204" pitchFamily="50" charset="-128"/>
              </a:rPr>
              <a:t>行動規範</a:t>
            </a:r>
            <a:endParaRPr kumimoji="1" lang="ja-JP" altLang="en-US" dirty="0">
              <a:solidFill>
                <a:srgbClr val="FF00FF"/>
              </a:solidFill>
            </a:endParaRPr>
          </a:p>
        </p:txBody>
      </p:sp>
      <p:sp>
        <p:nvSpPr>
          <p:cNvPr id="3" name="コンテンツ プレースホルダー 2">
            <a:extLst>
              <a:ext uri="{FF2B5EF4-FFF2-40B4-BE49-F238E27FC236}">
                <a16:creationId xmlns:a16="http://schemas.microsoft.com/office/drawing/2014/main" id="{F396ED9B-9D18-C15B-33A4-FDF78E1082F2}"/>
              </a:ext>
            </a:extLst>
          </p:cNvPr>
          <p:cNvSpPr>
            <a:spLocks noGrp="1"/>
          </p:cNvSpPr>
          <p:nvPr>
            <p:ph idx="1"/>
          </p:nvPr>
        </p:nvSpPr>
        <p:spPr>
          <a:xfrm>
            <a:off x="150607" y="1205453"/>
            <a:ext cx="12041393" cy="5381961"/>
          </a:xfrm>
        </p:spPr>
        <p:txBody>
          <a:bodyPr>
            <a:normAutofit/>
          </a:bodyPr>
          <a:lstStyle/>
          <a:p>
            <a:pPr marL="0" indent="0">
              <a:buNone/>
            </a:pPr>
            <a:r>
              <a:rPr kumimoji="1" lang="en-US" altLang="ja-JP" b="1" dirty="0">
                <a:latin typeface="メイリオ" panose="020B0604030504040204" pitchFamily="50" charset="-128"/>
                <a:ea typeface="メイリオ" panose="020B0604030504040204" pitchFamily="50" charset="-128"/>
              </a:rPr>
              <a:t>DEI</a:t>
            </a:r>
            <a:r>
              <a:rPr kumimoji="1" lang="ja-JP" altLang="en-US" b="1" dirty="0">
                <a:latin typeface="メイリオ" panose="020B0604030504040204" pitchFamily="50" charset="-128"/>
                <a:ea typeface="メイリオ" panose="020B0604030504040204" pitchFamily="50" charset="-128"/>
              </a:rPr>
              <a:t>行動規範：行動規範は</a:t>
            </a:r>
            <a:r>
              <a:rPr kumimoji="1" lang="ja-JP" altLang="en-US" sz="3900" b="1" dirty="0">
                <a:solidFill>
                  <a:srgbClr val="FF0000"/>
                </a:solidFill>
                <a:latin typeface="メイリオ" panose="020B0604030504040204" pitchFamily="50" charset="-128"/>
                <a:ea typeface="メイリオ" panose="020B0604030504040204" pitchFamily="50" charset="-128"/>
              </a:rPr>
              <a:t>中核的価値観を反映</a:t>
            </a:r>
            <a:endParaRPr kumimoji="1" lang="en-US" altLang="ja-JP" sz="3900" b="1" dirty="0">
              <a:solidFill>
                <a:srgbClr val="FF0000"/>
              </a:solidFill>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a:t>
            </a:r>
            <a:r>
              <a:rPr kumimoji="1" lang="ja-JP" altLang="en-US" b="1" dirty="0">
                <a:latin typeface="メイリオ" panose="020B0604030504040204" pitchFamily="50" charset="-128"/>
                <a:ea typeface="メイリオ" panose="020B0604030504040204" pitchFamily="50" charset="-128"/>
              </a:rPr>
              <a:t>誰にとっても協力的で、前向きで、健全な環境を</a:t>
            </a:r>
            <a:endParaRPr kumimoji="1" lang="en-US" altLang="ja-JP" b="1" dirty="0">
              <a:latin typeface="メイリオ" panose="020B0604030504040204" pitchFamily="50" charset="-128"/>
              <a:ea typeface="メイリオ" panose="020B0604030504040204" pitchFamily="50" charset="-128"/>
            </a:endParaRPr>
          </a:p>
          <a:p>
            <a:pPr marL="0" indent="0">
              <a:buNone/>
            </a:pPr>
            <a:r>
              <a:rPr kumimoji="1" lang="ja-JP" altLang="en-US" b="1" dirty="0">
                <a:latin typeface="メイリオ" panose="020B0604030504040204" pitchFamily="50" charset="-128"/>
                <a:ea typeface="メイリオ" panose="020B0604030504040204" pitchFamily="50" charset="-128"/>
              </a:rPr>
              <a:t>　　　　　　ロータリー会員が築き、維持するのを支える枠組み。</a:t>
            </a:r>
            <a:endParaRPr kumimoji="1" lang="en-US" altLang="ja-JP" b="1" dirty="0">
              <a:latin typeface="メイリオ" panose="020B0604030504040204" pitchFamily="50" charset="-128"/>
              <a:ea typeface="メイリオ" panose="020B0604030504040204" pitchFamily="50" charset="-128"/>
            </a:endParaRPr>
          </a:p>
          <a:p>
            <a:pPr marL="0" indent="0">
              <a:lnSpc>
                <a:spcPct val="150000"/>
              </a:lnSpc>
              <a:buNone/>
            </a:pPr>
            <a:r>
              <a:rPr kumimoji="1" lang="ja-JP" altLang="en-US" sz="2600" b="1" dirty="0">
                <a:latin typeface="メイリオ" panose="020B0604030504040204" pitchFamily="50" charset="-128"/>
                <a:ea typeface="メイリオ" panose="020B0604030504040204" pitchFamily="50" charset="-128"/>
              </a:rPr>
              <a:t>ロータリーの中核的価値観：</a:t>
            </a:r>
            <a:r>
              <a:rPr kumimoji="1" lang="ja-JP" altLang="en-US" sz="2600" b="1" dirty="0">
                <a:solidFill>
                  <a:srgbClr val="FF0000"/>
                </a:solidFill>
                <a:latin typeface="メイリオ" panose="020B0604030504040204" pitchFamily="50" charset="-128"/>
                <a:ea typeface="メイリオ" panose="020B0604030504040204" pitchFamily="50" charset="-128"/>
              </a:rPr>
              <a:t>親睦、高潔性、多様性、奉仕、リーダーシップ</a:t>
            </a:r>
            <a:endParaRPr kumimoji="1" lang="en-US" altLang="ja-JP" sz="2600" b="1" dirty="0">
              <a:solidFill>
                <a:srgbClr val="FF0000"/>
              </a:solidFill>
              <a:latin typeface="メイリオ" panose="020B0604030504040204" pitchFamily="50" charset="-128"/>
              <a:ea typeface="メイリオ" panose="020B0604030504040204" pitchFamily="50" charset="-128"/>
            </a:endParaRPr>
          </a:p>
          <a:p>
            <a:pPr marL="0" indent="0">
              <a:lnSpc>
                <a:spcPct val="150000"/>
              </a:lnSpc>
              <a:buNone/>
            </a:pPr>
            <a:r>
              <a:rPr kumimoji="1" lang="ja-JP" altLang="en-US" sz="3000" b="1" dirty="0">
                <a:latin typeface="メイリオ" panose="020B0604030504040204" pitchFamily="50" charset="-128"/>
                <a:ea typeface="メイリオ" panose="020B0604030504040204" pitchFamily="50" charset="-128"/>
              </a:rPr>
              <a:t>（行動規範の求めるもの）</a:t>
            </a:r>
            <a:endParaRPr kumimoji="1" lang="en-US" altLang="ja-JP" sz="3000" b="1" dirty="0">
              <a:latin typeface="メイリオ" panose="020B0604030504040204" pitchFamily="50" charset="-128"/>
              <a:ea typeface="メイリオ" panose="020B0604030504040204" pitchFamily="50" charset="-128"/>
            </a:endParaRPr>
          </a:p>
          <a:p>
            <a:pPr>
              <a:buFont typeface="Wingdings" panose="05000000000000000000" pitchFamily="2" charset="2"/>
              <a:buChar char="l"/>
            </a:pPr>
            <a:r>
              <a:rPr kumimoji="1" lang="ja-JP" altLang="en-US" b="1" dirty="0">
                <a:solidFill>
                  <a:srgbClr val="0000FF"/>
                </a:solidFill>
                <a:latin typeface="メイリオ" panose="020B0604030504040204" pitchFamily="50" charset="-128"/>
                <a:ea typeface="メイリオ" panose="020B0604030504040204" pitchFamily="50" charset="-128"/>
              </a:rPr>
              <a:t>他者を尊重</a:t>
            </a:r>
            <a:r>
              <a:rPr kumimoji="1" lang="ja-JP" altLang="en-US" b="1" dirty="0">
                <a:latin typeface="メイリオ" panose="020B0604030504040204" pitchFamily="50" charset="-128"/>
                <a:ea typeface="メイリオ" panose="020B0604030504040204" pitchFamily="50" charset="-128"/>
              </a:rPr>
              <a:t>する言葉を使う</a:t>
            </a:r>
            <a:endParaRPr kumimoji="1" lang="en-US" altLang="ja-JP" b="1" dirty="0">
              <a:latin typeface="メイリオ" panose="020B0604030504040204" pitchFamily="50" charset="-128"/>
              <a:ea typeface="メイリオ" panose="020B0604030504040204" pitchFamily="50" charset="-128"/>
            </a:endParaRPr>
          </a:p>
          <a:p>
            <a:pPr>
              <a:buFont typeface="Wingdings" panose="05000000000000000000" pitchFamily="2" charset="2"/>
              <a:buChar char="l"/>
            </a:pPr>
            <a:r>
              <a:rPr kumimoji="1" lang="ja-JP" altLang="en-US" b="1" dirty="0">
                <a:solidFill>
                  <a:srgbClr val="0000FF"/>
                </a:solidFill>
                <a:latin typeface="メイリオ" panose="020B0604030504040204" pitchFamily="50" charset="-128"/>
                <a:ea typeface="メイリオ" panose="020B0604030504040204" pitchFamily="50" charset="-128"/>
              </a:rPr>
              <a:t>サポート</a:t>
            </a:r>
            <a:r>
              <a:rPr kumimoji="1" lang="ja-JP" altLang="en-US" b="1" dirty="0">
                <a:latin typeface="メイリオ" panose="020B0604030504040204" pitchFamily="50" charset="-128"/>
                <a:ea typeface="メイリオ" panose="020B0604030504040204" pitchFamily="50" charset="-128"/>
              </a:rPr>
              <a:t>を示す</a:t>
            </a:r>
            <a:endParaRPr kumimoji="1" lang="en-US" altLang="ja-JP" b="1" dirty="0">
              <a:latin typeface="メイリオ" panose="020B0604030504040204" pitchFamily="50" charset="-128"/>
              <a:ea typeface="メイリオ" panose="020B0604030504040204" pitchFamily="50" charset="-128"/>
            </a:endParaRPr>
          </a:p>
          <a:p>
            <a:pPr>
              <a:buFont typeface="Wingdings" panose="05000000000000000000" pitchFamily="2" charset="2"/>
              <a:buChar char="l"/>
            </a:pPr>
            <a:r>
              <a:rPr kumimoji="1" lang="ja-JP" altLang="en-US" b="1" dirty="0">
                <a:solidFill>
                  <a:srgbClr val="0000FF"/>
                </a:solidFill>
                <a:latin typeface="メイリオ" panose="020B0604030504040204" pitchFamily="50" charset="-128"/>
                <a:ea typeface="メイリオ" panose="020B0604030504040204" pitchFamily="50" charset="-128"/>
              </a:rPr>
              <a:t>温かく迎えるインクルーシブな環境</a:t>
            </a:r>
            <a:r>
              <a:rPr kumimoji="1" lang="ja-JP" altLang="en-US" b="1" dirty="0">
                <a:latin typeface="メイリオ" panose="020B0604030504040204" pitchFamily="50" charset="-128"/>
                <a:ea typeface="メイリオ" panose="020B0604030504040204" pitchFamily="50" charset="-128"/>
              </a:rPr>
              <a:t>を助長する</a:t>
            </a:r>
            <a:endParaRPr kumimoji="1" lang="en-US" altLang="ja-JP" b="1" dirty="0">
              <a:latin typeface="メイリオ" panose="020B0604030504040204" pitchFamily="50" charset="-128"/>
              <a:ea typeface="メイリオ" panose="020B0604030504040204" pitchFamily="50" charset="-128"/>
            </a:endParaRPr>
          </a:p>
          <a:p>
            <a:pPr>
              <a:buFont typeface="Wingdings" panose="05000000000000000000" pitchFamily="2" charset="2"/>
              <a:buChar char="l"/>
            </a:pPr>
            <a:r>
              <a:rPr kumimoji="1" lang="ja-JP" altLang="en-US" b="1" dirty="0">
                <a:solidFill>
                  <a:srgbClr val="0000FF"/>
                </a:solidFill>
                <a:latin typeface="メイリオ" panose="020B0604030504040204" pitchFamily="50" charset="-128"/>
                <a:ea typeface="メイリオ" panose="020B0604030504040204" pitchFamily="50" charset="-128"/>
              </a:rPr>
              <a:t>多様性を重んじる</a:t>
            </a:r>
          </a:p>
        </p:txBody>
      </p:sp>
      <p:sp>
        <p:nvSpPr>
          <p:cNvPr id="4" name="スライド番号プレースホルダー 3">
            <a:extLst>
              <a:ext uri="{FF2B5EF4-FFF2-40B4-BE49-F238E27FC236}">
                <a16:creationId xmlns:a16="http://schemas.microsoft.com/office/drawing/2014/main" id="{1A34D69F-CDA9-EB0C-57F5-9982B08BD082}"/>
              </a:ext>
            </a:extLst>
          </p:cNvPr>
          <p:cNvSpPr>
            <a:spLocks noGrp="1"/>
          </p:cNvSpPr>
          <p:nvPr>
            <p:ph type="sldNum" sz="quarter" idx="12"/>
          </p:nvPr>
        </p:nvSpPr>
        <p:spPr/>
        <p:txBody>
          <a:bodyPr/>
          <a:lstStyle/>
          <a:p>
            <a:fld id="{711CFCEA-B029-4D6B-83EE-85C4BBFC9731}" type="slidenum">
              <a:rPr kumimoji="1" lang="ja-JP" altLang="en-US" smtClean="0"/>
              <a:t>16</a:t>
            </a:fld>
            <a:endParaRPr kumimoji="1" lang="ja-JP" altLang="en-US"/>
          </a:p>
        </p:txBody>
      </p:sp>
      <p:pic>
        <p:nvPicPr>
          <p:cNvPr id="5" name="コンテンツ プレースホルダー 2">
            <a:extLst>
              <a:ext uri="{FF2B5EF4-FFF2-40B4-BE49-F238E27FC236}">
                <a16:creationId xmlns:a16="http://schemas.microsoft.com/office/drawing/2014/main" id="{9DB94B76-A2FC-B78A-8EDB-00E55767A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437" y="3796923"/>
            <a:ext cx="3564781" cy="1188000"/>
          </a:xfrm>
          <a:prstGeom prst="rect">
            <a:avLst/>
          </a:prstGeom>
        </p:spPr>
      </p:pic>
      <p:pic>
        <p:nvPicPr>
          <p:cNvPr id="6" name="Picture 6" descr="RotaryMBS_RGB.png">
            <a:extLst>
              <a:ext uri="{FF2B5EF4-FFF2-40B4-BE49-F238E27FC236}">
                <a16:creationId xmlns:a16="http://schemas.microsoft.com/office/drawing/2014/main" id="{71597733-48D2-9B86-C368-B10B0429D2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29900" y="6123864"/>
            <a:ext cx="12319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四角形: 角を丸くする 7">
            <a:extLst>
              <a:ext uri="{FF2B5EF4-FFF2-40B4-BE49-F238E27FC236}">
                <a16:creationId xmlns:a16="http://schemas.microsoft.com/office/drawing/2014/main" id="{A5406733-0A7B-EC5B-3524-5E42CFFCE4AE}"/>
              </a:ext>
            </a:extLst>
          </p:cNvPr>
          <p:cNvSpPr/>
          <p:nvPr/>
        </p:nvSpPr>
        <p:spPr>
          <a:xfrm>
            <a:off x="3792000" y="115570"/>
            <a:ext cx="4248000" cy="955822"/>
          </a:xfrm>
          <a:prstGeom prst="roundRect">
            <a:avLst/>
          </a:prstGeom>
          <a:noFill/>
          <a:ln w="5715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A336FB34-7A98-D49B-1238-371867FA29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7044" y="115570"/>
            <a:ext cx="1074349" cy="1224000"/>
          </a:xfrm>
          <a:prstGeom prst="rect">
            <a:avLst/>
          </a:prstGeom>
        </p:spPr>
      </p:pic>
    </p:spTree>
    <p:extLst>
      <p:ext uri="{BB962C8B-B14F-4D97-AF65-F5344CB8AC3E}">
        <p14:creationId xmlns:p14="http://schemas.microsoft.com/office/powerpoint/2010/main" val="4187097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id="{6B24F4DE-4E76-356D-6867-C973E32EFAC4}"/>
              </a:ext>
            </a:extLst>
          </p:cNvPr>
          <p:cNvSpPr/>
          <p:nvPr/>
        </p:nvSpPr>
        <p:spPr>
          <a:xfrm>
            <a:off x="3868485" y="5027295"/>
            <a:ext cx="3852000" cy="468000"/>
          </a:xfrm>
          <a:prstGeom prst="roundRect">
            <a:avLst/>
          </a:prstGeom>
          <a:solidFill>
            <a:srgbClr val="9900FF"/>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F38EF8C5-0B2F-4E33-C9F6-D77CD6FE7C3F}"/>
              </a:ext>
            </a:extLst>
          </p:cNvPr>
          <p:cNvSpPr/>
          <p:nvPr/>
        </p:nvSpPr>
        <p:spPr>
          <a:xfrm>
            <a:off x="419289" y="4979924"/>
            <a:ext cx="1620000" cy="504000"/>
          </a:xfrm>
          <a:prstGeom prst="roundRect">
            <a:avLst/>
          </a:prstGeom>
          <a:solidFill>
            <a:srgbClr val="9900FF"/>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3F8708BF-9E4E-1BBA-D3D7-154D6ED02DAF}"/>
              </a:ext>
            </a:extLst>
          </p:cNvPr>
          <p:cNvSpPr/>
          <p:nvPr/>
        </p:nvSpPr>
        <p:spPr>
          <a:xfrm>
            <a:off x="2039289" y="4598353"/>
            <a:ext cx="5139724" cy="360000"/>
          </a:xfrm>
          <a:prstGeom prst="roundRect">
            <a:avLst/>
          </a:prstGeom>
          <a:solidFill>
            <a:srgbClr val="9900FF"/>
          </a:solidFill>
          <a:ln w="38100">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コンテンツ プレースホルダー 2">
            <a:extLst>
              <a:ext uri="{FF2B5EF4-FFF2-40B4-BE49-F238E27FC236}">
                <a16:creationId xmlns:a16="http://schemas.microsoft.com/office/drawing/2014/main" id="{F396ED9B-9D18-C15B-33A4-FDF78E1082F2}"/>
              </a:ext>
            </a:extLst>
          </p:cNvPr>
          <p:cNvSpPr>
            <a:spLocks noGrp="1"/>
          </p:cNvSpPr>
          <p:nvPr>
            <p:ph idx="1"/>
          </p:nvPr>
        </p:nvSpPr>
        <p:spPr>
          <a:xfrm>
            <a:off x="377377" y="1255776"/>
            <a:ext cx="11814622" cy="5544000"/>
          </a:xfrm>
        </p:spPr>
        <p:txBody>
          <a:bodyPr>
            <a:normAutofit fontScale="92500" lnSpcReduction="10000"/>
          </a:bodyPr>
          <a:lstStyle/>
          <a:p>
            <a:pPr marL="0" indent="0">
              <a:buNone/>
            </a:pPr>
            <a:endParaRPr kumimoji="1" lang="en-US" altLang="ja-JP" sz="2000" dirty="0">
              <a:latin typeface="メイリオ" panose="020B0604030504040204" pitchFamily="50" charset="-128"/>
              <a:ea typeface="メイリオ" panose="020B0604030504040204" pitchFamily="50" charset="-128"/>
            </a:endParaRPr>
          </a:p>
          <a:p>
            <a:pPr marL="0" indent="0">
              <a:buNone/>
            </a:pPr>
            <a:endParaRPr kumimoji="1" lang="en-US" altLang="ja-JP" sz="2000" dirty="0">
              <a:latin typeface="メイリオ" panose="020B0604030504040204" pitchFamily="50" charset="-128"/>
              <a:ea typeface="メイリオ" panose="020B0604030504040204" pitchFamily="50" charset="-128"/>
            </a:endParaRPr>
          </a:p>
          <a:p>
            <a:pPr marL="0" indent="0">
              <a:buNone/>
            </a:pPr>
            <a:endParaRPr kumimoji="1" lang="en-US" altLang="ja-JP" sz="2000" dirty="0">
              <a:latin typeface="メイリオ" panose="020B0604030504040204" pitchFamily="50" charset="-128"/>
              <a:ea typeface="メイリオ" panose="020B0604030504040204" pitchFamily="50" charset="-128"/>
            </a:endParaRPr>
          </a:p>
          <a:p>
            <a:pPr marL="0" indent="0">
              <a:buNone/>
            </a:pPr>
            <a:endParaRPr kumimoji="1" lang="en-US" altLang="ja-JP" sz="2000" dirty="0">
              <a:latin typeface="メイリオ" panose="020B0604030504040204" pitchFamily="50" charset="-128"/>
              <a:ea typeface="メイリオ" panose="020B0604030504040204" pitchFamily="50" charset="-128"/>
            </a:endParaRPr>
          </a:p>
          <a:p>
            <a:pPr marL="0" indent="0">
              <a:buNone/>
            </a:pPr>
            <a:endParaRPr kumimoji="1" lang="en-US" altLang="ja-JP" sz="2000" dirty="0">
              <a:latin typeface="メイリオ" panose="020B0604030504040204" pitchFamily="50" charset="-128"/>
              <a:ea typeface="メイリオ" panose="020B0604030504040204" pitchFamily="50" charset="-128"/>
            </a:endParaRPr>
          </a:p>
          <a:p>
            <a:pPr marL="0" indent="0">
              <a:buNone/>
            </a:pPr>
            <a:endParaRPr kumimoji="1" lang="en-US" altLang="ja-JP" sz="2000" dirty="0">
              <a:latin typeface="メイリオ" panose="020B0604030504040204" pitchFamily="50" charset="-128"/>
              <a:ea typeface="メイリオ" panose="020B0604030504040204" pitchFamily="50" charset="-128"/>
            </a:endParaRPr>
          </a:p>
          <a:p>
            <a:pPr marL="0" indent="0">
              <a:lnSpc>
                <a:spcPct val="110000"/>
              </a:lnSpc>
              <a:buNone/>
            </a:pPr>
            <a:r>
              <a:rPr kumimoji="1" lang="ja-JP" altLang="en-US" sz="2000" dirty="0">
                <a:latin typeface="メイリオ" panose="020B0604030504040204" pitchFamily="50" charset="-128"/>
                <a:ea typeface="メイリオ" panose="020B0604030504040204" pitchFamily="50" charset="-128"/>
              </a:rPr>
              <a:t>ロータリーで私たちは、持続可能な良い変化を生むために人びとが手を取り合って行動する世界という　</a:t>
            </a:r>
            <a:endParaRPr kumimoji="1" lang="en-US" altLang="ja-JP" sz="2000" dirty="0">
              <a:latin typeface="メイリオ" panose="020B0604030504040204" pitchFamily="50" charset="-128"/>
              <a:ea typeface="メイリオ" panose="020B0604030504040204" pitchFamily="50" charset="-128"/>
            </a:endParaRPr>
          </a:p>
          <a:p>
            <a:pPr marL="0" indent="0">
              <a:lnSpc>
                <a:spcPct val="110000"/>
              </a:lnSpc>
              <a:buNone/>
            </a:pPr>
            <a:r>
              <a:rPr kumimoji="1" lang="ja-JP" altLang="en-US" sz="2000" b="1" dirty="0">
                <a:latin typeface="メイリオ" panose="020B0604030504040204" pitchFamily="50" charset="-128"/>
                <a:ea typeface="メイリオ" panose="020B0604030504040204" pitchFamily="50" charset="-128"/>
              </a:rPr>
              <a:t>ビジョンの実現には、多様性があり、公平で、                                               を培う事が不可欠。</a:t>
            </a:r>
            <a:endParaRPr kumimoji="1" lang="en-US" altLang="ja-JP" sz="800" b="1" dirty="0">
              <a:latin typeface="メイリオ" panose="020B0604030504040204" pitchFamily="50" charset="-128"/>
              <a:ea typeface="メイリオ" panose="020B0604030504040204" pitchFamily="50" charset="-128"/>
            </a:endParaRPr>
          </a:p>
          <a:p>
            <a:pPr marL="0" indent="0">
              <a:lnSpc>
                <a:spcPct val="110000"/>
              </a:lnSpc>
              <a:buNone/>
            </a:pPr>
            <a:r>
              <a:rPr kumimoji="1" lang="ja-JP" altLang="en-US" sz="2000" dirty="0">
                <a:latin typeface="メイリオ" panose="020B0604030504040204" pitchFamily="50" charset="-128"/>
                <a:ea typeface="メイリオ" panose="020B0604030504040204" pitchFamily="50" charset="-128"/>
              </a:rPr>
              <a:t>私たちは、すべての人が目に見える、または目に見えない本質的に独自の資質を備えていると信じて</a:t>
            </a:r>
            <a:endParaRPr kumimoji="1" lang="en-US" altLang="ja-JP" sz="2000" dirty="0">
              <a:latin typeface="メイリオ" panose="020B0604030504040204" pitchFamily="50" charset="-128"/>
              <a:ea typeface="メイリオ" panose="020B0604030504040204" pitchFamily="50" charset="-128"/>
            </a:endParaRPr>
          </a:p>
          <a:p>
            <a:pPr marL="0" indent="0">
              <a:lnSpc>
                <a:spcPct val="110000"/>
              </a:lnSpc>
              <a:buNone/>
            </a:pPr>
            <a:r>
              <a:rPr kumimoji="1" lang="ja-JP" altLang="en-US" sz="2000" dirty="0">
                <a:latin typeface="メイリオ" panose="020B0604030504040204" pitchFamily="50" charset="-128"/>
                <a:ea typeface="メイリオ" panose="020B0604030504040204" pitchFamily="50" charset="-128"/>
              </a:rPr>
              <a:t>います。また、</a:t>
            </a:r>
            <a:r>
              <a:rPr kumimoji="1" lang="ja-JP" altLang="en-US" sz="2000" b="1" dirty="0">
                <a:solidFill>
                  <a:srgbClr val="FFFF00"/>
                </a:solidFill>
                <a:uFill>
                  <a:solidFill>
                    <a:srgbClr val="FFFF00"/>
                  </a:solidFill>
                </a:uFill>
                <a:latin typeface="メイリオ" panose="020B0604030504040204" pitchFamily="50" charset="-128"/>
                <a:ea typeface="メイリオ" panose="020B0604030504040204" pitchFamily="50" charset="-128"/>
              </a:rPr>
              <a:t>自分が大切にされているとすべての人が感じ</a:t>
            </a:r>
            <a:r>
              <a:rPr kumimoji="1" lang="ja-JP" altLang="en-US" sz="2000" dirty="0">
                <a:latin typeface="メイリオ" panose="020B0604030504040204" pitchFamily="50" charset="-128"/>
                <a:ea typeface="メイリオ" panose="020B0604030504040204" pitchFamily="50" charset="-128"/>
              </a:rPr>
              <a:t>、</a:t>
            </a:r>
            <a:endParaRPr kumimoji="1" lang="en-US" altLang="ja-JP" sz="2000" dirty="0">
              <a:latin typeface="メイリオ" panose="020B0604030504040204" pitchFamily="50" charset="-128"/>
              <a:ea typeface="メイリオ" panose="020B0604030504040204" pitchFamily="50" charset="-128"/>
            </a:endParaRPr>
          </a:p>
          <a:p>
            <a:pPr marL="0" indent="0">
              <a:buNone/>
            </a:pPr>
            <a:r>
              <a:rPr kumimoji="1" lang="ja-JP" altLang="en-US" sz="3200" b="1" dirty="0">
                <a:solidFill>
                  <a:srgbClr val="FFFF00"/>
                </a:solidFill>
                <a:latin typeface="メイリオ" panose="020B0604030504040204" pitchFamily="50" charset="-128"/>
                <a:ea typeface="メイリオ" panose="020B0604030504040204" pitchFamily="50" charset="-128"/>
              </a:rPr>
              <a:t>帰属意識 </a:t>
            </a:r>
            <a:r>
              <a:rPr kumimoji="1" lang="ja-JP" altLang="en-US" sz="2000" dirty="0">
                <a:latin typeface="メイリオ" panose="020B0604030504040204" pitchFamily="50" charset="-128"/>
                <a:ea typeface="メイリオ" panose="020B0604030504040204" pitchFamily="50" charset="-128"/>
              </a:rPr>
              <a:t>を持てるような </a:t>
            </a:r>
            <a:r>
              <a:rPr kumimoji="1" lang="ja-JP" altLang="en-US" sz="3200" b="1" dirty="0">
                <a:solidFill>
                  <a:srgbClr val="FFFF00"/>
                </a:solidFill>
                <a:latin typeface="メイリオ" panose="020B0604030504040204" pitchFamily="50" charset="-128"/>
                <a:ea typeface="メイリオ" panose="020B0604030504040204" pitchFamily="50" charset="-128"/>
              </a:rPr>
              <a:t>インクルーシブな文化 </a:t>
            </a:r>
            <a:r>
              <a:rPr kumimoji="1" lang="ja-JP" altLang="en-US" sz="2000" dirty="0">
                <a:latin typeface="メイリオ" panose="020B0604030504040204" pitchFamily="50" charset="-128"/>
                <a:ea typeface="メイリオ" panose="020B0604030504040204" pitchFamily="50" charset="-128"/>
              </a:rPr>
              <a:t>を築くことに全力を注ぎます。</a:t>
            </a:r>
            <a:endParaRPr kumimoji="1" lang="en-US" altLang="ja-JP" sz="2000" dirty="0">
              <a:latin typeface="メイリオ" panose="020B0604030504040204" pitchFamily="50" charset="-128"/>
              <a:ea typeface="メイリオ" panose="020B0604030504040204" pitchFamily="50" charset="-128"/>
            </a:endParaRPr>
          </a:p>
          <a:p>
            <a:pPr marL="0" indent="0">
              <a:lnSpc>
                <a:spcPct val="110000"/>
              </a:lnSpc>
              <a:buNone/>
            </a:pPr>
            <a:r>
              <a:rPr kumimoji="1" lang="ja-JP" altLang="en-US" sz="2000" b="1" dirty="0">
                <a:solidFill>
                  <a:srgbClr val="CC00FF"/>
                </a:solidFill>
                <a:latin typeface="メイリオ" panose="020B0604030504040204" pitchFamily="50" charset="-128"/>
                <a:ea typeface="メイリオ" panose="020B0604030504040204" pitchFamily="50" charset="-128"/>
              </a:rPr>
              <a:t>高潔性</a:t>
            </a:r>
            <a:r>
              <a:rPr kumimoji="1" lang="ja-JP" altLang="en-US" sz="2000" dirty="0">
                <a:latin typeface="メイリオ" panose="020B0604030504040204" pitchFamily="50" charset="-128"/>
                <a:ea typeface="メイリオ" panose="020B0604030504040204" pitchFamily="50" charset="-128"/>
              </a:rPr>
              <a:t>という価値観に従い、</a:t>
            </a:r>
            <a:r>
              <a:rPr kumimoji="1" lang="en-US" altLang="ja-JP" sz="2000" dirty="0">
                <a:latin typeface="メイリオ" panose="020B0604030504040204" pitchFamily="50" charset="-128"/>
                <a:ea typeface="メイリオ" panose="020B0604030504040204" pitchFamily="50" charset="-128"/>
              </a:rPr>
              <a:t>DEI</a:t>
            </a:r>
            <a:r>
              <a:rPr kumimoji="1" lang="ja-JP" altLang="en-US" sz="2000" dirty="0">
                <a:latin typeface="メイリオ" panose="020B0604030504040204" pitchFamily="50" charset="-128"/>
                <a:ea typeface="メイリオ" panose="020B0604030504040204" pitchFamily="50" charset="-128"/>
              </a:rPr>
              <a:t>（多様性、公平さ、インクルージョン）にいたる旅路において</a:t>
            </a:r>
            <a:endParaRPr kumimoji="1" lang="en-US" altLang="ja-JP" sz="2000" dirty="0">
              <a:latin typeface="メイリオ" panose="020B0604030504040204" pitchFamily="50" charset="-128"/>
              <a:ea typeface="メイリオ" panose="020B0604030504040204" pitchFamily="50" charset="-128"/>
            </a:endParaRPr>
          </a:p>
          <a:p>
            <a:pPr marL="0" indent="0">
              <a:lnSpc>
                <a:spcPct val="110000"/>
              </a:lnSpc>
              <a:buNone/>
            </a:pPr>
            <a:r>
              <a:rPr kumimoji="1" lang="ja-JP" altLang="en-US" sz="2000" dirty="0">
                <a:latin typeface="メイリオ" panose="020B0604030504040204" pitchFamily="50" charset="-128"/>
                <a:ea typeface="メイリオ" panose="020B0604030504040204" pitchFamily="50" charset="-128"/>
              </a:rPr>
              <a:t>組織として自分たちがどこにいるのか正直かつ透明性を持って見据えるとともに、これからも学び、</a:t>
            </a:r>
            <a:endParaRPr kumimoji="1" lang="en-US" altLang="ja-JP" sz="2000" dirty="0">
              <a:latin typeface="メイリオ" panose="020B0604030504040204" pitchFamily="50" charset="-128"/>
              <a:ea typeface="メイリオ" panose="020B0604030504040204" pitchFamily="50" charset="-128"/>
            </a:endParaRPr>
          </a:p>
          <a:p>
            <a:pPr marL="0" indent="0">
              <a:lnSpc>
                <a:spcPct val="110000"/>
              </a:lnSpc>
              <a:buNone/>
            </a:pPr>
            <a:r>
              <a:rPr kumimoji="1" lang="ja-JP" altLang="en-US" sz="2000" dirty="0">
                <a:latin typeface="メイリオ" panose="020B0604030504040204" pitchFamily="50" charset="-128"/>
                <a:ea typeface="メイリオ" panose="020B0604030504040204" pitchFamily="50" charset="-128"/>
              </a:rPr>
              <a:t>向上し続けることに全力を尽くします。（</a:t>
            </a:r>
            <a:r>
              <a:rPr kumimoji="1" lang="en-US" altLang="ja-JP" sz="2000" dirty="0">
                <a:latin typeface="メイリオ" panose="020B0604030504040204" pitchFamily="50" charset="-128"/>
                <a:ea typeface="メイリオ" panose="020B0604030504040204" pitchFamily="50" charset="-128"/>
              </a:rPr>
              <a:t>2021</a:t>
            </a:r>
            <a:r>
              <a:rPr kumimoji="1" lang="ja-JP" altLang="en-US" sz="2000" dirty="0">
                <a:latin typeface="メイリオ" panose="020B0604030504040204" pitchFamily="50" charset="-128"/>
                <a:ea typeface="メイリオ" panose="020B0604030504040204" pitchFamily="50" charset="-128"/>
              </a:rPr>
              <a:t>年</a:t>
            </a:r>
            <a:r>
              <a:rPr kumimoji="1" lang="en-US" altLang="ja-JP" sz="2000" dirty="0">
                <a:latin typeface="メイリオ" panose="020B0604030504040204" pitchFamily="50" charset="-128"/>
                <a:ea typeface="メイリオ" panose="020B0604030504040204" pitchFamily="50" charset="-128"/>
              </a:rPr>
              <a:t>6</a:t>
            </a:r>
            <a:r>
              <a:rPr kumimoji="1" lang="ja-JP" altLang="en-US" sz="2000" dirty="0">
                <a:latin typeface="メイリオ" panose="020B0604030504040204" pitchFamily="50" charset="-128"/>
                <a:ea typeface="メイリオ" panose="020B0604030504040204" pitchFamily="50" charset="-128"/>
              </a:rPr>
              <a:t>月理事）</a:t>
            </a:r>
            <a:endParaRPr kumimoji="1" lang="en-US" altLang="ja-JP" sz="2000" dirty="0">
              <a:latin typeface="メイリオ" panose="020B0604030504040204" pitchFamily="50" charset="-128"/>
              <a:ea typeface="メイリオ" panose="020B0604030504040204" pitchFamily="50" charset="-128"/>
            </a:endParaRPr>
          </a:p>
        </p:txBody>
      </p:sp>
      <p:sp>
        <p:nvSpPr>
          <p:cNvPr id="2" name="タイトル 1">
            <a:extLst>
              <a:ext uri="{FF2B5EF4-FFF2-40B4-BE49-F238E27FC236}">
                <a16:creationId xmlns:a16="http://schemas.microsoft.com/office/drawing/2014/main" id="{A6F4792A-99B8-7C7B-C83F-FA519D9E95C1}"/>
              </a:ext>
            </a:extLst>
          </p:cNvPr>
          <p:cNvSpPr>
            <a:spLocks noGrp="1"/>
          </p:cNvSpPr>
          <p:nvPr>
            <p:ph type="title"/>
          </p:nvPr>
        </p:nvSpPr>
        <p:spPr>
          <a:xfrm>
            <a:off x="190052" y="136525"/>
            <a:ext cx="11811895" cy="1325563"/>
          </a:xfrm>
        </p:spPr>
        <p:txBody>
          <a:bodyPr>
            <a:normAutofit/>
          </a:bodyPr>
          <a:lstStyle/>
          <a:p>
            <a:pPr algn="ctr"/>
            <a:r>
              <a:rPr kumimoji="1" lang="ja-JP" altLang="en-US" sz="3000" dirty="0">
                <a:solidFill>
                  <a:srgbClr val="FF00FF"/>
                </a:solidFill>
                <a:latin typeface="メイリオ" panose="020B0604030504040204" pitchFamily="50" charset="-128"/>
                <a:ea typeface="メイリオ" panose="020B0604030504040204" pitchFamily="50" charset="-128"/>
              </a:rPr>
              <a:t>多様性・公平さ・インクルージョンへの</a:t>
            </a:r>
            <a:br>
              <a:rPr kumimoji="1" lang="en-US" altLang="ja-JP" sz="3000" dirty="0">
                <a:solidFill>
                  <a:srgbClr val="FF00FF"/>
                </a:solidFill>
                <a:latin typeface="メイリオ" panose="020B0604030504040204" pitchFamily="50" charset="-128"/>
                <a:ea typeface="メイリオ" panose="020B0604030504040204" pitchFamily="50" charset="-128"/>
              </a:rPr>
            </a:br>
            <a:r>
              <a:rPr kumimoji="1" lang="ja-JP" altLang="en-US" sz="3000" dirty="0">
                <a:solidFill>
                  <a:srgbClr val="FF00FF"/>
                </a:solidFill>
                <a:latin typeface="メイリオ" panose="020B0604030504040204" pitchFamily="50" charset="-128"/>
                <a:ea typeface="メイリオ" panose="020B0604030504040204" pitchFamily="50" charset="-128"/>
              </a:rPr>
              <a:t>ロータリーのコミットメント</a:t>
            </a:r>
            <a:endParaRPr kumimoji="1" lang="ja-JP" altLang="en-US" sz="3000" dirty="0">
              <a:solidFill>
                <a:srgbClr val="FF00FF"/>
              </a:solidFill>
            </a:endParaRPr>
          </a:p>
        </p:txBody>
      </p:sp>
      <p:sp>
        <p:nvSpPr>
          <p:cNvPr id="4" name="スライド番号プレースホルダー 3">
            <a:extLst>
              <a:ext uri="{FF2B5EF4-FFF2-40B4-BE49-F238E27FC236}">
                <a16:creationId xmlns:a16="http://schemas.microsoft.com/office/drawing/2014/main" id="{1A34D69F-CDA9-EB0C-57F5-9982B08BD082}"/>
              </a:ext>
            </a:extLst>
          </p:cNvPr>
          <p:cNvSpPr>
            <a:spLocks noGrp="1"/>
          </p:cNvSpPr>
          <p:nvPr>
            <p:ph type="sldNum" sz="quarter" idx="12"/>
          </p:nvPr>
        </p:nvSpPr>
        <p:spPr/>
        <p:txBody>
          <a:bodyPr/>
          <a:lstStyle/>
          <a:p>
            <a:fld id="{711CFCEA-B029-4D6B-83EE-85C4BBFC9731}" type="slidenum">
              <a:rPr kumimoji="1" lang="ja-JP" altLang="en-US" smtClean="0"/>
              <a:t>17</a:t>
            </a:fld>
            <a:endParaRPr kumimoji="1" lang="ja-JP" altLang="en-US"/>
          </a:p>
        </p:txBody>
      </p:sp>
      <p:pic>
        <p:nvPicPr>
          <p:cNvPr id="5" name="コンテンツ プレースホルダー 2">
            <a:extLst>
              <a:ext uri="{FF2B5EF4-FFF2-40B4-BE49-F238E27FC236}">
                <a16:creationId xmlns:a16="http://schemas.microsoft.com/office/drawing/2014/main" id="{9DB94B76-A2FC-B78A-8EDB-00E55767A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9775" y="1296749"/>
            <a:ext cx="6265475" cy="2088000"/>
          </a:xfrm>
          <a:prstGeom prst="rect">
            <a:avLst/>
          </a:prstGeom>
        </p:spPr>
      </p:pic>
      <p:pic>
        <p:nvPicPr>
          <p:cNvPr id="6" name="Picture 6" descr="RotaryMBS_RGB.png">
            <a:extLst>
              <a:ext uri="{FF2B5EF4-FFF2-40B4-BE49-F238E27FC236}">
                <a16:creationId xmlns:a16="http://schemas.microsoft.com/office/drawing/2014/main" id="{29193649-494A-371E-9282-43B35D18FE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56900" y="6282905"/>
            <a:ext cx="1116000" cy="41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04029F13-103C-670F-F5DA-85FF8883D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7077" y="115570"/>
            <a:ext cx="1137546" cy="1296000"/>
          </a:xfrm>
          <a:prstGeom prst="rect">
            <a:avLst/>
          </a:prstGeom>
        </p:spPr>
      </p:pic>
      <p:sp>
        <p:nvSpPr>
          <p:cNvPr id="8" name="四角形: 角を丸くする 7">
            <a:extLst>
              <a:ext uri="{FF2B5EF4-FFF2-40B4-BE49-F238E27FC236}">
                <a16:creationId xmlns:a16="http://schemas.microsoft.com/office/drawing/2014/main" id="{89AA212E-43AE-728B-52F7-FD0CFF3D074C}"/>
              </a:ext>
            </a:extLst>
          </p:cNvPr>
          <p:cNvSpPr/>
          <p:nvPr/>
        </p:nvSpPr>
        <p:spPr>
          <a:xfrm>
            <a:off x="2208513" y="235232"/>
            <a:ext cx="7848000" cy="983822"/>
          </a:xfrm>
          <a:prstGeom prst="roundRect">
            <a:avLst/>
          </a:prstGeom>
          <a:noFill/>
          <a:ln w="5715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FC883513-C626-8CCC-D8BC-5278305A2853}"/>
              </a:ext>
            </a:extLst>
          </p:cNvPr>
          <p:cNvSpPr/>
          <p:nvPr/>
        </p:nvSpPr>
        <p:spPr>
          <a:xfrm>
            <a:off x="5449250" y="3728044"/>
            <a:ext cx="3816000" cy="432000"/>
          </a:xfrm>
          <a:prstGeom prst="roundRect">
            <a:avLst/>
          </a:prstGeom>
          <a:solidFill>
            <a:srgbClr val="9900FF"/>
          </a:solidFill>
          <a:ln w="38100">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FF00"/>
                </a:solidFill>
                <a:latin typeface="メイリオ" panose="020B0604030504040204" pitchFamily="50" charset="-128"/>
                <a:ea typeface="メイリオ" panose="020B0604030504040204" pitchFamily="50" charset="-128"/>
              </a:rPr>
              <a:t>インクルーシブ</a:t>
            </a:r>
            <a:r>
              <a:rPr kumimoji="1" lang="ja-JP" altLang="en-US" sz="2000" b="1" dirty="0">
                <a:solidFill>
                  <a:srgbClr val="FFFF00"/>
                </a:solidFill>
              </a:rPr>
              <a:t>（包摂的な）文化</a:t>
            </a:r>
          </a:p>
        </p:txBody>
      </p:sp>
    </p:spTree>
    <p:extLst>
      <p:ext uri="{BB962C8B-B14F-4D97-AF65-F5344CB8AC3E}">
        <p14:creationId xmlns:p14="http://schemas.microsoft.com/office/powerpoint/2010/main" val="1625559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CA00D4-40D9-3741-AD86-EB976BA67153}"/>
              </a:ext>
            </a:extLst>
          </p:cNvPr>
          <p:cNvSpPr>
            <a:spLocks noGrp="1"/>
          </p:cNvSpPr>
          <p:nvPr>
            <p:ph type="title"/>
          </p:nvPr>
        </p:nvSpPr>
        <p:spPr>
          <a:xfrm>
            <a:off x="-46418" y="1"/>
            <a:ext cx="12238418" cy="1540042"/>
          </a:xfrm>
          <a:solidFill>
            <a:srgbClr val="9966FF"/>
          </a:solidFill>
        </p:spPr>
        <p:txBody>
          <a:bodyPr anchor="ctr"/>
          <a:lstStyle/>
          <a:p>
            <a:pPr algn="ctr">
              <a:lnSpc>
                <a:spcPts val="5280"/>
              </a:lnSpc>
            </a:pPr>
            <a:r>
              <a:rPr kumimoji="1" lang="en-US" altLang="ja-JP" sz="4000" dirty="0">
                <a:latin typeface="メイリオ" panose="020B0604030504040204" pitchFamily="50" charset="-128"/>
                <a:ea typeface="メイリオ" panose="020B0604030504040204" pitchFamily="50" charset="-128"/>
              </a:rPr>
              <a:t>2022</a:t>
            </a:r>
            <a:r>
              <a:rPr kumimoji="1" lang="ja-JP" altLang="en-US" sz="4000" dirty="0">
                <a:latin typeface="メイリオ" panose="020B0604030504040204" pitchFamily="50" charset="-128"/>
                <a:ea typeface="メイリオ" panose="020B0604030504040204" pitchFamily="50" charset="-128"/>
              </a:rPr>
              <a:t>規定審議会採択制定案</a:t>
            </a:r>
            <a:r>
              <a:rPr kumimoji="1" lang="en-US" altLang="ja-JP" sz="4000" dirty="0">
                <a:latin typeface="メイリオ" panose="020B0604030504040204" pitchFamily="50" charset="-128"/>
                <a:ea typeface="メイリオ" panose="020B0604030504040204" pitchFamily="50" charset="-128"/>
              </a:rPr>
              <a:t>22-10</a:t>
            </a:r>
            <a:br>
              <a:rPr kumimoji="1" lang="en-US" altLang="ja-JP" dirty="0"/>
            </a:br>
            <a:r>
              <a:rPr kumimoji="1" lang="ja-JP" altLang="en-US" sz="3600" dirty="0">
                <a:latin typeface="メイリオ" panose="020B0604030504040204" pitchFamily="50" charset="-128"/>
                <a:ea typeface="メイリオ" panose="020B0604030504040204" pitchFamily="50" charset="-128"/>
              </a:rPr>
              <a:t>国際ロータリー細則の変更</a:t>
            </a:r>
          </a:p>
        </p:txBody>
      </p:sp>
      <p:sp>
        <p:nvSpPr>
          <p:cNvPr id="3" name="コンテンツ プレースホルダー 2">
            <a:extLst>
              <a:ext uri="{FF2B5EF4-FFF2-40B4-BE49-F238E27FC236}">
                <a16:creationId xmlns:a16="http://schemas.microsoft.com/office/drawing/2014/main" id="{87949E79-03B3-0622-A9AD-33E42623A092}"/>
              </a:ext>
            </a:extLst>
          </p:cNvPr>
          <p:cNvSpPr>
            <a:spLocks noGrp="1"/>
          </p:cNvSpPr>
          <p:nvPr>
            <p:ph idx="1"/>
          </p:nvPr>
        </p:nvSpPr>
        <p:spPr>
          <a:xfrm>
            <a:off x="129191" y="1696851"/>
            <a:ext cx="11933618" cy="5045579"/>
          </a:xfrm>
        </p:spPr>
        <p:txBody>
          <a:bodyPr>
            <a:normAutofit fontScale="25000" lnSpcReduction="20000"/>
          </a:bodyPr>
          <a:lstStyle/>
          <a:p>
            <a:pPr marL="0" indent="0">
              <a:lnSpc>
                <a:spcPct val="120000"/>
              </a:lnSpc>
              <a:buNone/>
            </a:pPr>
            <a:r>
              <a:rPr kumimoji="1" lang="en-US" altLang="ja-JP" sz="14400" b="1" dirty="0">
                <a:latin typeface="メイリオ" panose="020B0604030504040204" pitchFamily="50" charset="-128"/>
                <a:ea typeface="メイリオ" panose="020B0604030504040204" pitchFamily="50" charset="-128"/>
              </a:rPr>
              <a:t>4.070.</a:t>
            </a:r>
            <a:r>
              <a:rPr kumimoji="1" lang="ja-JP" altLang="en-US" sz="14400" b="1" dirty="0">
                <a:latin typeface="メイリオ" panose="020B0604030504040204" pitchFamily="50" charset="-128"/>
                <a:ea typeface="メイリオ" panose="020B0604030504040204" pitchFamily="50" charset="-128"/>
              </a:rPr>
              <a:t> 会員の多様性  </a:t>
            </a:r>
            <a:endParaRPr kumimoji="1" lang="en-US" altLang="ja-JP" sz="7400" b="1" dirty="0">
              <a:latin typeface="メイリオ" panose="020B0604030504040204" pitchFamily="50" charset="-128"/>
              <a:ea typeface="メイリオ" panose="020B0604030504040204" pitchFamily="50" charset="-128"/>
            </a:endParaRPr>
          </a:p>
          <a:p>
            <a:pPr marL="0" indent="0">
              <a:lnSpc>
                <a:spcPts val="4800"/>
              </a:lnSpc>
              <a:spcBef>
                <a:spcPts val="0"/>
              </a:spcBef>
              <a:buNone/>
            </a:pPr>
            <a:r>
              <a:rPr kumimoji="1" lang="ja-JP" altLang="en-US" sz="9600" b="1" dirty="0">
                <a:latin typeface="メイリオ" panose="020B0604030504040204" pitchFamily="50" charset="-128"/>
                <a:ea typeface="メイリオ" panose="020B0604030504040204" pitchFamily="50" charset="-128"/>
              </a:rPr>
              <a:t>　</a:t>
            </a:r>
            <a:r>
              <a:rPr kumimoji="1" lang="en-US" altLang="ja-JP" sz="9600" b="1" dirty="0">
                <a:latin typeface="メイリオ" panose="020B0604030504040204" pitchFamily="50" charset="-128"/>
                <a:ea typeface="メイリオ" panose="020B0604030504040204" pitchFamily="50" charset="-128"/>
              </a:rPr>
              <a:t> </a:t>
            </a:r>
            <a:r>
              <a:rPr kumimoji="1" lang="ja-JP" altLang="en-US" sz="9600" b="1" dirty="0">
                <a:latin typeface="メイリオ" panose="020B0604030504040204" pitchFamily="50" charset="-128"/>
                <a:ea typeface="メイリオ" panose="020B0604030504040204" pitchFamily="50" charset="-128"/>
              </a:rPr>
              <a:t>各クラブとローターアクトクラブは、</a:t>
            </a:r>
            <a:r>
              <a:rPr kumimoji="1" lang="ja-JP" altLang="en-US" sz="9600" b="1" dirty="0">
                <a:solidFill>
                  <a:srgbClr val="9900CC"/>
                </a:solidFill>
                <a:latin typeface="メイリオ" panose="020B0604030504040204" pitchFamily="50" charset="-128"/>
                <a:ea typeface="メイリオ" panose="020B0604030504040204" pitchFamily="50" charset="-128"/>
              </a:rPr>
              <a:t>多様性、</a:t>
            </a:r>
            <a:r>
              <a:rPr kumimoji="1" lang="ja-JP" altLang="en-US" sz="9600" b="1" u="wavyHeavy" dirty="0">
                <a:solidFill>
                  <a:srgbClr val="FF0000"/>
                </a:solidFill>
                <a:latin typeface="メイリオ" panose="020B0604030504040204" pitchFamily="50" charset="-128"/>
                <a:ea typeface="メイリオ" panose="020B0604030504040204" pitchFamily="50" charset="-128"/>
              </a:rPr>
              <a:t>公平さ、インクルージョン</a:t>
            </a:r>
            <a:r>
              <a:rPr kumimoji="1" lang="ja-JP" altLang="en-US" sz="9600" b="1" dirty="0">
                <a:latin typeface="メイリオ" panose="020B0604030504040204" pitchFamily="50" charset="-128"/>
                <a:ea typeface="メイリオ" panose="020B0604030504040204" pitchFamily="50" charset="-128"/>
              </a:rPr>
              <a:t>を</a:t>
            </a:r>
            <a:endParaRPr kumimoji="1" lang="en-US" altLang="ja-JP" sz="9600" b="1" dirty="0">
              <a:latin typeface="メイリオ" panose="020B0604030504040204" pitchFamily="50" charset="-128"/>
              <a:ea typeface="メイリオ" panose="020B0604030504040204" pitchFamily="50" charset="-128"/>
            </a:endParaRPr>
          </a:p>
          <a:p>
            <a:pPr marL="0" indent="0">
              <a:lnSpc>
                <a:spcPts val="4800"/>
              </a:lnSpc>
              <a:spcBef>
                <a:spcPts val="0"/>
              </a:spcBef>
              <a:buNone/>
            </a:pPr>
            <a:r>
              <a:rPr kumimoji="1" lang="ja-JP" altLang="en-US" sz="9600" b="1" dirty="0">
                <a:latin typeface="メイリオ" panose="020B0604030504040204" pitchFamily="50" charset="-128"/>
                <a:ea typeface="メイリオ" panose="020B0604030504040204" pitchFamily="50" charset="-128"/>
              </a:rPr>
              <a:t>　推進するような</a:t>
            </a:r>
            <a:r>
              <a:rPr kumimoji="1" lang="ja-JP" altLang="en-US" sz="9600" b="1" dirty="0">
                <a:solidFill>
                  <a:srgbClr val="9900CC"/>
                </a:solidFill>
                <a:latin typeface="メイリオ" panose="020B0604030504040204" pitchFamily="50" charset="-128"/>
                <a:ea typeface="メイリオ" panose="020B0604030504040204" pitchFamily="50" charset="-128"/>
              </a:rPr>
              <a:t>バランスのとれた会員基盤</a:t>
            </a:r>
            <a:r>
              <a:rPr kumimoji="1" lang="ja-JP" altLang="en-US" sz="9600" b="1" dirty="0">
                <a:latin typeface="メイリオ" panose="020B0604030504040204" pitchFamily="50" charset="-128"/>
                <a:ea typeface="メイリオ" panose="020B0604030504040204" pitchFamily="50" charset="-128"/>
              </a:rPr>
              <a:t>を構築するよう努めるものとする。</a:t>
            </a:r>
            <a:endParaRPr kumimoji="1" lang="en-US" altLang="ja-JP" sz="9600" b="1" dirty="0">
              <a:latin typeface="メイリオ" panose="020B0604030504040204" pitchFamily="50" charset="-128"/>
              <a:ea typeface="メイリオ" panose="020B0604030504040204" pitchFamily="50" charset="-128"/>
            </a:endParaRPr>
          </a:p>
          <a:p>
            <a:pPr marL="0" indent="0">
              <a:lnSpc>
                <a:spcPts val="4800"/>
              </a:lnSpc>
              <a:spcBef>
                <a:spcPts val="0"/>
              </a:spcBef>
              <a:buNone/>
            </a:pPr>
            <a:r>
              <a:rPr kumimoji="1" lang="ja-JP" altLang="en-US" sz="9600" b="1" dirty="0">
                <a:latin typeface="メイリオ" panose="020B0604030504040204" pitchFamily="50" charset="-128"/>
                <a:ea typeface="メイリオ" panose="020B0604030504040204" pitchFamily="50" charset="-128"/>
              </a:rPr>
              <a:t>　いかなるクラブも、</a:t>
            </a:r>
            <a:r>
              <a:rPr kumimoji="1" lang="en-US" altLang="ja-JP" sz="9600" b="1" dirty="0">
                <a:latin typeface="メイリオ" panose="020B0604030504040204" pitchFamily="50" charset="-128"/>
                <a:ea typeface="メイリオ" panose="020B0604030504040204" pitchFamily="50" charset="-128"/>
              </a:rPr>
              <a:t>RI</a:t>
            </a:r>
            <a:r>
              <a:rPr kumimoji="1" lang="ja-JP" altLang="en-US" sz="9600" b="1" dirty="0">
                <a:latin typeface="メイリオ" panose="020B0604030504040204" pitchFamily="50" charset="-128"/>
                <a:ea typeface="メイリオ" panose="020B0604030504040204" pitchFamily="50" charset="-128"/>
              </a:rPr>
              <a:t>にいつ加盟したかに関係なく、いかなる方法においても、</a:t>
            </a:r>
            <a:endParaRPr kumimoji="1" lang="en-US" altLang="ja-JP" sz="9600" b="1" dirty="0">
              <a:latin typeface="メイリオ" panose="020B0604030504040204" pitchFamily="50" charset="-128"/>
              <a:ea typeface="メイリオ" panose="020B0604030504040204" pitchFamily="50" charset="-128"/>
            </a:endParaRPr>
          </a:p>
          <a:p>
            <a:pPr marL="0" indent="0">
              <a:lnSpc>
                <a:spcPts val="4800"/>
              </a:lnSpc>
              <a:spcBef>
                <a:spcPts val="0"/>
              </a:spcBef>
              <a:buNone/>
            </a:pPr>
            <a:r>
              <a:rPr kumimoji="1" lang="ja-JP" altLang="en-US" sz="9600" b="1" dirty="0">
                <a:latin typeface="メイリオ" panose="020B0604030504040204" pitchFamily="50" charset="-128"/>
                <a:ea typeface="メイリオ" panose="020B0604030504040204" pitchFamily="50" charset="-128"/>
              </a:rPr>
              <a:t>　ジェンダー、人種、皮膚の色、信条、国籍、または性的指向により入会を制限</a:t>
            </a:r>
            <a:endParaRPr kumimoji="1" lang="en-US" altLang="ja-JP" sz="9600" b="1" dirty="0">
              <a:latin typeface="メイリオ" panose="020B0604030504040204" pitchFamily="50" charset="-128"/>
              <a:ea typeface="メイリオ" panose="020B0604030504040204" pitchFamily="50" charset="-128"/>
            </a:endParaRPr>
          </a:p>
          <a:p>
            <a:pPr marL="0" indent="0">
              <a:lnSpc>
                <a:spcPts val="4800"/>
              </a:lnSpc>
              <a:spcBef>
                <a:spcPts val="0"/>
              </a:spcBef>
              <a:buNone/>
            </a:pPr>
            <a:r>
              <a:rPr kumimoji="1" lang="ja-JP" altLang="en-US" sz="9600" b="1" dirty="0">
                <a:latin typeface="メイリオ" panose="020B0604030504040204" pitchFamily="50" charset="-128"/>
                <a:ea typeface="メイリオ" panose="020B0604030504040204" pitchFamily="50" charset="-128"/>
              </a:rPr>
              <a:t>　すること、もしくは</a:t>
            </a:r>
            <a:r>
              <a:rPr kumimoji="1" lang="en-US" altLang="ja-JP" sz="9600" b="1" dirty="0">
                <a:latin typeface="メイリオ" panose="020B0604030504040204" pitchFamily="50" charset="-128"/>
                <a:ea typeface="メイリオ" panose="020B0604030504040204" pitchFamily="50" charset="-128"/>
              </a:rPr>
              <a:t>RI</a:t>
            </a:r>
            <a:r>
              <a:rPr kumimoji="1" lang="ja-JP" altLang="en-US" sz="9600" b="1" dirty="0">
                <a:latin typeface="メイリオ" panose="020B0604030504040204" pitchFamily="50" charset="-128"/>
                <a:ea typeface="メイリオ" panose="020B0604030504040204" pitchFamily="50" charset="-128"/>
              </a:rPr>
              <a:t>定款または細則により明白に認められていない入会条件を</a:t>
            </a:r>
            <a:endParaRPr kumimoji="1" lang="en-US" altLang="ja-JP" sz="9600" b="1" dirty="0">
              <a:latin typeface="メイリオ" panose="020B0604030504040204" pitchFamily="50" charset="-128"/>
              <a:ea typeface="メイリオ" panose="020B0604030504040204" pitchFamily="50" charset="-128"/>
            </a:endParaRPr>
          </a:p>
          <a:p>
            <a:pPr marL="0" indent="0">
              <a:lnSpc>
                <a:spcPts val="4800"/>
              </a:lnSpc>
              <a:spcBef>
                <a:spcPts val="0"/>
              </a:spcBef>
              <a:buNone/>
            </a:pPr>
            <a:r>
              <a:rPr kumimoji="1" lang="ja-JP" altLang="en-US" sz="9600" b="1" dirty="0">
                <a:latin typeface="メイリオ" panose="020B0604030504040204" pitchFamily="50" charset="-128"/>
                <a:ea typeface="メイリオ" panose="020B0604030504040204" pitchFamily="50" charset="-128"/>
              </a:rPr>
              <a:t>　課すことはできない。本節の規定に反する会員資格のいかなる規定または条件も</a:t>
            </a:r>
            <a:endParaRPr kumimoji="1" lang="en-US" altLang="ja-JP" sz="9600" b="1" dirty="0">
              <a:latin typeface="メイリオ" panose="020B0604030504040204" pitchFamily="50" charset="-128"/>
              <a:ea typeface="メイリオ" panose="020B0604030504040204" pitchFamily="50" charset="-128"/>
            </a:endParaRPr>
          </a:p>
          <a:p>
            <a:pPr marL="0" indent="0">
              <a:lnSpc>
                <a:spcPts val="4800"/>
              </a:lnSpc>
              <a:spcBef>
                <a:spcPts val="0"/>
              </a:spcBef>
              <a:buNone/>
            </a:pPr>
            <a:r>
              <a:rPr kumimoji="1" lang="ja-JP" altLang="en-US" sz="9600" b="1" dirty="0">
                <a:latin typeface="メイリオ" panose="020B0604030504040204" pitchFamily="50" charset="-128"/>
                <a:ea typeface="メイリオ" panose="020B0604030504040204" pitchFamily="50" charset="-128"/>
              </a:rPr>
              <a:t>　無効であり、効力をもたない。</a:t>
            </a:r>
            <a:endParaRPr kumimoji="1" lang="en-US" altLang="ja-JP" sz="9600" b="1" dirty="0">
              <a:latin typeface="メイリオ" panose="020B0604030504040204" pitchFamily="50" charset="-128"/>
              <a:ea typeface="メイリオ" panose="020B0604030504040204" pitchFamily="50" charset="-128"/>
            </a:endParaRPr>
          </a:p>
          <a:p>
            <a:pPr marL="0" indent="0">
              <a:lnSpc>
                <a:spcPts val="3200"/>
              </a:lnSpc>
              <a:buNone/>
            </a:pPr>
            <a:r>
              <a:rPr kumimoji="1" lang="ja-JP" altLang="en-US" sz="9600" b="1" dirty="0">
                <a:latin typeface="メイリオ" panose="020B0604030504040204" pitchFamily="50" charset="-128"/>
                <a:ea typeface="メイリオ" panose="020B0604030504040204" pitchFamily="50" charset="-128"/>
              </a:rPr>
              <a:t>　</a:t>
            </a:r>
          </a:p>
        </p:txBody>
      </p:sp>
      <p:sp>
        <p:nvSpPr>
          <p:cNvPr id="4" name="スライド番号プレースホルダー 3">
            <a:extLst>
              <a:ext uri="{FF2B5EF4-FFF2-40B4-BE49-F238E27FC236}">
                <a16:creationId xmlns:a16="http://schemas.microsoft.com/office/drawing/2014/main" id="{24E8F121-8E08-F2A5-8617-D840D06829AC}"/>
              </a:ext>
            </a:extLst>
          </p:cNvPr>
          <p:cNvSpPr>
            <a:spLocks noGrp="1"/>
          </p:cNvSpPr>
          <p:nvPr>
            <p:ph type="sldNum" sz="quarter" idx="12"/>
          </p:nvPr>
        </p:nvSpPr>
        <p:spPr/>
        <p:txBody>
          <a:bodyPr/>
          <a:lstStyle/>
          <a:p>
            <a:fld id="{97A94E25-127B-4C48-AF96-44BA7B823777}" type="slidenum">
              <a:rPr lang="en-US" smtClean="0"/>
              <a:pPr/>
              <a:t>18</a:t>
            </a:fld>
            <a:endParaRPr lang="en-US" dirty="0"/>
          </a:p>
        </p:txBody>
      </p:sp>
      <p:pic>
        <p:nvPicPr>
          <p:cNvPr id="5" name="Picture 6" descr="RotaryMBS_RGB.png">
            <a:extLst>
              <a:ext uri="{FF2B5EF4-FFF2-40B4-BE49-F238E27FC236}">
                <a16:creationId xmlns:a16="http://schemas.microsoft.com/office/drawing/2014/main" id="{1E7CF5C2-DC44-B539-335C-449F279ABA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9900" y="6123864"/>
            <a:ext cx="12319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四角形: 角を丸くする 6">
            <a:extLst>
              <a:ext uri="{FF2B5EF4-FFF2-40B4-BE49-F238E27FC236}">
                <a16:creationId xmlns:a16="http://schemas.microsoft.com/office/drawing/2014/main" id="{A1A3EC2F-DA39-5C12-1A83-46CBDE6FBC7D}"/>
              </a:ext>
            </a:extLst>
          </p:cNvPr>
          <p:cNvSpPr/>
          <p:nvPr/>
        </p:nvSpPr>
        <p:spPr>
          <a:xfrm>
            <a:off x="129191" y="1649394"/>
            <a:ext cx="4752000" cy="648000"/>
          </a:xfrm>
          <a:prstGeom prst="roundRect">
            <a:avLst/>
          </a:prstGeom>
          <a:noFill/>
          <a:ln w="5715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48D8F9E0-5D0B-78DF-F126-DE2C5BA997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7451" y="115570"/>
            <a:ext cx="1074349" cy="1224000"/>
          </a:xfrm>
          <a:prstGeom prst="rect">
            <a:avLst/>
          </a:prstGeom>
        </p:spPr>
      </p:pic>
    </p:spTree>
    <p:extLst>
      <p:ext uri="{BB962C8B-B14F-4D97-AF65-F5344CB8AC3E}">
        <p14:creationId xmlns:p14="http://schemas.microsoft.com/office/powerpoint/2010/main" val="3263131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4426E5E7-44A8-283D-928D-68D6BD780FCA}"/>
              </a:ext>
            </a:extLst>
          </p:cNvPr>
          <p:cNvSpPr/>
          <p:nvPr/>
        </p:nvSpPr>
        <p:spPr>
          <a:xfrm>
            <a:off x="739222" y="4776054"/>
            <a:ext cx="1977888" cy="387626"/>
          </a:xfrm>
          <a:prstGeom prst="roundRect">
            <a:avLst/>
          </a:prstGeom>
          <a:solidFill>
            <a:srgbClr val="6600FF"/>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panose="020B0604020202020204"/>
              <a:ea typeface="ＭＳ Ｐゴシック" panose="020B0600070205080204" pitchFamily="50" charset="-128"/>
              <a:cs typeface="+mn-cs"/>
            </a:endParaRPr>
          </a:p>
        </p:txBody>
      </p:sp>
      <p:sp>
        <p:nvSpPr>
          <p:cNvPr id="7" name="四角形: 角を丸くする 6">
            <a:extLst>
              <a:ext uri="{FF2B5EF4-FFF2-40B4-BE49-F238E27FC236}">
                <a16:creationId xmlns:a16="http://schemas.microsoft.com/office/drawing/2014/main" id="{9338A5D4-9E6D-EBBB-CF01-323F13250BD5}"/>
              </a:ext>
            </a:extLst>
          </p:cNvPr>
          <p:cNvSpPr/>
          <p:nvPr/>
        </p:nvSpPr>
        <p:spPr>
          <a:xfrm>
            <a:off x="739222" y="1584592"/>
            <a:ext cx="2584174" cy="387626"/>
          </a:xfrm>
          <a:prstGeom prst="roundRect">
            <a:avLst/>
          </a:prstGeom>
          <a:solidFill>
            <a:srgbClr val="6600FF"/>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panose="020B0604020202020204"/>
              <a:ea typeface="ＭＳ Ｐゴシック" panose="020B0600070205080204" pitchFamily="50" charset="-128"/>
              <a:cs typeface="+mn-cs"/>
            </a:endParaRPr>
          </a:p>
        </p:txBody>
      </p:sp>
      <p:sp>
        <p:nvSpPr>
          <p:cNvPr id="8" name="四角形: 角を丸くする 7">
            <a:extLst>
              <a:ext uri="{FF2B5EF4-FFF2-40B4-BE49-F238E27FC236}">
                <a16:creationId xmlns:a16="http://schemas.microsoft.com/office/drawing/2014/main" id="{24B7FC1D-8564-E8DC-08F2-BFC798F839FF}"/>
              </a:ext>
            </a:extLst>
          </p:cNvPr>
          <p:cNvSpPr/>
          <p:nvPr/>
        </p:nvSpPr>
        <p:spPr>
          <a:xfrm>
            <a:off x="739222" y="3762022"/>
            <a:ext cx="3498574" cy="387626"/>
          </a:xfrm>
          <a:prstGeom prst="roundRect">
            <a:avLst/>
          </a:prstGeom>
          <a:solidFill>
            <a:srgbClr val="6600FF"/>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panose="020B0604020202020204"/>
              <a:ea typeface="ＭＳ Ｐゴシック" panose="020B0600070205080204" pitchFamily="50" charset="-128"/>
              <a:cs typeface="+mn-cs"/>
            </a:endParaRPr>
          </a:p>
        </p:txBody>
      </p:sp>
      <p:sp>
        <p:nvSpPr>
          <p:cNvPr id="3" name="コンテンツ プレースホルダー 2">
            <a:extLst>
              <a:ext uri="{FF2B5EF4-FFF2-40B4-BE49-F238E27FC236}">
                <a16:creationId xmlns:a16="http://schemas.microsoft.com/office/drawing/2014/main" id="{647AA2B3-FAD8-9DF0-4A0F-0C61C3BAC079}"/>
              </a:ext>
            </a:extLst>
          </p:cNvPr>
          <p:cNvSpPr>
            <a:spLocks noGrp="1"/>
          </p:cNvSpPr>
          <p:nvPr>
            <p:ph idx="1"/>
          </p:nvPr>
        </p:nvSpPr>
        <p:spPr>
          <a:xfrm>
            <a:off x="312000" y="1330502"/>
            <a:ext cx="11880000" cy="6053858"/>
          </a:xfrm>
        </p:spPr>
        <p:txBody>
          <a:bodyPr>
            <a:normAutofit fontScale="70000" lnSpcReduction="20000"/>
          </a:bodyPr>
          <a:lstStyle/>
          <a:p>
            <a:pPr marL="0" indent="0">
              <a:buNone/>
            </a:pPr>
            <a:r>
              <a:rPr kumimoji="1" lang="ja-JP" altLang="en-US" sz="2400" dirty="0">
                <a:latin typeface="メイリオ" panose="020B0604030504040204" pitchFamily="50" charset="-128"/>
                <a:ea typeface="メイリオ" panose="020B0604030504040204" pitchFamily="50" charset="-128"/>
              </a:rPr>
              <a:t>インクルーシブなクラブ文化を長く維持するためには、日常的に私たちが影響を受けている阻害因子に注意。</a:t>
            </a:r>
            <a:endParaRPr kumimoji="1" lang="en-US" altLang="ja-JP" sz="2400"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１）</a:t>
            </a:r>
            <a:r>
              <a:rPr kumimoji="1" lang="ja-JP" altLang="en-US" sz="3400" b="1" dirty="0">
                <a:solidFill>
                  <a:srgbClr val="FFFF00"/>
                </a:solidFill>
                <a:latin typeface="メイリオ" panose="020B0604030504040204" pitchFamily="50" charset="-128"/>
                <a:ea typeface="メイリオ" panose="020B0604030504040204" pitchFamily="50" charset="-128"/>
              </a:rPr>
              <a:t>無意識のバイアス</a:t>
            </a:r>
            <a:endParaRPr kumimoji="1" lang="en-US" altLang="ja-JP" sz="3400" b="1" dirty="0">
              <a:solidFill>
                <a:srgbClr val="FFFF00"/>
              </a:solidFill>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　　　バイアス：誰か</a:t>
            </a:r>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何かに対する</a:t>
            </a:r>
            <a:r>
              <a:rPr kumimoji="1" lang="ja-JP" altLang="en-US" sz="2400" b="1" dirty="0">
                <a:solidFill>
                  <a:srgbClr val="3333FF"/>
                </a:solidFill>
                <a:latin typeface="メイリオ" panose="020B0604030504040204" pitchFamily="50" charset="-128"/>
                <a:ea typeface="メイリオ" panose="020B0604030504040204" pitchFamily="50" charset="-128"/>
              </a:rPr>
              <a:t>感情や先入観</a:t>
            </a:r>
            <a:r>
              <a:rPr kumimoji="1" lang="ja-JP" altLang="en-US" sz="2400" dirty="0">
                <a:latin typeface="メイリオ" panose="020B0604030504040204" pitchFamily="50" charset="-128"/>
                <a:ea typeface="メイリオ" panose="020B0604030504040204" pitchFamily="50" charset="-128"/>
              </a:rPr>
              <a:t>で、</a:t>
            </a:r>
            <a:r>
              <a:rPr kumimoji="1" lang="ja-JP" altLang="en-US" sz="2400" b="1" dirty="0">
                <a:solidFill>
                  <a:srgbClr val="3333FF"/>
                </a:solidFill>
                <a:latin typeface="メイリオ" panose="020B0604030504040204" pitchFamily="50" charset="-128"/>
                <a:ea typeface="メイリオ" panose="020B0604030504040204" pitchFamily="50" charset="-128"/>
              </a:rPr>
              <a:t>理由や証拠に基づき導かれた結論とは異なるもの</a:t>
            </a:r>
            <a:r>
              <a:rPr kumimoji="1" lang="ja-JP" altLang="en-US" sz="2400" dirty="0">
                <a:latin typeface="メイリオ" panose="020B0604030504040204" pitchFamily="50" charset="-128"/>
                <a:ea typeface="メイリオ" panose="020B0604030504040204" pitchFamily="50" charset="-128"/>
              </a:rPr>
              <a:t>。</a:t>
            </a:r>
            <a:endParaRPr kumimoji="1" lang="en-US" altLang="ja-JP" sz="2400"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　　　　　　　　友好的</a:t>
            </a:r>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否定的（排除）。</a:t>
            </a:r>
            <a:endParaRPr kumimoji="1" lang="en-US" altLang="ja-JP" sz="2400"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　　　</a:t>
            </a:r>
            <a:r>
              <a:rPr kumimoji="1" lang="ja-JP" altLang="en-US" sz="2400" b="1" dirty="0">
                <a:solidFill>
                  <a:srgbClr val="FF0066"/>
                </a:solidFill>
                <a:latin typeface="メイリオ" panose="020B0604030504040204" pitchFamily="50" charset="-128"/>
                <a:ea typeface="メイリオ" panose="020B0604030504040204" pitchFamily="50" charset="-128"/>
              </a:rPr>
              <a:t>無意識のバイアス</a:t>
            </a:r>
            <a:r>
              <a:rPr kumimoji="1" lang="ja-JP" altLang="en-US" sz="2400" dirty="0">
                <a:solidFill>
                  <a:srgbClr val="FF0066"/>
                </a:solidFill>
                <a:latin typeface="メイリオ" panose="020B0604030504040204" pitchFamily="50" charset="-128"/>
                <a:ea typeface="メイリオ" panose="020B0604030504040204" pitchFamily="50" charset="-128"/>
              </a:rPr>
              <a:t>：</a:t>
            </a:r>
            <a:endParaRPr kumimoji="1" lang="en-US" altLang="ja-JP" sz="2400" dirty="0">
              <a:solidFill>
                <a:srgbClr val="FF0066"/>
              </a:solidFill>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　　　　感情、印象、恐れ等、意識の表面に現れず</a:t>
            </a:r>
            <a:r>
              <a:rPr kumimoji="1" lang="ja-JP" altLang="en-US" sz="2400" b="1" dirty="0">
                <a:solidFill>
                  <a:srgbClr val="FF0000"/>
                </a:solidFill>
                <a:latin typeface="メイリオ" panose="020B0604030504040204" pitchFamily="50" charset="-128"/>
                <a:ea typeface="メイリオ" panose="020B0604030504040204" pitchFamily="50" charset="-128"/>
              </a:rPr>
              <a:t>自覚がない</a:t>
            </a:r>
            <a:r>
              <a:rPr kumimoji="1" lang="ja-JP" altLang="en-US" sz="2400" dirty="0">
                <a:latin typeface="メイリオ" panose="020B0604030504040204" pitchFamily="50" charset="-128"/>
                <a:ea typeface="メイリオ" panose="020B0604030504040204" pitchFamily="50" charset="-128"/>
              </a:rPr>
              <a:t>。この</a:t>
            </a:r>
            <a:r>
              <a:rPr kumimoji="1" lang="ja-JP" altLang="en-US" sz="2400" b="1" dirty="0">
                <a:solidFill>
                  <a:srgbClr val="FF0000"/>
                </a:solidFill>
                <a:latin typeface="メイリオ" panose="020B0604030504040204" pitchFamily="50" charset="-128"/>
                <a:ea typeface="メイリオ" panose="020B0604030504040204" pitchFamily="50" charset="-128"/>
              </a:rPr>
              <a:t>思い込み</a:t>
            </a:r>
            <a:r>
              <a:rPr kumimoji="1" lang="ja-JP" altLang="en-US" sz="2400" dirty="0">
                <a:latin typeface="メイリオ" panose="020B0604030504040204" pitchFamily="50" charset="-128"/>
                <a:ea typeface="メイリオ" panose="020B0604030504040204" pitchFamily="50" charset="-128"/>
              </a:rPr>
              <a:t>は、決定や判断に影響与える。</a:t>
            </a:r>
            <a:endParaRPr kumimoji="1" lang="en-US" altLang="ja-JP" sz="2400"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　　　　人や集団に対し</a:t>
            </a:r>
            <a:r>
              <a:rPr kumimoji="1" lang="ja-JP" altLang="en-US" sz="2400" b="1" dirty="0">
                <a:solidFill>
                  <a:srgbClr val="FF0000"/>
                </a:solidFill>
                <a:latin typeface="メイリオ" panose="020B0604030504040204" pitchFamily="50" charset="-128"/>
                <a:ea typeface="メイリオ" panose="020B0604030504040204" pitchFamily="50" charset="-128"/>
              </a:rPr>
              <a:t>否定的な言動</a:t>
            </a:r>
            <a:r>
              <a:rPr kumimoji="1" lang="ja-JP" altLang="en-US" sz="2400" dirty="0">
                <a:solidFill>
                  <a:srgbClr val="FF0000"/>
                </a:solidFill>
                <a:latin typeface="メイリオ" panose="020B0604030504040204" pitchFamily="50" charset="-128"/>
                <a:ea typeface="メイリオ" panose="020B0604030504040204" pitchFamily="50" charset="-128"/>
              </a:rPr>
              <a:t>や</a:t>
            </a:r>
            <a:r>
              <a:rPr kumimoji="1" lang="ja-JP" altLang="en-US" sz="2400" b="1" dirty="0">
                <a:solidFill>
                  <a:srgbClr val="FF0000"/>
                </a:solidFill>
                <a:latin typeface="メイリオ" panose="020B0604030504040204" pitchFamily="50" charset="-128"/>
                <a:ea typeface="メイリオ" panose="020B0604030504040204" pitchFamily="50" charset="-128"/>
              </a:rPr>
              <a:t>ハラスメントの原因となる可能性</a:t>
            </a:r>
            <a:r>
              <a:rPr kumimoji="1" lang="ja-JP" altLang="en-US" sz="2400" dirty="0">
                <a:latin typeface="メイリオ" panose="020B0604030504040204" pitchFamily="50" charset="-128"/>
                <a:ea typeface="メイリオ" panose="020B0604030504040204" pitchFamily="50" charset="-128"/>
              </a:rPr>
              <a:t>。</a:t>
            </a:r>
            <a:endParaRPr kumimoji="1" lang="en-US" altLang="ja-JP" sz="2400"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　　　　無自覚のため、</a:t>
            </a:r>
            <a:r>
              <a:rPr kumimoji="1" lang="ja-JP" altLang="en-US" sz="2400" b="1" dirty="0">
                <a:solidFill>
                  <a:srgbClr val="FF0000"/>
                </a:solidFill>
                <a:latin typeface="メイリオ" panose="020B0604030504040204" pitchFamily="50" charset="-128"/>
                <a:ea typeface="メイリオ" panose="020B0604030504040204" pitchFamily="50" charset="-128"/>
              </a:rPr>
              <a:t>意図的ではないが他人を傷つける可能性</a:t>
            </a:r>
            <a:r>
              <a:rPr kumimoji="1" lang="ja-JP" altLang="en-US" sz="2400" dirty="0">
                <a:latin typeface="メイリオ" panose="020B0604030504040204" pitchFamily="50" charset="-128"/>
                <a:ea typeface="メイリオ" panose="020B0604030504040204" pitchFamily="50" charset="-128"/>
              </a:rPr>
              <a:t>。</a:t>
            </a:r>
            <a:endParaRPr kumimoji="1" lang="en-US" altLang="ja-JP" sz="2400"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２）</a:t>
            </a:r>
            <a:r>
              <a:rPr kumimoji="1" lang="ja-JP" altLang="en-US" sz="3400" b="1" dirty="0">
                <a:solidFill>
                  <a:srgbClr val="FFFF00"/>
                </a:solidFill>
                <a:latin typeface="メイリオ" panose="020B0604030504040204" pitchFamily="50" charset="-128"/>
                <a:ea typeface="メイリオ" panose="020B0604030504040204" pitchFamily="50" charset="-128"/>
              </a:rPr>
              <a:t>マイクロアグレッション</a:t>
            </a:r>
            <a:endParaRPr kumimoji="1" lang="en-US" altLang="ja-JP" sz="3400" b="1" dirty="0">
              <a:solidFill>
                <a:srgbClr val="FFFF00"/>
              </a:solidFill>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　　　</a:t>
            </a:r>
            <a:r>
              <a:rPr kumimoji="1" lang="ja-JP" altLang="en-US" sz="2400" b="1" dirty="0">
                <a:solidFill>
                  <a:srgbClr val="3333FF"/>
                </a:solidFill>
                <a:latin typeface="メイリオ" panose="020B0604030504040204" pitchFamily="50" charset="-128"/>
                <a:ea typeface="メイリオ" panose="020B0604030504040204" pitchFamily="50" charset="-128"/>
              </a:rPr>
              <a:t>偏見や固定観念</a:t>
            </a:r>
            <a:r>
              <a:rPr kumimoji="1" lang="ja-JP" altLang="en-US" sz="2400" dirty="0">
                <a:latin typeface="メイリオ" panose="020B0604030504040204" pitchFamily="50" charset="-128"/>
                <a:ea typeface="メイリオ" panose="020B0604030504040204" pitchFamily="50" charset="-128"/>
              </a:rPr>
              <a:t>、または</a:t>
            </a:r>
            <a:r>
              <a:rPr kumimoji="1" lang="ja-JP" altLang="en-US" sz="2400" b="1" dirty="0">
                <a:latin typeface="メイリオ" panose="020B0604030504040204" pitchFamily="50" charset="-128"/>
                <a:ea typeface="メイリオ" panose="020B0604030504040204" pitchFamily="50" charset="-128"/>
              </a:rPr>
              <a:t>無意識のバイアスに基づく何気ない言動を通じて人に不快を与えてしまう</a:t>
            </a:r>
            <a:r>
              <a:rPr kumimoji="1" lang="ja-JP" altLang="en-US" sz="2400" dirty="0">
                <a:latin typeface="メイリオ" panose="020B0604030504040204" pitchFamily="50" charset="-128"/>
                <a:ea typeface="メイリオ" panose="020B0604030504040204" pitchFamily="50" charset="-128"/>
              </a:rPr>
              <a:t>こと。</a:t>
            </a:r>
            <a:endParaRPr kumimoji="1" lang="en-US" altLang="ja-JP" sz="2400"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　　　悪意がなくともまたは褒めたつもりでも、受け手に不快感を与え、</a:t>
            </a:r>
            <a:r>
              <a:rPr kumimoji="1" lang="ja-JP" altLang="en-US" sz="2400" b="1" dirty="0">
                <a:solidFill>
                  <a:srgbClr val="3333FF"/>
                </a:solidFill>
                <a:latin typeface="メイリオ" panose="020B0604030504040204" pitchFamily="50" charset="-128"/>
                <a:ea typeface="メイリオ" panose="020B0604030504040204" pitchFamily="50" charset="-128"/>
              </a:rPr>
              <a:t>固定観念・偏見を助長する可能性</a:t>
            </a:r>
            <a:r>
              <a:rPr kumimoji="1" lang="ja-JP" altLang="en-US" sz="2400" dirty="0">
                <a:latin typeface="メイリオ" panose="020B0604030504040204" pitchFamily="50" charset="-128"/>
                <a:ea typeface="メイリオ" panose="020B0604030504040204" pitchFamily="50" charset="-128"/>
              </a:rPr>
              <a:t>がある。</a:t>
            </a:r>
            <a:endParaRPr kumimoji="1" lang="en-US" altLang="ja-JP" sz="2400"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３）</a:t>
            </a:r>
            <a:r>
              <a:rPr kumimoji="1" lang="ja-JP" altLang="en-US" sz="3400" b="1" dirty="0">
                <a:solidFill>
                  <a:srgbClr val="FFFF00"/>
                </a:solidFill>
                <a:latin typeface="メイリオ" panose="020B0604030504040204" pitchFamily="50" charset="-128"/>
                <a:ea typeface="メイリオ" panose="020B0604030504040204" pitchFamily="50" charset="-128"/>
              </a:rPr>
              <a:t>ハラスメント</a:t>
            </a:r>
            <a:endParaRPr kumimoji="1" lang="en-US" altLang="ja-JP" sz="3400" b="1" dirty="0">
              <a:solidFill>
                <a:srgbClr val="FFFF00"/>
              </a:solidFill>
              <a:latin typeface="メイリオ" panose="020B0604030504040204" pitchFamily="50" charset="-128"/>
              <a:ea typeface="メイリオ" panose="020B0604030504040204" pitchFamily="50" charset="-128"/>
            </a:endParaRPr>
          </a:p>
          <a:p>
            <a:pPr marL="0" indent="0">
              <a:buNone/>
            </a:pPr>
            <a:endParaRPr kumimoji="1" lang="en-US" altLang="ja-JP" sz="1100" b="1" dirty="0">
              <a:solidFill>
                <a:srgbClr val="FFFF00"/>
              </a:solidFill>
              <a:latin typeface="メイリオ" panose="020B0604030504040204" pitchFamily="50" charset="-128"/>
              <a:ea typeface="メイリオ" panose="020B0604030504040204" pitchFamily="50" charset="-128"/>
            </a:endParaRPr>
          </a:p>
          <a:p>
            <a:pPr marL="0" indent="0">
              <a:buNone/>
            </a:pPr>
            <a:r>
              <a:rPr kumimoji="1" lang="ja-JP" altLang="en-US" sz="2900" b="1" dirty="0">
                <a:latin typeface="メイリオ" panose="020B0604030504040204" pitchFamily="50" charset="-128"/>
                <a:ea typeface="メイリオ" panose="020B0604030504040204" pitchFamily="50" charset="-128"/>
              </a:rPr>
              <a:t>正当な考えや、理由・証拠の欠如 ⇨ 思いやりのある心を阻害し否定的で排除の方向性へ向かう可能性　　</a:t>
            </a:r>
            <a:endParaRPr kumimoji="1" lang="en-US" altLang="ja-JP" sz="2900" b="1" dirty="0">
              <a:latin typeface="メイリオ" panose="020B0604030504040204" pitchFamily="50" charset="-128"/>
              <a:ea typeface="メイリオ" panose="020B0604030504040204" pitchFamily="50" charset="-128"/>
            </a:endParaRPr>
          </a:p>
          <a:p>
            <a:pPr marL="0" indent="0">
              <a:buNone/>
            </a:pPr>
            <a:r>
              <a:rPr kumimoji="1" lang="ja-JP" altLang="en-US" sz="1000" dirty="0">
                <a:latin typeface="メイリオ" panose="020B0604030504040204" pitchFamily="50" charset="-128"/>
                <a:ea typeface="メイリオ" panose="020B0604030504040204" pitchFamily="50" charset="-128"/>
              </a:rPr>
              <a:t>　</a:t>
            </a:r>
            <a:endParaRPr kumimoji="1" lang="en-US" altLang="ja-JP" sz="1000" dirty="0">
              <a:latin typeface="メイリオ" panose="020B0604030504040204" pitchFamily="50" charset="-128"/>
              <a:ea typeface="メイリオ" panose="020B0604030504040204" pitchFamily="50" charset="-128"/>
            </a:endParaRPr>
          </a:p>
          <a:p>
            <a:pPr marL="0" indent="0">
              <a:buNone/>
            </a:pPr>
            <a:r>
              <a:rPr kumimoji="1" lang="ja-JP" altLang="en-US" sz="3400" dirty="0">
                <a:latin typeface="メイリオ" panose="020B0604030504040204" pitchFamily="50" charset="-128"/>
                <a:ea typeface="メイリオ" panose="020B0604030504040204" pitchFamily="50" charset="-128"/>
              </a:rPr>
              <a:t>⇨ </a:t>
            </a:r>
            <a:r>
              <a:rPr kumimoji="1" lang="ja-JP" altLang="en-US" sz="4100" b="1" dirty="0">
                <a:solidFill>
                  <a:srgbClr val="FF0000"/>
                </a:solidFill>
                <a:latin typeface="メイリオ" panose="020B0604030504040204" pitchFamily="50" charset="-128"/>
                <a:ea typeface="メイリオ" panose="020B0604030504040204" pitchFamily="50" charset="-128"/>
              </a:rPr>
              <a:t>インクルーシブなクラブ文化形成を阻害</a:t>
            </a:r>
            <a:r>
              <a:rPr kumimoji="1" lang="en-US" altLang="ja-JP" sz="4100" b="1" dirty="0">
                <a:solidFill>
                  <a:srgbClr val="FF0000"/>
                </a:solidFill>
                <a:latin typeface="メイリオ" panose="020B0604030504040204" pitchFamily="50" charset="-128"/>
                <a:ea typeface="メイリオ" panose="020B0604030504040204" pitchFamily="50" charset="-128"/>
              </a:rPr>
              <a:t>/DEI</a:t>
            </a:r>
            <a:r>
              <a:rPr kumimoji="1" lang="ja-JP" altLang="en-US" sz="4100" b="1" dirty="0">
                <a:solidFill>
                  <a:srgbClr val="FF0000"/>
                </a:solidFill>
                <a:latin typeface="メイリオ" panose="020B0604030504040204" pitchFamily="50" charset="-128"/>
                <a:ea typeface="メイリオ" panose="020B0604030504040204" pitchFamily="50" charset="-128"/>
              </a:rPr>
              <a:t>の評価に影響</a:t>
            </a:r>
            <a:r>
              <a:rPr kumimoji="1" lang="ja-JP" altLang="en-US" sz="4100" dirty="0">
                <a:solidFill>
                  <a:srgbClr val="FF0000"/>
                </a:solidFill>
                <a:latin typeface="メイリオ" panose="020B0604030504040204" pitchFamily="50" charset="-128"/>
                <a:ea typeface="メイリオ" panose="020B0604030504040204" pitchFamily="50" charset="-128"/>
              </a:rPr>
              <a:t>　　　</a:t>
            </a:r>
            <a:endParaRPr kumimoji="1" lang="en-US" altLang="ja-JP" sz="4100" dirty="0">
              <a:solidFill>
                <a:srgbClr val="FF0000"/>
              </a:solidFill>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15547238-08D6-D702-7258-22D89C60BC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1CFCEA-B029-4D6B-83EE-85C4BBFC9731}" type="slidenum">
              <a:rPr kumimoji="1" lang="ja-JP" altLang="en-US" sz="1200" b="0" i="0" u="none" strike="noStrike" kern="1200" cap="none" spc="0" normalizeH="0" baseline="0" noProof="0" smtClean="0">
                <a:ln>
                  <a:noFill/>
                </a:ln>
                <a:solidFill>
                  <a:srgbClr val="000000">
                    <a:tint val="75000"/>
                  </a:srgbClr>
                </a:solidFill>
                <a:effectLst/>
                <a:uLnTx/>
                <a:uFillTx/>
                <a:latin typeface="Arial" panose="020B060402020202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srgbClr val="000000">
                  <a:tint val="75000"/>
                </a:srgbClr>
              </a:solidFill>
              <a:effectLst/>
              <a:uLnTx/>
              <a:uFillTx/>
              <a:latin typeface="Arial" panose="020B0604020202020204"/>
              <a:ea typeface="ＭＳ Ｐゴシック" panose="020B0600070205080204" pitchFamily="50" charset="-128"/>
              <a:cs typeface="+mn-cs"/>
            </a:endParaRPr>
          </a:p>
        </p:txBody>
      </p:sp>
      <p:sp>
        <p:nvSpPr>
          <p:cNvPr id="2" name="タイトル 1">
            <a:extLst>
              <a:ext uri="{FF2B5EF4-FFF2-40B4-BE49-F238E27FC236}">
                <a16:creationId xmlns:a16="http://schemas.microsoft.com/office/drawing/2014/main" id="{1654D890-138B-EC75-5D8D-2A808631BAD8}"/>
              </a:ext>
            </a:extLst>
          </p:cNvPr>
          <p:cNvSpPr>
            <a:spLocks noGrp="1"/>
          </p:cNvSpPr>
          <p:nvPr>
            <p:ph type="title"/>
          </p:nvPr>
        </p:nvSpPr>
        <p:spPr>
          <a:xfrm>
            <a:off x="0" y="-1"/>
            <a:ext cx="12192000" cy="1152000"/>
          </a:xfrm>
          <a:solidFill>
            <a:srgbClr val="9966FF"/>
          </a:solidFill>
        </p:spPr>
        <p:txBody>
          <a:bodyPr>
            <a:normAutofit/>
          </a:bodyPr>
          <a:lstStyle/>
          <a:p>
            <a:pPr algn="ctr"/>
            <a:r>
              <a:rPr kumimoji="1" lang="ja-JP" altLang="en-US" sz="3600" dirty="0">
                <a:solidFill>
                  <a:schemeClr val="bg1"/>
                </a:solidFill>
                <a:latin typeface="メイリオ" panose="020B0604030504040204" pitchFamily="50" charset="-128"/>
                <a:ea typeface="メイリオ" panose="020B0604030504040204" pitchFamily="50" charset="-128"/>
              </a:rPr>
              <a:t>多様性、公平さ、インクルージョンの阻害因子</a:t>
            </a:r>
          </a:p>
        </p:txBody>
      </p:sp>
      <p:pic>
        <p:nvPicPr>
          <p:cNvPr id="6" name="Picture 6" descr="RotaryMBS_RGB.png">
            <a:extLst>
              <a:ext uri="{FF2B5EF4-FFF2-40B4-BE49-F238E27FC236}">
                <a16:creationId xmlns:a16="http://schemas.microsoft.com/office/drawing/2014/main" id="{900B6846-26D3-E453-BAC8-4C8E636CBB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9900" y="6123864"/>
            <a:ext cx="12319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A1E28D92-B753-8600-FF13-61E459C552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4647" y="-32200"/>
            <a:ext cx="853160" cy="972000"/>
          </a:xfrm>
          <a:prstGeom prst="rect">
            <a:avLst/>
          </a:prstGeom>
        </p:spPr>
      </p:pic>
    </p:spTree>
    <p:extLst>
      <p:ext uri="{BB962C8B-B14F-4D97-AF65-F5344CB8AC3E}">
        <p14:creationId xmlns:p14="http://schemas.microsoft.com/office/powerpoint/2010/main" val="426375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arn(inVertical)">
                                      <p:cBhvr>
                                        <p:cTn id="31" dur="500"/>
                                        <p:tgtEl>
                                          <p:spTgt spid="3">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arn(inVertical)">
                                      <p:cBhvr>
                                        <p:cTn id="34" dur="500"/>
                                        <p:tgtEl>
                                          <p:spTgt spid="3">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arn(inVertical)">
                                      <p:cBhvr>
                                        <p:cTn id="37" dur="500"/>
                                        <p:tgtEl>
                                          <p:spTgt spid="3">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barn(inVertical)">
                                      <p:cBhvr>
                                        <p:cTn id="40" dur="500"/>
                                        <p:tgtEl>
                                          <p:spTgt spid="3">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barn(inVertical)">
                                      <p:cBhvr>
                                        <p:cTn id="43" dur="500"/>
                                        <p:tgtEl>
                                          <p:spTgt spid="3">
                                            <p:txEl>
                                              <p:pRg st="13" end="13"/>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3">
                                            <p:txEl>
                                              <p:pRg st="14" end="14"/>
                                            </p:txEl>
                                          </p:spTgt>
                                        </p:tgtEl>
                                        <p:attrNameLst>
                                          <p:attrName>style.visibility</p:attrName>
                                        </p:attrNameLst>
                                      </p:cBhvr>
                                      <p:to>
                                        <p:strVal val="visible"/>
                                      </p:to>
                                    </p:set>
                                    <p:animEffect transition="in" filter="barn(inVertical)">
                                      <p:cBhvr>
                                        <p:cTn id="46" dur="500"/>
                                        <p:tgtEl>
                                          <p:spTgt spid="3">
                                            <p:txEl>
                                              <p:pRg st="14" end="1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anim calcmode="lin" valueType="num">
                                      <p:cBhvr additive="base">
                                        <p:cTn id="5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784299-7C8D-4E1D-ACF8-CE769A80B52D}"/>
              </a:ext>
            </a:extLst>
          </p:cNvPr>
          <p:cNvSpPr>
            <a:spLocks noGrp="1"/>
          </p:cNvSpPr>
          <p:nvPr>
            <p:ph type="title"/>
          </p:nvPr>
        </p:nvSpPr>
        <p:spPr>
          <a:xfrm>
            <a:off x="0" y="1"/>
            <a:ext cx="12192000" cy="1540042"/>
          </a:xfrm>
        </p:spPr>
        <p:txBody>
          <a:bodyPr anchor="ctr">
            <a:normAutofit/>
          </a:bodyPr>
          <a:lstStyle/>
          <a:p>
            <a:pPr algn="ctr"/>
            <a:r>
              <a:rPr kumimoji="1" lang="en-US" altLang="ja-JP" sz="4800" dirty="0">
                <a:latin typeface="メイリオ" panose="020B0604030504040204" pitchFamily="50" charset="-128"/>
                <a:ea typeface="メイリオ" panose="020B0604030504040204" pitchFamily="50" charset="-128"/>
              </a:rPr>
              <a:t>DEI</a:t>
            </a:r>
            <a:r>
              <a:rPr kumimoji="1" lang="ja-JP" altLang="en-US" sz="4800" dirty="0">
                <a:latin typeface="メイリオ" panose="020B0604030504040204" pitchFamily="50" charset="-128"/>
                <a:ea typeface="メイリオ" panose="020B0604030504040204" pitchFamily="50" charset="-128"/>
              </a:rPr>
              <a:t>とは</a:t>
            </a:r>
            <a:r>
              <a:rPr kumimoji="1" lang="en-US" altLang="ja-JP" sz="4800" dirty="0">
                <a:latin typeface="メイリオ" panose="020B0604030504040204" pitchFamily="50" charset="-128"/>
                <a:ea typeface="メイリオ" panose="020B0604030504040204" pitchFamily="50" charset="-128"/>
              </a:rPr>
              <a:t>…</a:t>
            </a:r>
            <a:endParaRPr kumimoji="1" lang="ja-JP" altLang="en-US" sz="4800" dirty="0">
              <a:latin typeface="メイリオ" panose="020B0604030504040204" pitchFamily="50" charset="-128"/>
              <a:ea typeface="メイリオ" panose="020B0604030504040204" pitchFamily="50" charset="-128"/>
            </a:endParaRPr>
          </a:p>
        </p:txBody>
      </p:sp>
      <p:pic>
        <p:nvPicPr>
          <p:cNvPr id="6" name="コンテンツ プレースホルダー 5">
            <a:extLst>
              <a:ext uri="{FF2B5EF4-FFF2-40B4-BE49-F238E27FC236}">
                <a16:creationId xmlns:a16="http://schemas.microsoft.com/office/drawing/2014/main" id="{A1162D12-A45C-4DA6-85B3-EB6C072459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24100" y="2168525"/>
            <a:ext cx="7620000" cy="3981450"/>
          </a:xfrm>
        </p:spPr>
      </p:pic>
      <p:sp>
        <p:nvSpPr>
          <p:cNvPr id="4" name="スライド番号プレースホルダー 3">
            <a:extLst>
              <a:ext uri="{FF2B5EF4-FFF2-40B4-BE49-F238E27FC236}">
                <a16:creationId xmlns:a16="http://schemas.microsoft.com/office/drawing/2014/main" id="{E09BA225-A11B-42FA-A00E-44362CBC357F}"/>
              </a:ext>
            </a:extLst>
          </p:cNvPr>
          <p:cNvSpPr>
            <a:spLocks noGrp="1"/>
          </p:cNvSpPr>
          <p:nvPr>
            <p:ph type="sldNum" sz="quarter" idx="12"/>
          </p:nvPr>
        </p:nvSpPr>
        <p:spPr/>
        <p:txBody>
          <a:bodyPr/>
          <a:lstStyle/>
          <a:p>
            <a:fld id="{97A94E25-127B-4C48-AF96-44BA7B823777}" type="slidenum">
              <a:rPr lang="en-US" smtClean="0"/>
              <a:pPr/>
              <a:t>2</a:t>
            </a:fld>
            <a:endParaRPr lang="en-US" dirty="0"/>
          </a:p>
        </p:txBody>
      </p:sp>
      <p:pic>
        <p:nvPicPr>
          <p:cNvPr id="5" name="Picture 6" descr="RotaryMBS_RGB.png">
            <a:extLst>
              <a:ext uri="{FF2B5EF4-FFF2-40B4-BE49-F238E27FC236}">
                <a16:creationId xmlns:a16="http://schemas.microsoft.com/office/drawing/2014/main" id="{E422295A-455A-4281-8A77-AB38EB1EA6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29900" y="6123864"/>
            <a:ext cx="12319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593E5765-C989-B2DF-3959-2CA0306D0B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8675" y="233717"/>
            <a:ext cx="1074349" cy="1224000"/>
          </a:xfrm>
          <a:prstGeom prst="rect">
            <a:avLst/>
          </a:prstGeom>
        </p:spPr>
      </p:pic>
      <p:pic>
        <p:nvPicPr>
          <p:cNvPr id="3074" name="Picture 2" descr="DEI, Diversity, equity, inclusion symbol. Wooden blocks with words DEI, diversity, equity, inclusion on beautiful wooden background. Business, DEI, diversity, equity, inclusion concept.">
            <a:extLst>
              <a:ext uri="{FF2B5EF4-FFF2-40B4-BE49-F238E27FC236}">
                <a16:creationId xmlns:a16="http://schemas.microsoft.com/office/drawing/2014/main" id="{36CDABD6-666B-5458-91DF-79E498FA33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442" y="5596674"/>
            <a:ext cx="1908000" cy="7761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EI, Diversity, equity, inclusion symbol. Wooden blocks with words DEI, diversity, equity, inclusion on beautiful orange background. Business, DEI, diversity, equity, inclusion concept.">
            <a:extLst>
              <a:ext uri="{FF2B5EF4-FFF2-40B4-BE49-F238E27FC236}">
                <a16:creationId xmlns:a16="http://schemas.microsoft.com/office/drawing/2014/main" id="{ED0CA79C-484F-5C35-44AA-5B8A5927D7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3024" y="1773759"/>
            <a:ext cx="1620000" cy="1068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288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7">
            <a:extLst>
              <a:ext uri="{FF2B5EF4-FFF2-40B4-BE49-F238E27FC236}">
                <a16:creationId xmlns:a16="http://schemas.microsoft.com/office/drawing/2014/main" id="{9C3F4DB4-5CD8-0A03-9CD8-9E004C772C31}"/>
              </a:ext>
            </a:extLst>
          </p:cNvPr>
          <p:cNvGraphicFramePr>
            <a:graphicFrameLocks noGrp="1"/>
          </p:cNvGraphicFramePr>
          <p:nvPr>
            <p:extLst>
              <p:ext uri="{D42A27DB-BD31-4B8C-83A1-F6EECF244321}">
                <p14:modId xmlns:p14="http://schemas.microsoft.com/office/powerpoint/2010/main" val="2527153748"/>
              </p:ext>
            </p:extLst>
          </p:nvPr>
        </p:nvGraphicFramePr>
        <p:xfrm>
          <a:off x="4606968" y="5988642"/>
          <a:ext cx="6791373" cy="822960"/>
        </p:xfrm>
        <a:graphic>
          <a:graphicData uri="http://schemas.openxmlformats.org/drawingml/2006/table">
            <a:tbl>
              <a:tblPr firstRow="1" bandRow="1">
                <a:tableStyleId>{5C22544A-7EE6-4342-B048-85BDC9FD1C3A}</a:tableStyleId>
              </a:tblPr>
              <a:tblGrid>
                <a:gridCol w="6791373">
                  <a:extLst>
                    <a:ext uri="{9D8B030D-6E8A-4147-A177-3AD203B41FA5}">
                      <a16:colId xmlns:a16="http://schemas.microsoft.com/office/drawing/2014/main" val="1250701720"/>
                    </a:ext>
                  </a:extLst>
                </a:gridCol>
              </a:tblGrid>
              <a:tr h="652877">
                <a:tc>
                  <a:txBody>
                    <a:bodyPr/>
                    <a:lstStyle/>
                    <a:p>
                      <a:r>
                        <a:rPr kumimoji="1" lang="ja-JP" altLang="en-US" sz="1000" dirty="0">
                          <a:solidFill>
                            <a:schemeClr val="tx1"/>
                          </a:solidFill>
                          <a:latin typeface="メイリオ" panose="020B0604030504040204" pitchFamily="50" charset="-128"/>
                          <a:ea typeface="メイリオ" panose="020B0604030504040204" pitchFamily="50" charset="-128"/>
                        </a:rPr>
                        <a:t>　</a:t>
                      </a:r>
                      <a:endParaRPr kumimoji="1" lang="en-US" altLang="ja-JP" sz="1000" dirty="0">
                        <a:solidFill>
                          <a:schemeClr val="tx1"/>
                        </a:solidFill>
                        <a:latin typeface="メイリオ" panose="020B0604030504040204" pitchFamily="50" charset="-128"/>
                        <a:ea typeface="メイリオ" panose="020B0604030504040204" pitchFamily="50" charset="-128"/>
                      </a:endParaRPr>
                    </a:p>
                    <a:p>
                      <a:endParaRPr kumimoji="1" lang="en-US" altLang="ja-JP" sz="1000" dirty="0">
                        <a:solidFill>
                          <a:schemeClr val="tx1"/>
                        </a:solidFill>
                        <a:latin typeface="メイリオ" panose="020B0604030504040204" pitchFamily="50" charset="-128"/>
                        <a:ea typeface="メイリオ" panose="020B0604030504040204" pitchFamily="50" charset="-128"/>
                      </a:endParaRPr>
                    </a:p>
                    <a:p>
                      <a:r>
                        <a:rPr kumimoji="1" lang="ja-JP" altLang="en-US" sz="1000" dirty="0">
                          <a:solidFill>
                            <a:schemeClr val="tx1"/>
                          </a:solidFill>
                          <a:latin typeface="メイリオ" panose="020B0604030504040204" pitchFamily="50" charset="-128"/>
                          <a:ea typeface="メイリオ" panose="020B0604030504040204" pitchFamily="50" charset="-128"/>
                        </a:rPr>
                        <a:t>　　　　　　　　</a:t>
                      </a:r>
                      <a:r>
                        <a:rPr kumimoji="1" lang="ja-JP" altLang="en-US" sz="2800" dirty="0">
                          <a:solidFill>
                            <a:srgbClr val="FF6699"/>
                          </a:solidFill>
                          <a:latin typeface="メイリオ" panose="020B0604030504040204" pitchFamily="50" charset="-128"/>
                          <a:ea typeface="メイリオ" panose="020B0604030504040204" pitchFamily="50" charset="-128"/>
                        </a:rPr>
                        <a:t>女性の合格率が</a:t>
                      </a:r>
                      <a:r>
                        <a:rPr kumimoji="1" lang="en-US" altLang="ja-JP" sz="2800" dirty="0">
                          <a:solidFill>
                            <a:srgbClr val="FF6699"/>
                          </a:solidFill>
                          <a:latin typeface="メイリオ" panose="020B0604030504040204" pitchFamily="50" charset="-128"/>
                          <a:ea typeface="メイリオ" panose="020B0604030504040204" pitchFamily="50" charset="-128"/>
                        </a:rPr>
                        <a:t>40</a:t>
                      </a:r>
                      <a:r>
                        <a:rPr kumimoji="1" lang="ja-JP" altLang="en-US" sz="2800" dirty="0">
                          <a:solidFill>
                            <a:srgbClr val="FF6699"/>
                          </a:solidFill>
                          <a:latin typeface="メイリオ" panose="020B0604030504040204" pitchFamily="50" charset="-128"/>
                          <a:ea typeface="メイリオ" panose="020B0604030504040204" pitchFamily="50" charset="-128"/>
                        </a:rPr>
                        <a:t>％と大幅に向上</a:t>
                      </a:r>
                      <a:endParaRPr kumimoji="1" lang="ja-JP" altLang="en-US" sz="2800" dirty="0">
                        <a:solidFill>
                          <a:srgbClr val="FF6699"/>
                        </a:solidFill>
                      </a:endParaRPr>
                    </a:p>
                  </a:txBody>
                  <a:tcPr>
                    <a:noFill/>
                  </a:tcPr>
                </a:tc>
                <a:extLst>
                  <a:ext uri="{0D108BD9-81ED-4DB2-BD59-A6C34878D82A}">
                    <a16:rowId xmlns:a16="http://schemas.microsoft.com/office/drawing/2014/main" val="341867193"/>
                  </a:ext>
                </a:extLst>
              </a:tr>
            </a:tbl>
          </a:graphicData>
        </a:graphic>
      </p:graphicFrame>
      <p:sp>
        <p:nvSpPr>
          <p:cNvPr id="3" name="コンテンツ プレースホルダー 2">
            <a:extLst>
              <a:ext uri="{FF2B5EF4-FFF2-40B4-BE49-F238E27FC236}">
                <a16:creationId xmlns:a16="http://schemas.microsoft.com/office/drawing/2014/main" id="{647AA2B3-FAD8-9DF0-4A0F-0C61C3BAC079}"/>
              </a:ext>
            </a:extLst>
          </p:cNvPr>
          <p:cNvSpPr>
            <a:spLocks noGrp="1"/>
          </p:cNvSpPr>
          <p:nvPr>
            <p:ph idx="1"/>
          </p:nvPr>
        </p:nvSpPr>
        <p:spPr>
          <a:xfrm>
            <a:off x="157807" y="1204486"/>
            <a:ext cx="11844000" cy="5544000"/>
          </a:xfrm>
        </p:spPr>
        <p:txBody>
          <a:bodyPr>
            <a:normAutofit/>
          </a:bodyPr>
          <a:lstStyle/>
          <a:p>
            <a:pPr marL="0" indent="0">
              <a:buNone/>
            </a:pPr>
            <a:r>
              <a:rPr kumimoji="1" lang="ja-JP" altLang="en-US" sz="4100" dirty="0">
                <a:solidFill>
                  <a:srgbClr val="FF0000"/>
                </a:solidFill>
                <a:latin typeface="メイリオ" panose="020B0604030504040204" pitchFamily="50" charset="-128"/>
                <a:ea typeface="メイリオ" panose="020B0604030504040204" pitchFamily="50" charset="-128"/>
              </a:rPr>
              <a:t>　　　</a:t>
            </a:r>
            <a:endParaRPr kumimoji="1" lang="en-US" altLang="ja-JP" sz="4100" dirty="0">
              <a:solidFill>
                <a:srgbClr val="FF0000"/>
              </a:solidFill>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15547238-08D6-D702-7258-22D89C60BC1D}"/>
              </a:ext>
            </a:extLst>
          </p:cNvPr>
          <p:cNvSpPr>
            <a:spLocks noGrp="1"/>
          </p:cNvSpPr>
          <p:nvPr>
            <p:ph type="sldNum" sz="quarter" idx="12"/>
          </p:nvPr>
        </p:nvSpPr>
        <p:spPr/>
        <p:txBody>
          <a:bodyPr/>
          <a:lstStyle/>
          <a:p>
            <a:fld id="{711CFCEA-B029-4D6B-83EE-85C4BBFC9731}" type="slidenum">
              <a:rPr kumimoji="1" lang="ja-JP" altLang="en-US" smtClean="0"/>
              <a:t>20</a:t>
            </a:fld>
            <a:endParaRPr kumimoji="1" lang="ja-JP" altLang="en-US" dirty="0"/>
          </a:p>
        </p:txBody>
      </p:sp>
      <p:sp>
        <p:nvSpPr>
          <p:cNvPr id="2" name="タイトル 1">
            <a:extLst>
              <a:ext uri="{FF2B5EF4-FFF2-40B4-BE49-F238E27FC236}">
                <a16:creationId xmlns:a16="http://schemas.microsoft.com/office/drawing/2014/main" id="{1654D890-138B-EC75-5D8D-2A808631BAD8}"/>
              </a:ext>
            </a:extLst>
          </p:cNvPr>
          <p:cNvSpPr>
            <a:spLocks noGrp="1"/>
          </p:cNvSpPr>
          <p:nvPr>
            <p:ph type="title"/>
          </p:nvPr>
        </p:nvSpPr>
        <p:spPr>
          <a:xfrm>
            <a:off x="0" y="0"/>
            <a:ext cx="12192000" cy="1008000"/>
          </a:xfrm>
          <a:solidFill>
            <a:srgbClr val="9966FF"/>
          </a:solidFill>
        </p:spPr>
        <p:txBody>
          <a:bodyPr>
            <a:normAutofit/>
          </a:bodyPr>
          <a:lstStyle/>
          <a:p>
            <a:pPr algn="ctr"/>
            <a:r>
              <a:rPr kumimoji="1" lang="ja-JP" altLang="en-US" sz="3600" dirty="0">
                <a:solidFill>
                  <a:schemeClr val="bg1"/>
                </a:solidFill>
                <a:latin typeface="メイリオ" panose="020B0604030504040204" pitchFamily="50" charset="-128"/>
                <a:ea typeface="メイリオ" panose="020B0604030504040204" pitchFamily="50" charset="-128"/>
              </a:rPr>
              <a:t>無意識のバイアス</a:t>
            </a:r>
            <a:br>
              <a:rPr kumimoji="1" lang="en-US" altLang="ja-JP" sz="3600" dirty="0">
                <a:solidFill>
                  <a:schemeClr val="bg1"/>
                </a:solidFill>
                <a:latin typeface="メイリオ" panose="020B0604030504040204" pitchFamily="50" charset="-128"/>
                <a:ea typeface="メイリオ" panose="020B0604030504040204" pitchFamily="50" charset="-128"/>
              </a:rPr>
            </a:br>
            <a:r>
              <a:rPr kumimoji="1" lang="en-US" altLang="ja-JP" sz="1600" dirty="0">
                <a:solidFill>
                  <a:schemeClr val="bg1"/>
                </a:solidFill>
                <a:latin typeface="メイリオ" panose="020B0604030504040204" pitchFamily="50" charset="-128"/>
                <a:ea typeface="メイリオ" panose="020B0604030504040204" pitchFamily="50" charset="-128"/>
              </a:rPr>
              <a:t>-</a:t>
            </a:r>
            <a:r>
              <a:rPr kumimoji="1" lang="ja-JP" altLang="en-US" sz="1600" dirty="0">
                <a:solidFill>
                  <a:schemeClr val="bg1"/>
                </a:solidFill>
                <a:latin typeface="メイリオ" panose="020B0604030504040204" pitchFamily="50" charset="-128"/>
                <a:ea typeface="メイリオ" panose="020B0604030504040204" pitchFamily="50" charset="-128"/>
              </a:rPr>
              <a:t>オーケストラのオーディション：「アンコンシャス・バイアス」より</a:t>
            </a:r>
            <a:r>
              <a:rPr kumimoji="1" lang="en-US" altLang="ja-JP" sz="1600" dirty="0">
                <a:solidFill>
                  <a:schemeClr val="bg1"/>
                </a:solidFill>
                <a:latin typeface="メイリオ" panose="020B0604030504040204" pitchFamily="50" charset="-128"/>
                <a:ea typeface="メイリオ" panose="020B0604030504040204" pitchFamily="50" charset="-128"/>
              </a:rPr>
              <a:t>-</a:t>
            </a:r>
            <a:endParaRPr kumimoji="1" lang="ja-JP" altLang="en-US" sz="1600" dirty="0">
              <a:solidFill>
                <a:schemeClr val="bg1"/>
              </a:solidFill>
              <a:latin typeface="メイリオ" panose="020B0604030504040204" pitchFamily="50" charset="-128"/>
              <a:ea typeface="メイリオ" panose="020B0604030504040204" pitchFamily="50" charset="-128"/>
            </a:endParaRPr>
          </a:p>
        </p:txBody>
      </p:sp>
      <p:pic>
        <p:nvPicPr>
          <p:cNvPr id="6" name="Picture 6" descr="RotaryMBS_RGB.png">
            <a:extLst>
              <a:ext uri="{FF2B5EF4-FFF2-40B4-BE49-F238E27FC236}">
                <a16:creationId xmlns:a16="http://schemas.microsoft.com/office/drawing/2014/main" id="{900B6846-26D3-E453-BAC8-4C8E636CBB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28577" y="6433475"/>
            <a:ext cx="765373"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A1E28D92-B753-8600-FF13-61E459C552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4647" y="-32200"/>
            <a:ext cx="853160" cy="972000"/>
          </a:xfrm>
          <a:prstGeom prst="rect">
            <a:avLst/>
          </a:prstGeom>
        </p:spPr>
      </p:pic>
      <p:pic>
        <p:nvPicPr>
          <p:cNvPr id="1030" name="Picture 6" descr="無料イラスト ピアノ演奏">
            <a:extLst>
              <a:ext uri="{FF2B5EF4-FFF2-40B4-BE49-F238E27FC236}">
                <a16:creationId xmlns:a16="http://schemas.microsoft.com/office/drawing/2014/main" id="{49E3BED9-989D-AE15-D002-596828143F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2699" y="2030059"/>
            <a:ext cx="2340000" cy="234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表 12">
            <a:extLst>
              <a:ext uri="{FF2B5EF4-FFF2-40B4-BE49-F238E27FC236}">
                <a16:creationId xmlns:a16="http://schemas.microsoft.com/office/drawing/2014/main" id="{1EEF19B6-EF38-3CC1-E9B9-DF5DA0792012}"/>
              </a:ext>
            </a:extLst>
          </p:cNvPr>
          <p:cNvGraphicFramePr>
            <a:graphicFrameLocks noGrp="1"/>
          </p:cNvGraphicFramePr>
          <p:nvPr>
            <p:extLst>
              <p:ext uri="{D42A27DB-BD31-4B8C-83A1-F6EECF244321}">
                <p14:modId xmlns:p14="http://schemas.microsoft.com/office/powerpoint/2010/main" val="159704061"/>
              </p:ext>
            </p:extLst>
          </p:nvPr>
        </p:nvGraphicFramePr>
        <p:xfrm>
          <a:off x="0" y="1323045"/>
          <a:ext cx="6241774" cy="1999922"/>
        </p:xfrm>
        <a:graphic>
          <a:graphicData uri="http://schemas.openxmlformats.org/drawingml/2006/table">
            <a:tbl>
              <a:tblPr firstRow="1" bandRow="1">
                <a:tableStyleId>{5C22544A-7EE6-4342-B048-85BDC9FD1C3A}</a:tableStyleId>
              </a:tblPr>
              <a:tblGrid>
                <a:gridCol w="6241774">
                  <a:extLst>
                    <a:ext uri="{9D8B030D-6E8A-4147-A177-3AD203B41FA5}">
                      <a16:colId xmlns:a16="http://schemas.microsoft.com/office/drawing/2014/main" val="484783708"/>
                    </a:ext>
                  </a:extLst>
                </a:gridCol>
              </a:tblGrid>
              <a:tr h="1999922">
                <a:tc>
                  <a:txBody>
                    <a:bodyPr/>
                    <a:lstStyle/>
                    <a:p>
                      <a:r>
                        <a:rPr kumimoji="1" lang="ja-JP" altLang="en-US" sz="3200" dirty="0">
                          <a:solidFill>
                            <a:schemeClr val="tx1"/>
                          </a:solidFill>
                          <a:latin typeface="メイリオ" panose="020B0604030504040204" pitchFamily="50" charset="-128"/>
                          <a:ea typeface="メイリオ" panose="020B0604030504040204" pitchFamily="50" charset="-128"/>
                        </a:rPr>
                        <a:t>オーケストラのオーディション</a:t>
                      </a:r>
                      <a:endParaRPr kumimoji="1" lang="en-US" altLang="ja-JP" sz="3200" dirty="0">
                        <a:solidFill>
                          <a:schemeClr val="tx1"/>
                        </a:solidFill>
                        <a:latin typeface="メイリオ" panose="020B0604030504040204" pitchFamily="50" charset="-128"/>
                        <a:ea typeface="メイリオ" panose="020B0604030504040204" pitchFamily="50" charset="-128"/>
                      </a:endParaRPr>
                    </a:p>
                    <a:p>
                      <a:r>
                        <a:rPr kumimoji="1" lang="en-US" altLang="ja-JP" sz="2000" dirty="0">
                          <a:solidFill>
                            <a:schemeClr val="tx1"/>
                          </a:solidFill>
                          <a:latin typeface="メイリオ" panose="020B0604030504040204" pitchFamily="50" charset="-128"/>
                          <a:ea typeface="メイリオ" panose="020B0604030504040204" pitchFamily="50" charset="-128"/>
                        </a:rPr>
                        <a:t>1970</a:t>
                      </a:r>
                      <a:r>
                        <a:rPr kumimoji="1" lang="ja-JP" altLang="en-US" sz="2000" dirty="0">
                          <a:solidFill>
                            <a:schemeClr val="tx1"/>
                          </a:solidFill>
                          <a:latin typeface="メイリオ" panose="020B0604030504040204" pitchFamily="50" charset="-128"/>
                          <a:ea typeface="メイリオ" panose="020B0604030504040204" pitchFamily="50" charset="-128"/>
                        </a:rPr>
                        <a:t>～</a:t>
                      </a:r>
                      <a:r>
                        <a:rPr kumimoji="1" lang="en-US" altLang="ja-JP" sz="2000" dirty="0">
                          <a:solidFill>
                            <a:schemeClr val="tx1"/>
                          </a:solidFill>
                          <a:latin typeface="メイリオ" panose="020B0604030504040204" pitchFamily="50" charset="-128"/>
                          <a:ea typeface="メイリオ" panose="020B0604030504040204" pitchFamily="50" charset="-128"/>
                        </a:rPr>
                        <a:t>80</a:t>
                      </a:r>
                      <a:r>
                        <a:rPr kumimoji="1" lang="ja-JP" altLang="en-US" sz="2000" dirty="0">
                          <a:solidFill>
                            <a:schemeClr val="tx1"/>
                          </a:solidFill>
                          <a:latin typeface="メイリオ" panose="020B0604030504040204" pitchFamily="50" charset="-128"/>
                          <a:ea typeface="メイリオ" panose="020B0604030504040204" pitchFamily="50" charset="-128"/>
                        </a:rPr>
                        <a:t>年代、米国音楽学校卒業した女性は</a:t>
                      </a:r>
                      <a:r>
                        <a:rPr kumimoji="1" lang="en-US" altLang="ja-JP" sz="2000" dirty="0">
                          <a:solidFill>
                            <a:schemeClr val="tx1"/>
                          </a:solidFill>
                          <a:latin typeface="メイリオ" panose="020B0604030504040204" pitchFamily="50" charset="-128"/>
                          <a:ea typeface="メイリオ" panose="020B0604030504040204" pitchFamily="50" charset="-128"/>
                        </a:rPr>
                        <a:t>40</a:t>
                      </a:r>
                      <a:r>
                        <a:rPr kumimoji="1" lang="ja-JP" altLang="en-US" sz="2000" dirty="0">
                          <a:solidFill>
                            <a:schemeClr val="tx1"/>
                          </a:solidFill>
                          <a:latin typeface="メイリオ" panose="020B0604030504040204" pitchFamily="50" charset="-128"/>
                          <a:ea typeface="メイリオ" panose="020B0604030504040204" pitchFamily="50" charset="-128"/>
                        </a:rPr>
                        <a:t>％</a:t>
                      </a:r>
                      <a:endParaRPr kumimoji="1" lang="en-US" altLang="ja-JP" sz="2000" dirty="0">
                        <a:solidFill>
                          <a:schemeClr val="tx1"/>
                        </a:solidFill>
                        <a:latin typeface="メイリオ" panose="020B0604030504040204" pitchFamily="50" charset="-128"/>
                        <a:ea typeface="メイリオ" panose="020B0604030504040204" pitchFamily="50" charset="-128"/>
                      </a:endParaRPr>
                    </a:p>
                    <a:p>
                      <a:r>
                        <a:rPr kumimoji="1" lang="en-US" altLang="ja-JP" sz="2000" dirty="0">
                          <a:solidFill>
                            <a:schemeClr val="tx1"/>
                          </a:solidFill>
                          <a:latin typeface="メイリオ" panose="020B0604030504040204" pitchFamily="50" charset="-128"/>
                          <a:ea typeface="メイリオ" panose="020B0604030504040204" pitchFamily="50" charset="-128"/>
                        </a:rPr>
                        <a:t>1970</a:t>
                      </a:r>
                      <a:r>
                        <a:rPr kumimoji="1" lang="ja-JP" altLang="en-US" sz="2000" dirty="0">
                          <a:solidFill>
                            <a:schemeClr val="tx1"/>
                          </a:solidFill>
                          <a:latin typeface="メイリオ" panose="020B0604030504040204" pitchFamily="50" charset="-128"/>
                          <a:ea typeface="メイリオ" panose="020B0604030504040204" pitchFamily="50" charset="-128"/>
                        </a:rPr>
                        <a:t>年代米国５大オーケストラの女性比率</a:t>
                      </a:r>
                      <a:r>
                        <a:rPr kumimoji="1" lang="en-US" altLang="ja-JP" sz="2000" dirty="0">
                          <a:solidFill>
                            <a:schemeClr val="tx1"/>
                          </a:solidFill>
                          <a:latin typeface="メイリオ" panose="020B0604030504040204" pitchFamily="50" charset="-128"/>
                          <a:ea typeface="メイリオ" panose="020B0604030504040204" pitchFamily="50" charset="-128"/>
                        </a:rPr>
                        <a:t>5</a:t>
                      </a:r>
                      <a:r>
                        <a:rPr kumimoji="1" lang="ja-JP" altLang="en-US" sz="2000" dirty="0">
                          <a:solidFill>
                            <a:schemeClr val="tx1"/>
                          </a:solidFill>
                          <a:latin typeface="メイリオ" panose="020B0604030504040204" pitchFamily="50" charset="-128"/>
                          <a:ea typeface="メイリオ" panose="020B0604030504040204" pitchFamily="50" charset="-128"/>
                        </a:rPr>
                        <a:t>％以下</a:t>
                      </a:r>
                      <a:endParaRPr kumimoji="1" lang="en-US" altLang="ja-JP" sz="2000" dirty="0">
                        <a:solidFill>
                          <a:schemeClr val="tx1"/>
                        </a:solidFill>
                        <a:latin typeface="メイリオ" panose="020B0604030504040204" pitchFamily="50" charset="-128"/>
                        <a:ea typeface="メイリオ" panose="020B0604030504040204" pitchFamily="50" charset="-128"/>
                      </a:endParaRPr>
                    </a:p>
                    <a:p>
                      <a:r>
                        <a:rPr kumimoji="1" lang="en-US" altLang="ja-JP" sz="2000" dirty="0">
                          <a:solidFill>
                            <a:schemeClr val="tx1"/>
                          </a:solidFill>
                          <a:latin typeface="メイリオ" panose="020B0604030504040204" pitchFamily="50" charset="-128"/>
                          <a:ea typeface="メイリオ" panose="020B0604030504040204" pitchFamily="50" charset="-128"/>
                        </a:rPr>
                        <a:t>※</a:t>
                      </a:r>
                      <a:r>
                        <a:rPr kumimoji="1" lang="ja-JP" altLang="en-US" sz="2000" dirty="0">
                          <a:solidFill>
                            <a:schemeClr val="tx1"/>
                          </a:solidFill>
                          <a:latin typeface="メイリオ" panose="020B0604030504040204" pitchFamily="50" charset="-128"/>
                          <a:ea typeface="メイリオ" panose="020B0604030504040204" pitchFamily="50" charset="-128"/>
                        </a:rPr>
                        <a:t>オーケストラでは最も優れた演奏者の選出し採用</a:t>
                      </a:r>
                    </a:p>
                  </a:txBody>
                  <a:tcPr>
                    <a:noFill/>
                  </a:tcPr>
                </a:tc>
                <a:extLst>
                  <a:ext uri="{0D108BD9-81ED-4DB2-BD59-A6C34878D82A}">
                    <a16:rowId xmlns:a16="http://schemas.microsoft.com/office/drawing/2014/main" val="3954550353"/>
                  </a:ext>
                </a:extLst>
              </a:tr>
            </a:tbl>
          </a:graphicData>
        </a:graphic>
      </p:graphicFrame>
      <p:graphicFrame>
        <p:nvGraphicFramePr>
          <p:cNvPr id="13" name="表 12">
            <a:extLst>
              <a:ext uri="{FF2B5EF4-FFF2-40B4-BE49-F238E27FC236}">
                <a16:creationId xmlns:a16="http://schemas.microsoft.com/office/drawing/2014/main" id="{1AF4F331-E4D1-D067-DA78-8F3F1BABE4F4}"/>
              </a:ext>
            </a:extLst>
          </p:cNvPr>
          <p:cNvGraphicFramePr>
            <a:graphicFrameLocks noGrp="1"/>
          </p:cNvGraphicFramePr>
          <p:nvPr>
            <p:extLst>
              <p:ext uri="{D42A27DB-BD31-4B8C-83A1-F6EECF244321}">
                <p14:modId xmlns:p14="http://schemas.microsoft.com/office/powerpoint/2010/main" val="1262095450"/>
              </p:ext>
            </p:extLst>
          </p:nvPr>
        </p:nvGraphicFramePr>
        <p:xfrm>
          <a:off x="5943422" y="4944199"/>
          <a:ext cx="6408000" cy="1828800"/>
        </p:xfrm>
        <a:graphic>
          <a:graphicData uri="http://schemas.openxmlformats.org/drawingml/2006/table">
            <a:tbl>
              <a:tblPr firstRow="1" bandRow="1">
                <a:tableStyleId>{5C22544A-7EE6-4342-B048-85BDC9FD1C3A}</a:tableStyleId>
              </a:tblPr>
              <a:tblGrid>
                <a:gridCol w="6408000">
                  <a:extLst>
                    <a:ext uri="{9D8B030D-6E8A-4147-A177-3AD203B41FA5}">
                      <a16:colId xmlns:a16="http://schemas.microsoft.com/office/drawing/2014/main" val="484783708"/>
                    </a:ext>
                  </a:extLst>
                </a:gridCol>
              </a:tblGrid>
              <a:tr h="1510684">
                <a:tc>
                  <a:txBody>
                    <a:bodyPr/>
                    <a:lstStyle/>
                    <a:p>
                      <a:r>
                        <a:rPr kumimoji="1" lang="ja-JP" altLang="en-US" sz="3200" dirty="0">
                          <a:solidFill>
                            <a:schemeClr val="tx1"/>
                          </a:solidFill>
                          <a:latin typeface="メイリオ" panose="020B0604030504040204" pitchFamily="50" charset="-128"/>
                          <a:ea typeface="メイリオ" panose="020B0604030504040204" pitchFamily="50" charset="-128"/>
                        </a:rPr>
                        <a:t>ブラインド・オーディション</a:t>
                      </a:r>
                      <a:endParaRPr kumimoji="1" lang="en-US" altLang="ja-JP" sz="3200" dirty="0">
                        <a:solidFill>
                          <a:schemeClr val="tx1"/>
                        </a:solidFill>
                        <a:latin typeface="メイリオ" panose="020B0604030504040204" pitchFamily="50" charset="-128"/>
                        <a:ea typeface="メイリオ" panose="020B0604030504040204" pitchFamily="50" charset="-128"/>
                      </a:endParaRPr>
                    </a:p>
                    <a:p>
                      <a:r>
                        <a:rPr kumimoji="1" lang="ja-JP" altLang="en-US" sz="1800" dirty="0">
                          <a:solidFill>
                            <a:schemeClr val="tx1"/>
                          </a:solidFill>
                          <a:latin typeface="メイリオ" panose="020B0604030504040204" pitchFamily="50" charset="-128"/>
                          <a:ea typeface="メイリオ" panose="020B0604030504040204" pitchFamily="50" charset="-128"/>
                        </a:rPr>
                        <a:t>楽団員募集の際、オーディション（実技試験）で、</a:t>
                      </a:r>
                      <a:endParaRPr kumimoji="1" lang="en-US" altLang="ja-JP" sz="1800" dirty="0">
                        <a:solidFill>
                          <a:schemeClr val="tx1"/>
                        </a:solidFill>
                        <a:latin typeface="メイリオ" panose="020B0604030504040204" pitchFamily="50" charset="-128"/>
                        <a:ea typeface="メイリオ" panose="020B0604030504040204" pitchFamily="50" charset="-128"/>
                      </a:endParaRPr>
                    </a:p>
                    <a:p>
                      <a:r>
                        <a:rPr kumimoji="1" lang="ja-JP" altLang="en-US" sz="1800" dirty="0">
                          <a:solidFill>
                            <a:schemeClr val="tx1"/>
                          </a:solidFill>
                          <a:latin typeface="メイリオ" panose="020B0604030504040204" pitchFamily="50" charset="-128"/>
                          <a:ea typeface="メイリオ" panose="020B0604030504040204" pitchFamily="50" charset="-128"/>
                        </a:rPr>
                        <a:t>受験者と審査員の間にスクリーンを置き、</a:t>
                      </a:r>
                      <a:endParaRPr kumimoji="1" lang="en-US" altLang="ja-JP" sz="1800" dirty="0">
                        <a:solidFill>
                          <a:schemeClr val="tx1"/>
                        </a:solidFill>
                        <a:latin typeface="メイリオ" panose="020B0604030504040204" pitchFamily="50" charset="-128"/>
                        <a:ea typeface="メイリオ" panose="020B0604030504040204" pitchFamily="50" charset="-128"/>
                      </a:endParaRPr>
                    </a:p>
                    <a:p>
                      <a:r>
                        <a:rPr kumimoji="1" lang="ja-JP" altLang="en-US" sz="1800" dirty="0">
                          <a:solidFill>
                            <a:schemeClr val="tx1"/>
                          </a:solidFill>
                          <a:latin typeface="メイリオ" panose="020B0604030504040204" pitchFamily="50" charset="-128"/>
                          <a:ea typeface="メイリオ" panose="020B0604030504040204" pitchFamily="50" charset="-128"/>
                        </a:rPr>
                        <a:t>受験者が審査員に見えない様にした結果、</a:t>
                      </a:r>
                      <a:endParaRPr kumimoji="1" lang="en-US" altLang="ja-JP" sz="1800" dirty="0">
                        <a:solidFill>
                          <a:schemeClr val="tx1"/>
                        </a:solidFill>
                        <a:latin typeface="メイリオ" panose="020B0604030504040204" pitchFamily="50" charset="-128"/>
                        <a:ea typeface="メイリオ" panose="020B0604030504040204" pitchFamily="50" charset="-128"/>
                      </a:endParaRPr>
                    </a:p>
                    <a:p>
                      <a:r>
                        <a:rPr kumimoji="1" lang="ja-JP" altLang="en-US" sz="2800" dirty="0">
                          <a:solidFill>
                            <a:schemeClr val="tx1"/>
                          </a:solidFill>
                          <a:latin typeface="メイリオ" panose="020B0604030504040204" pitchFamily="50" charset="-128"/>
                          <a:ea typeface="メイリオ" panose="020B0604030504040204" pitchFamily="50" charset="-128"/>
                        </a:rPr>
                        <a:t>　</a:t>
                      </a:r>
                      <a:endParaRPr kumimoji="1" lang="en-US" altLang="ja-JP" sz="2800" dirty="0">
                        <a:solidFill>
                          <a:schemeClr val="tx1"/>
                        </a:solidFill>
                        <a:latin typeface="メイリオ" panose="020B0604030504040204" pitchFamily="50" charset="-128"/>
                        <a:ea typeface="メイリオ" panose="020B0604030504040204" pitchFamily="50" charset="-128"/>
                      </a:endParaRPr>
                    </a:p>
                  </a:txBody>
                  <a:tcPr>
                    <a:noFill/>
                  </a:tcPr>
                </a:tc>
                <a:extLst>
                  <a:ext uri="{0D108BD9-81ED-4DB2-BD59-A6C34878D82A}">
                    <a16:rowId xmlns:a16="http://schemas.microsoft.com/office/drawing/2014/main" val="3954550353"/>
                  </a:ext>
                </a:extLst>
              </a:tr>
            </a:tbl>
          </a:graphicData>
        </a:graphic>
      </p:graphicFrame>
      <p:sp>
        <p:nvSpPr>
          <p:cNvPr id="16" name="波線 15">
            <a:extLst>
              <a:ext uri="{FF2B5EF4-FFF2-40B4-BE49-F238E27FC236}">
                <a16:creationId xmlns:a16="http://schemas.microsoft.com/office/drawing/2014/main" id="{C330A5B7-5EE7-DF38-5F9D-E876DBC64E81}"/>
              </a:ext>
            </a:extLst>
          </p:cNvPr>
          <p:cNvSpPr/>
          <p:nvPr/>
        </p:nvSpPr>
        <p:spPr>
          <a:xfrm>
            <a:off x="6399581" y="1212839"/>
            <a:ext cx="4641504" cy="3753629"/>
          </a:xfrm>
          <a:prstGeom prst="wav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4" name="Picture 10" descr="面接官 イラスト に対する画像結果">
            <a:extLst>
              <a:ext uri="{FF2B5EF4-FFF2-40B4-BE49-F238E27FC236}">
                <a16:creationId xmlns:a16="http://schemas.microsoft.com/office/drawing/2014/main" id="{E8E892A2-213D-8263-0519-6DDA3D996E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02" y="2981464"/>
            <a:ext cx="3846216" cy="345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01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47AA2B3-FAD8-9DF0-4A0F-0C61C3BAC079}"/>
              </a:ext>
            </a:extLst>
          </p:cNvPr>
          <p:cNvSpPr>
            <a:spLocks noGrp="1"/>
          </p:cNvSpPr>
          <p:nvPr>
            <p:ph idx="1"/>
          </p:nvPr>
        </p:nvSpPr>
        <p:spPr>
          <a:xfrm>
            <a:off x="157807" y="1204486"/>
            <a:ext cx="11844000" cy="5544000"/>
          </a:xfrm>
        </p:spPr>
        <p:txBody>
          <a:bodyPr>
            <a:normAutofit/>
          </a:bodyPr>
          <a:lstStyle/>
          <a:p>
            <a:pPr marL="0" indent="0">
              <a:buNone/>
            </a:pPr>
            <a:r>
              <a:rPr kumimoji="1" lang="ja-JP" altLang="en-US" sz="4100" dirty="0">
                <a:solidFill>
                  <a:srgbClr val="FF0000"/>
                </a:solidFill>
                <a:latin typeface="メイリオ" panose="020B0604030504040204" pitchFamily="50" charset="-128"/>
                <a:ea typeface="メイリオ" panose="020B0604030504040204" pitchFamily="50" charset="-128"/>
              </a:rPr>
              <a:t>　　　</a:t>
            </a:r>
            <a:endParaRPr kumimoji="1" lang="en-US" altLang="ja-JP" sz="4100" dirty="0">
              <a:solidFill>
                <a:srgbClr val="FF0000"/>
              </a:solidFill>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15547238-08D6-D702-7258-22D89C60BC1D}"/>
              </a:ext>
            </a:extLst>
          </p:cNvPr>
          <p:cNvSpPr>
            <a:spLocks noGrp="1"/>
          </p:cNvSpPr>
          <p:nvPr>
            <p:ph type="sldNum" sz="quarter" idx="12"/>
          </p:nvPr>
        </p:nvSpPr>
        <p:spPr/>
        <p:txBody>
          <a:bodyPr/>
          <a:lstStyle/>
          <a:p>
            <a:fld id="{711CFCEA-B029-4D6B-83EE-85C4BBFC9731}" type="slidenum">
              <a:rPr kumimoji="1" lang="ja-JP" altLang="en-US" smtClean="0"/>
              <a:t>21</a:t>
            </a:fld>
            <a:endParaRPr kumimoji="1" lang="ja-JP" altLang="en-US" dirty="0"/>
          </a:p>
        </p:txBody>
      </p:sp>
      <p:sp>
        <p:nvSpPr>
          <p:cNvPr id="2" name="タイトル 1">
            <a:extLst>
              <a:ext uri="{FF2B5EF4-FFF2-40B4-BE49-F238E27FC236}">
                <a16:creationId xmlns:a16="http://schemas.microsoft.com/office/drawing/2014/main" id="{1654D890-138B-EC75-5D8D-2A808631BAD8}"/>
              </a:ext>
            </a:extLst>
          </p:cNvPr>
          <p:cNvSpPr>
            <a:spLocks noGrp="1"/>
          </p:cNvSpPr>
          <p:nvPr>
            <p:ph type="title"/>
          </p:nvPr>
        </p:nvSpPr>
        <p:spPr>
          <a:xfrm>
            <a:off x="0" y="0"/>
            <a:ext cx="12192000" cy="1044000"/>
          </a:xfrm>
          <a:solidFill>
            <a:srgbClr val="9966FF"/>
          </a:solidFill>
        </p:spPr>
        <p:txBody>
          <a:bodyPr>
            <a:normAutofit/>
          </a:bodyPr>
          <a:lstStyle/>
          <a:p>
            <a:pPr algn="ctr"/>
            <a:r>
              <a:rPr kumimoji="1" lang="ja-JP" altLang="en-US" sz="3600" dirty="0">
                <a:solidFill>
                  <a:schemeClr val="bg1"/>
                </a:solidFill>
                <a:latin typeface="メイリオ" panose="020B0604030504040204" pitchFamily="50" charset="-128"/>
                <a:ea typeface="メイリオ" panose="020B0604030504040204" pitchFamily="50" charset="-128"/>
              </a:rPr>
              <a:t>無意識のバイアス</a:t>
            </a:r>
            <a:br>
              <a:rPr kumimoji="1" lang="en-US" altLang="ja-JP" sz="3600" dirty="0">
                <a:solidFill>
                  <a:schemeClr val="bg1"/>
                </a:solidFill>
                <a:latin typeface="メイリオ" panose="020B0604030504040204" pitchFamily="50" charset="-128"/>
                <a:ea typeface="メイリオ" panose="020B0604030504040204" pitchFamily="50" charset="-128"/>
              </a:rPr>
            </a:br>
            <a:r>
              <a:rPr kumimoji="1" lang="en-US" altLang="ja-JP" sz="2400" dirty="0">
                <a:solidFill>
                  <a:schemeClr val="bg1"/>
                </a:solidFill>
                <a:latin typeface="メイリオ" panose="020B0604030504040204" pitchFamily="50" charset="-128"/>
                <a:ea typeface="メイリオ" panose="020B0604030504040204" pitchFamily="50" charset="-128"/>
              </a:rPr>
              <a:t>- DEI + Belonging</a:t>
            </a:r>
            <a:r>
              <a:rPr kumimoji="1" lang="ja-JP" altLang="en-US" sz="2400" dirty="0">
                <a:solidFill>
                  <a:schemeClr val="bg1"/>
                </a:solidFill>
                <a:latin typeface="メイリオ" panose="020B0604030504040204" pitchFamily="50" charset="-128"/>
                <a:ea typeface="メイリオ" panose="020B0604030504040204" pitchFamily="50" charset="-128"/>
              </a:rPr>
              <a:t>をめざして </a:t>
            </a:r>
            <a:r>
              <a:rPr kumimoji="1" lang="en-US" altLang="ja-JP" sz="2400" dirty="0">
                <a:solidFill>
                  <a:schemeClr val="bg1"/>
                </a:solidFill>
                <a:latin typeface="メイリオ" panose="020B0604030504040204" pitchFamily="50" charset="-128"/>
                <a:ea typeface="メイリオ" panose="020B0604030504040204" pitchFamily="50" charset="-128"/>
              </a:rPr>
              <a:t>-</a:t>
            </a:r>
            <a:endParaRPr kumimoji="1" lang="ja-JP" altLang="en-US" sz="2400" dirty="0">
              <a:solidFill>
                <a:schemeClr val="bg1"/>
              </a:solidFill>
              <a:latin typeface="メイリオ" panose="020B0604030504040204" pitchFamily="50" charset="-128"/>
              <a:ea typeface="メイリオ" panose="020B0604030504040204" pitchFamily="50" charset="-128"/>
            </a:endParaRPr>
          </a:p>
        </p:txBody>
      </p:sp>
      <p:pic>
        <p:nvPicPr>
          <p:cNvPr id="6" name="Picture 6" descr="RotaryMBS_RGB.png">
            <a:extLst>
              <a:ext uri="{FF2B5EF4-FFF2-40B4-BE49-F238E27FC236}">
                <a16:creationId xmlns:a16="http://schemas.microsoft.com/office/drawing/2014/main" id="{900B6846-26D3-E453-BAC8-4C8E636CBB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28577" y="6433475"/>
            <a:ext cx="765373"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A1E28D92-B753-8600-FF13-61E459C552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4647" y="-32200"/>
            <a:ext cx="853160" cy="972000"/>
          </a:xfrm>
          <a:prstGeom prst="rect">
            <a:avLst/>
          </a:prstGeom>
        </p:spPr>
      </p:pic>
      <p:pic>
        <p:nvPicPr>
          <p:cNvPr id="2050" name="Picture 2" descr="男尊女卑 イラスト に対する画像結果">
            <a:extLst>
              <a:ext uri="{FF2B5EF4-FFF2-40B4-BE49-F238E27FC236}">
                <a16:creationId xmlns:a16="http://schemas.microsoft.com/office/drawing/2014/main" id="{0DF16865-54B7-0CEB-C6C1-14017F96AD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925" y="2529000"/>
            <a:ext cx="3010386" cy="2340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gender equality イラスト に対する画像結果">
            <a:extLst>
              <a:ext uri="{FF2B5EF4-FFF2-40B4-BE49-F238E27FC236}">
                <a16:creationId xmlns:a16="http://schemas.microsoft.com/office/drawing/2014/main" id="{60FF0F22-2A6C-14BC-0CA1-37BAD7624D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6361" y="2477697"/>
            <a:ext cx="2844000" cy="190260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efinition of diversity equity and inclusion images に対する画像結果">
            <a:extLst>
              <a:ext uri="{FF2B5EF4-FFF2-40B4-BE49-F238E27FC236}">
                <a16:creationId xmlns:a16="http://schemas.microsoft.com/office/drawing/2014/main" id="{036853A2-43BF-8B41-75A2-F3E6E6FFAC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6400" y="2329761"/>
            <a:ext cx="4351600" cy="3096000"/>
          </a:xfrm>
          <a:prstGeom prst="rect">
            <a:avLst/>
          </a:prstGeom>
          <a:noFill/>
          <a:extLst>
            <a:ext uri="{909E8E84-426E-40DD-AFC4-6F175D3DCCD1}">
              <a14:hiddenFill xmlns:a14="http://schemas.microsoft.com/office/drawing/2010/main">
                <a:solidFill>
                  <a:srgbClr val="FFFFFF"/>
                </a:solidFill>
              </a14:hiddenFill>
            </a:ext>
          </a:extLst>
        </p:spPr>
      </p:pic>
      <p:sp>
        <p:nvSpPr>
          <p:cNvPr id="8" name="矢印: 右 7">
            <a:extLst>
              <a:ext uri="{FF2B5EF4-FFF2-40B4-BE49-F238E27FC236}">
                <a16:creationId xmlns:a16="http://schemas.microsoft.com/office/drawing/2014/main" id="{E2D01A67-D0C2-20DC-1343-E882DA49B542}"/>
              </a:ext>
            </a:extLst>
          </p:cNvPr>
          <p:cNvSpPr/>
          <p:nvPr/>
        </p:nvSpPr>
        <p:spPr>
          <a:xfrm>
            <a:off x="7286957" y="3051000"/>
            <a:ext cx="396000" cy="1296000"/>
          </a:xfrm>
          <a:prstGeom prst="rightArrow">
            <a:avLst/>
          </a:prstGeom>
          <a:solidFill>
            <a:srgbClr val="FFFF00"/>
          </a:solidFill>
          <a:ln w="5715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 name="表 8">
            <a:extLst>
              <a:ext uri="{FF2B5EF4-FFF2-40B4-BE49-F238E27FC236}">
                <a16:creationId xmlns:a16="http://schemas.microsoft.com/office/drawing/2014/main" id="{F6A60AF6-8D08-DC4E-1871-981003205C49}"/>
              </a:ext>
            </a:extLst>
          </p:cNvPr>
          <p:cNvGraphicFramePr>
            <a:graphicFrameLocks noGrp="1"/>
          </p:cNvGraphicFramePr>
          <p:nvPr>
            <p:extLst>
              <p:ext uri="{D42A27DB-BD31-4B8C-83A1-F6EECF244321}">
                <p14:modId xmlns:p14="http://schemas.microsoft.com/office/powerpoint/2010/main" val="3889652716"/>
              </p:ext>
            </p:extLst>
          </p:nvPr>
        </p:nvGraphicFramePr>
        <p:xfrm>
          <a:off x="213950" y="1128491"/>
          <a:ext cx="11880000" cy="1188720"/>
        </p:xfrm>
        <a:graphic>
          <a:graphicData uri="http://schemas.openxmlformats.org/drawingml/2006/table">
            <a:tbl>
              <a:tblPr firstRow="1" bandRow="1">
                <a:tableStyleId>{5C22544A-7EE6-4342-B048-85BDC9FD1C3A}</a:tableStyleId>
              </a:tblPr>
              <a:tblGrid>
                <a:gridCol w="11880000">
                  <a:extLst>
                    <a:ext uri="{9D8B030D-6E8A-4147-A177-3AD203B41FA5}">
                      <a16:colId xmlns:a16="http://schemas.microsoft.com/office/drawing/2014/main" val="359523600"/>
                    </a:ext>
                  </a:extLst>
                </a:gridCol>
              </a:tblGrid>
              <a:tr h="936000">
                <a:tc>
                  <a:txBody>
                    <a:bodyPr/>
                    <a:lstStyle/>
                    <a:p>
                      <a:pPr algn="ctr"/>
                      <a:r>
                        <a:rPr kumimoji="1" lang="ja-JP" altLang="en-US" sz="3600" dirty="0">
                          <a:solidFill>
                            <a:srgbClr val="0000FF"/>
                          </a:solidFill>
                          <a:latin typeface="メイリオ" panose="020B0604030504040204" pitchFamily="50" charset="-128"/>
                          <a:ea typeface="メイリオ" panose="020B0604030504040204" pitchFamily="50" charset="-128"/>
                        </a:rPr>
                        <a:t>不公平な社会から帰属意識を</a:t>
                      </a:r>
                      <a:endParaRPr kumimoji="1" lang="en-US" altLang="ja-JP" sz="3600" dirty="0">
                        <a:solidFill>
                          <a:srgbClr val="0000FF"/>
                        </a:solidFill>
                        <a:latin typeface="メイリオ" panose="020B0604030504040204" pitchFamily="50" charset="-128"/>
                        <a:ea typeface="メイリオ" panose="020B0604030504040204" pitchFamily="50" charset="-128"/>
                      </a:endParaRPr>
                    </a:p>
                    <a:p>
                      <a:pPr algn="ctr"/>
                      <a:r>
                        <a:rPr kumimoji="1" lang="ja-JP" altLang="en-US" sz="3600" dirty="0">
                          <a:solidFill>
                            <a:srgbClr val="0000FF"/>
                          </a:solidFill>
                          <a:latin typeface="メイリオ" panose="020B0604030504040204" pitchFamily="50" charset="-128"/>
                          <a:ea typeface="メイリオ" panose="020B0604030504040204" pitchFamily="50" charset="-128"/>
                        </a:rPr>
                        <a:t>　強化できる組織への転換が必要！</a:t>
                      </a:r>
                    </a:p>
                  </a:txBody>
                  <a:tcPr>
                    <a:noFill/>
                  </a:tcPr>
                </a:tc>
                <a:extLst>
                  <a:ext uri="{0D108BD9-81ED-4DB2-BD59-A6C34878D82A}">
                    <a16:rowId xmlns:a16="http://schemas.microsoft.com/office/drawing/2014/main" val="2347838823"/>
                  </a:ext>
                </a:extLst>
              </a:tr>
            </a:tbl>
          </a:graphicData>
        </a:graphic>
      </p:graphicFrame>
      <p:pic>
        <p:nvPicPr>
          <p:cNvPr id="9" name="Picture 2" descr="公平 平等 イラスト に対する画像結果">
            <a:extLst>
              <a:ext uri="{FF2B5EF4-FFF2-40B4-BE49-F238E27FC236}">
                <a16:creationId xmlns:a16="http://schemas.microsoft.com/office/drawing/2014/main" id="{D7FFA686-9380-F770-C965-06868C976A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6360" y="4559147"/>
            <a:ext cx="2808000" cy="1798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30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47AA2B3-FAD8-9DF0-4A0F-0C61C3BAC079}"/>
              </a:ext>
            </a:extLst>
          </p:cNvPr>
          <p:cNvSpPr>
            <a:spLocks noGrp="1"/>
          </p:cNvSpPr>
          <p:nvPr>
            <p:ph idx="1"/>
          </p:nvPr>
        </p:nvSpPr>
        <p:spPr>
          <a:xfrm>
            <a:off x="157807" y="1204486"/>
            <a:ext cx="11844000" cy="5544000"/>
          </a:xfrm>
        </p:spPr>
        <p:txBody>
          <a:bodyPr>
            <a:normAutofit/>
          </a:bodyPr>
          <a:lstStyle/>
          <a:p>
            <a:pPr marL="0" indent="0">
              <a:buNone/>
            </a:pPr>
            <a:r>
              <a:rPr kumimoji="1" lang="ja-JP" altLang="en-US" sz="4100" dirty="0">
                <a:solidFill>
                  <a:srgbClr val="FF0000"/>
                </a:solidFill>
                <a:latin typeface="メイリオ" panose="020B0604030504040204" pitchFamily="50" charset="-128"/>
                <a:ea typeface="メイリオ" panose="020B0604030504040204" pitchFamily="50" charset="-128"/>
              </a:rPr>
              <a:t>　　　</a:t>
            </a:r>
            <a:endParaRPr kumimoji="1" lang="en-US" altLang="ja-JP" sz="4100" dirty="0">
              <a:solidFill>
                <a:srgbClr val="FF0000"/>
              </a:solidFill>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15547238-08D6-D702-7258-22D89C60BC1D}"/>
              </a:ext>
            </a:extLst>
          </p:cNvPr>
          <p:cNvSpPr>
            <a:spLocks noGrp="1"/>
          </p:cNvSpPr>
          <p:nvPr>
            <p:ph type="sldNum" sz="quarter" idx="12"/>
          </p:nvPr>
        </p:nvSpPr>
        <p:spPr/>
        <p:txBody>
          <a:bodyPr/>
          <a:lstStyle/>
          <a:p>
            <a:fld id="{711CFCEA-B029-4D6B-83EE-85C4BBFC9731}" type="slidenum">
              <a:rPr kumimoji="1" lang="ja-JP" altLang="en-US" smtClean="0"/>
              <a:t>22</a:t>
            </a:fld>
            <a:endParaRPr kumimoji="1" lang="ja-JP" altLang="en-US" dirty="0"/>
          </a:p>
        </p:txBody>
      </p:sp>
      <p:sp>
        <p:nvSpPr>
          <p:cNvPr id="2" name="タイトル 1">
            <a:extLst>
              <a:ext uri="{FF2B5EF4-FFF2-40B4-BE49-F238E27FC236}">
                <a16:creationId xmlns:a16="http://schemas.microsoft.com/office/drawing/2014/main" id="{1654D890-138B-EC75-5D8D-2A808631BAD8}"/>
              </a:ext>
            </a:extLst>
          </p:cNvPr>
          <p:cNvSpPr>
            <a:spLocks noGrp="1"/>
          </p:cNvSpPr>
          <p:nvPr>
            <p:ph type="title"/>
          </p:nvPr>
        </p:nvSpPr>
        <p:spPr>
          <a:xfrm>
            <a:off x="0" y="-1"/>
            <a:ext cx="12192000" cy="1152000"/>
          </a:xfrm>
          <a:solidFill>
            <a:srgbClr val="9966FF"/>
          </a:solidFill>
        </p:spPr>
        <p:txBody>
          <a:bodyPr>
            <a:normAutofit fontScale="90000"/>
          </a:bodyPr>
          <a:lstStyle/>
          <a:p>
            <a:pPr algn="ctr"/>
            <a:br>
              <a:rPr kumimoji="1" lang="en-US" altLang="ja-JP" sz="4800" dirty="0">
                <a:solidFill>
                  <a:schemeClr val="bg1"/>
                </a:solidFill>
                <a:latin typeface="メイリオ" panose="020B0604030504040204" pitchFamily="50" charset="-128"/>
                <a:ea typeface="メイリオ" panose="020B0604030504040204" pitchFamily="50" charset="-128"/>
              </a:rPr>
            </a:br>
            <a:r>
              <a:rPr kumimoji="1" lang="ja-JP" altLang="en-US" sz="4000" dirty="0">
                <a:solidFill>
                  <a:schemeClr val="bg1"/>
                </a:solidFill>
                <a:latin typeface="メイリオ" panose="020B0604030504040204" pitchFamily="50" charset="-128"/>
                <a:ea typeface="メイリオ" panose="020B0604030504040204" pitchFamily="50" charset="-128"/>
              </a:rPr>
              <a:t>無意識のバイアスの要因</a:t>
            </a:r>
            <a:br>
              <a:rPr kumimoji="1" lang="en-US" altLang="ja-JP" sz="4800" dirty="0">
                <a:solidFill>
                  <a:schemeClr val="bg1"/>
                </a:solidFill>
                <a:latin typeface="メイリオ" panose="020B0604030504040204" pitchFamily="50" charset="-128"/>
                <a:ea typeface="メイリオ" panose="020B0604030504040204" pitchFamily="50" charset="-128"/>
              </a:rPr>
            </a:br>
            <a:r>
              <a:rPr kumimoji="1" lang="en-US" altLang="ja-JP" sz="1800" dirty="0">
                <a:solidFill>
                  <a:schemeClr val="bg1"/>
                </a:solidFill>
                <a:latin typeface="メイリオ" panose="020B0604030504040204" pitchFamily="50" charset="-128"/>
                <a:ea typeface="メイリオ" panose="020B0604030504040204" pitchFamily="50" charset="-128"/>
              </a:rPr>
              <a:t>- </a:t>
            </a:r>
            <a:r>
              <a:rPr kumimoji="1" lang="ja-JP" altLang="en-US" sz="1800" dirty="0">
                <a:solidFill>
                  <a:schemeClr val="bg1"/>
                </a:solidFill>
                <a:latin typeface="メイリオ" panose="020B0604030504040204" pitchFamily="50" charset="-128"/>
                <a:ea typeface="メイリオ" panose="020B0604030504040204" pitchFamily="50" charset="-128"/>
              </a:rPr>
              <a:t>元プリンストン大学教授、行動経済学者・心理学者 </a:t>
            </a:r>
            <a:r>
              <a:rPr kumimoji="1" lang="en-US" altLang="ja-JP" sz="1800" dirty="0">
                <a:solidFill>
                  <a:schemeClr val="bg1"/>
                </a:solidFill>
                <a:latin typeface="メイリオ" panose="020B0604030504040204" pitchFamily="50" charset="-128"/>
                <a:ea typeface="メイリオ" panose="020B0604030504040204" pitchFamily="50" charset="-128"/>
              </a:rPr>
              <a:t>Daniel</a:t>
            </a:r>
            <a:r>
              <a:rPr kumimoji="1" lang="ja-JP" altLang="en-US" sz="1800" dirty="0">
                <a:solidFill>
                  <a:schemeClr val="bg1"/>
                </a:solidFill>
                <a:latin typeface="メイリオ" panose="020B0604030504040204" pitchFamily="50" charset="-128"/>
                <a:ea typeface="メイリオ" panose="020B0604030504040204" pitchFamily="50" charset="-128"/>
              </a:rPr>
              <a:t> </a:t>
            </a:r>
            <a:r>
              <a:rPr kumimoji="1" lang="en-US" altLang="ja-JP" sz="1800" dirty="0">
                <a:solidFill>
                  <a:schemeClr val="bg1"/>
                </a:solidFill>
                <a:latin typeface="メイリオ" panose="020B0604030504040204" pitchFamily="50" charset="-128"/>
                <a:ea typeface="メイリオ" panose="020B0604030504040204" pitchFamily="50" charset="-128"/>
              </a:rPr>
              <a:t>Kahneman</a:t>
            </a:r>
            <a:r>
              <a:rPr kumimoji="1" lang="ja-JP" altLang="en-US" sz="1800" dirty="0">
                <a:solidFill>
                  <a:schemeClr val="bg1"/>
                </a:solidFill>
                <a:latin typeface="メイリオ" panose="020B0604030504040204" pitchFamily="50" charset="-128"/>
                <a:ea typeface="メイリオ" panose="020B0604030504040204" pitchFamily="50" charset="-128"/>
              </a:rPr>
              <a:t>著 “</a:t>
            </a:r>
            <a:r>
              <a:rPr kumimoji="1" lang="en-US" altLang="ja-JP" sz="1800" dirty="0">
                <a:solidFill>
                  <a:schemeClr val="bg1"/>
                </a:solidFill>
                <a:latin typeface="メイリオ" panose="020B0604030504040204" pitchFamily="50" charset="-128"/>
                <a:ea typeface="メイリオ" panose="020B0604030504040204" pitchFamily="50" charset="-128"/>
              </a:rPr>
              <a:t>Thinking, Fast and Slow</a:t>
            </a:r>
            <a:r>
              <a:rPr kumimoji="1" lang="ja-JP" altLang="en-US" sz="1800" b="0" dirty="0">
                <a:solidFill>
                  <a:schemeClr val="bg1"/>
                </a:solidFill>
                <a:latin typeface="メイリオ" panose="020B0604030504040204" pitchFamily="50" charset="-128"/>
                <a:ea typeface="メイリオ" panose="020B0604030504040204" pitchFamily="50" charset="-128"/>
              </a:rPr>
              <a:t>” </a:t>
            </a:r>
            <a:r>
              <a:rPr kumimoji="1" lang="en-US" altLang="ja-JP" sz="1800" b="0" dirty="0">
                <a:solidFill>
                  <a:schemeClr val="bg1"/>
                </a:solidFill>
                <a:latin typeface="メイリオ" panose="020B0604030504040204" pitchFamily="50" charset="-128"/>
                <a:ea typeface="メイリオ" panose="020B0604030504040204" pitchFamily="50" charset="-128"/>
              </a:rPr>
              <a:t>-</a:t>
            </a:r>
            <a:br>
              <a:rPr kumimoji="1" lang="en-US" altLang="ja-JP" sz="1800" b="0" dirty="0">
                <a:solidFill>
                  <a:schemeClr val="bg1"/>
                </a:solidFill>
                <a:latin typeface="メイリオ" panose="020B0604030504040204" pitchFamily="50" charset="-128"/>
                <a:ea typeface="メイリオ" panose="020B0604030504040204" pitchFamily="50" charset="-128"/>
              </a:rPr>
            </a:br>
            <a:endParaRPr kumimoji="1" lang="ja-JP" altLang="en-US" sz="1800" b="0" dirty="0">
              <a:solidFill>
                <a:schemeClr val="bg1"/>
              </a:solidFill>
              <a:latin typeface="メイリオ" panose="020B0604030504040204" pitchFamily="50" charset="-128"/>
              <a:ea typeface="メイリオ" panose="020B0604030504040204" pitchFamily="50" charset="-128"/>
            </a:endParaRPr>
          </a:p>
        </p:txBody>
      </p:sp>
      <p:pic>
        <p:nvPicPr>
          <p:cNvPr id="6" name="Picture 6" descr="RotaryMBS_RGB.png">
            <a:extLst>
              <a:ext uri="{FF2B5EF4-FFF2-40B4-BE49-F238E27FC236}">
                <a16:creationId xmlns:a16="http://schemas.microsoft.com/office/drawing/2014/main" id="{900B6846-26D3-E453-BAC8-4C8E636CBB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28577" y="6433475"/>
            <a:ext cx="765373"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A1E28D92-B753-8600-FF13-61E459C552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4590" y="109514"/>
            <a:ext cx="853160" cy="972000"/>
          </a:xfrm>
          <a:prstGeom prst="rect">
            <a:avLst/>
          </a:prstGeom>
        </p:spPr>
      </p:pic>
      <p:pic>
        <p:nvPicPr>
          <p:cNvPr id="4098" name="Picture 2" descr="ひらめく脳キャラ">
            <a:extLst>
              <a:ext uri="{FF2B5EF4-FFF2-40B4-BE49-F238E27FC236}">
                <a16:creationId xmlns:a16="http://schemas.microsoft.com/office/drawing/2014/main" id="{DCE75C28-6D4A-D808-0201-4A9BC5EA68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3617" y="4383938"/>
            <a:ext cx="2286000" cy="2286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表 10">
            <a:extLst>
              <a:ext uri="{FF2B5EF4-FFF2-40B4-BE49-F238E27FC236}">
                <a16:creationId xmlns:a16="http://schemas.microsoft.com/office/drawing/2014/main" id="{4F716076-740B-F127-08D2-D78D92DFFF33}"/>
              </a:ext>
            </a:extLst>
          </p:cNvPr>
          <p:cNvGraphicFramePr>
            <a:graphicFrameLocks noGrp="1"/>
          </p:cNvGraphicFramePr>
          <p:nvPr>
            <p:extLst>
              <p:ext uri="{D42A27DB-BD31-4B8C-83A1-F6EECF244321}">
                <p14:modId xmlns:p14="http://schemas.microsoft.com/office/powerpoint/2010/main" val="1136337857"/>
              </p:ext>
            </p:extLst>
          </p:nvPr>
        </p:nvGraphicFramePr>
        <p:xfrm>
          <a:off x="516513" y="3065103"/>
          <a:ext cx="5616000" cy="2620752"/>
        </p:xfrm>
        <a:graphic>
          <a:graphicData uri="http://schemas.openxmlformats.org/drawingml/2006/table">
            <a:tbl>
              <a:tblPr firstRow="1" bandRow="1">
                <a:tableStyleId>{5C22544A-7EE6-4342-B048-85BDC9FD1C3A}</a:tableStyleId>
              </a:tblPr>
              <a:tblGrid>
                <a:gridCol w="5616000">
                  <a:extLst>
                    <a:ext uri="{9D8B030D-6E8A-4147-A177-3AD203B41FA5}">
                      <a16:colId xmlns:a16="http://schemas.microsoft.com/office/drawing/2014/main" val="2245878329"/>
                    </a:ext>
                  </a:extLst>
                </a:gridCol>
              </a:tblGrid>
              <a:tr h="1066272">
                <a:tc>
                  <a:txBody>
                    <a:bodyPr/>
                    <a:lstStyle/>
                    <a:p>
                      <a:pPr marL="285750" indent="-285750">
                        <a:buClr>
                          <a:srgbClr val="6600FF"/>
                        </a:buClr>
                        <a:buSzPct val="130000"/>
                        <a:buFont typeface="Wingdings" panose="05000000000000000000" pitchFamily="2" charset="2"/>
                        <a:buChar char="l"/>
                      </a:pPr>
                      <a:r>
                        <a:rPr kumimoji="1" lang="ja-JP" altLang="en-US" sz="2400" dirty="0">
                          <a:solidFill>
                            <a:schemeClr val="tx1"/>
                          </a:solidFill>
                          <a:latin typeface="メイリオ" panose="020B0604030504040204" pitchFamily="50" charset="-128"/>
                          <a:ea typeface="メイリオ" panose="020B0604030504040204" pitchFamily="50" charset="-128"/>
                        </a:rPr>
                        <a:t>無意識の処理能力：</a:t>
                      </a:r>
                      <a:r>
                        <a:rPr kumimoji="1" lang="en-US" altLang="ja-JP" sz="2400" dirty="0">
                          <a:solidFill>
                            <a:schemeClr val="tx1"/>
                          </a:solidFill>
                          <a:latin typeface="メイリオ" panose="020B0604030504040204" pitchFamily="50" charset="-128"/>
                          <a:ea typeface="メイリオ" panose="020B0604030504040204" pitchFamily="50" charset="-128"/>
                        </a:rPr>
                        <a:t>1100</a:t>
                      </a:r>
                      <a:r>
                        <a:rPr kumimoji="1" lang="ja-JP" altLang="en-US" sz="2400" dirty="0">
                          <a:solidFill>
                            <a:schemeClr val="tx1"/>
                          </a:solidFill>
                          <a:latin typeface="メイリオ" panose="020B0604030504040204" pitchFamily="50" charset="-128"/>
                          <a:ea typeface="メイリオ" panose="020B0604030504040204" pitchFamily="50" charset="-128"/>
                        </a:rPr>
                        <a:t>万ビット</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marL="0" indent="0">
                        <a:buClr>
                          <a:srgbClr val="6600FF"/>
                        </a:buClr>
                        <a:buSzPct val="130000"/>
                        <a:buFont typeface="Wingdings" panose="05000000000000000000" pitchFamily="2" charset="2"/>
                        <a:buNone/>
                      </a:pPr>
                      <a:r>
                        <a:rPr kumimoji="1" lang="ja-JP" altLang="en-US" sz="2400" dirty="0">
                          <a:solidFill>
                            <a:schemeClr val="tx1"/>
                          </a:solidFill>
                          <a:latin typeface="メイリオ" panose="020B0604030504040204" pitchFamily="50" charset="-128"/>
                          <a:ea typeface="メイリオ" panose="020B0604030504040204" pitchFamily="50" charset="-128"/>
                        </a:rPr>
                        <a:t>自動的に動き、エネルギーはほとんど必要ない衝動的で、素早い判断や行動を生む性格、直感的で影響力が強い</a:t>
                      </a:r>
                    </a:p>
                  </a:txBody>
                  <a:tcPr>
                    <a:noFill/>
                  </a:tcPr>
                </a:tc>
                <a:extLst>
                  <a:ext uri="{0D108BD9-81ED-4DB2-BD59-A6C34878D82A}">
                    <a16:rowId xmlns:a16="http://schemas.microsoft.com/office/drawing/2014/main" val="3928097260"/>
                  </a:ext>
                </a:extLst>
              </a:tr>
              <a:tr h="1066272">
                <a:tc>
                  <a:txBody>
                    <a:bodyPr/>
                    <a:lstStyle/>
                    <a:p>
                      <a:pPr marL="0" indent="0">
                        <a:buClr>
                          <a:srgbClr val="6600FF"/>
                        </a:buClr>
                        <a:buSzPct val="130000"/>
                        <a:buFont typeface="Wingdings" panose="05000000000000000000" pitchFamily="2" charset="2"/>
                        <a:buNone/>
                      </a:pP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a:noFill/>
                  </a:tcPr>
                </a:tc>
                <a:extLst>
                  <a:ext uri="{0D108BD9-81ED-4DB2-BD59-A6C34878D82A}">
                    <a16:rowId xmlns:a16="http://schemas.microsoft.com/office/drawing/2014/main" val="959334450"/>
                  </a:ext>
                </a:extLst>
              </a:tr>
            </a:tbl>
          </a:graphicData>
        </a:graphic>
      </p:graphicFrame>
      <p:sp>
        <p:nvSpPr>
          <p:cNvPr id="11" name="四角形: 角を丸くする 10">
            <a:extLst>
              <a:ext uri="{FF2B5EF4-FFF2-40B4-BE49-F238E27FC236}">
                <a16:creationId xmlns:a16="http://schemas.microsoft.com/office/drawing/2014/main" id="{7A8C8057-0B32-8DDD-7A9F-CC52D8AC7929}"/>
              </a:ext>
            </a:extLst>
          </p:cNvPr>
          <p:cNvSpPr/>
          <p:nvPr/>
        </p:nvSpPr>
        <p:spPr>
          <a:xfrm>
            <a:off x="1029264" y="1361066"/>
            <a:ext cx="4212000" cy="1296000"/>
          </a:xfrm>
          <a:prstGeom prst="roundRect">
            <a:avLst/>
          </a:prstGeom>
          <a:solidFill>
            <a:srgbClr val="6600FF"/>
          </a:solidFill>
          <a:ln w="76200">
            <a:solidFill>
              <a:srgbClr val="FF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en-US" altLang="ja-JP" sz="2800" dirty="0">
              <a:solidFill>
                <a:srgbClr val="6600FF"/>
              </a:solidFill>
              <a:latin typeface="メイリオ" panose="020B0604030504040204" pitchFamily="50" charset="-128"/>
              <a:ea typeface="メイリオ" panose="020B0604030504040204" pitchFamily="50" charset="-128"/>
            </a:endParaRPr>
          </a:p>
          <a:p>
            <a:pPr algn="ctr">
              <a:lnSpc>
                <a:spcPct val="150000"/>
              </a:lnSpc>
            </a:pPr>
            <a:r>
              <a:rPr kumimoji="1" lang="ja-JP" altLang="en-US" sz="3000" b="1" dirty="0">
                <a:solidFill>
                  <a:srgbClr val="FFCCFF"/>
                </a:solidFill>
                <a:latin typeface="メイリオ" panose="020B0604030504040204" pitchFamily="50" charset="-128"/>
                <a:ea typeface="メイリオ" panose="020B0604030504040204" pitchFamily="50" charset="-128"/>
              </a:rPr>
              <a:t>速い思考・直観的思考</a:t>
            </a:r>
          </a:p>
        </p:txBody>
      </p:sp>
      <p:sp>
        <p:nvSpPr>
          <p:cNvPr id="12" name="四角形: 角を丸くする 11">
            <a:extLst>
              <a:ext uri="{FF2B5EF4-FFF2-40B4-BE49-F238E27FC236}">
                <a16:creationId xmlns:a16="http://schemas.microsoft.com/office/drawing/2014/main" id="{139EBB10-9E1B-CA2D-8CDC-E80E2914E130}"/>
              </a:ext>
            </a:extLst>
          </p:cNvPr>
          <p:cNvSpPr/>
          <p:nvPr/>
        </p:nvSpPr>
        <p:spPr>
          <a:xfrm>
            <a:off x="2417099" y="1490797"/>
            <a:ext cx="1733550" cy="449578"/>
          </a:xfrm>
          <a:prstGeom prst="roundRect">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メイリオ" panose="020B0604030504040204" pitchFamily="50" charset="-128"/>
                <a:ea typeface="メイリオ" panose="020B0604030504040204" pitchFamily="50" charset="-128"/>
              </a:rPr>
              <a:t>システム１</a:t>
            </a:r>
          </a:p>
        </p:txBody>
      </p:sp>
      <p:sp>
        <p:nvSpPr>
          <p:cNvPr id="14" name="四角形: 角を丸くする 13">
            <a:extLst>
              <a:ext uri="{FF2B5EF4-FFF2-40B4-BE49-F238E27FC236}">
                <a16:creationId xmlns:a16="http://schemas.microsoft.com/office/drawing/2014/main" id="{56C856E0-02EC-B2F7-537F-77D2D695F212}"/>
              </a:ext>
            </a:extLst>
          </p:cNvPr>
          <p:cNvSpPr/>
          <p:nvPr/>
        </p:nvSpPr>
        <p:spPr>
          <a:xfrm>
            <a:off x="6950737" y="1361066"/>
            <a:ext cx="4212000" cy="1296000"/>
          </a:xfrm>
          <a:prstGeom prst="roundRect">
            <a:avLst/>
          </a:prstGeom>
          <a:solidFill>
            <a:srgbClr val="3333FF"/>
          </a:solid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en-US" altLang="ja-JP" sz="2800" dirty="0">
              <a:solidFill>
                <a:srgbClr val="6600FF"/>
              </a:solidFill>
              <a:latin typeface="メイリオ" panose="020B0604030504040204" pitchFamily="50" charset="-128"/>
              <a:ea typeface="メイリオ" panose="020B0604030504040204" pitchFamily="50" charset="-128"/>
            </a:endParaRPr>
          </a:p>
          <a:p>
            <a:pPr algn="ctr">
              <a:lnSpc>
                <a:spcPct val="150000"/>
              </a:lnSpc>
            </a:pPr>
            <a:r>
              <a:rPr kumimoji="1" lang="ja-JP" altLang="en-US" sz="3000" b="1" dirty="0">
                <a:solidFill>
                  <a:srgbClr val="FFFF00"/>
                </a:solidFill>
                <a:latin typeface="メイリオ" panose="020B0604030504040204" pitchFamily="50" charset="-128"/>
                <a:ea typeface="メイリオ" panose="020B0604030504040204" pitchFamily="50" charset="-128"/>
              </a:rPr>
              <a:t>遅い思考・熟考思考</a:t>
            </a:r>
          </a:p>
        </p:txBody>
      </p:sp>
      <p:sp>
        <p:nvSpPr>
          <p:cNvPr id="15" name="四角形: 角を丸くする 14">
            <a:extLst>
              <a:ext uri="{FF2B5EF4-FFF2-40B4-BE49-F238E27FC236}">
                <a16:creationId xmlns:a16="http://schemas.microsoft.com/office/drawing/2014/main" id="{CC36EBB4-72C4-24ED-EA5D-D484EEFDB1B9}"/>
              </a:ext>
            </a:extLst>
          </p:cNvPr>
          <p:cNvSpPr/>
          <p:nvPr/>
        </p:nvSpPr>
        <p:spPr>
          <a:xfrm>
            <a:off x="8081962" y="1506170"/>
            <a:ext cx="1733550" cy="449578"/>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メイリオ" panose="020B0604030504040204" pitchFamily="50" charset="-128"/>
                <a:ea typeface="メイリオ" panose="020B0604030504040204" pitchFamily="50" charset="-128"/>
              </a:rPr>
              <a:t>システム２</a:t>
            </a:r>
          </a:p>
        </p:txBody>
      </p:sp>
      <p:graphicFrame>
        <p:nvGraphicFramePr>
          <p:cNvPr id="16" name="表 10">
            <a:extLst>
              <a:ext uri="{FF2B5EF4-FFF2-40B4-BE49-F238E27FC236}">
                <a16:creationId xmlns:a16="http://schemas.microsoft.com/office/drawing/2014/main" id="{A50C21BF-16D9-2D1D-0379-39D8DD00664D}"/>
              </a:ext>
            </a:extLst>
          </p:cNvPr>
          <p:cNvGraphicFramePr>
            <a:graphicFrameLocks noGrp="1"/>
          </p:cNvGraphicFramePr>
          <p:nvPr>
            <p:extLst>
              <p:ext uri="{D42A27DB-BD31-4B8C-83A1-F6EECF244321}">
                <p14:modId xmlns:p14="http://schemas.microsoft.com/office/powerpoint/2010/main" val="425688696"/>
              </p:ext>
            </p:extLst>
          </p:nvPr>
        </p:nvGraphicFramePr>
        <p:xfrm>
          <a:off x="6477621" y="3077971"/>
          <a:ext cx="5688000" cy="1188720"/>
        </p:xfrm>
        <a:graphic>
          <a:graphicData uri="http://schemas.openxmlformats.org/drawingml/2006/table">
            <a:tbl>
              <a:tblPr firstRow="1" bandRow="1">
                <a:tableStyleId>{5C22544A-7EE6-4342-B048-85BDC9FD1C3A}</a:tableStyleId>
              </a:tblPr>
              <a:tblGrid>
                <a:gridCol w="5688000">
                  <a:extLst>
                    <a:ext uri="{9D8B030D-6E8A-4147-A177-3AD203B41FA5}">
                      <a16:colId xmlns:a16="http://schemas.microsoft.com/office/drawing/2014/main" val="2245878329"/>
                    </a:ext>
                  </a:extLst>
                </a:gridCol>
              </a:tblGrid>
              <a:tr h="1066272">
                <a:tc>
                  <a:txBody>
                    <a:bodyPr/>
                    <a:lstStyle/>
                    <a:p>
                      <a:pPr marL="285750" indent="-285750">
                        <a:buClr>
                          <a:srgbClr val="6600FF"/>
                        </a:buClr>
                        <a:buSzPct val="130000"/>
                        <a:buFont typeface="Wingdings" panose="05000000000000000000" pitchFamily="2" charset="2"/>
                        <a:buChar char="l"/>
                      </a:pPr>
                      <a:r>
                        <a:rPr kumimoji="1" lang="ja-JP" altLang="en-US" sz="2400" dirty="0">
                          <a:solidFill>
                            <a:schemeClr val="tx1"/>
                          </a:solidFill>
                          <a:latin typeface="メイリオ" panose="020B0604030504040204" pitchFamily="50" charset="-128"/>
                          <a:ea typeface="メイリオ" panose="020B0604030504040204" pitchFamily="50" charset="-128"/>
                        </a:rPr>
                        <a:t>意識的な処理能力：</a:t>
                      </a:r>
                      <a:r>
                        <a:rPr kumimoji="1" lang="en-US" altLang="ja-JP" sz="2400" dirty="0">
                          <a:solidFill>
                            <a:schemeClr val="tx1"/>
                          </a:solidFill>
                          <a:latin typeface="メイリオ" panose="020B0604030504040204" pitchFamily="50" charset="-128"/>
                          <a:ea typeface="メイリオ" panose="020B0604030504040204" pitchFamily="50" charset="-128"/>
                        </a:rPr>
                        <a:t>8</a:t>
                      </a:r>
                      <a:r>
                        <a:rPr kumimoji="1" lang="ja-JP" altLang="en-US" sz="2400" dirty="0">
                          <a:solidFill>
                            <a:schemeClr val="tx1"/>
                          </a:solidFill>
                          <a:latin typeface="メイリオ" panose="020B0604030504040204" pitchFamily="50" charset="-128"/>
                          <a:ea typeface="メイリオ" panose="020B0604030504040204" pitchFamily="50" charset="-128"/>
                        </a:rPr>
                        <a:t>～</a:t>
                      </a:r>
                      <a:r>
                        <a:rPr kumimoji="1" lang="en-US" altLang="ja-JP" sz="2400" dirty="0">
                          <a:solidFill>
                            <a:schemeClr val="tx1"/>
                          </a:solidFill>
                          <a:latin typeface="メイリオ" panose="020B0604030504040204" pitchFamily="50" charset="-128"/>
                          <a:ea typeface="メイリオ" panose="020B0604030504040204" pitchFamily="50" charset="-128"/>
                        </a:rPr>
                        <a:t>40</a:t>
                      </a:r>
                      <a:r>
                        <a:rPr kumimoji="1" lang="ja-JP" altLang="en-US" sz="2400" dirty="0">
                          <a:solidFill>
                            <a:schemeClr val="tx1"/>
                          </a:solidFill>
                          <a:latin typeface="メイリオ" panose="020B0604030504040204" pitchFamily="50" charset="-128"/>
                          <a:ea typeface="メイリオ" panose="020B0604030504040204" pitchFamily="50" charset="-128"/>
                        </a:rPr>
                        <a:t>ビット</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marL="0" indent="0">
                        <a:buClr>
                          <a:srgbClr val="6600FF"/>
                        </a:buClr>
                        <a:buSzPct val="130000"/>
                        <a:buFont typeface="Wingdings" panose="05000000000000000000" pitchFamily="2" charset="2"/>
                        <a:buNone/>
                      </a:pPr>
                      <a:r>
                        <a:rPr kumimoji="1" lang="ja-JP" altLang="en-US" sz="2400" dirty="0">
                          <a:solidFill>
                            <a:schemeClr val="tx1"/>
                          </a:solidFill>
                          <a:latin typeface="メイリオ" panose="020B0604030504040204" pitchFamily="50" charset="-128"/>
                          <a:ea typeface="メイリオ" panose="020B0604030504040204" pitchFamily="50" charset="-128"/>
                        </a:rPr>
                        <a:t>意識しないと作動せず、動かすのに</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marL="0" indent="0">
                        <a:buClr>
                          <a:srgbClr val="6600FF"/>
                        </a:buClr>
                        <a:buSzPct val="130000"/>
                        <a:buFont typeface="Wingdings" panose="05000000000000000000" pitchFamily="2" charset="2"/>
                        <a:buNone/>
                      </a:pPr>
                      <a:r>
                        <a:rPr kumimoji="1" lang="ja-JP" altLang="en-US" sz="2400" dirty="0">
                          <a:solidFill>
                            <a:schemeClr val="tx1"/>
                          </a:solidFill>
                          <a:latin typeface="メイリオ" panose="020B0604030504040204" pitchFamily="50" charset="-128"/>
                          <a:ea typeface="メイリオ" panose="020B0604030504040204" pitchFamily="50" charset="-128"/>
                        </a:rPr>
                        <a:t>注意力が必要。疲れると動かない。</a:t>
                      </a:r>
                      <a:endParaRPr kumimoji="1" lang="en-US" altLang="ja-JP" sz="2400" dirty="0">
                        <a:solidFill>
                          <a:schemeClr val="tx1"/>
                        </a:solidFill>
                        <a:latin typeface="メイリオ" panose="020B0604030504040204" pitchFamily="50" charset="-128"/>
                        <a:ea typeface="メイリオ" panose="020B0604030504040204" pitchFamily="50" charset="-128"/>
                      </a:endParaRPr>
                    </a:p>
                  </a:txBody>
                  <a:tcPr>
                    <a:noFill/>
                  </a:tcPr>
                </a:tc>
                <a:extLst>
                  <a:ext uri="{0D108BD9-81ED-4DB2-BD59-A6C34878D82A}">
                    <a16:rowId xmlns:a16="http://schemas.microsoft.com/office/drawing/2014/main" val="3928097260"/>
                  </a:ext>
                </a:extLst>
              </a:tr>
            </a:tbl>
          </a:graphicData>
        </a:graphic>
      </p:graphicFrame>
      <p:sp>
        <p:nvSpPr>
          <p:cNvPr id="17" name="矢印: 右 16">
            <a:extLst>
              <a:ext uri="{FF2B5EF4-FFF2-40B4-BE49-F238E27FC236}">
                <a16:creationId xmlns:a16="http://schemas.microsoft.com/office/drawing/2014/main" id="{30BAB382-4808-C686-7870-F16C44517CEA}"/>
              </a:ext>
            </a:extLst>
          </p:cNvPr>
          <p:cNvSpPr/>
          <p:nvPr/>
        </p:nvSpPr>
        <p:spPr>
          <a:xfrm>
            <a:off x="3882513" y="4753152"/>
            <a:ext cx="4500000" cy="1008000"/>
          </a:xfrm>
          <a:prstGeom prst="rightArrow">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CCFF"/>
                </a:solidFill>
                <a:latin typeface="メイリオ" panose="020B0604030504040204" pitchFamily="50" charset="-128"/>
                <a:ea typeface="メイリオ" panose="020B0604030504040204" pitchFamily="50" charset="-128"/>
              </a:rPr>
              <a:t>直観等困るとシステム２に応援依頼</a:t>
            </a:r>
          </a:p>
        </p:txBody>
      </p:sp>
      <p:sp>
        <p:nvSpPr>
          <p:cNvPr id="18" name="矢印: 左 17">
            <a:extLst>
              <a:ext uri="{FF2B5EF4-FFF2-40B4-BE49-F238E27FC236}">
                <a16:creationId xmlns:a16="http://schemas.microsoft.com/office/drawing/2014/main" id="{51519EAB-DADF-4E06-BF22-96D3AE18DF22}"/>
              </a:ext>
            </a:extLst>
          </p:cNvPr>
          <p:cNvSpPr/>
          <p:nvPr/>
        </p:nvSpPr>
        <p:spPr>
          <a:xfrm>
            <a:off x="3892125" y="5589892"/>
            <a:ext cx="4500000" cy="1008000"/>
          </a:xfrm>
          <a:prstGeom prst="leftArrow">
            <a:avLst/>
          </a:prstGeom>
          <a:solidFill>
            <a:srgbClr val="3333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00CCFF"/>
                </a:solidFill>
                <a:latin typeface="メイリオ" panose="020B0604030504040204" pitchFamily="50" charset="-128"/>
                <a:ea typeface="メイリオ" panose="020B0604030504040204" pitchFamily="50" charset="-128"/>
              </a:rPr>
              <a:t>システム１の思想を承認し意思へ</a:t>
            </a:r>
          </a:p>
        </p:txBody>
      </p:sp>
      <p:pic>
        <p:nvPicPr>
          <p:cNvPr id="4102" name="Picture 6" descr="悩む脳キャラ">
            <a:extLst>
              <a:ext uri="{FF2B5EF4-FFF2-40B4-BE49-F238E27FC236}">
                <a16:creationId xmlns:a16="http://schemas.microsoft.com/office/drawing/2014/main" id="{407A7D0E-F820-8502-5A5C-6E2D4E35B5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4714" y="4402878"/>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64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47AA2B3-FAD8-9DF0-4A0F-0C61C3BAC079}"/>
              </a:ext>
            </a:extLst>
          </p:cNvPr>
          <p:cNvSpPr>
            <a:spLocks noGrp="1"/>
          </p:cNvSpPr>
          <p:nvPr>
            <p:ph idx="1"/>
          </p:nvPr>
        </p:nvSpPr>
        <p:spPr>
          <a:xfrm>
            <a:off x="157807" y="1204486"/>
            <a:ext cx="11844000" cy="5544000"/>
          </a:xfrm>
        </p:spPr>
        <p:txBody>
          <a:bodyPr>
            <a:normAutofit/>
          </a:bodyPr>
          <a:lstStyle/>
          <a:p>
            <a:pPr marL="0" indent="0">
              <a:buNone/>
            </a:pPr>
            <a:r>
              <a:rPr kumimoji="1" lang="ja-JP" altLang="en-US" sz="4100" dirty="0">
                <a:solidFill>
                  <a:srgbClr val="FF0000"/>
                </a:solidFill>
                <a:latin typeface="メイリオ" panose="020B0604030504040204" pitchFamily="50" charset="-128"/>
                <a:ea typeface="メイリオ" panose="020B0604030504040204" pitchFamily="50" charset="-128"/>
              </a:rPr>
              <a:t>　　　</a:t>
            </a:r>
            <a:endParaRPr kumimoji="1" lang="en-US" altLang="ja-JP" sz="4100" dirty="0">
              <a:solidFill>
                <a:srgbClr val="FF0000"/>
              </a:solidFill>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15547238-08D6-D702-7258-22D89C60BC1D}"/>
              </a:ext>
            </a:extLst>
          </p:cNvPr>
          <p:cNvSpPr>
            <a:spLocks noGrp="1"/>
          </p:cNvSpPr>
          <p:nvPr>
            <p:ph type="sldNum" sz="quarter" idx="12"/>
          </p:nvPr>
        </p:nvSpPr>
        <p:spPr/>
        <p:txBody>
          <a:bodyPr/>
          <a:lstStyle/>
          <a:p>
            <a:fld id="{711CFCEA-B029-4D6B-83EE-85C4BBFC9731}" type="slidenum">
              <a:rPr kumimoji="1" lang="ja-JP" altLang="en-US" smtClean="0"/>
              <a:t>23</a:t>
            </a:fld>
            <a:endParaRPr kumimoji="1" lang="ja-JP" altLang="en-US" dirty="0"/>
          </a:p>
        </p:txBody>
      </p:sp>
      <p:sp>
        <p:nvSpPr>
          <p:cNvPr id="2" name="タイトル 1">
            <a:extLst>
              <a:ext uri="{FF2B5EF4-FFF2-40B4-BE49-F238E27FC236}">
                <a16:creationId xmlns:a16="http://schemas.microsoft.com/office/drawing/2014/main" id="{1654D890-138B-EC75-5D8D-2A808631BAD8}"/>
              </a:ext>
            </a:extLst>
          </p:cNvPr>
          <p:cNvSpPr>
            <a:spLocks noGrp="1"/>
          </p:cNvSpPr>
          <p:nvPr>
            <p:ph type="title"/>
          </p:nvPr>
        </p:nvSpPr>
        <p:spPr>
          <a:xfrm>
            <a:off x="0" y="-1"/>
            <a:ext cx="12192000" cy="1239125"/>
          </a:xfrm>
          <a:solidFill>
            <a:srgbClr val="9966FF"/>
          </a:solidFill>
        </p:spPr>
        <p:txBody>
          <a:bodyPr>
            <a:normAutofit fontScale="90000"/>
          </a:bodyPr>
          <a:lstStyle/>
          <a:p>
            <a:pPr algn="ctr"/>
            <a:br>
              <a:rPr kumimoji="1" lang="en-US" altLang="ja-JP" sz="4000" dirty="0">
                <a:solidFill>
                  <a:schemeClr val="bg1"/>
                </a:solidFill>
                <a:latin typeface="メイリオ" panose="020B0604030504040204" pitchFamily="50" charset="-128"/>
                <a:ea typeface="メイリオ" panose="020B0604030504040204" pitchFamily="50" charset="-128"/>
              </a:rPr>
            </a:br>
            <a:r>
              <a:rPr kumimoji="1" lang="en-US" altLang="ja-JP" sz="4000" dirty="0">
                <a:solidFill>
                  <a:schemeClr val="bg1"/>
                </a:solidFill>
                <a:latin typeface="メイリオ" panose="020B0604030504040204" pitchFamily="50" charset="-128"/>
                <a:ea typeface="メイリオ" panose="020B0604030504040204" pitchFamily="50" charset="-128"/>
              </a:rPr>
              <a:t>DEI</a:t>
            </a:r>
            <a:r>
              <a:rPr kumimoji="1" lang="ja-JP" altLang="en-US" sz="4000" dirty="0">
                <a:solidFill>
                  <a:schemeClr val="bg1"/>
                </a:solidFill>
                <a:latin typeface="メイリオ" panose="020B0604030504040204" pitchFamily="50" charset="-128"/>
                <a:ea typeface="メイリオ" panose="020B0604030504040204" pitchFamily="50" charset="-128"/>
              </a:rPr>
              <a:t>と無意識のバイアスとリーダーシップ</a:t>
            </a:r>
            <a:br>
              <a:rPr kumimoji="1" lang="en-US" altLang="ja-JP" sz="4800" dirty="0">
                <a:solidFill>
                  <a:schemeClr val="bg1"/>
                </a:solidFill>
                <a:latin typeface="メイリオ" panose="020B0604030504040204" pitchFamily="50" charset="-128"/>
                <a:ea typeface="メイリオ" panose="020B0604030504040204" pitchFamily="50" charset="-128"/>
              </a:rPr>
            </a:br>
            <a:r>
              <a:rPr kumimoji="1" lang="en-US" altLang="ja-JP" sz="1600" dirty="0">
                <a:solidFill>
                  <a:schemeClr val="bg1"/>
                </a:solidFill>
                <a:latin typeface="メイリオ" panose="020B0604030504040204" pitchFamily="50" charset="-128"/>
                <a:ea typeface="メイリオ" panose="020B0604030504040204" pitchFamily="50" charset="-128"/>
              </a:rPr>
              <a:t>- </a:t>
            </a:r>
            <a:r>
              <a:rPr kumimoji="1" lang="ja-JP" altLang="en-US" sz="1600" dirty="0">
                <a:solidFill>
                  <a:schemeClr val="bg1"/>
                </a:solidFill>
                <a:latin typeface="メイリオ" panose="020B0604030504040204" pitchFamily="50" charset="-128"/>
                <a:ea typeface="メイリオ" panose="020B0604030504040204" pitchFamily="50" charset="-128"/>
              </a:rPr>
              <a:t>田村次朗：慶応義塾大学教授</a:t>
            </a:r>
            <a:r>
              <a:rPr kumimoji="1" lang="en-US" altLang="ja-JP" sz="1600" dirty="0">
                <a:solidFill>
                  <a:schemeClr val="bg1"/>
                </a:solidFill>
                <a:latin typeface="メイリオ" panose="020B0604030504040204" pitchFamily="50" charset="-128"/>
                <a:ea typeface="メイリオ" panose="020B0604030504040204" pitchFamily="50" charset="-128"/>
              </a:rPr>
              <a:t>/</a:t>
            </a:r>
            <a:r>
              <a:rPr kumimoji="1" lang="ja-JP" altLang="en-US" sz="1600" dirty="0">
                <a:solidFill>
                  <a:schemeClr val="bg1"/>
                </a:solidFill>
                <a:latin typeface="メイリオ" panose="020B0604030504040204" pitchFamily="50" charset="-128"/>
                <a:ea typeface="メイリオ" panose="020B0604030504040204" pitchFamily="50" charset="-128"/>
              </a:rPr>
              <a:t>渡邊理佐子慶應義塾大学グローバルリサーチインスティテュート所員 </a:t>
            </a:r>
            <a:r>
              <a:rPr kumimoji="1" lang="en-US" altLang="ja-JP" sz="1600" dirty="0">
                <a:solidFill>
                  <a:schemeClr val="bg1"/>
                </a:solidFill>
                <a:latin typeface="メイリオ" panose="020B0604030504040204" pitchFamily="50" charset="-128"/>
                <a:ea typeface="メイリオ" panose="020B0604030504040204" pitchFamily="50" charset="-128"/>
              </a:rPr>
              <a:t>–</a:t>
            </a:r>
            <a:br>
              <a:rPr kumimoji="1" lang="en-US" altLang="ja-JP" sz="1600" dirty="0">
                <a:solidFill>
                  <a:schemeClr val="bg1"/>
                </a:solidFill>
                <a:latin typeface="メイリオ" panose="020B0604030504040204" pitchFamily="50" charset="-128"/>
                <a:ea typeface="メイリオ" panose="020B0604030504040204" pitchFamily="50" charset="-128"/>
              </a:rPr>
            </a:br>
            <a:r>
              <a:rPr kumimoji="1" lang="en-US" altLang="ja-JP" sz="1600" dirty="0">
                <a:solidFill>
                  <a:schemeClr val="bg1"/>
                </a:solidFill>
                <a:latin typeface="メイリオ" panose="020B0604030504040204" pitchFamily="50" charset="-128"/>
                <a:ea typeface="メイリオ" panose="020B0604030504040204" pitchFamily="50" charset="-128"/>
              </a:rPr>
              <a:t>-</a:t>
            </a:r>
            <a:r>
              <a:rPr kumimoji="1" lang="ja-JP" altLang="en-US" sz="1600" dirty="0">
                <a:solidFill>
                  <a:schemeClr val="bg1"/>
                </a:solidFill>
                <a:latin typeface="メイリオ" panose="020B0604030504040204" pitchFamily="50" charset="-128"/>
                <a:ea typeface="メイリオ" panose="020B0604030504040204" pitchFamily="50" charset="-128"/>
              </a:rPr>
              <a:t>アダム・グラント：ペンシルベニア大学ウォートンスクール組織心理学</a:t>
            </a:r>
            <a:r>
              <a:rPr kumimoji="1" lang="en-US" altLang="ja-JP" sz="1600" dirty="0">
                <a:solidFill>
                  <a:schemeClr val="bg1"/>
                </a:solidFill>
                <a:latin typeface="メイリオ" panose="020B0604030504040204" pitchFamily="50" charset="-128"/>
                <a:ea typeface="メイリオ" panose="020B0604030504040204" pitchFamily="50" charset="-128"/>
              </a:rPr>
              <a:t>-</a:t>
            </a:r>
            <a:br>
              <a:rPr kumimoji="1" lang="en-US" altLang="ja-JP" sz="1600" dirty="0">
                <a:solidFill>
                  <a:schemeClr val="bg1"/>
                </a:solidFill>
                <a:latin typeface="メイリオ" panose="020B0604030504040204" pitchFamily="50" charset="-128"/>
                <a:ea typeface="メイリオ" panose="020B0604030504040204" pitchFamily="50" charset="-128"/>
              </a:rPr>
            </a:br>
            <a:endParaRPr kumimoji="1" lang="ja-JP" altLang="en-US" sz="1600" dirty="0">
              <a:solidFill>
                <a:schemeClr val="bg1"/>
              </a:solidFill>
              <a:latin typeface="メイリオ" panose="020B0604030504040204" pitchFamily="50" charset="-128"/>
              <a:ea typeface="メイリオ" panose="020B0604030504040204" pitchFamily="50" charset="-128"/>
            </a:endParaRPr>
          </a:p>
        </p:txBody>
      </p:sp>
      <p:pic>
        <p:nvPicPr>
          <p:cNvPr id="6" name="Picture 6" descr="RotaryMBS_RGB.png">
            <a:extLst>
              <a:ext uri="{FF2B5EF4-FFF2-40B4-BE49-F238E27FC236}">
                <a16:creationId xmlns:a16="http://schemas.microsoft.com/office/drawing/2014/main" id="{900B6846-26D3-E453-BAC8-4C8E636CBB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28577" y="6433475"/>
            <a:ext cx="765373"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A1E28D92-B753-8600-FF13-61E459C552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1310" y="116243"/>
            <a:ext cx="853160" cy="972000"/>
          </a:xfrm>
          <a:prstGeom prst="rect">
            <a:avLst/>
          </a:prstGeom>
        </p:spPr>
      </p:pic>
      <p:graphicFrame>
        <p:nvGraphicFramePr>
          <p:cNvPr id="10" name="表 10">
            <a:extLst>
              <a:ext uri="{FF2B5EF4-FFF2-40B4-BE49-F238E27FC236}">
                <a16:creationId xmlns:a16="http://schemas.microsoft.com/office/drawing/2014/main" id="{4F716076-740B-F127-08D2-D78D92DFFF33}"/>
              </a:ext>
            </a:extLst>
          </p:cNvPr>
          <p:cNvGraphicFramePr>
            <a:graphicFrameLocks noGrp="1"/>
          </p:cNvGraphicFramePr>
          <p:nvPr>
            <p:extLst>
              <p:ext uri="{D42A27DB-BD31-4B8C-83A1-F6EECF244321}">
                <p14:modId xmlns:p14="http://schemas.microsoft.com/office/powerpoint/2010/main" val="994194991"/>
              </p:ext>
            </p:extLst>
          </p:nvPr>
        </p:nvGraphicFramePr>
        <p:xfrm>
          <a:off x="262616" y="1254005"/>
          <a:ext cx="11634381" cy="1188720"/>
        </p:xfrm>
        <a:graphic>
          <a:graphicData uri="http://schemas.openxmlformats.org/drawingml/2006/table">
            <a:tbl>
              <a:tblPr firstRow="1" bandRow="1">
                <a:tableStyleId>{5C22544A-7EE6-4342-B048-85BDC9FD1C3A}</a:tableStyleId>
              </a:tblPr>
              <a:tblGrid>
                <a:gridCol w="11634381">
                  <a:extLst>
                    <a:ext uri="{9D8B030D-6E8A-4147-A177-3AD203B41FA5}">
                      <a16:colId xmlns:a16="http://schemas.microsoft.com/office/drawing/2014/main" val="2245878329"/>
                    </a:ext>
                  </a:extLst>
                </a:gridCol>
              </a:tblGrid>
              <a:tr h="1066273">
                <a:tc>
                  <a:txBody>
                    <a:bodyPr/>
                    <a:lstStyle/>
                    <a:p>
                      <a:pPr marL="0" indent="0">
                        <a:buClr>
                          <a:srgbClr val="6600FF"/>
                        </a:buClr>
                        <a:buSzPct val="130000"/>
                        <a:buFont typeface="Wingdings" panose="05000000000000000000" pitchFamily="2" charset="2"/>
                        <a:buNone/>
                      </a:pPr>
                      <a:r>
                        <a:rPr kumimoji="1" lang="en-US" altLang="ja-JP" sz="2400" dirty="0">
                          <a:solidFill>
                            <a:schemeClr val="tx1"/>
                          </a:solidFill>
                          <a:latin typeface="メイリオ" panose="020B0604030504040204" pitchFamily="50" charset="-128"/>
                          <a:ea typeface="メイリオ" panose="020B0604030504040204" pitchFamily="50" charset="-128"/>
                        </a:rPr>
                        <a:t>DEI</a:t>
                      </a:r>
                      <a:r>
                        <a:rPr kumimoji="1" lang="ja-JP" altLang="en-US" sz="2400" dirty="0">
                          <a:solidFill>
                            <a:schemeClr val="tx1"/>
                          </a:solidFill>
                          <a:latin typeface="メイリオ" panose="020B0604030504040204" pitchFamily="50" charset="-128"/>
                          <a:ea typeface="メイリオ" panose="020B0604030504040204" pitchFamily="50" charset="-128"/>
                        </a:rPr>
                        <a:t>と関連した無意識のバイアスとは、</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marL="0" indent="0">
                        <a:buClr>
                          <a:srgbClr val="6600FF"/>
                        </a:buClr>
                        <a:buSzPct val="130000"/>
                        <a:buFont typeface="Wingdings" panose="05000000000000000000" pitchFamily="2" charset="2"/>
                        <a:buNone/>
                      </a:pPr>
                      <a:r>
                        <a:rPr kumimoji="1" lang="ja-JP" altLang="en-US" sz="2400" dirty="0">
                          <a:solidFill>
                            <a:schemeClr val="tx1"/>
                          </a:solidFill>
                          <a:latin typeface="メイリオ" panose="020B0604030504040204" pitchFamily="50" charset="-128"/>
                          <a:ea typeface="メイリオ" panose="020B0604030504040204" pitchFamily="50" charset="-128"/>
                        </a:rPr>
                        <a:t>ある人の背景についての</a:t>
                      </a:r>
                      <a:r>
                        <a:rPr kumimoji="1" lang="ja-JP" altLang="en-US" sz="2400" dirty="0">
                          <a:solidFill>
                            <a:srgbClr val="FF0000"/>
                          </a:solidFill>
                          <a:latin typeface="メイリオ" panose="020B0604030504040204" pitchFamily="50" charset="-128"/>
                          <a:ea typeface="メイリオ" panose="020B0604030504040204" pitchFamily="50" charset="-128"/>
                        </a:rPr>
                        <a:t>不正確あるいは不完全な情報に基づく潜在的な態度</a:t>
                      </a:r>
                      <a:r>
                        <a:rPr kumimoji="1" lang="ja-JP" altLang="en-US" sz="2400" dirty="0">
                          <a:solidFill>
                            <a:schemeClr val="tx1"/>
                          </a:solidFill>
                          <a:latin typeface="メイリオ" panose="020B0604030504040204" pitchFamily="50" charset="-128"/>
                          <a:ea typeface="メイリオ" panose="020B0604030504040204" pitchFamily="50" charset="-128"/>
                        </a:rPr>
                        <a:t>を指す</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marL="0" indent="0">
                        <a:buClr>
                          <a:srgbClr val="6600FF"/>
                        </a:buClr>
                        <a:buSzPct val="130000"/>
                        <a:buFont typeface="Wingdings" panose="05000000000000000000" pitchFamily="2" charset="2"/>
                        <a:buNone/>
                      </a:pPr>
                      <a:r>
                        <a:rPr kumimoji="1" lang="ja-JP" altLang="en-US" sz="2400" dirty="0">
                          <a:solidFill>
                            <a:schemeClr val="tx1"/>
                          </a:solidFill>
                          <a:latin typeface="メイリオ" panose="020B0604030504040204" pitchFamily="50" charset="-128"/>
                          <a:ea typeface="メイリオ" panose="020B0604030504040204" pitchFamily="50" charset="-128"/>
                        </a:rPr>
                        <a:t>⇨バイアスは、</a:t>
                      </a:r>
                      <a:r>
                        <a:rPr kumimoji="1" lang="ja-JP" altLang="en-US" sz="2400" dirty="0">
                          <a:solidFill>
                            <a:srgbClr val="FF0000"/>
                          </a:solidFill>
                          <a:latin typeface="メイリオ" panose="020B0604030504040204" pitchFamily="50" charset="-128"/>
                          <a:ea typeface="メイリオ" panose="020B0604030504040204" pitchFamily="50" charset="-128"/>
                        </a:rPr>
                        <a:t>差別や暴力にもつながる恐れのある問題</a:t>
                      </a:r>
                      <a:endParaRPr kumimoji="1" lang="en-US" altLang="ja-JP" sz="2400" dirty="0">
                        <a:solidFill>
                          <a:srgbClr val="FF0000"/>
                        </a:solidFill>
                        <a:latin typeface="メイリオ" panose="020B0604030504040204" pitchFamily="50" charset="-128"/>
                        <a:ea typeface="メイリオ" panose="020B0604030504040204" pitchFamily="50" charset="-128"/>
                      </a:endParaRPr>
                    </a:p>
                  </a:txBody>
                  <a:tcPr>
                    <a:noFill/>
                  </a:tcPr>
                </a:tc>
                <a:extLst>
                  <a:ext uri="{0D108BD9-81ED-4DB2-BD59-A6C34878D82A}">
                    <a16:rowId xmlns:a16="http://schemas.microsoft.com/office/drawing/2014/main" val="3928097260"/>
                  </a:ext>
                </a:extLst>
              </a:tr>
            </a:tbl>
          </a:graphicData>
        </a:graphic>
      </p:graphicFrame>
      <p:sp>
        <p:nvSpPr>
          <p:cNvPr id="7" name="四角形: 角を丸くする 6">
            <a:extLst>
              <a:ext uri="{FF2B5EF4-FFF2-40B4-BE49-F238E27FC236}">
                <a16:creationId xmlns:a16="http://schemas.microsoft.com/office/drawing/2014/main" id="{CFD926CC-F254-B4CA-FFA8-60F3A10EE3F1}"/>
              </a:ext>
            </a:extLst>
          </p:cNvPr>
          <p:cNvSpPr/>
          <p:nvPr/>
        </p:nvSpPr>
        <p:spPr>
          <a:xfrm>
            <a:off x="1380513" y="3041990"/>
            <a:ext cx="9504000" cy="2160000"/>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sz="1600" dirty="0">
                <a:solidFill>
                  <a:schemeClr val="tx1"/>
                </a:solidFill>
                <a:latin typeface="メイリオ" panose="020B0604030504040204" pitchFamily="50" charset="-128"/>
                <a:ea typeface="メイリオ" panose="020B0604030504040204" pitchFamily="50" charset="-128"/>
              </a:rPr>
              <a:t>1</a:t>
            </a:r>
            <a:r>
              <a:rPr kumimoji="1" lang="ja-JP" altLang="en-US" sz="1600" dirty="0">
                <a:solidFill>
                  <a:schemeClr val="tx1"/>
                </a:solidFill>
                <a:latin typeface="メイリオ" panose="020B0604030504040204" pitchFamily="50" charset="-128"/>
                <a:ea typeface="メイリオ" panose="020B0604030504040204" pitchFamily="50" charset="-128"/>
              </a:rPr>
              <a:t>）</a:t>
            </a:r>
            <a:r>
              <a:rPr kumimoji="1" lang="ja-JP" altLang="en-US" sz="1600" b="1" dirty="0">
                <a:solidFill>
                  <a:srgbClr val="FF66FF"/>
                </a:solidFill>
                <a:latin typeface="メイリオ" panose="020B0604030504040204" pitchFamily="50" charset="-128"/>
                <a:ea typeface="メイリオ" panose="020B0604030504040204" pitchFamily="50" charset="-128"/>
              </a:rPr>
              <a:t>異なる経験をもつ家族と話す</a:t>
            </a:r>
            <a:endParaRPr kumimoji="1" lang="en-US" altLang="ja-JP" sz="1600" b="1" dirty="0">
              <a:solidFill>
                <a:srgbClr val="FF66FF"/>
              </a:solidFill>
              <a:latin typeface="メイリオ" panose="020B0604030504040204" pitchFamily="50" charset="-128"/>
              <a:ea typeface="メイリオ" panose="020B0604030504040204" pitchFamily="50" charset="-128"/>
            </a:endParaRPr>
          </a:p>
          <a:p>
            <a:r>
              <a:rPr kumimoji="1" lang="en-US" altLang="ja-JP" sz="1600" dirty="0">
                <a:solidFill>
                  <a:schemeClr val="tx1"/>
                </a:solidFill>
                <a:latin typeface="メイリオ" panose="020B0604030504040204" pitchFamily="50" charset="-128"/>
                <a:ea typeface="メイリオ" panose="020B0604030504040204" pitchFamily="50" charset="-128"/>
              </a:rPr>
              <a:t>2</a:t>
            </a:r>
            <a:r>
              <a:rPr kumimoji="1" lang="ja-JP" altLang="en-US" sz="1600" dirty="0">
                <a:solidFill>
                  <a:schemeClr val="tx1"/>
                </a:solidFill>
                <a:latin typeface="メイリオ" panose="020B0604030504040204" pitchFamily="50" charset="-128"/>
                <a:ea typeface="メイリオ" panose="020B0604030504040204" pitchFamily="50" charset="-128"/>
              </a:rPr>
              <a:t>）</a:t>
            </a:r>
            <a:r>
              <a:rPr kumimoji="1" lang="ja-JP" altLang="en-US" sz="1600" b="1" dirty="0">
                <a:solidFill>
                  <a:srgbClr val="FF66FF"/>
                </a:solidFill>
                <a:latin typeface="メイリオ" panose="020B0604030504040204" pitchFamily="50" charset="-128"/>
                <a:ea typeface="メイリオ" panose="020B0604030504040204" pitchFamily="50" charset="-128"/>
              </a:rPr>
              <a:t>発言する前によく考える</a:t>
            </a:r>
            <a:endParaRPr kumimoji="1" lang="en-US" altLang="ja-JP" sz="1600" b="1" dirty="0">
              <a:solidFill>
                <a:srgbClr val="FF66FF"/>
              </a:solidFill>
              <a:latin typeface="メイリオ" panose="020B0604030504040204" pitchFamily="50" charset="-128"/>
              <a:ea typeface="メイリオ" panose="020B0604030504040204" pitchFamily="50" charset="-128"/>
            </a:endParaRPr>
          </a:p>
          <a:p>
            <a:r>
              <a:rPr kumimoji="1" lang="en-US" altLang="ja-JP" sz="1600" dirty="0">
                <a:solidFill>
                  <a:schemeClr val="tx1"/>
                </a:solidFill>
                <a:latin typeface="メイリオ" panose="020B0604030504040204" pitchFamily="50" charset="-128"/>
                <a:ea typeface="メイリオ" panose="020B0604030504040204" pitchFamily="50" charset="-128"/>
              </a:rPr>
              <a:t>3</a:t>
            </a:r>
            <a:r>
              <a:rPr kumimoji="1" lang="ja-JP" altLang="en-US" sz="1600" dirty="0">
                <a:solidFill>
                  <a:schemeClr val="tx1"/>
                </a:solidFill>
                <a:latin typeface="メイリオ" panose="020B0604030504040204" pitchFamily="50" charset="-128"/>
                <a:ea typeface="メイリオ" panose="020B0604030504040204" pitchFamily="50" charset="-128"/>
              </a:rPr>
              <a:t>）異質なものへの許容度を高めるために</a:t>
            </a:r>
            <a:r>
              <a:rPr kumimoji="1" lang="ja-JP" altLang="en-US" sz="1600" b="1" dirty="0">
                <a:solidFill>
                  <a:srgbClr val="FF66FF"/>
                </a:solidFill>
                <a:latin typeface="メイリオ" panose="020B0604030504040204" pitchFamily="50" charset="-128"/>
                <a:ea typeface="メイリオ" panose="020B0604030504040204" pitchFamily="50" charset="-128"/>
              </a:rPr>
              <a:t>異文化体験や海外体験を増やす</a:t>
            </a:r>
            <a:endParaRPr kumimoji="1" lang="en-US" altLang="ja-JP" sz="1600" b="1" dirty="0">
              <a:solidFill>
                <a:srgbClr val="FF66FF"/>
              </a:solidFill>
              <a:latin typeface="メイリオ" panose="020B0604030504040204" pitchFamily="50" charset="-128"/>
              <a:ea typeface="メイリオ" panose="020B0604030504040204" pitchFamily="50" charset="-128"/>
            </a:endParaRPr>
          </a:p>
          <a:p>
            <a:r>
              <a:rPr kumimoji="1" lang="en-US" altLang="ja-JP" sz="1600" dirty="0">
                <a:solidFill>
                  <a:schemeClr val="tx1"/>
                </a:solidFill>
                <a:latin typeface="メイリオ" panose="020B0604030504040204" pitchFamily="50" charset="-128"/>
                <a:ea typeface="メイリオ" panose="020B0604030504040204" pitchFamily="50" charset="-128"/>
              </a:rPr>
              <a:t>4</a:t>
            </a:r>
            <a:r>
              <a:rPr kumimoji="1" lang="ja-JP" altLang="en-US" sz="1600" dirty="0">
                <a:solidFill>
                  <a:schemeClr val="tx1"/>
                </a:solidFill>
                <a:latin typeface="メイリオ" panose="020B0604030504040204" pitchFamily="50" charset="-128"/>
                <a:ea typeface="メイリオ" panose="020B0604030504040204" pitchFamily="50" charset="-128"/>
              </a:rPr>
              <a:t>）バイアスに対する</a:t>
            </a:r>
            <a:r>
              <a:rPr kumimoji="1" lang="ja-JP" altLang="en-US" sz="1600" b="1" dirty="0">
                <a:solidFill>
                  <a:srgbClr val="FF66FF"/>
                </a:solidFill>
                <a:latin typeface="メイリオ" panose="020B0604030504040204" pitchFamily="50" charset="-128"/>
                <a:ea typeface="メイリオ" panose="020B0604030504040204" pitchFamily="50" charset="-128"/>
              </a:rPr>
              <a:t>具体的な計画を立て、行動</a:t>
            </a:r>
            <a:r>
              <a:rPr kumimoji="1" lang="ja-JP" altLang="en-US" sz="1600" dirty="0">
                <a:solidFill>
                  <a:schemeClr val="tx1"/>
                </a:solidFill>
                <a:latin typeface="メイリオ" panose="020B0604030504040204" pitchFamily="50" charset="-128"/>
                <a:ea typeface="メイリオ" panose="020B0604030504040204" pitchFamily="50" charset="-128"/>
              </a:rPr>
              <a:t>する</a:t>
            </a:r>
            <a:endParaRPr kumimoji="1" lang="en-US" altLang="ja-JP" sz="1600" dirty="0">
              <a:solidFill>
                <a:schemeClr val="tx1"/>
              </a:solidFill>
              <a:latin typeface="メイリオ" panose="020B0604030504040204" pitchFamily="50" charset="-128"/>
              <a:ea typeface="メイリオ" panose="020B0604030504040204" pitchFamily="50" charset="-128"/>
            </a:endParaRPr>
          </a:p>
          <a:p>
            <a:r>
              <a:rPr kumimoji="1" lang="en-US" altLang="ja-JP" sz="1600" dirty="0">
                <a:solidFill>
                  <a:schemeClr val="tx1"/>
                </a:solidFill>
                <a:latin typeface="メイリオ" panose="020B0604030504040204" pitchFamily="50" charset="-128"/>
                <a:ea typeface="メイリオ" panose="020B0604030504040204" pitchFamily="50" charset="-128"/>
              </a:rPr>
              <a:t>5</a:t>
            </a:r>
            <a:r>
              <a:rPr kumimoji="1" lang="ja-JP" altLang="en-US" sz="1600" dirty="0">
                <a:solidFill>
                  <a:schemeClr val="tx1"/>
                </a:solidFill>
                <a:latin typeface="メイリオ" panose="020B0604030504040204" pitchFamily="50" charset="-128"/>
                <a:ea typeface="メイリオ" panose="020B0604030504040204" pitchFamily="50" charset="-128"/>
              </a:rPr>
              <a:t>）意識して受容度の高い対話をおこなう</a:t>
            </a:r>
            <a:endParaRPr kumimoji="1" lang="en-US" altLang="ja-JP" sz="1600" dirty="0">
              <a:solidFill>
                <a:schemeClr val="tx1"/>
              </a:solidFill>
              <a:latin typeface="メイリオ" panose="020B0604030504040204" pitchFamily="50" charset="-128"/>
              <a:ea typeface="メイリオ" panose="020B0604030504040204" pitchFamily="50" charset="-128"/>
            </a:endParaRPr>
          </a:p>
          <a:p>
            <a:r>
              <a:rPr kumimoji="1" lang="ja-JP" altLang="en-US" sz="1600" dirty="0">
                <a:solidFill>
                  <a:schemeClr val="tx1"/>
                </a:solidFill>
                <a:latin typeface="メイリオ" panose="020B0604030504040204" pitchFamily="50" charset="-128"/>
                <a:ea typeface="メイリオ" panose="020B0604030504040204" pitchFamily="50" charset="-128"/>
              </a:rPr>
              <a:t>　①相手に</a:t>
            </a:r>
            <a:r>
              <a:rPr kumimoji="1" lang="ja-JP" altLang="en-US" sz="1600" b="1" dirty="0">
                <a:solidFill>
                  <a:srgbClr val="FF66FF"/>
                </a:solidFill>
                <a:latin typeface="メイリオ" panose="020B0604030504040204" pitchFamily="50" charset="-128"/>
                <a:ea typeface="メイリオ" panose="020B0604030504040204" pitchFamily="50" charset="-128"/>
              </a:rPr>
              <a:t>フリーアンサーの質問</a:t>
            </a:r>
            <a:r>
              <a:rPr kumimoji="1" lang="ja-JP" altLang="en-US" sz="1600" dirty="0">
                <a:solidFill>
                  <a:schemeClr val="tx1"/>
                </a:solidFill>
                <a:latin typeface="メイリオ" panose="020B0604030504040204" pitchFamily="50" charset="-128"/>
                <a:ea typeface="メイリオ" panose="020B0604030504040204" pitchFamily="50" charset="-128"/>
              </a:rPr>
              <a:t>をする</a:t>
            </a:r>
            <a:endParaRPr kumimoji="1" lang="en-US" altLang="ja-JP" sz="1600" dirty="0">
              <a:solidFill>
                <a:schemeClr val="tx1"/>
              </a:solidFill>
              <a:latin typeface="メイリオ" panose="020B0604030504040204" pitchFamily="50" charset="-128"/>
              <a:ea typeface="メイリオ" panose="020B0604030504040204" pitchFamily="50" charset="-128"/>
            </a:endParaRPr>
          </a:p>
          <a:p>
            <a:r>
              <a:rPr kumimoji="1" lang="ja-JP" altLang="en-US" sz="1600" dirty="0">
                <a:solidFill>
                  <a:schemeClr val="tx1"/>
                </a:solidFill>
                <a:latin typeface="メイリオ" panose="020B0604030504040204" pitchFamily="50" charset="-128"/>
                <a:ea typeface="メイリオ" panose="020B0604030504040204" pitchFamily="50" charset="-128"/>
              </a:rPr>
              <a:t>　②議論する為でなく</a:t>
            </a:r>
            <a:r>
              <a:rPr kumimoji="1" lang="ja-JP" altLang="en-US" sz="1600" b="1" dirty="0">
                <a:solidFill>
                  <a:srgbClr val="FF66FF"/>
                </a:solidFill>
                <a:latin typeface="メイリオ" panose="020B0604030504040204" pitchFamily="50" charset="-128"/>
                <a:ea typeface="メイリオ" panose="020B0604030504040204" pitchFamily="50" charset="-128"/>
              </a:rPr>
              <a:t>理解するために傾聴</a:t>
            </a:r>
            <a:r>
              <a:rPr kumimoji="1" lang="ja-JP" altLang="en-US" sz="1600" dirty="0">
                <a:solidFill>
                  <a:schemeClr val="tx1"/>
                </a:solidFill>
                <a:latin typeface="メイリオ" panose="020B0604030504040204" pitchFamily="50" charset="-128"/>
                <a:ea typeface="メイリオ" panose="020B0604030504040204" pitchFamily="50" charset="-128"/>
              </a:rPr>
              <a:t>する</a:t>
            </a:r>
            <a:endParaRPr kumimoji="1" lang="en-US" altLang="ja-JP" sz="1600" dirty="0">
              <a:solidFill>
                <a:schemeClr val="tx1"/>
              </a:solidFill>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a:t>
            </a:r>
            <a:r>
              <a:rPr kumimoji="1" lang="ja-JP" altLang="en-US" sz="1600" dirty="0">
                <a:solidFill>
                  <a:schemeClr val="tx1"/>
                </a:solidFill>
                <a:latin typeface="メイリオ" panose="020B0604030504040204" pitchFamily="50" charset="-128"/>
                <a:ea typeface="メイリオ" panose="020B0604030504040204" pitchFamily="50" charset="-128"/>
              </a:rPr>
              <a:t>③</a:t>
            </a:r>
            <a:r>
              <a:rPr kumimoji="1" lang="ja-JP" altLang="en-US" sz="1600" b="1" dirty="0">
                <a:solidFill>
                  <a:srgbClr val="FF66FF"/>
                </a:solidFill>
                <a:latin typeface="メイリオ" panose="020B0604030504040204" pitchFamily="50" charset="-128"/>
                <a:ea typeface="メイリオ" panose="020B0604030504040204" pitchFamily="50" charset="-128"/>
              </a:rPr>
              <a:t>防衛反応や闘争心なしに自分の見解を提供</a:t>
            </a:r>
            <a:r>
              <a:rPr kumimoji="1" lang="ja-JP" altLang="en-US" sz="1600" dirty="0">
                <a:solidFill>
                  <a:schemeClr val="tx1"/>
                </a:solidFill>
                <a:latin typeface="メイリオ" panose="020B0604030504040204" pitchFamily="50" charset="-128"/>
                <a:ea typeface="メイリオ" panose="020B0604030504040204" pitchFamily="50" charset="-128"/>
              </a:rPr>
              <a:t>する　</a:t>
            </a:r>
            <a:r>
              <a:rPr kumimoji="1" lang="ja-JP" altLang="en-US" sz="2000" dirty="0">
                <a:solidFill>
                  <a:schemeClr val="tx1"/>
                </a:solidFill>
                <a:latin typeface="メイリオ" panose="020B0604030504040204" pitchFamily="50" charset="-128"/>
                <a:ea typeface="メイリオ" panose="020B0604030504040204" pitchFamily="50" charset="-128"/>
              </a:rPr>
              <a:t>　</a:t>
            </a:r>
            <a:r>
              <a:rPr kumimoji="1" lang="ja-JP" altLang="en-US" sz="1400" b="1" dirty="0">
                <a:solidFill>
                  <a:schemeClr val="tx1"/>
                </a:solidFill>
                <a:latin typeface="メイリオ" panose="020B0604030504040204" pitchFamily="50" charset="-128"/>
                <a:ea typeface="メイリオ" panose="020B0604030504040204" pitchFamily="50" charset="-128"/>
              </a:rPr>
              <a:t>（慶応義塾大学田島次朗 教授、渡邊理佐子所員）</a:t>
            </a:r>
          </a:p>
        </p:txBody>
      </p:sp>
      <p:sp>
        <p:nvSpPr>
          <p:cNvPr id="8" name="四角形: 角を丸くする 7">
            <a:extLst>
              <a:ext uri="{FF2B5EF4-FFF2-40B4-BE49-F238E27FC236}">
                <a16:creationId xmlns:a16="http://schemas.microsoft.com/office/drawing/2014/main" id="{BE3E98F5-397D-882F-E199-7BD6D43AE259}"/>
              </a:ext>
            </a:extLst>
          </p:cNvPr>
          <p:cNvSpPr/>
          <p:nvPr/>
        </p:nvSpPr>
        <p:spPr>
          <a:xfrm>
            <a:off x="536712" y="2405449"/>
            <a:ext cx="7488000" cy="578419"/>
          </a:xfrm>
          <a:prstGeom prst="roundRect">
            <a:avLst/>
          </a:prstGeom>
          <a:solidFill>
            <a:srgbClr val="00B050"/>
          </a:solid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b="1" dirty="0">
                <a:latin typeface="メイリオ" panose="020B0604030504040204" pitchFamily="50" charset="-128"/>
                <a:ea typeface="メイリオ" panose="020B0604030504040204" pitchFamily="50" charset="-128"/>
              </a:rPr>
              <a:t>人材・組織が持つ無意識のバイアスの対処法</a:t>
            </a:r>
          </a:p>
        </p:txBody>
      </p:sp>
      <p:sp>
        <p:nvSpPr>
          <p:cNvPr id="9" name="四角形: 角を丸くする 8">
            <a:extLst>
              <a:ext uri="{FF2B5EF4-FFF2-40B4-BE49-F238E27FC236}">
                <a16:creationId xmlns:a16="http://schemas.microsoft.com/office/drawing/2014/main" id="{63C1E190-01D6-7B5B-D8C2-D9FEBC1CAB2E}"/>
              </a:ext>
            </a:extLst>
          </p:cNvPr>
          <p:cNvSpPr/>
          <p:nvPr/>
        </p:nvSpPr>
        <p:spPr>
          <a:xfrm>
            <a:off x="1164513" y="5288238"/>
            <a:ext cx="9972000" cy="1476000"/>
          </a:xfrm>
          <a:prstGeom prst="roundRect">
            <a:avLst/>
          </a:prstGeom>
          <a:solidFill>
            <a:schemeClr val="tx1"/>
          </a:solidFill>
          <a:ln w="38100">
            <a:solidFill>
              <a:srgbClr val="FF66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2000" dirty="0">
                <a:latin typeface="メイリオ" panose="020B0604030504040204" pitchFamily="50" charset="-128"/>
                <a:ea typeface="メイリオ" panose="020B0604030504040204" pitchFamily="50" charset="-128"/>
              </a:rPr>
              <a:t>①</a:t>
            </a:r>
            <a:r>
              <a:rPr kumimoji="1" lang="ja-JP" altLang="en-US" sz="2400" b="1" dirty="0">
                <a:solidFill>
                  <a:srgbClr val="FFFF00"/>
                </a:solidFill>
                <a:latin typeface="メイリオ" panose="020B0604030504040204" pitchFamily="50" charset="-128"/>
                <a:ea typeface="メイリオ" panose="020B0604030504040204" pitchFamily="50" charset="-128"/>
              </a:rPr>
              <a:t>自分のバイアスを認識する</a:t>
            </a:r>
            <a:endParaRPr kumimoji="1" lang="en-US" altLang="ja-JP" sz="2400" b="1" dirty="0">
              <a:solidFill>
                <a:srgbClr val="FFFF00"/>
              </a:solidFill>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②バイアスを</a:t>
            </a:r>
            <a:r>
              <a:rPr kumimoji="1" lang="ja-JP" altLang="en-US" sz="2400" b="1" dirty="0">
                <a:solidFill>
                  <a:srgbClr val="FFFF00"/>
                </a:solidFill>
                <a:latin typeface="メイリオ" panose="020B0604030504040204" pitchFamily="50" charset="-128"/>
                <a:ea typeface="メイリオ" panose="020B0604030504040204" pitchFamily="50" charset="-128"/>
              </a:rPr>
              <a:t>悪しき習慣</a:t>
            </a:r>
            <a:r>
              <a:rPr kumimoji="1" lang="ja-JP" altLang="en-US" sz="2000" dirty="0">
                <a:latin typeface="メイリオ" panose="020B0604030504040204" pitchFamily="50" charset="-128"/>
                <a:ea typeface="メイリオ" panose="020B0604030504040204" pitchFamily="50" charset="-128"/>
              </a:rPr>
              <a:t>と捉え、その習慣を</a:t>
            </a:r>
            <a:r>
              <a:rPr kumimoji="1" lang="ja-JP" altLang="en-US" sz="2400" b="1" dirty="0">
                <a:solidFill>
                  <a:srgbClr val="FFFF00"/>
                </a:solidFill>
                <a:latin typeface="メイリオ" panose="020B0604030504040204" pitchFamily="50" charset="-128"/>
                <a:ea typeface="メイリオ" panose="020B0604030504040204" pitchFamily="50" charset="-128"/>
              </a:rPr>
              <a:t>別の健全な新しい習慣・行動と</a:t>
            </a:r>
            <a:endParaRPr kumimoji="1" lang="en-US" altLang="ja-JP" sz="2400" b="1" dirty="0">
              <a:solidFill>
                <a:srgbClr val="FFFF00"/>
              </a:solidFill>
              <a:latin typeface="メイリオ" panose="020B0604030504040204" pitchFamily="50" charset="-128"/>
              <a:ea typeface="メイリオ" panose="020B0604030504040204" pitchFamily="50" charset="-128"/>
            </a:endParaRPr>
          </a:p>
          <a:p>
            <a:r>
              <a:rPr kumimoji="1" lang="ja-JP" altLang="en-US" sz="2000" b="1" dirty="0">
                <a:solidFill>
                  <a:srgbClr val="FFFF00"/>
                </a:solidFill>
                <a:latin typeface="メイリオ" panose="020B0604030504040204" pitchFamily="50" charset="-128"/>
                <a:ea typeface="メイリオ" panose="020B0604030504040204" pitchFamily="50" charset="-128"/>
              </a:rPr>
              <a:t>　</a:t>
            </a:r>
            <a:r>
              <a:rPr kumimoji="1" lang="ja-JP" altLang="en-US" sz="2400" b="1" dirty="0">
                <a:solidFill>
                  <a:srgbClr val="FFFF00"/>
                </a:solidFill>
                <a:latin typeface="メイリオ" panose="020B0604030504040204" pitchFamily="50" charset="-128"/>
                <a:ea typeface="メイリオ" panose="020B0604030504040204" pitchFamily="50" charset="-128"/>
              </a:rPr>
              <a:t>入れ替える計画を立てる</a:t>
            </a:r>
            <a:r>
              <a:rPr kumimoji="1" lang="ja-JP" altLang="en-US" sz="2000" dirty="0">
                <a:latin typeface="メイリオ" panose="020B0604030504040204" pitchFamily="50" charset="-128"/>
                <a:ea typeface="メイリオ" panose="020B0604030504040204" pitchFamily="50" charset="-128"/>
              </a:rPr>
              <a:t>ことが持続可能な行動変化に重要</a:t>
            </a:r>
            <a:endParaRPr kumimoji="1" lang="en-US" altLang="ja-JP" sz="2000" dirty="0">
              <a:latin typeface="メイリオ" panose="020B0604030504040204" pitchFamily="50" charset="-128"/>
              <a:ea typeface="メイリオ" panose="020B0604030504040204" pitchFamily="50" charset="-128"/>
            </a:endParaRPr>
          </a:p>
          <a:p>
            <a:pPr algn="r"/>
            <a:r>
              <a:rPr kumimoji="1" lang="ja-JP" altLang="en-US" sz="1400" b="1" dirty="0">
                <a:latin typeface="メイリオ" panose="020B0604030504040204" pitchFamily="50" charset="-128"/>
                <a:ea typeface="メイリオ" panose="020B0604030504040204" pitchFamily="50" charset="-128"/>
              </a:rPr>
              <a:t>（ペンシルベニア大学ウォ</a:t>
            </a:r>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トンスクール組織心理学 アダム・グラント 教授）</a:t>
            </a:r>
          </a:p>
        </p:txBody>
      </p:sp>
    </p:spTree>
    <p:extLst>
      <p:ext uri="{BB962C8B-B14F-4D97-AF65-F5344CB8AC3E}">
        <p14:creationId xmlns:p14="http://schemas.microsoft.com/office/powerpoint/2010/main" val="7917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7C546C7A-987A-B53D-E6C0-E43D323B3C6E}"/>
              </a:ext>
            </a:extLst>
          </p:cNvPr>
          <p:cNvSpPr/>
          <p:nvPr/>
        </p:nvSpPr>
        <p:spPr>
          <a:xfrm>
            <a:off x="6400800" y="1342749"/>
            <a:ext cx="4860000" cy="603526"/>
          </a:xfrm>
          <a:prstGeom prst="roundRect">
            <a:avLst/>
          </a:prstGeom>
          <a:noFill/>
          <a:ln w="5715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74D5BA6A-0172-DCF4-260B-ADC280EE5CDB}"/>
              </a:ext>
            </a:extLst>
          </p:cNvPr>
          <p:cNvSpPr>
            <a:spLocks noGrp="1"/>
          </p:cNvSpPr>
          <p:nvPr>
            <p:ph type="title"/>
          </p:nvPr>
        </p:nvSpPr>
        <p:spPr>
          <a:xfrm>
            <a:off x="0" y="0"/>
            <a:ext cx="12204000" cy="1188000"/>
          </a:xfrm>
          <a:solidFill>
            <a:srgbClr val="9966FF"/>
          </a:solidFill>
        </p:spPr>
        <p:txBody>
          <a:bodyPr/>
          <a:lstStyle/>
          <a:p>
            <a:pPr algn="ctr"/>
            <a:r>
              <a:rPr kumimoji="1" lang="ja-JP" altLang="en-US" dirty="0">
                <a:solidFill>
                  <a:schemeClr val="bg1"/>
                </a:solidFill>
              </a:rPr>
              <a:t>国際協議会における</a:t>
            </a:r>
            <a:r>
              <a:rPr kumimoji="1" lang="en-US" altLang="ja-JP" dirty="0">
                <a:solidFill>
                  <a:schemeClr val="bg1"/>
                </a:solidFill>
              </a:rPr>
              <a:t>DEI</a:t>
            </a:r>
            <a:endParaRPr kumimoji="1" lang="ja-JP" altLang="en-US" dirty="0">
              <a:solidFill>
                <a:schemeClr val="bg1"/>
              </a:solidFill>
            </a:endParaRPr>
          </a:p>
        </p:txBody>
      </p:sp>
      <p:sp>
        <p:nvSpPr>
          <p:cNvPr id="3" name="コンテンツ プレースホルダー 2">
            <a:extLst>
              <a:ext uri="{FF2B5EF4-FFF2-40B4-BE49-F238E27FC236}">
                <a16:creationId xmlns:a16="http://schemas.microsoft.com/office/drawing/2014/main" id="{6309EB8F-0F48-9A6C-2B05-09C861BFBD34}"/>
              </a:ext>
            </a:extLst>
          </p:cNvPr>
          <p:cNvSpPr>
            <a:spLocks noGrp="1"/>
          </p:cNvSpPr>
          <p:nvPr>
            <p:ph idx="1"/>
          </p:nvPr>
        </p:nvSpPr>
        <p:spPr>
          <a:xfrm>
            <a:off x="228513" y="1441174"/>
            <a:ext cx="11952000" cy="5416826"/>
          </a:xfrm>
          <a:ln>
            <a:noFill/>
          </a:ln>
        </p:spPr>
        <p:txBody>
          <a:bodyPr/>
          <a:lstStyle/>
          <a:p>
            <a:pPr marL="0" indent="0">
              <a:buNone/>
            </a:pPr>
            <a:r>
              <a:rPr kumimoji="1" lang="ja-JP" altLang="en-US" sz="3200" b="1" dirty="0">
                <a:latin typeface="メイリオ" panose="020B0604030504040204" pitchFamily="50" charset="-128"/>
                <a:ea typeface="メイリオ" panose="020B0604030504040204" pitchFamily="50" charset="-128"/>
              </a:rPr>
              <a:t>ゴードン・マッキナリー</a:t>
            </a:r>
            <a:r>
              <a:rPr kumimoji="1" lang="en-US" altLang="ja-JP" sz="3200" b="1" dirty="0">
                <a:latin typeface="メイリオ" panose="020B0604030504040204" pitchFamily="50" charset="-128"/>
                <a:ea typeface="メイリオ" panose="020B0604030504040204" pitchFamily="50" charset="-128"/>
              </a:rPr>
              <a:t>RI</a:t>
            </a:r>
            <a:r>
              <a:rPr kumimoji="1" lang="ja-JP" altLang="en-US" sz="3200" b="1" dirty="0">
                <a:latin typeface="メイリオ" panose="020B0604030504040204" pitchFamily="50" charset="-128"/>
                <a:ea typeface="メイリオ" panose="020B0604030504040204" pitchFamily="50" charset="-128"/>
              </a:rPr>
              <a:t>会長：</a:t>
            </a:r>
            <a:r>
              <a:rPr kumimoji="1" lang="ja-JP" altLang="en-US" sz="3600" b="1" dirty="0">
                <a:solidFill>
                  <a:srgbClr val="FF0000"/>
                </a:solidFill>
                <a:latin typeface="メイリオ" panose="020B0604030504040204" pitchFamily="50" charset="-128"/>
                <a:ea typeface="メイリオ" panose="020B0604030504040204" pitchFamily="50" charset="-128"/>
              </a:rPr>
              <a:t>思いやりの文化を育む</a:t>
            </a:r>
            <a:endParaRPr kumimoji="1" lang="en-US" altLang="ja-JP" sz="3600" b="1" dirty="0">
              <a:solidFill>
                <a:srgbClr val="FF0000"/>
              </a:solidFill>
              <a:latin typeface="メイリオ" panose="020B0604030504040204" pitchFamily="50" charset="-128"/>
              <a:ea typeface="メイリオ" panose="020B0604030504040204" pitchFamily="50" charset="-128"/>
            </a:endParaRPr>
          </a:p>
          <a:p>
            <a:pPr>
              <a:buFont typeface="Wingdings" panose="05000000000000000000" pitchFamily="2" charset="2"/>
              <a:buChar char="l"/>
            </a:pPr>
            <a:r>
              <a:rPr kumimoji="1" lang="ja-JP" altLang="en-US" b="1" dirty="0">
                <a:latin typeface="メイリオ" panose="020B0604030504040204" pitchFamily="50" charset="-128"/>
                <a:ea typeface="メイリオ" panose="020B0604030504040204" pitchFamily="50" charset="-128"/>
              </a:rPr>
              <a:t>メンタルヘルスを優先させる</a:t>
            </a:r>
            <a:r>
              <a:rPr kumimoji="1" lang="ja-JP" altLang="en-US" dirty="0">
                <a:latin typeface="メイリオ" panose="020B0604030504040204" pitchFamily="50" charset="-128"/>
                <a:ea typeface="メイリオ" panose="020B0604030504040204" pitchFamily="50" charset="-128"/>
              </a:rPr>
              <a:t>ことでロータリー内と世界で</a:t>
            </a:r>
            <a:r>
              <a:rPr kumimoji="1" lang="ja-JP" altLang="en-US" b="1" dirty="0">
                <a:solidFill>
                  <a:srgbClr val="FF0000"/>
                </a:solidFill>
                <a:latin typeface="メイリオ" panose="020B0604030504040204" pitchFamily="50" charset="-128"/>
                <a:ea typeface="メイリオ" panose="020B0604030504040204" pitchFamily="50" charset="-128"/>
              </a:rPr>
              <a:t>思いやりの</a:t>
            </a:r>
            <a:endParaRPr kumimoji="1" lang="en-US" altLang="ja-JP" b="1" dirty="0">
              <a:solidFill>
                <a:srgbClr val="FF0000"/>
              </a:solidFill>
              <a:latin typeface="メイリオ" panose="020B0604030504040204" pitchFamily="50" charset="-128"/>
              <a:ea typeface="メイリオ" panose="020B0604030504040204" pitchFamily="50" charset="-128"/>
            </a:endParaRPr>
          </a:p>
          <a:p>
            <a:pPr marL="0" indent="0">
              <a:buNone/>
            </a:pPr>
            <a:r>
              <a:rPr kumimoji="1" lang="ja-JP" altLang="en-US" b="1" dirty="0">
                <a:solidFill>
                  <a:srgbClr val="FF0000"/>
                </a:solidFill>
                <a:latin typeface="メイリオ" panose="020B0604030504040204" pitchFamily="50" charset="-128"/>
                <a:ea typeface="メイリオ" panose="020B0604030504040204" pitchFamily="50" charset="-128"/>
              </a:rPr>
              <a:t>　文化を育む</a:t>
            </a:r>
            <a:r>
              <a:rPr kumimoji="1" lang="ja-JP" altLang="en-US" dirty="0">
                <a:latin typeface="メイリオ" panose="020B0604030504040204" pitchFamily="50" charset="-128"/>
                <a:ea typeface="メイリオ" panose="020B0604030504040204" pitchFamily="50" charset="-128"/>
              </a:rPr>
              <a:t>よう呼びかけている。思いやりの文化はリーダーと会員が</a:t>
            </a: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互いの成功を支え合う⇨ </a:t>
            </a:r>
            <a:r>
              <a:rPr kumimoji="1" lang="en-US" altLang="ja-JP" b="1" dirty="0">
                <a:solidFill>
                  <a:srgbClr val="FF0000"/>
                </a:solidFill>
                <a:latin typeface="メイリオ" panose="020B0604030504040204" pitchFamily="50" charset="-128"/>
                <a:ea typeface="メイリオ" panose="020B0604030504040204" pitchFamily="50" charset="-128"/>
              </a:rPr>
              <a:t>GROW ROTARY</a:t>
            </a:r>
          </a:p>
          <a:p>
            <a:pPr marL="0" indent="0">
              <a:buNone/>
            </a:pPr>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2023</a:t>
            </a:r>
            <a:r>
              <a:rPr kumimoji="1" lang="ja-JP" altLang="en-US" dirty="0">
                <a:latin typeface="メイリオ" panose="020B0604030504040204" pitchFamily="50" charset="-128"/>
                <a:ea typeface="メイリオ" panose="020B0604030504040204" pitchFamily="50" charset="-128"/>
              </a:rPr>
              <a:t>年</a:t>
            </a:r>
            <a:r>
              <a:rPr kumimoji="1" lang="en-US" altLang="ja-JP" dirty="0">
                <a:latin typeface="メイリオ" panose="020B0604030504040204" pitchFamily="50" charset="-128"/>
                <a:ea typeface="メイリオ" panose="020B0604030504040204" pitchFamily="50" charset="-128"/>
              </a:rPr>
              <a:t>8</a:t>
            </a:r>
            <a:r>
              <a:rPr kumimoji="1" lang="ja-JP" altLang="en-US" dirty="0">
                <a:latin typeface="メイリオ" panose="020B0604030504040204" pitchFamily="50" charset="-128"/>
                <a:ea typeface="メイリオ" panose="020B0604030504040204" pitchFamily="50" charset="-128"/>
              </a:rPr>
              <a:t>月会員増強詳細報告：会員増強・新クラブ結成推進月間）</a:t>
            </a: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sz="3200" b="1" dirty="0">
                <a:latin typeface="メイリオ" panose="020B0604030504040204" pitchFamily="50" charset="-128"/>
                <a:ea typeface="メイリオ" panose="020B0604030504040204" pitchFamily="50" charset="-128"/>
              </a:rPr>
              <a:t>ステファニー・アーティック</a:t>
            </a:r>
            <a:r>
              <a:rPr kumimoji="1" lang="en-US" altLang="ja-JP" sz="3200" b="1" dirty="0">
                <a:latin typeface="メイリオ" panose="020B0604030504040204" pitchFamily="50" charset="-128"/>
                <a:ea typeface="メイリオ" panose="020B0604030504040204" pitchFamily="50" charset="-128"/>
              </a:rPr>
              <a:t>RI</a:t>
            </a:r>
            <a:r>
              <a:rPr kumimoji="1" lang="ja-JP" altLang="en-US" sz="3200" b="1" dirty="0">
                <a:latin typeface="メイリオ" panose="020B0604030504040204" pitchFamily="50" charset="-128"/>
                <a:ea typeface="メイリオ" panose="020B0604030504040204" pitchFamily="50" charset="-128"/>
              </a:rPr>
              <a:t>会長エレクト：</a:t>
            </a:r>
            <a:r>
              <a:rPr kumimoji="1" lang="ja-JP" altLang="en-US" sz="3600" b="1" dirty="0">
                <a:solidFill>
                  <a:srgbClr val="FF0000"/>
                </a:solidFill>
                <a:latin typeface="メイリオ" panose="020B0604030504040204" pitchFamily="50" charset="-128"/>
                <a:ea typeface="メイリオ" panose="020B0604030504040204" pitchFamily="50" charset="-128"/>
              </a:rPr>
              <a:t>クラブ文化</a:t>
            </a:r>
            <a:endParaRPr kumimoji="1" lang="en-US" altLang="ja-JP" sz="3600" b="1" dirty="0">
              <a:solidFill>
                <a:srgbClr val="FF0000"/>
              </a:solidFill>
              <a:latin typeface="メイリオ" panose="020B0604030504040204" pitchFamily="50" charset="-128"/>
              <a:ea typeface="メイリオ" panose="020B0604030504040204" pitchFamily="50" charset="-128"/>
            </a:endParaRPr>
          </a:p>
          <a:p>
            <a:pPr>
              <a:buFont typeface="Wingdings" panose="05000000000000000000" pitchFamily="2" charset="2"/>
              <a:buChar char="l"/>
            </a:pPr>
            <a:r>
              <a:rPr kumimoji="1" lang="ja-JP" altLang="en-US" dirty="0">
                <a:latin typeface="メイリオ" panose="020B0604030504040204" pitchFamily="50" charset="-128"/>
                <a:ea typeface="メイリオ" panose="020B0604030504040204" pitchFamily="50" charset="-128"/>
              </a:rPr>
              <a:t>ビジネス同様、ロータリーも期待された</a:t>
            </a:r>
            <a:r>
              <a:rPr kumimoji="1" lang="ja-JP" altLang="en-US" b="1" dirty="0">
                <a:solidFill>
                  <a:srgbClr val="7030A0"/>
                </a:solidFill>
                <a:latin typeface="メイリオ" panose="020B0604030504040204" pitchFamily="50" charset="-128"/>
                <a:ea typeface="メイリオ" panose="020B0604030504040204" pitchFamily="50" charset="-128"/>
              </a:rPr>
              <a:t>成果</a:t>
            </a:r>
            <a:r>
              <a:rPr kumimoji="1" lang="ja-JP" altLang="en-US" dirty="0">
                <a:latin typeface="メイリオ" panose="020B0604030504040204" pitchFamily="50" charset="-128"/>
                <a:ea typeface="メイリオ" panose="020B0604030504040204" pitchFamily="50" charset="-128"/>
              </a:rPr>
              <a:t>を示すことが重要。</a:t>
            </a: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成果⇨クラブにおける</a:t>
            </a:r>
            <a:r>
              <a:rPr kumimoji="1" lang="ja-JP" altLang="en-US" b="1" dirty="0">
                <a:solidFill>
                  <a:srgbClr val="6600CC"/>
                </a:solidFill>
                <a:latin typeface="メイリオ" panose="020B0604030504040204" pitchFamily="50" charset="-128"/>
                <a:ea typeface="メイリオ" panose="020B0604030504040204" pitchFamily="50" charset="-128"/>
              </a:rPr>
              <a:t>体験</a:t>
            </a:r>
            <a:r>
              <a:rPr kumimoji="1" lang="ja-JP" altLang="en-US" b="1" dirty="0">
                <a:latin typeface="メイリオ" panose="020B0604030504040204" pitchFamily="50" charset="-128"/>
                <a:ea typeface="メイリオ" panose="020B0604030504040204" pitchFamily="50" charset="-128"/>
              </a:rPr>
              <a:t>⇨</a:t>
            </a:r>
            <a:r>
              <a:rPr kumimoji="1" lang="ja-JP" altLang="en-US" b="1" dirty="0">
                <a:solidFill>
                  <a:srgbClr val="6600CC"/>
                </a:solidFill>
                <a:latin typeface="メイリオ" panose="020B0604030504040204" pitchFamily="50" charset="-128"/>
                <a:ea typeface="メイリオ" panose="020B0604030504040204" pitchFamily="50" charset="-128"/>
              </a:rPr>
              <a:t>クラブ文化⇨ </a:t>
            </a:r>
            <a:r>
              <a:rPr kumimoji="1" lang="ja-JP" altLang="en-US" b="1" dirty="0">
                <a:solidFill>
                  <a:srgbClr val="FF0000"/>
                </a:solidFill>
                <a:latin typeface="メイリオ" panose="020B0604030504040204" pitchFamily="50" charset="-128"/>
                <a:ea typeface="メイリオ" panose="020B0604030504040204" pitchFamily="50" charset="-128"/>
              </a:rPr>
              <a:t>クラブ体験が重要！</a:t>
            </a:r>
            <a:endParaRPr kumimoji="1" lang="en-US" altLang="ja-JP" b="1" dirty="0">
              <a:solidFill>
                <a:srgbClr val="FF0000"/>
              </a:solidFill>
              <a:latin typeface="メイリオ" panose="020B0604030504040204" pitchFamily="50" charset="-128"/>
              <a:ea typeface="メイリオ" panose="020B0604030504040204" pitchFamily="50" charset="-128"/>
            </a:endParaRPr>
          </a:p>
          <a:p>
            <a:pPr>
              <a:buFont typeface="Wingdings" panose="05000000000000000000" pitchFamily="2" charset="2"/>
              <a:buChar char="l"/>
            </a:pPr>
            <a:r>
              <a:rPr kumimoji="1" lang="ja-JP" altLang="en-US" b="1" dirty="0">
                <a:latin typeface="メイリオ" panose="020B0604030504040204" pitchFamily="50" charset="-128"/>
                <a:ea typeface="メイリオ" panose="020B0604030504040204" pitchFamily="50" charset="-128"/>
              </a:rPr>
              <a:t>理想のクラブ文化⇨ </a:t>
            </a:r>
            <a:r>
              <a:rPr kumimoji="1" lang="ja-JP" altLang="en-US" b="1" dirty="0">
                <a:solidFill>
                  <a:srgbClr val="FF0000"/>
                </a:solidFill>
                <a:latin typeface="メイリオ" panose="020B0604030504040204" pitchFamily="50" charset="-128"/>
                <a:ea typeface="メイリオ" panose="020B0604030504040204" pitchFamily="50" charset="-128"/>
              </a:rPr>
              <a:t>インクルーシブなクラブ</a:t>
            </a:r>
            <a:endParaRPr kumimoji="1" lang="en-US" altLang="ja-JP" b="1" dirty="0">
              <a:solidFill>
                <a:srgbClr val="FF0000"/>
              </a:solidFill>
              <a:latin typeface="メイリオ" panose="020B0604030504040204" pitchFamily="50" charset="-128"/>
              <a:ea typeface="メイリオ" panose="020B0604030504040204" pitchFamily="50" charset="-128"/>
            </a:endParaRPr>
          </a:p>
          <a:p>
            <a:pPr marL="0" indent="0">
              <a:buNone/>
            </a:pPr>
            <a:r>
              <a:rPr kumimoji="1" lang="ja-JP" altLang="en-US" b="1" dirty="0">
                <a:latin typeface="メイリオ" panose="020B0604030504040204" pitchFamily="50" charset="-128"/>
                <a:ea typeface="メイリオ" panose="020B0604030504040204" pitchFamily="50" charset="-128"/>
              </a:rPr>
              <a:t>　</a:t>
            </a:r>
            <a:r>
              <a:rPr kumimoji="1" lang="ja-JP" altLang="en-US" b="1" dirty="0">
                <a:solidFill>
                  <a:srgbClr val="FF0000"/>
                </a:solidFill>
                <a:latin typeface="メイリオ" panose="020B0604030504040204" pitchFamily="50" charset="-128"/>
                <a:ea typeface="メイリオ" panose="020B0604030504040204" pitchFamily="50" charset="-128"/>
              </a:rPr>
              <a:t>全ての会員に思いやりのある、望まれかつ会員が安心して在籍できる</a:t>
            </a:r>
            <a:endParaRPr kumimoji="1" lang="en-US" altLang="ja-JP" dirty="0">
              <a:latin typeface="メイリオ" panose="020B0604030504040204" pitchFamily="50" charset="-128"/>
              <a:ea typeface="メイリオ" panose="020B0604030504040204" pitchFamily="50" charset="-128"/>
            </a:endParaRPr>
          </a:p>
          <a:p>
            <a:pPr>
              <a:buFont typeface="Wingdings" panose="05000000000000000000" pitchFamily="2" charset="2"/>
              <a:buChar char="l"/>
            </a:pPr>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CE7FD178-BCCF-3127-FB24-BEFF27D30612}"/>
              </a:ext>
            </a:extLst>
          </p:cNvPr>
          <p:cNvSpPr>
            <a:spLocks noGrp="1"/>
          </p:cNvSpPr>
          <p:nvPr>
            <p:ph type="sldNum" sz="quarter" idx="12"/>
          </p:nvPr>
        </p:nvSpPr>
        <p:spPr/>
        <p:txBody>
          <a:bodyPr/>
          <a:lstStyle/>
          <a:p>
            <a:fld id="{711CFCEA-B029-4D6B-83EE-85C4BBFC9731}" type="slidenum">
              <a:rPr kumimoji="1" lang="ja-JP" altLang="en-US" smtClean="0"/>
              <a:t>24</a:t>
            </a:fld>
            <a:endParaRPr kumimoji="1" lang="ja-JP" altLang="en-US"/>
          </a:p>
        </p:txBody>
      </p:sp>
      <p:sp>
        <p:nvSpPr>
          <p:cNvPr id="6" name="四角形: 角を丸くする 5">
            <a:extLst>
              <a:ext uri="{FF2B5EF4-FFF2-40B4-BE49-F238E27FC236}">
                <a16:creationId xmlns:a16="http://schemas.microsoft.com/office/drawing/2014/main" id="{EDB75828-1B61-671F-7213-3D81A9D09F82}"/>
              </a:ext>
            </a:extLst>
          </p:cNvPr>
          <p:cNvSpPr/>
          <p:nvPr/>
        </p:nvSpPr>
        <p:spPr>
          <a:xfrm>
            <a:off x="4591613" y="2971800"/>
            <a:ext cx="3096000" cy="540000"/>
          </a:xfrm>
          <a:prstGeom prst="roundRect">
            <a:avLst/>
          </a:prstGeom>
          <a:noFill/>
          <a:ln w="5715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9AB36908-ACB9-5CB2-88FF-C34FB42D4BA8}"/>
              </a:ext>
            </a:extLst>
          </p:cNvPr>
          <p:cNvSpPr/>
          <p:nvPr/>
        </p:nvSpPr>
        <p:spPr>
          <a:xfrm>
            <a:off x="8869800" y="3962400"/>
            <a:ext cx="2484000" cy="684000"/>
          </a:xfrm>
          <a:prstGeom prst="roundRect">
            <a:avLst/>
          </a:prstGeom>
          <a:noFill/>
          <a:ln w="5715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89D22FD4-CA3A-431B-75E8-A37CA54BDCC7}"/>
              </a:ext>
            </a:extLst>
          </p:cNvPr>
          <p:cNvSpPr/>
          <p:nvPr/>
        </p:nvSpPr>
        <p:spPr>
          <a:xfrm>
            <a:off x="7509813" y="5110826"/>
            <a:ext cx="3240000" cy="540000"/>
          </a:xfrm>
          <a:prstGeom prst="roundRect">
            <a:avLst/>
          </a:prstGeom>
          <a:noFill/>
          <a:ln w="5715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7CEB389E-C9CB-3997-551E-2885EFA243CB}"/>
              </a:ext>
            </a:extLst>
          </p:cNvPr>
          <p:cNvSpPr/>
          <p:nvPr/>
        </p:nvSpPr>
        <p:spPr>
          <a:xfrm>
            <a:off x="3860800" y="5650826"/>
            <a:ext cx="4068000" cy="540000"/>
          </a:xfrm>
          <a:prstGeom prst="roundRect">
            <a:avLst/>
          </a:prstGeom>
          <a:noFill/>
          <a:ln w="5715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0861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D5BA6A-0172-DCF4-260B-ADC280EE5CDB}"/>
              </a:ext>
            </a:extLst>
          </p:cNvPr>
          <p:cNvSpPr>
            <a:spLocks noGrp="1"/>
          </p:cNvSpPr>
          <p:nvPr>
            <p:ph type="title"/>
          </p:nvPr>
        </p:nvSpPr>
        <p:spPr>
          <a:xfrm>
            <a:off x="0" y="1"/>
            <a:ext cx="12204000" cy="1141858"/>
          </a:xfrm>
          <a:solidFill>
            <a:srgbClr val="9966FF"/>
          </a:solidFill>
        </p:spPr>
        <p:txBody>
          <a:bodyPr anchor="b"/>
          <a:lstStyle/>
          <a:p>
            <a:pPr algn="ctr"/>
            <a:r>
              <a:rPr kumimoji="1" lang="ja-JP" altLang="en-US" dirty="0">
                <a:solidFill>
                  <a:schemeClr val="bg1"/>
                </a:solidFill>
                <a:latin typeface="メイリオ" panose="020B0604030504040204" pitchFamily="50" charset="-128"/>
                <a:ea typeface="メイリオ" panose="020B0604030504040204" pitchFamily="50" charset="-128"/>
              </a:rPr>
              <a:t>クラブにおける体験</a:t>
            </a:r>
          </a:p>
        </p:txBody>
      </p:sp>
      <p:sp>
        <p:nvSpPr>
          <p:cNvPr id="3" name="コンテンツ プレースホルダー 2">
            <a:extLst>
              <a:ext uri="{FF2B5EF4-FFF2-40B4-BE49-F238E27FC236}">
                <a16:creationId xmlns:a16="http://schemas.microsoft.com/office/drawing/2014/main" id="{6309EB8F-0F48-9A6C-2B05-09C861BFBD34}"/>
              </a:ext>
            </a:extLst>
          </p:cNvPr>
          <p:cNvSpPr>
            <a:spLocks noGrp="1"/>
          </p:cNvSpPr>
          <p:nvPr>
            <p:ph idx="1"/>
          </p:nvPr>
        </p:nvSpPr>
        <p:spPr>
          <a:xfrm>
            <a:off x="228513" y="1441174"/>
            <a:ext cx="11952000" cy="5416826"/>
          </a:xfrm>
        </p:spPr>
        <p:txBody>
          <a:bodyPr/>
          <a:lstStyle/>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CE7FD178-BCCF-3127-FB24-BEFF27D30612}"/>
              </a:ext>
            </a:extLst>
          </p:cNvPr>
          <p:cNvSpPr>
            <a:spLocks noGrp="1"/>
          </p:cNvSpPr>
          <p:nvPr>
            <p:ph type="sldNum" sz="quarter" idx="12"/>
          </p:nvPr>
        </p:nvSpPr>
        <p:spPr/>
        <p:txBody>
          <a:bodyPr/>
          <a:lstStyle/>
          <a:p>
            <a:fld id="{711CFCEA-B029-4D6B-83EE-85C4BBFC9731}" type="slidenum">
              <a:rPr kumimoji="1" lang="ja-JP" altLang="en-US" smtClean="0"/>
              <a:t>25</a:t>
            </a:fld>
            <a:endParaRPr kumimoji="1" lang="ja-JP" altLang="en-US"/>
          </a:p>
        </p:txBody>
      </p:sp>
      <p:graphicFrame>
        <p:nvGraphicFramePr>
          <p:cNvPr id="12" name="表 16">
            <a:extLst>
              <a:ext uri="{FF2B5EF4-FFF2-40B4-BE49-F238E27FC236}">
                <a16:creationId xmlns:a16="http://schemas.microsoft.com/office/drawing/2014/main" id="{074B24DC-EBE7-B7AB-C7C5-DFDEC923D80B}"/>
              </a:ext>
            </a:extLst>
          </p:cNvPr>
          <p:cNvGraphicFramePr>
            <a:graphicFrameLocks noGrp="1"/>
          </p:cNvGraphicFramePr>
          <p:nvPr>
            <p:extLst>
              <p:ext uri="{D42A27DB-BD31-4B8C-83A1-F6EECF244321}">
                <p14:modId xmlns:p14="http://schemas.microsoft.com/office/powerpoint/2010/main" val="1690647108"/>
              </p:ext>
            </p:extLst>
          </p:nvPr>
        </p:nvGraphicFramePr>
        <p:xfrm>
          <a:off x="81297" y="2162011"/>
          <a:ext cx="969384" cy="1097280"/>
        </p:xfrm>
        <a:graphic>
          <a:graphicData uri="http://schemas.openxmlformats.org/drawingml/2006/table">
            <a:tbl>
              <a:tblPr firstRow="1" bandRow="1">
                <a:tableStyleId>{5C22544A-7EE6-4342-B048-85BDC9FD1C3A}</a:tableStyleId>
              </a:tblPr>
              <a:tblGrid>
                <a:gridCol w="969384">
                  <a:extLst>
                    <a:ext uri="{9D8B030D-6E8A-4147-A177-3AD203B41FA5}">
                      <a16:colId xmlns:a16="http://schemas.microsoft.com/office/drawing/2014/main" val="2945329541"/>
                    </a:ext>
                  </a:extLst>
                </a:gridCol>
              </a:tblGrid>
              <a:tr h="947770">
                <a:tc>
                  <a:txBody>
                    <a:bodyPr/>
                    <a:lstStyle/>
                    <a:p>
                      <a:r>
                        <a:rPr kumimoji="1" lang="ja-JP" altLang="en-US" sz="6600" dirty="0">
                          <a:solidFill>
                            <a:srgbClr val="0000FF"/>
                          </a:solidFill>
                          <a:latin typeface="メイリオ" panose="020B0604030504040204" pitchFamily="50" charset="-128"/>
                          <a:ea typeface="メイリオ" panose="020B0604030504040204" pitchFamily="50" charset="-128"/>
                        </a:rPr>
                        <a:t>１</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4815460"/>
                  </a:ext>
                </a:extLst>
              </a:tr>
            </a:tbl>
          </a:graphicData>
        </a:graphic>
      </p:graphicFrame>
      <p:graphicFrame>
        <p:nvGraphicFramePr>
          <p:cNvPr id="13" name="表 17">
            <a:extLst>
              <a:ext uri="{FF2B5EF4-FFF2-40B4-BE49-F238E27FC236}">
                <a16:creationId xmlns:a16="http://schemas.microsoft.com/office/drawing/2014/main" id="{6396A857-AC8A-A67A-9A1F-62E5989EAA49}"/>
              </a:ext>
            </a:extLst>
          </p:cNvPr>
          <p:cNvGraphicFramePr>
            <a:graphicFrameLocks noGrp="1"/>
          </p:cNvGraphicFramePr>
          <p:nvPr>
            <p:extLst>
              <p:ext uri="{D42A27DB-BD31-4B8C-83A1-F6EECF244321}">
                <p14:modId xmlns:p14="http://schemas.microsoft.com/office/powerpoint/2010/main" val="3020720232"/>
              </p:ext>
            </p:extLst>
          </p:nvPr>
        </p:nvGraphicFramePr>
        <p:xfrm>
          <a:off x="6656686" y="2307274"/>
          <a:ext cx="972000" cy="1098000"/>
        </p:xfrm>
        <a:graphic>
          <a:graphicData uri="http://schemas.openxmlformats.org/drawingml/2006/table">
            <a:tbl>
              <a:tblPr firstRow="1" bandRow="1">
                <a:tableStyleId>{5C22544A-7EE6-4342-B048-85BDC9FD1C3A}</a:tableStyleId>
              </a:tblPr>
              <a:tblGrid>
                <a:gridCol w="972000">
                  <a:extLst>
                    <a:ext uri="{9D8B030D-6E8A-4147-A177-3AD203B41FA5}">
                      <a16:colId xmlns:a16="http://schemas.microsoft.com/office/drawing/2014/main" val="4055744046"/>
                    </a:ext>
                  </a:extLst>
                </a:gridCol>
              </a:tblGrid>
              <a:tr h="1098000">
                <a:tc>
                  <a:txBody>
                    <a:bodyPr/>
                    <a:lstStyle/>
                    <a:p>
                      <a:r>
                        <a:rPr kumimoji="1" lang="ja-JP" altLang="en-US" sz="6600" dirty="0">
                          <a:solidFill>
                            <a:srgbClr val="0000FF"/>
                          </a:solidFill>
                          <a:latin typeface="メイリオ" panose="020B0604030504040204" pitchFamily="50" charset="-128"/>
                          <a:ea typeface="メイリオ" panose="020B0604030504040204" pitchFamily="50" charset="-128"/>
                        </a:rPr>
                        <a:t>２</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7014641"/>
                  </a:ext>
                </a:extLst>
              </a:tr>
            </a:tbl>
          </a:graphicData>
        </a:graphic>
      </p:graphicFrame>
      <p:graphicFrame>
        <p:nvGraphicFramePr>
          <p:cNvPr id="14" name="表 18">
            <a:extLst>
              <a:ext uri="{FF2B5EF4-FFF2-40B4-BE49-F238E27FC236}">
                <a16:creationId xmlns:a16="http://schemas.microsoft.com/office/drawing/2014/main" id="{318F57E9-01D9-7313-13DF-F0E4C5896C99}"/>
              </a:ext>
            </a:extLst>
          </p:cNvPr>
          <p:cNvGraphicFramePr>
            <a:graphicFrameLocks noGrp="1"/>
          </p:cNvGraphicFramePr>
          <p:nvPr>
            <p:extLst>
              <p:ext uri="{D42A27DB-BD31-4B8C-83A1-F6EECF244321}">
                <p14:modId xmlns:p14="http://schemas.microsoft.com/office/powerpoint/2010/main" val="2610347191"/>
              </p:ext>
            </p:extLst>
          </p:nvPr>
        </p:nvGraphicFramePr>
        <p:xfrm>
          <a:off x="10421248" y="4370363"/>
          <a:ext cx="972000" cy="1098000"/>
        </p:xfrm>
        <a:graphic>
          <a:graphicData uri="http://schemas.openxmlformats.org/drawingml/2006/table">
            <a:tbl>
              <a:tblPr firstRow="1" bandRow="1">
                <a:tableStyleId>{5C22544A-7EE6-4342-B048-85BDC9FD1C3A}</a:tableStyleId>
              </a:tblPr>
              <a:tblGrid>
                <a:gridCol w="972000">
                  <a:extLst>
                    <a:ext uri="{9D8B030D-6E8A-4147-A177-3AD203B41FA5}">
                      <a16:colId xmlns:a16="http://schemas.microsoft.com/office/drawing/2014/main" val="2134056757"/>
                    </a:ext>
                  </a:extLst>
                </a:gridCol>
              </a:tblGrid>
              <a:tr h="1098000">
                <a:tc>
                  <a:txBody>
                    <a:bodyPr/>
                    <a:lstStyle/>
                    <a:p>
                      <a:r>
                        <a:rPr kumimoji="1" lang="ja-JP" altLang="en-US" sz="6600" dirty="0">
                          <a:solidFill>
                            <a:srgbClr val="0000FF"/>
                          </a:solidFill>
                          <a:latin typeface="メイリオ" panose="020B0604030504040204" pitchFamily="50" charset="-128"/>
                          <a:ea typeface="メイリオ" panose="020B0604030504040204" pitchFamily="50" charset="-128"/>
                        </a:rPr>
                        <a:t>３</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04573179"/>
                  </a:ext>
                </a:extLst>
              </a:tr>
            </a:tbl>
          </a:graphicData>
        </a:graphic>
      </p:graphicFrame>
      <p:graphicFrame>
        <p:nvGraphicFramePr>
          <p:cNvPr id="15" name="表 19">
            <a:extLst>
              <a:ext uri="{FF2B5EF4-FFF2-40B4-BE49-F238E27FC236}">
                <a16:creationId xmlns:a16="http://schemas.microsoft.com/office/drawing/2014/main" id="{600EF0D3-F8F7-2054-54AC-CE3401E4A077}"/>
              </a:ext>
            </a:extLst>
          </p:cNvPr>
          <p:cNvGraphicFramePr>
            <a:graphicFrameLocks noGrp="1"/>
          </p:cNvGraphicFramePr>
          <p:nvPr>
            <p:extLst>
              <p:ext uri="{D42A27DB-BD31-4B8C-83A1-F6EECF244321}">
                <p14:modId xmlns:p14="http://schemas.microsoft.com/office/powerpoint/2010/main" val="2647084698"/>
              </p:ext>
            </p:extLst>
          </p:nvPr>
        </p:nvGraphicFramePr>
        <p:xfrm>
          <a:off x="47727" y="4318826"/>
          <a:ext cx="972000" cy="1098000"/>
        </p:xfrm>
        <a:graphic>
          <a:graphicData uri="http://schemas.openxmlformats.org/drawingml/2006/table">
            <a:tbl>
              <a:tblPr firstRow="1" bandRow="1">
                <a:tableStyleId>{5C22544A-7EE6-4342-B048-85BDC9FD1C3A}</a:tableStyleId>
              </a:tblPr>
              <a:tblGrid>
                <a:gridCol w="972000">
                  <a:extLst>
                    <a:ext uri="{9D8B030D-6E8A-4147-A177-3AD203B41FA5}">
                      <a16:colId xmlns:a16="http://schemas.microsoft.com/office/drawing/2014/main" val="4165073604"/>
                    </a:ext>
                  </a:extLst>
                </a:gridCol>
              </a:tblGrid>
              <a:tr h="1098000">
                <a:tc>
                  <a:txBody>
                    <a:bodyPr/>
                    <a:lstStyle/>
                    <a:p>
                      <a:r>
                        <a:rPr kumimoji="1" lang="ja-JP" altLang="en-US" sz="6600" dirty="0">
                          <a:solidFill>
                            <a:srgbClr val="0000FF"/>
                          </a:solidFill>
                          <a:latin typeface="メイリオ" panose="020B0604030504040204" pitchFamily="50" charset="-128"/>
                          <a:ea typeface="メイリオ" panose="020B0604030504040204" pitchFamily="50" charset="-128"/>
                        </a:rPr>
                        <a:t>４</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9550596"/>
                  </a:ext>
                </a:extLst>
              </a:tr>
            </a:tbl>
          </a:graphicData>
        </a:graphic>
      </p:graphicFrame>
      <p:graphicFrame>
        <p:nvGraphicFramePr>
          <p:cNvPr id="16" name="表 20">
            <a:extLst>
              <a:ext uri="{FF2B5EF4-FFF2-40B4-BE49-F238E27FC236}">
                <a16:creationId xmlns:a16="http://schemas.microsoft.com/office/drawing/2014/main" id="{C88D4A4C-399B-412D-5C28-FA0E8057E6E6}"/>
              </a:ext>
            </a:extLst>
          </p:cNvPr>
          <p:cNvGraphicFramePr>
            <a:graphicFrameLocks noGrp="1"/>
          </p:cNvGraphicFramePr>
          <p:nvPr>
            <p:extLst>
              <p:ext uri="{D42A27DB-BD31-4B8C-83A1-F6EECF244321}">
                <p14:modId xmlns:p14="http://schemas.microsoft.com/office/powerpoint/2010/main" val="3664644630"/>
              </p:ext>
            </p:extLst>
          </p:nvPr>
        </p:nvGraphicFramePr>
        <p:xfrm>
          <a:off x="4301368" y="5258350"/>
          <a:ext cx="972000" cy="1098000"/>
        </p:xfrm>
        <a:graphic>
          <a:graphicData uri="http://schemas.openxmlformats.org/drawingml/2006/table">
            <a:tbl>
              <a:tblPr firstRow="1" bandRow="1">
                <a:tableStyleId>{5C22544A-7EE6-4342-B048-85BDC9FD1C3A}</a:tableStyleId>
              </a:tblPr>
              <a:tblGrid>
                <a:gridCol w="972000">
                  <a:extLst>
                    <a:ext uri="{9D8B030D-6E8A-4147-A177-3AD203B41FA5}">
                      <a16:colId xmlns:a16="http://schemas.microsoft.com/office/drawing/2014/main" val="3553457741"/>
                    </a:ext>
                  </a:extLst>
                </a:gridCol>
              </a:tblGrid>
              <a:tr h="1098000">
                <a:tc>
                  <a:txBody>
                    <a:bodyPr/>
                    <a:lstStyle/>
                    <a:p>
                      <a:r>
                        <a:rPr kumimoji="1" lang="ja-JP" altLang="en-US" sz="6600" dirty="0">
                          <a:solidFill>
                            <a:srgbClr val="0000FF"/>
                          </a:solidFill>
                          <a:latin typeface="メイリオ" panose="020B0604030504040204" pitchFamily="50" charset="-128"/>
                          <a:ea typeface="メイリオ" panose="020B0604030504040204" pitchFamily="50" charset="-128"/>
                        </a:rPr>
                        <a:t>５</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15961008"/>
                  </a:ext>
                </a:extLst>
              </a:tr>
            </a:tbl>
          </a:graphicData>
        </a:graphic>
      </p:graphicFrame>
      <p:cxnSp>
        <p:nvCxnSpPr>
          <p:cNvPr id="18" name="直線コネクタ 17">
            <a:extLst>
              <a:ext uri="{FF2B5EF4-FFF2-40B4-BE49-F238E27FC236}">
                <a16:creationId xmlns:a16="http://schemas.microsoft.com/office/drawing/2014/main" id="{3D1A45DF-339C-F15B-CD1F-47372AAE8596}"/>
              </a:ext>
            </a:extLst>
          </p:cNvPr>
          <p:cNvCxnSpPr>
            <a:cxnSpLocks/>
            <a:endCxn id="6" idx="3"/>
          </p:cNvCxnSpPr>
          <p:nvPr/>
        </p:nvCxnSpPr>
        <p:spPr>
          <a:xfrm flipH="1" flipV="1">
            <a:off x="3669214" y="3458754"/>
            <a:ext cx="452701" cy="539322"/>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AC6FC6AE-BD85-FE3F-3808-F65274A27DB6}"/>
              </a:ext>
            </a:extLst>
          </p:cNvPr>
          <p:cNvCxnSpPr>
            <a:cxnSpLocks/>
            <a:stCxn id="8" idx="3"/>
          </p:cNvCxnSpPr>
          <p:nvPr/>
        </p:nvCxnSpPr>
        <p:spPr>
          <a:xfrm>
            <a:off x="7155539" y="4126912"/>
            <a:ext cx="1455061" cy="10251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579881FC-C466-8DE7-F8A6-20F5288DEC2B}"/>
              </a:ext>
            </a:extLst>
          </p:cNvPr>
          <p:cNvCxnSpPr>
            <a:cxnSpLocks/>
          </p:cNvCxnSpPr>
          <p:nvPr/>
        </p:nvCxnSpPr>
        <p:spPr>
          <a:xfrm flipH="1">
            <a:off x="7043738" y="3101722"/>
            <a:ext cx="728662" cy="53681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F94B4E4-5FC4-F893-1856-B671981DFC1A}"/>
              </a:ext>
            </a:extLst>
          </p:cNvPr>
          <p:cNvCxnSpPr/>
          <p:nvPr/>
        </p:nvCxnSpPr>
        <p:spPr>
          <a:xfrm flipV="1">
            <a:off x="3264830" y="4645966"/>
            <a:ext cx="978749" cy="5061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楕円 10">
            <a:extLst>
              <a:ext uri="{FF2B5EF4-FFF2-40B4-BE49-F238E27FC236}">
                <a16:creationId xmlns:a16="http://schemas.microsoft.com/office/drawing/2014/main" id="{7244BC4A-884A-2BA7-2C59-D23F24F34BF5}"/>
              </a:ext>
            </a:extLst>
          </p:cNvPr>
          <p:cNvSpPr/>
          <p:nvPr/>
        </p:nvSpPr>
        <p:spPr>
          <a:xfrm>
            <a:off x="208475" y="4600979"/>
            <a:ext cx="3492000" cy="1836000"/>
          </a:xfrm>
          <a:prstGeom prst="ellipse">
            <a:avLst/>
          </a:prstGeom>
          <a:solidFill>
            <a:srgbClr val="FF99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メイリオ" panose="020B0604030504040204" pitchFamily="50" charset="-128"/>
                <a:ea typeface="メイリオ" panose="020B0604030504040204" pitchFamily="50" charset="-128"/>
              </a:rPr>
              <a:t>つながり</a:t>
            </a:r>
            <a:r>
              <a:rPr kumimoji="1" lang="ja-JP" altLang="en-US" sz="1400" dirty="0">
                <a:solidFill>
                  <a:schemeClr val="tx1"/>
                </a:solidFill>
                <a:latin typeface="メイリオ" panose="020B0604030504040204" pitchFamily="50" charset="-128"/>
                <a:ea typeface="メイリオ" panose="020B0604030504040204" pitchFamily="50" charset="-128"/>
              </a:rPr>
              <a:t>：</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000" b="1" dirty="0">
                <a:solidFill>
                  <a:schemeClr val="bg1"/>
                </a:solidFill>
                <a:latin typeface="メイリオ" panose="020B0604030504040204" pitchFamily="50" charset="-128"/>
                <a:ea typeface="メイリオ" panose="020B0604030504040204" pitchFamily="50" charset="-128"/>
              </a:rPr>
              <a:t>ロータリーを通じて</a:t>
            </a:r>
            <a:r>
              <a:rPr kumimoji="1" lang="ja-JP" altLang="en-US" sz="2000" b="1" dirty="0">
                <a:solidFill>
                  <a:srgbClr val="00B050"/>
                </a:solidFill>
                <a:latin typeface="メイリオ" panose="020B0604030504040204" pitchFamily="50" charset="-128"/>
                <a:ea typeface="メイリオ" panose="020B0604030504040204" pitchFamily="50" charset="-128"/>
              </a:rPr>
              <a:t>貴重な人間関係</a:t>
            </a:r>
            <a:r>
              <a:rPr kumimoji="1" lang="ja-JP" altLang="en-US" sz="2000" b="1" dirty="0">
                <a:solidFill>
                  <a:schemeClr val="bg1"/>
                </a:solidFill>
                <a:latin typeface="メイリオ" panose="020B0604030504040204" pitchFamily="50" charset="-128"/>
                <a:ea typeface="メイリオ" panose="020B0604030504040204" pitchFamily="50" charset="-128"/>
              </a:rPr>
              <a:t>を</a:t>
            </a:r>
            <a:endParaRPr kumimoji="1" lang="en-US" altLang="ja-JP" sz="20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2000" b="1" dirty="0">
                <a:solidFill>
                  <a:schemeClr val="bg1"/>
                </a:solidFill>
                <a:latin typeface="メイリオ" panose="020B0604030504040204" pitchFamily="50" charset="-128"/>
                <a:ea typeface="メイリオ" panose="020B0604030504040204" pitchFamily="50" charset="-128"/>
              </a:rPr>
              <a:t>築きたいと会員が</a:t>
            </a:r>
            <a:endParaRPr kumimoji="1" lang="en-US" altLang="ja-JP" sz="20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2000" b="1" dirty="0">
                <a:solidFill>
                  <a:schemeClr val="bg1"/>
                </a:solidFill>
                <a:latin typeface="メイリオ" panose="020B0604030504040204" pitchFamily="50" charset="-128"/>
                <a:ea typeface="メイリオ" panose="020B0604030504040204" pitchFamily="50" charset="-128"/>
              </a:rPr>
              <a:t>感じている</a:t>
            </a:r>
          </a:p>
        </p:txBody>
      </p:sp>
      <p:sp>
        <p:nvSpPr>
          <p:cNvPr id="8" name="四角形: 角を丸くする 7">
            <a:extLst>
              <a:ext uri="{FF2B5EF4-FFF2-40B4-BE49-F238E27FC236}">
                <a16:creationId xmlns:a16="http://schemas.microsoft.com/office/drawing/2014/main" id="{6F8EFA9B-0CFF-84C2-B5CB-73337E9361E3}"/>
              </a:ext>
            </a:extLst>
          </p:cNvPr>
          <p:cNvSpPr/>
          <p:nvPr/>
        </p:nvSpPr>
        <p:spPr>
          <a:xfrm>
            <a:off x="4035821" y="3461282"/>
            <a:ext cx="3119718" cy="1331260"/>
          </a:xfrm>
          <a:prstGeom prst="roundRect">
            <a:avLst/>
          </a:prstGeom>
          <a:solidFill>
            <a:srgbClr val="3333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メイリオ" panose="020B0604030504040204" pitchFamily="50" charset="-128"/>
                <a:ea typeface="メイリオ" panose="020B0604030504040204" pitchFamily="50" charset="-128"/>
              </a:rPr>
              <a:t>クラブでの体験を</a:t>
            </a:r>
            <a:endParaRPr kumimoji="1" lang="en-US" altLang="ja-JP" sz="2400" b="1" dirty="0">
              <a:latin typeface="メイリオ" panose="020B0604030504040204" pitchFamily="50" charset="-128"/>
              <a:ea typeface="メイリオ" panose="020B0604030504040204" pitchFamily="50" charset="-128"/>
            </a:endParaRPr>
          </a:p>
          <a:p>
            <a:pPr algn="ctr"/>
            <a:r>
              <a:rPr kumimoji="1" lang="ja-JP" altLang="en-US" sz="2400" b="1" dirty="0">
                <a:latin typeface="メイリオ" panose="020B0604030504040204" pitchFamily="50" charset="-128"/>
                <a:ea typeface="メイリオ" panose="020B0604030504040204" pitchFamily="50" charset="-128"/>
              </a:rPr>
              <a:t>形づくるものは何でしょうか。</a:t>
            </a:r>
          </a:p>
        </p:txBody>
      </p:sp>
      <p:sp>
        <p:nvSpPr>
          <p:cNvPr id="7" name="楕円 6">
            <a:extLst>
              <a:ext uri="{FF2B5EF4-FFF2-40B4-BE49-F238E27FC236}">
                <a16:creationId xmlns:a16="http://schemas.microsoft.com/office/drawing/2014/main" id="{51178A89-9514-F353-28AA-10830E598B8B}"/>
              </a:ext>
            </a:extLst>
          </p:cNvPr>
          <p:cNvSpPr/>
          <p:nvPr/>
        </p:nvSpPr>
        <p:spPr>
          <a:xfrm>
            <a:off x="7241633" y="2045227"/>
            <a:ext cx="4824000" cy="2340000"/>
          </a:xfrm>
          <a:prstGeom prst="ellipse">
            <a:avLst/>
          </a:prstGeom>
          <a:solidFill>
            <a:srgbClr val="FF9933"/>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ts val="2400"/>
              </a:lnSpc>
            </a:pPr>
            <a:r>
              <a:rPr kumimoji="1" lang="ja-JP" altLang="en-US" sz="2400" b="1" dirty="0">
                <a:solidFill>
                  <a:srgbClr val="FF0000"/>
                </a:solidFill>
                <a:latin typeface="メイリオ" panose="020B0604030504040204" pitchFamily="50" charset="-128"/>
                <a:ea typeface="メイリオ" panose="020B0604030504040204" pitchFamily="50" charset="-128"/>
              </a:rPr>
              <a:t>クラブリーダーへの信頼</a:t>
            </a:r>
            <a:r>
              <a:rPr kumimoji="1" lang="ja-JP" altLang="en-US" sz="1600" dirty="0">
                <a:solidFill>
                  <a:schemeClr val="bg1"/>
                </a:solidFill>
                <a:latin typeface="メイリオ" panose="020B0604030504040204" pitchFamily="50" charset="-128"/>
                <a:ea typeface="メイリオ" panose="020B0604030504040204" pitchFamily="50" charset="-128"/>
              </a:rPr>
              <a:t>：</a:t>
            </a:r>
            <a:r>
              <a:rPr kumimoji="1" lang="ja-JP" altLang="en-US" sz="1600" b="1" dirty="0">
                <a:solidFill>
                  <a:schemeClr val="bg1"/>
                </a:solidFill>
                <a:latin typeface="メイリオ" panose="020B0604030504040204" pitchFamily="50" charset="-128"/>
                <a:ea typeface="メイリオ" panose="020B0604030504040204" pitchFamily="50" charset="-128"/>
              </a:rPr>
              <a:t>クラブで意見を述べられる、</a:t>
            </a:r>
            <a:endParaRPr kumimoji="1" lang="en-US" altLang="ja-JP" sz="16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1600" b="1" dirty="0">
                <a:solidFill>
                  <a:schemeClr val="bg1"/>
                </a:solidFill>
                <a:latin typeface="メイリオ" panose="020B0604030504040204" pitchFamily="50" charset="-128"/>
                <a:ea typeface="メイリオ" panose="020B0604030504040204" pitchFamily="50" charset="-128"/>
              </a:rPr>
              <a:t>クラブリーダーが</a:t>
            </a:r>
            <a:r>
              <a:rPr kumimoji="1" lang="ja-JP" altLang="en-US" sz="1600" b="1" dirty="0">
                <a:solidFill>
                  <a:srgbClr val="00B050"/>
                </a:solidFill>
                <a:latin typeface="メイリオ" panose="020B0604030504040204" pitchFamily="50" charset="-128"/>
                <a:ea typeface="メイリオ" panose="020B0604030504040204" pitchFamily="50" charset="-128"/>
              </a:rPr>
              <a:t>自分に耳を傾けてくれていると会員が感じられる</a:t>
            </a:r>
            <a:r>
              <a:rPr kumimoji="1" lang="ja-JP" altLang="en-US" sz="1600" b="1" dirty="0">
                <a:solidFill>
                  <a:schemeClr val="bg1"/>
                </a:solidFill>
                <a:latin typeface="メイリオ" panose="020B0604030504040204" pitchFamily="50" charset="-128"/>
                <a:ea typeface="メイリオ" panose="020B0604030504040204" pitchFamily="50" charset="-128"/>
              </a:rPr>
              <a:t>、リーダーが</a:t>
            </a:r>
            <a:r>
              <a:rPr kumimoji="1" lang="ja-JP" altLang="en-US" sz="1600" b="1" dirty="0">
                <a:solidFill>
                  <a:srgbClr val="00B050"/>
                </a:solidFill>
                <a:latin typeface="メイリオ" panose="020B0604030504040204" pitchFamily="50" charset="-128"/>
                <a:ea typeface="メイリオ" panose="020B0604030504040204" pitchFamily="50" charset="-128"/>
              </a:rPr>
              <a:t>クラブ</a:t>
            </a:r>
            <a:r>
              <a:rPr lang="ja-JP" altLang="en-US" sz="1600" b="1" dirty="0">
                <a:solidFill>
                  <a:srgbClr val="00B050"/>
                </a:solidFill>
                <a:latin typeface="メイリオ" panose="020B0604030504040204" pitchFamily="50" charset="-128"/>
                <a:ea typeface="メイリオ" panose="020B0604030504040204" pitchFamily="50" charset="-128"/>
              </a:rPr>
              <a:t>の為に最善の決断を下してくれると信頼</a:t>
            </a:r>
            <a:r>
              <a:rPr lang="ja-JP" altLang="en-US" sz="1600" b="1" dirty="0">
                <a:solidFill>
                  <a:schemeClr val="bg1"/>
                </a:solidFill>
                <a:latin typeface="メイリオ" panose="020B0604030504040204" pitchFamily="50" charset="-128"/>
                <a:ea typeface="メイリオ" panose="020B0604030504040204" pitchFamily="50" charset="-128"/>
              </a:rPr>
              <a:t>している。</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9" name="楕円 8">
            <a:extLst>
              <a:ext uri="{FF2B5EF4-FFF2-40B4-BE49-F238E27FC236}">
                <a16:creationId xmlns:a16="http://schemas.microsoft.com/office/drawing/2014/main" id="{1776F8B1-AA56-F016-364E-4D566872D177}"/>
              </a:ext>
            </a:extLst>
          </p:cNvPr>
          <p:cNvSpPr/>
          <p:nvPr/>
        </p:nvSpPr>
        <p:spPr>
          <a:xfrm>
            <a:off x="8230949" y="4440703"/>
            <a:ext cx="2736000" cy="2340000"/>
          </a:xfrm>
          <a:prstGeom prst="ellipse">
            <a:avLst/>
          </a:prstGeom>
          <a:solidFill>
            <a:srgbClr val="B2B2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メイリオ" panose="020B0604030504040204" pitchFamily="50" charset="-128"/>
                <a:ea typeface="メイリオ" panose="020B0604030504040204" pitchFamily="50" charset="-128"/>
              </a:rPr>
              <a:t>個人的な</a:t>
            </a:r>
            <a:endParaRPr kumimoji="1" lang="en-US" altLang="ja-JP" sz="2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2400" b="1" dirty="0">
                <a:solidFill>
                  <a:srgbClr val="FF0000"/>
                </a:solidFill>
                <a:latin typeface="メイリオ" panose="020B0604030504040204" pitchFamily="50" charset="-128"/>
                <a:ea typeface="メイリオ" panose="020B0604030504040204" pitchFamily="50" charset="-128"/>
              </a:rPr>
              <a:t>成長の機会</a:t>
            </a:r>
            <a:r>
              <a:rPr kumimoji="1" lang="ja-JP" altLang="en-US" sz="1600" dirty="0">
                <a:solidFill>
                  <a:schemeClr val="tx1"/>
                </a:solidFill>
                <a:latin typeface="メイリオ" panose="020B0604030504040204" pitchFamily="50" charset="-128"/>
                <a:ea typeface="メイリオ" panose="020B0604030504040204" pitchFamily="50" charset="-128"/>
              </a:rPr>
              <a:t>：</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gn="ctr"/>
            <a:r>
              <a:rPr kumimoji="1" lang="ja-JP" altLang="en-US" b="1" dirty="0">
                <a:solidFill>
                  <a:schemeClr val="bg1"/>
                </a:solidFill>
                <a:latin typeface="メイリオ" panose="020B0604030504040204" pitchFamily="50" charset="-128"/>
                <a:ea typeface="メイリオ" panose="020B0604030504040204" pitchFamily="50" charset="-128"/>
              </a:rPr>
              <a:t>自分の</a:t>
            </a:r>
            <a:r>
              <a:rPr kumimoji="1" lang="ja-JP" altLang="en-US" b="1" dirty="0">
                <a:solidFill>
                  <a:srgbClr val="6600FF"/>
                </a:solidFill>
                <a:latin typeface="メイリオ" panose="020B0604030504040204" pitchFamily="50" charset="-128"/>
                <a:ea typeface="メイリオ" panose="020B0604030504040204" pitchFamily="50" charset="-128"/>
              </a:rPr>
              <a:t>スキルを伸ばし、成長する機会がロータリーにある</a:t>
            </a:r>
            <a:r>
              <a:rPr kumimoji="1" lang="ja-JP" altLang="en-US" b="1" dirty="0">
                <a:solidFill>
                  <a:schemeClr val="bg1"/>
                </a:solidFill>
                <a:latin typeface="メイリオ" panose="020B0604030504040204" pitchFamily="50" charset="-128"/>
                <a:ea typeface="メイリオ" panose="020B0604030504040204" pitchFamily="50" charset="-128"/>
              </a:rPr>
              <a:t>と会員が感じる。</a:t>
            </a:r>
          </a:p>
        </p:txBody>
      </p:sp>
      <p:cxnSp>
        <p:nvCxnSpPr>
          <p:cNvPr id="33" name="直線コネクタ 32">
            <a:extLst>
              <a:ext uri="{FF2B5EF4-FFF2-40B4-BE49-F238E27FC236}">
                <a16:creationId xmlns:a16="http://schemas.microsoft.com/office/drawing/2014/main" id="{66E6AF93-0046-377A-07AF-C78182B64CE3}"/>
              </a:ext>
            </a:extLst>
          </p:cNvPr>
          <p:cNvCxnSpPr/>
          <p:nvPr/>
        </p:nvCxnSpPr>
        <p:spPr>
          <a:xfrm>
            <a:off x="5772150" y="4792542"/>
            <a:ext cx="0" cy="6242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四角形: 角を丸くする 9">
            <a:extLst>
              <a:ext uri="{FF2B5EF4-FFF2-40B4-BE49-F238E27FC236}">
                <a16:creationId xmlns:a16="http://schemas.microsoft.com/office/drawing/2014/main" id="{89270737-C8FE-0646-1B18-3664DE5394FF}"/>
              </a:ext>
            </a:extLst>
          </p:cNvPr>
          <p:cNvSpPr/>
          <p:nvPr/>
        </p:nvSpPr>
        <p:spPr>
          <a:xfrm>
            <a:off x="4993971" y="5211611"/>
            <a:ext cx="3096000" cy="1430307"/>
          </a:xfrm>
          <a:prstGeom prst="roundRect">
            <a:avLst/>
          </a:prstGeom>
          <a:solidFill>
            <a:srgbClr val="00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メイリオ" panose="020B0604030504040204" pitchFamily="50" charset="-128"/>
                <a:ea typeface="メイリオ" panose="020B0604030504040204" pitchFamily="50" charset="-128"/>
              </a:rPr>
              <a:t>有意義な奉仕</a:t>
            </a:r>
            <a:r>
              <a:rPr kumimoji="1" lang="ja-JP" altLang="en-US" sz="1400" dirty="0">
                <a:latin typeface="メイリオ" panose="020B0604030504040204" pitchFamily="50" charset="-128"/>
                <a:ea typeface="メイリオ" panose="020B0604030504040204" pitchFamily="50" charset="-128"/>
              </a:rPr>
              <a:t>：</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b="1" dirty="0">
                <a:latin typeface="メイリオ" panose="020B0604030504040204" pitchFamily="50" charset="-128"/>
                <a:ea typeface="メイリオ" panose="020B0604030504040204" pitchFamily="50" charset="-128"/>
              </a:rPr>
              <a:t>クラブの奉仕活動が</a:t>
            </a:r>
            <a:r>
              <a:rPr kumimoji="1" lang="ja-JP" altLang="en-US" b="1" dirty="0">
                <a:solidFill>
                  <a:srgbClr val="FFFF00"/>
                </a:solidFill>
                <a:latin typeface="メイリオ" panose="020B0604030504040204" pitchFamily="50" charset="-128"/>
                <a:ea typeface="メイリオ" panose="020B0604030504040204" pitchFamily="50" charset="-128"/>
              </a:rPr>
              <a:t>世界と地域社会に変化をもたらしている</a:t>
            </a:r>
            <a:r>
              <a:rPr kumimoji="1" lang="ja-JP" altLang="en-US" b="1" dirty="0">
                <a:latin typeface="メイリオ" panose="020B0604030504040204" pitchFamily="50" charset="-128"/>
                <a:ea typeface="メイリオ" panose="020B0604030504040204" pitchFamily="50" charset="-128"/>
              </a:rPr>
              <a:t>と会員が感じている。</a:t>
            </a:r>
          </a:p>
        </p:txBody>
      </p:sp>
      <p:sp>
        <p:nvSpPr>
          <p:cNvPr id="6" name="四角形: 角を丸くする 5">
            <a:extLst>
              <a:ext uri="{FF2B5EF4-FFF2-40B4-BE49-F238E27FC236}">
                <a16:creationId xmlns:a16="http://schemas.microsoft.com/office/drawing/2014/main" id="{CBCF1D49-4218-B59B-E09C-EFC0CB2E35BD}"/>
              </a:ext>
            </a:extLst>
          </p:cNvPr>
          <p:cNvSpPr/>
          <p:nvPr/>
        </p:nvSpPr>
        <p:spPr>
          <a:xfrm>
            <a:off x="681214" y="2630754"/>
            <a:ext cx="2988000" cy="1656000"/>
          </a:xfrm>
          <a:prstGeom prst="roundRect">
            <a:avLst/>
          </a:prstGeom>
          <a:solidFill>
            <a:srgbClr val="99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メイリオ" panose="020B0604030504040204" pitchFamily="50" charset="-128"/>
                <a:ea typeface="メイリオ" panose="020B0604030504040204" pitchFamily="50" charset="-128"/>
              </a:rPr>
              <a:t>例会での楽しみ</a:t>
            </a:r>
            <a:r>
              <a:rPr kumimoji="1" lang="ja-JP" altLang="en-US" sz="1600" dirty="0">
                <a:latin typeface="メイリオ" panose="020B0604030504040204" pitchFamily="50" charset="-128"/>
                <a:ea typeface="メイリオ" panose="020B0604030504040204" pitchFamily="50" charset="-128"/>
              </a:rPr>
              <a:t>：</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b="1" dirty="0">
                <a:latin typeface="メイリオ" panose="020B0604030504040204" pitchFamily="50" charset="-128"/>
                <a:ea typeface="メイリオ" panose="020B0604030504040204" pitchFamily="50" charset="-128"/>
              </a:rPr>
              <a:t>会員が楽しく、クラブの一員として参加・貢献できている、</a:t>
            </a:r>
            <a:endParaRPr kumimoji="1" lang="en-US" altLang="ja-JP" sz="1600" b="1" dirty="0">
              <a:latin typeface="メイリオ" panose="020B0604030504040204" pitchFamily="50" charset="-128"/>
              <a:ea typeface="メイリオ" panose="020B0604030504040204" pitchFamily="50" charset="-128"/>
            </a:endParaRPr>
          </a:p>
          <a:p>
            <a:pPr algn="ctr"/>
            <a:r>
              <a:rPr kumimoji="1" lang="ja-JP" altLang="en-US" sz="2400" b="1" dirty="0">
                <a:solidFill>
                  <a:srgbClr val="FFFF00"/>
                </a:solidFill>
                <a:latin typeface="メイリオ" panose="020B0604030504040204" pitchFamily="50" charset="-128"/>
                <a:ea typeface="メイリオ" panose="020B0604030504040204" pitchFamily="50" charset="-128"/>
              </a:rPr>
              <a:t>帰属意識</a:t>
            </a:r>
            <a:r>
              <a:rPr kumimoji="1" lang="ja-JP" altLang="en-US" sz="1600" b="1" dirty="0">
                <a:latin typeface="メイリオ" panose="020B0604030504040204" pitchFamily="50" charset="-128"/>
                <a:ea typeface="メイリオ" panose="020B0604030504040204" pitchFamily="50" charset="-128"/>
              </a:rPr>
              <a:t>を</a:t>
            </a:r>
            <a:endParaRPr kumimoji="1" lang="en-US" altLang="ja-JP" sz="1600" b="1" dirty="0">
              <a:latin typeface="メイリオ" panose="020B0604030504040204" pitchFamily="50" charset="-128"/>
              <a:ea typeface="メイリオ" panose="020B0604030504040204" pitchFamily="50" charset="-128"/>
            </a:endParaRPr>
          </a:p>
          <a:p>
            <a:pPr algn="ctr"/>
            <a:r>
              <a:rPr kumimoji="1" lang="ja-JP" altLang="en-US" sz="1600" b="1" dirty="0">
                <a:latin typeface="メイリオ" panose="020B0604030504040204" pitchFamily="50" charset="-128"/>
                <a:ea typeface="メイリオ" panose="020B0604030504040204" pitchFamily="50" charset="-128"/>
              </a:rPr>
              <a:t>もてると感じている。</a:t>
            </a:r>
          </a:p>
        </p:txBody>
      </p:sp>
      <p:graphicFrame>
        <p:nvGraphicFramePr>
          <p:cNvPr id="35" name="表 5">
            <a:extLst>
              <a:ext uri="{FF2B5EF4-FFF2-40B4-BE49-F238E27FC236}">
                <a16:creationId xmlns:a16="http://schemas.microsoft.com/office/drawing/2014/main" id="{17F881A6-0723-C119-3EB6-219DD1A6FBC7}"/>
              </a:ext>
            </a:extLst>
          </p:cNvPr>
          <p:cNvGraphicFramePr>
            <a:graphicFrameLocks noGrp="1"/>
          </p:cNvGraphicFramePr>
          <p:nvPr>
            <p:extLst>
              <p:ext uri="{D42A27DB-BD31-4B8C-83A1-F6EECF244321}">
                <p14:modId xmlns:p14="http://schemas.microsoft.com/office/powerpoint/2010/main" val="488451379"/>
              </p:ext>
            </p:extLst>
          </p:nvPr>
        </p:nvGraphicFramePr>
        <p:xfrm>
          <a:off x="3380515" y="1320984"/>
          <a:ext cx="5230085" cy="457200"/>
        </p:xfrm>
        <a:graphic>
          <a:graphicData uri="http://schemas.openxmlformats.org/drawingml/2006/table">
            <a:tbl>
              <a:tblPr firstRow="1" bandRow="1">
                <a:tableStyleId>{5C22544A-7EE6-4342-B048-85BDC9FD1C3A}</a:tableStyleId>
              </a:tblPr>
              <a:tblGrid>
                <a:gridCol w="5230085">
                  <a:extLst>
                    <a:ext uri="{9D8B030D-6E8A-4147-A177-3AD203B41FA5}">
                      <a16:colId xmlns:a16="http://schemas.microsoft.com/office/drawing/2014/main" val="2857438863"/>
                    </a:ext>
                  </a:extLst>
                </a:gridCol>
              </a:tblGrid>
              <a:tr h="396000">
                <a:tc>
                  <a:txBody>
                    <a:bodyPr/>
                    <a:lstStyle/>
                    <a:p>
                      <a:pPr algn="ctr"/>
                      <a:r>
                        <a:rPr kumimoji="1" lang="ja-JP" altLang="en-US" sz="2400" dirty="0">
                          <a:solidFill>
                            <a:schemeClr val="accent1">
                              <a:lumMod val="75000"/>
                            </a:schemeClr>
                          </a:solidFill>
                          <a:latin typeface="メイリオ" panose="020B0604030504040204" pitchFamily="50" charset="-128"/>
                          <a:ea typeface="メイリオ" panose="020B0604030504040204" pitchFamily="50" charset="-128"/>
                        </a:rPr>
                        <a:t>最も大切なのは「</a:t>
                      </a:r>
                      <a:r>
                        <a:rPr kumimoji="1" lang="ja-JP" altLang="en-US" sz="2400" dirty="0">
                          <a:solidFill>
                            <a:srgbClr val="FF0000"/>
                          </a:solidFill>
                          <a:latin typeface="メイリオ" panose="020B0604030504040204" pitchFamily="50" charset="-128"/>
                          <a:ea typeface="メイリオ" panose="020B0604030504040204" pitchFamily="50" charset="-128"/>
                        </a:rPr>
                        <a:t>クラブでの体験</a:t>
                      </a:r>
                      <a:r>
                        <a:rPr kumimoji="1" lang="ja-JP" altLang="en-US" sz="2400" dirty="0">
                          <a:solidFill>
                            <a:schemeClr val="accent1">
                              <a:lumMod val="75000"/>
                            </a:schemeClr>
                          </a:solidFill>
                          <a:latin typeface="メイリオ" panose="020B0604030504040204" pitchFamily="50" charset="-128"/>
                          <a:ea typeface="メイリオ" panose="020B0604030504040204" pitchFamily="50" charset="-128"/>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0363787"/>
                  </a:ext>
                </a:extLst>
              </a:tr>
            </a:tbl>
          </a:graphicData>
        </a:graphic>
      </p:graphicFrame>
      <p:graphicFrame>
        <p:nvGraphicFramePr>
          <p:cNvPr id="36" name="表 7">
            <a:extLst>
              <a:ext uri="{FF2B5EF4-FFF2-40B4-BE49-F238E27FC236}">
                <a16:creationId xmlns:a16="http://schemas.microsoft.com/office/drawing/2014/main" id="{B68E3E90-F48E-6BD8-15B4-8F85E544D211}"/>
              </a:ext>
            </a:extLst>
          </p:cNvPr>
          <p:cNvGraphicFramePr>
            <a:graphicFrameLocks noGrp="1"/>
          </p:cNvGraphicFramePr>
          <p:nvPr>
            <p:extLst>
              <p:ext uri="{D42A27DB-BD31-4B8C-83A1-F6EECF244321}">
                <p14:modId xmlns:p14="http://schemas.microsoft.com/office/powerpoint/2010/main" val="4012530663"/>
              </p:ext>
            </p:extLst>
          </p:nvPr>
        </p:nvGraphicFramePr>
        <p:xfrm>
          <a:off x="1779793" y="1741007"/>
          <a:ext cx="8380207" cy="792480"/>
        </p:xfrm>
        <a:graphic>
          <a:graphicData uri="http://schemas.openxmlformats.org/drawingml/2006/table">
            <a:tbl>
              <a:tblPr firstRow="1" bandRow="1">
                <a:tableStyleId>{5C22544A-7EE6-4342-B048-85BDC9FD1C3A}</a:tableStyleId>
              </a:tblPr>
              <a:tblGrid>
                <a:gridCol w="8380207">
                  <a:extLst>
                    <a:ext uri="{9D8B030D-6E8A-4147-A177-3AD203B41FA5}">
                      <a16:colId xmlns:a16="http://schemas.microsoft.com/office/drawing/2014/main" val="3106909138"/>
                    </a:ext>
                  </a:extLst>
                </a:gridCol>
              </a:tblGrid>
              <a:tr h="370840">
                <a:tc>
                  <a:txBody>
                    <a:bodyPr/>
                    <a:lstStyle/>
                    <a:p>
                      <a:r>
                        <a:rPr kumimoji="1" lang="ja-JP" altLang="en-US" dirty="0">
                          <a:solidFill>
                            <a:schemeClr val="tx1"/>
                          </a:solidFill>
                          <a:latin typeface="メイリオ" panose="020B0604030504040204" pitchFamily="50" charset="-128"/>
                          <a:ea typeface="メイリオ" panose="020B0604030504040204" pitchFamily="50" charset="-128"/>
                        </a:rPr>
                        <a:t>ロータリーが最近行った調査によると、会員満足度を高める最も重要な要素は</a:t>
                      </a:r>
                      <a:r>
                        <a:rPr kumimoji="1" lang="ja-JP" altLang="en-US" sz="1800" dirty="0">
                          <a:solidFill>
                            <a:schemeClr val="tx1"/>
                          </a:solidFill>
                          <a:latin typeface="メイリオ" panose="020B0604030504040204" pitchFamily="50" charset="-128"/>
                          <a:ea typeface="メイリオ" panose="020B0604030504040204" pitchFamily="50" charset="-128"/>
                        </a:rPr>
                        <a:t>　　　　　</a:t>
                      </a:r>
                      <a:endParaRPr kumimoji="1" lang="en-US" altLang="ja-JP" sz="1800" dirty="0">
                        <a:solidFill>
                          <a:schemeClr val="tx1"/>
                        </a:solidFill>
                        <a:latin typeface="メイリオ" panose="020B0604030504040204" pitchFamily="50" charset="-128"/>
                        <a:ea typeface="メイリオ" panose="020B0604030504040204" pitchFamily="50" charset="-128"/>
                      </a:endParaRPr>
                    </a:p>
                    <a:p>
                      <a:r>
                        <a:rPr kumimoji="1" lang="ja-JP" altLang="en-US" sz="1800" dirty="0">
                          <a:solidFill>
                            <a:schemeClr val="tx1"/>
                          </a:solidFill>
                          <a:latin typeface="メイリオ" panose="020B0604030504040204" pitchFamily="50" charset="-128"/>
                          <a:ea typeface="メイリオ" panose="020B0604030504040204" pitchFamily="50" charset="-128"/>
                        </a:rPr>
                        <a:t>　　　　　</a:t>
                      </a:r>
                      <a:r>
                        <a:rPr kumimoji="1" lang="ja-JP" altLang="en-US" sz="2800" dirty="0">
                          <a:solidFill>
                            <a:srgbClr val="FF0000"/>
                          </a:solidFill>
                          <a:latin typeface="メイリオ" panose="020B0604030504040204" pitchFamily="50" charset="-128"/>
                          <a:ea typeface="メイリオ" panose="020B0604030504040204" pitchFamily="50" charset="-128"/>
                        </a:rPr>
                        <a:t>クラブでの体験</a:t>
                      </a:r>
                      <a:r>
                        <a:rPr kumimoji="1" lang="ja-JP" altLang="en-US" dirty="0">
                          <a:solidFill>
                            <a:schemeClr val="tx1"/>
                          </a:solidFill>
                          <a:latin typeface="メイリオ" panose="020B0604030504040204" pitchFamily="50" charset="-128"/>
                          <a:ea typeface="メイリオ" panose="020B0604030504040204" pitchFamily="50" charset="-128"/>
                        </a:rPr>
                        <a:t>であることが分かった</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22406339"/>
                  </a:ext>
                </a:extLst>
              </a:tr>
            </a:tbl>
          </a:graphicData>
        </a:graphic>
      </p:graphicFrame>
    </p:spTree>
    <p:extLst>
      <p:ext uri="{BB962C8B-B14F-4D97-AF65-F5344CB8AC3E}">
        <p14:creationId xmlns:p14="http://schemas.microsoft.com/office/powerpoint/2010/main" val="2597863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54D890-138B-EC75-5D8D-2A808631BAD8}"/>
              </a:ext>
            </a:extLst>
          </p:cNvPr>
          <p:cNvSpPr>
            <a:spLocks noGrp="1"/>
          </p:cNvSpPr>
          <p:nvPr>
            <p:ph type="title"/>
          </p:nvPr>
        </p:nvSpPr>
        <p:spPr>
          <a:xfrm>
            <a:off x="838200" y="228602"/>
            <a:ext cx="10515600" cy="958066"/>
          </a:xfrm>
        </p:spPr>
        <p:txBody>
          <a:bodyPr>
            <a:normAutofit/>
          </a:bodyPr>
          <a:lstStyle/>
          <a:p>
            <a:pPr algn="ctr"/>
            <a:r>
              <a:rPr kumimoji="1" lang="ja-JP" altLang="en-US" sz="5400" dirty="0">
                <a:solidFill>
                  <a:srgbClr val="6600CC"/>
                </a:solidFill>
                <a:latin typeface="メイリオ" panose="020B0604030504040204" pitchFamily="50" charset="-128"/>
                <a:ea typeface="メイリオ" panose="020B0604030504040204" pitchFamily="50" charset="-128"/>
              </a:rPr>
              <a:t>クラブ文化を変革する</a:t>
            </a:r>
          </a:p>
        </p:txBody>
      </p:sp>
      <p:sp>
        <p:nvSpPr>
          <p:cNvPr id="4" name="スライド番号プレースホルダー 3">
            <a:extLst>
              <a:ext uri="{FF2B5EF4-FFF2-40B4-BE49-F238E27FC236}">
                <a16:creationId xmlns:a16="http://schemas.microsoft.com/office/drawing/2014/main" id="{15547238-08D6-D702-7258-22D89C60BC1D}"/>
              </a:ext>
            </a:extLst>
          </p:cNvPr>
          <p:cNvSpPr>
            <a:spLocks noGrp="1"/>
          </p:cNvSpPr>
          <p:nvPr>
            <p:ph type="sldNum" sz="quarter" idx="12"/>
          </p:nvPr>
        </p:nvSpPr>
        <p:spPr/>
        <p:txBody>
          <a:bodyPr/>
          <a:lstStyle/>
          <a:p>
            <a:fld id="{711CFCEA-B029-4D6B-83EE-85C4BBFC9731}" type="slidenum">
              <a:rPr kumimoji="1" lang="ja-JP" altLang="en-US" smtClean="0"/>
              <a:t>26</a:t>
            </a:fld>
            <a:endParaRPr kumimoji="1" lang="ja-JP" altLang="en-US" dirty="0"/>
          </a:p>
        </p:txBody>
      </p:sp>
      <p:graphicFrame>
        <p:nvGraphicFramePr>
          <p:cNvPr id="11" name="表 11">
            <a:extLst>
              <a:ext uri="{FF2B5EF4-FFF2-40B4-BE49-F238E27FC236}">
                <a16:creationId xmlns:a16="http://schemas.microsoft.com/office/drawing/2014/main" id="{0E3FF519-AA2F-5335-4D6C-C72E57FE1147}"/>
              </a:ext>
            </a:extLst>
          </p:cNvPr>
          <p:cNvGraphicFramePr>
            <a:graphicFrameLocks noGrp="1"/>
          </p:cNvGraphicFramePr>
          <p:nvPr/>
        </p:nvGraphicFramePr>
        <p:xfrm>
          <a:off x="0" y="1323193"/>
          <a:ext cx="12192000" cy="553480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3848117794"/>
                    </a:ext>
                  </a:extLst>
                </a:gridCol>
              </a:tblGrid>
              <a:tr h="5534807">
                <a:tc>
                  <a:txBody>
                    <a:bodyPr/>
                    <a:lstStyle/>
                    <a:p>
                      <a:endParaRPr kumimoji="1" lang="ja-JP" altLang="en-US" dirty="0"/>
                    </a:p>
                  </a:txBody>
                  <a:tcPr>
                    <a:solidFill>
                      <a:schemeClr val="accent1">
                        <a:lumMod val="75000"/>
                      </a:schemeClr>
                    </a:solidFill>
                  </a:tcPr>
                </a:tc>
                <a:extLst>
                  <a:ext uri="{0D108BD9-81ED-4DB2-BD59-A6C34878D82A}">
                    <a16:rowId xmlns:a16="http://schemas.microsoft.com/office/drawing/2014/main" val="1733716901"/>
                  </a:ext>
                </a:extLst>
              </a:tr>
            </a:tbl>
          </a:graphicData>
        </a:graphic>
      </p:graphicFrame>
      <p:graphicFrame>
        <p:nvGraphicFramePr>
          <p:cNvPr id="5" name="表 5">
            <a:extLst>
              <a:ext uri="{FF2B5EF4-FFF2-40B4-BE49-F238E27FC236}">
                <a16:creationId xmlns:a16="http://schemas.microsoft.com/office/drawing/2014/main" id="{307085DF-C322-55E3-F15F-7BD58EA67F24}"/>
              </a:ext>
            </a:extLst>
          </p:cNvPr>
          <p:cNvGraphicFramePr>
            <a:graphicFrameLocks noGrp="1"/>
          </p:cNvGraphicFramePr>
          <p:nvPr>
            <p:ph idx="1"/>
            <p:extLst>
              <p:ext uri="{D42A27DB-BD31-4B8C-83A1-F6EECF244321}">
                <p14:modId xmlns:p14="http://schemas.microsoft.com/office/powerpoint/2010/main" val="4076842520"/>
              </p:ext>
            </p:extLst>
          </p:nvPr>
        </p:nvGraphicFramePr>
        <p:xfrm>
          <a:off x="893567" y="1948646"/>
          <a:ext cx="1620000" cy="1440000"/>
        </p:xfrm>
        <a:graphic>
          <a:graphicData uri="http://schemas.openxmlformats.org/drawingml/2006/table">
            <a:tbl>
              <a:tblPr firstRow="1" bandRow="1">
                <a:tableStyleId>{5C22544A-7EE6-4342-B048-85BDC9FD1C3A}</a:tableStyleId>
              </a:tblPr>
              <a:tblGrid>
                <a:gridCol w="1620000">
                  <a:extLst>
                    <a:ext uri="{9D8B030D-6E8A-4147-A177-3AD203B41FA5}">
                      <a16:colId xmlns:a16="http://schemas.microsoft.com/office/drawing/2014/main" val="831264275"/>
                    </a:ext>
                  </a:extLst>
                </a:gridCol>
              </a:tblGrid>
              <a:tr h="1440000">
                <a:tc>
                  <a:txBody>
                    <a:bodyPr/>
                    <a:lstStyle/>
                    <a:p>
                      <a:r>
                        <a:rPr kumimoji="1" lang="en-US" altLang="ja-JP" sz="8200" dirty="0">
                          <a:solidFill>
                            <a:srgbClr val="00B0F0"/>
                          </a:solidFill>
                          <a:latin typeface="メイリオ" panose="020B0604030504040204" pitchFamily="50" charset="-128"/>
                          <a:ea typeface="メイリオ" panose="020B0604030504040204" pitchFamily="50" charset="-128"/>
                        </a:rPr>
                        <a:t>01</a:t>
                      </a:r>
                      <a:endParaRPr kumimoji="1" lang="ja-JP" altLang="en-US" sz="8200" dirty="0">
                        <a:solidFill>
                          <a:srgbClr val="00B0F0"/>
                        </a:solidFill>
                        <a:latin typeface="メイリオ" panose="020B0604030504040204" pitchFamily="50" charset="-128"/>
                        <a:ea typeface="メイリオ" panose="020B0604030504040204" pitchFamily="50"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3058929"/>
                  </a:ext>
                </a:extLst>
              </a:tr>
            </a:tbl>
          </a:graphicData>
        </a:graphic>
      </p:graphicFrame>
      <p:graphicFrame>
        <p:nvGraphicFramePr>
          <p:cNvPr id="6" name="表 6">
            <a:extLst>
              <a:ext uri="{FF2B5EF4-FFF2-40B4-BE49-F238E27FC236}">
                <a16:creationId xmlns:a16="http://schemas.microsoft.com/office/drawing/2014/main" id="{BE54FC8A-F8FC-1FFC-BB4B-3841B2686E8D}"/>
              </a:ext>
            </a:extLst>
          </p:cNvPr>
          <p:cNvGraphicFramePr>
            <a:graphicFrameLocks noGrp="1"/>
          </p:cNvGraphicFramePr>
          <p:nvPr>
            <p:extLst>
              <p:ext uri="{D42A27DB-BD31-4B8C-83A1-F6EECF244321}">
                <p14:modId xmlns:p14="http://schemas.microsoft.com/office/powerpoint/2010/main" val="378882694"/>
              </p:ext>
            </p:extLst>
          </p:nvPr>
        </p:nvGraphicFramePr>
        <p:xfrm>
          <a:off x="2398263" y="1872541"/>
          <a:ext cx="3456000" cy="1676400"/>
        </p:xfrm>
        <a:graphic>
          <a:graphicData uri="http://schemas.openxmlformats.org/drawingml/2006/table">
            <a:tbl>
              <a:tblPr firstRow="1" bandRow="1">
                <a:tableStyleId>{5C22544A-7EE6-4342-B048-85BDC9FD1C3A}</a:tableStyleId>
              </a:tblPr>
              <a:tblGrid>
                <a:gridCol w="3456000">
                  <a:extLst>
                    <a:ext uri="{9D8B030D-6E8A-4147-A177-3AD203B41FA5}">
                      <a16:colId xmlns:a16="http://schemas.microsoft.com/office/drawing/2014/main" val="2604973628"/>
                    </a:ext>
                  </a:extLst>
                </a:gridCol>
              </a:tblGrid>
              <a:tr h="1440000">
                <a:tc>
                  <a:txBody>
                    <a:bodyPr/>
                    <a:lstStyle/>
                    <a:p>
                      <a:r>
                        <a:rPr kumimoji="1" lang="ja-JP" altLang="en-US" sz="2400" b="1" dirty="0">
                          <a:latin typeface="メイリオ" panose="020B0604030504040204" pitchFamily="50" charset="-128"/>
                          <a:ea typeface="メイリオ" panose="020B0604030504040204" pitchFamily="50" charset="-128"/>
                        </a:rPr>
                        <a:t>会員の減少を招く最大の理由は</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3200" b="1" dirty="0">
                          <a:solidFill>
                            <a:srgbClr val="FF0000"/>
                          </a:solidFill>
                          <a:latin typeface="メイリオ" panose="020B0604030504040204" pitchFamily="50" charset="-128"/>
                          <a:ea typeface="メイリオ" panose="020B0604030504040204" pitchFamily="50" charset="-128"/>
                        </a:rPr>
                        <a:t>クラブ文化に関係</a:t>
                      </a:r>
                      <a:r>
                        <a:rPr kumimoji="1" lang="ja-JP" altLang="en-US" sz="2400" b="1" dirty="0">
                          <a:latin typeface="メイリオ" panose="020B0604030504040204" pitchFamily="50" charset="-128"/>
                          <a:ea typeface="メイリオ" panose="020B0604030504040204" pitchFamily="50" charset="-128"/>
                        </a:rPr>
                        <a:t>しています</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7815810"/>
                  </a:ext>
                </a:extLst>
              </a:tr>
            </a:tbl>
          </a:graphicData>
        </a:graphic>
      </p:graphicFrame>
      <p:graphicFrame>
        <p:nvGraphicFramePr>
          <p:cNvPr id="7" name="表 7">
            <a:extLst>
              <a:ext uri="{FF2B5EF4-FFF2-40B4-BE49-F238E27FC236}">
                <a16:creationId xmlns:a16="http://schemas.microsoft.com/office/drawing/2014/main" id="{80CF8391-5D93-D7B5-9265-E19A07707F8D}"/>
              </a:ext>
            </a:extLst>
          </p:cNvPr>
          <p:cNvGraphicFramePr>
            <a:graphicFrameLocks noGrp="1"/>
          </p:cNvGraphicFramePr>
          <p:nvPr>
            <p:extLst>
              <p:ext uri="{D42A27DB-BD31-4B8C-83A1-F6EECF244321}">
                <p14:modId xmlns:p14="http://schemas.microsoft.com/office/powerpoint/2010/main" val="1602494985"/>
              </p:ext>
            </p:extLst>
          </p:nvPr>
        </p:nvGraphicFramePr>
        <p:xfrm>
          <a:off x="6224341" y="2678282"/>
          <a:ext cx="3780000" cy="1620000"/>
        </p:xfrm>
        <a:graphic>
          <a:graphicData uri="http://schemas.openxmlformats.org/drawingml/2006/table">
            <a:tbl>
              <a:tblPr firstRow="1" bandRow="1">
                <a:tableStyleId>{5C22544A-7EE6-4342-B048-85BDC9FD1C3A}</a:tableStyleId>
              </a:tblPr>
              <a:tblGrid>
                <a:gridCol w="3780000">
                  <a:extLst>
                    <a:ext uri="{9D8B030D-6E8A-4147-A177-3AD203B41FA5}">
                      <a16:colId xmlns:a16="http://schemas.microsoft.com/office/drawing/2014/main" val="1722116001"/>
                    </a:ext>
                  </a:extLst>
                </a:gridCol>
              </a:tblGrid>
              <a:tr h="1620000">
                <a:tc>
                  <a:txBody>
                    <a:bodyPr/>
                    <a:lstStyle/>
                    <a:p>
                      <a:r>
                        <a:rPr kumimoji="1" lang="ja-JP" altLang="en-US" sz="2400" b="1" dirty="0">
                          <a:latin typeface="メイリオ" panose="020B0604030504040204" pitchFamily="50" charset="-128"/>
                          <a:ea typeface="メイリオ" panose="020B0604030504040204" pitchFamily="50" charset="-128"/>
                        </a:rPr>
                        <a:t>現会員の理解を得た上で</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3200" b="1" dirty="0">
                          <a:solidFill>
                            <a:srgbClr val="FF0000"/>
                          </a:solidFill>
                          <a:latin typeface="メイリオ" panose="020B0604030504040204" pitchFamily="50" charset="-128"/>
                          <a:ea typeface="メイリオ" panose="020B0604030504040204" pitchFamily="50" charset="-128"/>
                        </a:rPr>
                        <a:t>現状を評価し変革</a:t>
                      </a:r>
                      <a:endParaRPr kumimoji="1" lang="en-US" altLang="ja-JP" sz="3200" b="1" dirty="0">
                        <a:solidFill>
                          <a:srgbClr val="FF0000"/>
                        </a:solidFill>
                        <a:latin typeface="メイリオ" panose="020B0604030504040204" pitchFamily="50" charset="-128"/>
                        <a:ea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rPr>
                        <a:t>を導きましょう</a:t>
                      </a:r>
                      <a:endParaRPr kumimoji="1" lang="en-US" altLang="ja-JP" sz="2400" b="1" dirty="0">
                        <a:latin typeface="メイリオ" panose="020B0604030504040204" pitchFamily="50" charset="-128"/>
                        <a:ea typeface="メイリオ" panose="020B0604030504040204" pitchFamily="50" charset="-128"/>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411129796"/>
                  </a:ext>
                </a:extLst>
              </a:tr>
            </a:tbl>
          </a:graphicData>
        </a:graphic>
      </p:graphicFrame>
      <p:graphicFrame>
        <p:nvGraphicFramePr>
          <p:cNvPr id="8" name="表 8">
            <a:extLst>
              <a:ext uri="{FF2B5EF4-FFF2-40B4-BE49-F238E27FC236}">
                <a16:creationId xmlns:a16="http://schemas.microsoft.com/office/drawing/2014/main" id="{7349572C-32E9-9214-D16D-A4C579503596}"/>
              </a:ext>
            </a:extLst>
          </p:cNvPr>
          <p:cNvGraphicFramePr>
            <a:graphicFrameLocks noGrp="1"/>
          </p:cNvGraphicFramePr>
          <p:nvPr>
            <p:extLst>
              <p:ext uri="{D42A27DB-BD31-4B8C-83A1-F6EECF244321}">
                <p14:modId xmlns:p14="http://schemas.microsoft.com/office/powerpoint/2010/main" val="3886820304"/>
              </p:ext>
            </p:extLst>
          </p:nvPr>
        </p:nvGraphicFramePr>
        <p:xfrm>
          <a:off x="9793737" y="2766659"/>
          <a:ext cx="1620000" cy="1436825"/>
        </p:xfrm>
        <a:graphic>
          <a:graphicData uri="http://schemas.openxmlformats.org/drawingml/2006/table">
            <a:tbl>
              <a:tblPr firstRow="1" bandRow="1">
                <a:tableStyleId>{5C22544A-7EE6-4342-B048-85BDC9FD1C3A}</a:tableStyleId>
              </a:tblPr>
              <a:tblGrid>
                <a:gridCol w="1620000">
                  <a:extLst>
                    <a:ext uri="{9D8B030D-6E8A-4147-A177-3AD203B41FA5}">
                      <a16:colId xmlns:a16="http://schemas.microsoft.com/office/drawing/2014/main" val="3815056643"/>
                    </a:ext>
                  </a:extLst>
                </a:gridCol>
              </a:tblGrid>
              <a:tr h="1436825">
                <a:tc>
                  <a:txBody>
                    <a:bodyPr/>
                    <a:lstStyle/>
                    <a:p>
                      <a:r>
                        <a:rPr kumimoji="1" lang="en-US" altLang="ja-JP" sz="8200" dirty="0">
                          <a:solidFill>
                            <a:srgbClr val="FF0000"/>
                          </a:solidFill>
                          <a:latin typeface="メイリオ" panose="020B0604030504040204" pitchFamily="50" charset="-128"/>
                          <a:ea typeface="メイリオ" panose="020B0604030504040204" pitchFamily="50" charset="-128"/>
                        </a:rPr>
                        <a:t>02</a:t>
                      </a:r>
                      <a:endParaRPr kumimoji="1" lang="ja-JP" altLang="en-US" sz="8200" dirty="0">
                        <a:solidFill>
                          <a:srgbClr val="FF0000"/>
                        </a:solidFill>
                        <a:latin typeface="メイリオ" panose="020B0604030504040204" pitchFamily="50" charset="-128"/>
                        <a:ea typeface="メイリオ" panose="020B0604030504040204" pitchFamily="50"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22499888"/>
                  </a:ext>
                </a:extLst>
              </a:tr>
            </a:tbl>
          </a:graphicData>
        </a:graphic>
      </p:graphicFrame>
      <p:graphicFrame>
        <p:nvGraphicFramePr>
          <p:cNvPr id="9" name="表 5">
            <a:extLst>
              <a:ext uri="{FF2B5EF4-FFF2-40B4-BE49-F238E27FC236}">
                <a16:creationId xmlns:a16="http://schemas.microsoft.com/office/drawing/2014/main" id="{512C2862-71BB-3C37-0B44-98B1AA89A6CD}"/>
              </a:ext>
            </a:extLst>
          </p:cNvPr>
          <p:cNvGraphicFramePr>
            <a:graphicFrameLocks/>
          </p:cNvGraphicFramePr>
          <p:nvPr>
            <p:extLst>
              <p:ext uri="{D42A27DB-BD31-4B8C-83A1-F6EECF244321}">
                <p14:modId xmlns:p14="http://schemas.microsoft.com/office/powerpoint/2010/main" val="575062252"/>
              </p:ext>
            </p:extLst>
          </p:nvPr>
        </p:nvGraphicFramePr>
        <p:xfrm>
          <a:off x="893567" y="3764350"/>
          <a:ext cx="1620000" cy="1440000"/>
        </p:xfrm>
        <a:graphic>
          <a:graphicData uri="http://schemas.openxmlformats.org/drawingml/2006/table">
            <a:tbl>
              <a:tblPr firstRow="1" bandRow="1">
                <a:tableStyleId>{5C22544A-7EE6-4342-B048-85BDC9FD1C3A}</a:tableStyleId>
              </a:tblPr>
              <a:tblGrid>
                <a:gridCol w="1620000">
                  <a:extLst>
                    <a:ext uri="{9D8B030D-6E8A-4147-A177-3AD203B41FA5}">
                      <a16:colId xmlns:a16="http://schemas.microsoft.com/office/drawing/2014/main" val="831264275"/>
                    </a:ext>
                  </a:extLst>
                </a:gridCol>
              </a:tblGrid>
              <a:tr h="1440000">
                <a:tc>
                  <a:txBody>
                    <a:bodyPr/>
                    <a:lstStyle/>
                    <a:p>
                      <a:r>
                        <a:rPr kumimoji="1" lang="en-US" altLang="ja-JP" sz="8200" dirty="0">
                          <a:solidFill>
                            <a:srgbClr val="FFC000"/>
                          </a:solidFill>
                          <a:latin typeface="メイリオ" panose="020B0604030504040204" pitchFamily="50" charset="-128"/>
                          <a:ea typeface="メイリオ" panose="020B0604030504040204" pitchFamily="50" charset="-128"/>
                        </a:rPr>
                        <a:t>03</a:t>
                      </a:r>
                      <a:endParaRPr kumimoji="1" lang="ja-JP" altLang="en-US" sz="8200" dirty="0">
                        <a:solidFill>
                          <a:srgbClr val="FFC000"/>
                        </a:solidFill>
                        <a:latin typeface="メイリオ" panose="020B0604030504040204" pitchFamily="50" charset="-128"/>
                        <a:ea typeface="メイリオ" panose="020B0604030504040204" pitchFamily="50"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733058929"/>
                  </a:ext>
                </a:extLst>
              </a:tr>
            </a:tbl>
          </a:graphicData>
        </a:graphic>
      </p:graphicFrame>
      <p:graphicFrame>
        <p:nvGraphicFramePr>
          <p:cNvPr id="10" name="表 6">
            <a:extLst>
              <a:ext uri="{FF2B5EF4-FFF2-40B4-BE49-F238E27FC236}">
                <a16:creationId xmlns:a16="http://schemas.microsoft.com/office/drawing/2014/main" id="{0BBD012E-6026-769D-DFD8-2F10EA07C016}"/>
              </a:ext>
            </a:extLst>
          </p:cNvPr>
          <p:cNvGraphicFramePr>
            <a:graphicFrameLocks noGrp="1"/>
          </p:cNvGraphicFramePr>
          <p:nvPr>
            <p:extLst>
              <p:ext uri="{D42A27DB-BD31-4B8C-83A1-F6EECF244321}">
                <p14:modId xmlns:p14="http://schemas.microsoft.com/office/powerpoint/2010/main" val="3720451483"/>
              </p:ext>
            </p:extLst>
          </p:nvPr>
        </p:nvGraphicFramePr>
        <p:xfrm>
          <a:off x="2475661" y="3696088"/>
          <a:ext cx="3492000" cy="1440000"/>
        </p:xfrm>
        <a:graphic>
          <a:graphicData uri="http://schemas.openxmlformats.org/drawingml/2006/table">
            <a:tbl>
              <a:tblPr firstRow="1" bandRow="1">
                <a:tableStyleId>{5C22544A-7EE6-4342-B048-85BDC9FD1C3A}</a:tableStyleId>
              </a:tblPr>
              <a:tblGrid>
                <a:gridCol w="3492000">
                  <a:extLst>
                    <a:ext uri="{9D8B030D-6E8A-4147-A177-3AD203B41FA5}">
                      <a16:colId xmlns:a16="http://schemas.microsoft.com/office/drawing/2014/main" val="2604973628"/>
                    </a:ext>
                  </a:extLst>
                </a:gridCol>
              </a:tblGrid>
              <a:tr h="1440000">
                <a:tc>
                  <a:txBody>
                    <a:bodyPr/>
                    <a:lstStyle/>
                    <a:p>
                      <a:r>
                        <a:rPr kumimoji="1" lang="ja-JP" altLang="en-US" sz="3200" b="1" dirty="0">
                          <a:solidFill>
                            <a:srgbClr val="FF0000"/>
                          </a:solidFill>
                          <a:latin typeface="メイリオ" panose="020B0604030504040204" pitchFamily="50" charset="-128"/>
                          <a:ea typeface="メイリオ" panose="020B0604030504040204" pitchFamily="50" charset="-128"/>
                        </a:rPr>
                        <a:t>時間と労力</a:t>
                      </a:r>
                      <a:r>
                        <a:rPr kumimoji="1" lang="ja-JP" altLang="en-US" sz="2400" b="1" dirty="0">
                          <a:latin typeface="メイリオ" panose="020B0604030504040204" pitchFamily="50" charset="-128"/>
                          <a:ea typeface="メイリオ" panose="020B0604030504040204" pitchFamily="50" charset="-128"/>
                        </a:rPr>
                        <a:t>を注げる価値は絶大です！</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77815810"/>
                  </a:ext>
                </a:extLst>
              </a:tr>
            </a:tbl>
          </a:graphicData>
        </a:graphic>
      </p:graphicFrame>
      <p:graphicFrame>
        <p:nvGraphicFramePr>
          <p:cNvPr id="12" name="表 12">
            <a:extLst>
              <a:ext uri="{FF2B5EF4-FFF2-40B4-BE49-F238E27FC236}">
                <a16:creationId xmlns:a16="http://schemas.microsoft.com/office/drawing/2014/main" id="{614E3766-8744-4EEB-3CD6-35450D0A320F}"/>
              </a:ext>
            </a:extLst>
          </p:cNvPr>
          <p:cNvGraphicFramePr>
            <a:graphicFrameLocks noGrp="1"/>
          </p:cNvGraphicFramePr>
          <p:nvPr>
            <p:extLst>
              <p:ext uri="{D42A27DB-BD31-4B8C-83A1-F6EECF244321}">
                <p14:modId xmlns:p14="http://schemas.microsoft.com/office/powerpoint/2010/main" val="1645648549"/>
              </p:ext>
            </p:extLst>
          </p:nvPr>
        </p:nvGraphicFramePr>
        <p:xfrm>
          <a:off x="1257300" y="5187278"/>
          <a:ext cx="9677400" cy="1188720"/>
        </p:xfrm>
        <a:graphic>
          <a:graphicData uri="http://schemas.openxmlformats.org/drawingml/2006/table">
            <a:tbl>
              <a:tblPr firstRow="1" bandRow="1">
                <a:tableStyleId>{5C22544A-7EE6-4342-B048-85BDC9FD1C3A}</a:tableStyleId>
              </a:tblPr>
              <a:tblGrid>
                <a:gridCol w="9677400">
                  <a:extLst>
                    <a:ext uri="{9D8B030D-6E8A-4147-A177-3AD203B41FA5}">
                      <a16:colId xmlns:a16="http://schemas.microsoft.com/office/drawing/2014/main" val="295775311"/>
                    </a:ext>
                  </a:extLst>
                </a:gridCol>
              </a:tblGrid>
              <a:tr h="1152000">
                <a:tc>
                  <a:txBody>
                    <a:bodyPr/>
                    <a:lstStyle/>
                    <a:p>
                      <a:pPr algn="ctr"/>
                      <a:r>
                        <a:rPr kumimoji="1" lang="ja-JP" altLang="en-US" sz="2400" b="1" dirty="0">
                          <a:solidFill>
                            <a:srgbClr val="FFFF00"/>
                          </a:solidFill>
                          <a:latin typeface="メイリオ" panose="020B0604030504040204" pitchFamily="50" charset="-128"/>
                          <a:ea typeface="メイリオ" panose="020B0604030504040204" pitchFamily="50" charset="-128"/>
                        </a:rPr>
                        <a:t>成功するクラブ文化の主な原則を学び、クラブをより魅力的なものに</a:t>
                      </a:r>
                      <a:endParaRPr kumimoji="1" lang="en-US" altLang="ja-JP" sz="2400" b="1" dirty="0">
                        <a:solidFill>
                          <a:srgbClr val="FFFF00"/>
                        </a:solidFill>
                        <a:latin typeface="メイリオ" panose="020B0604030504040204" pitchFamily="50" charset="-128"/>
                        <a:ea typeface="メイリオ" panose="020B0604030504040204" pitchFamily="50" charset="-128"/>
                      </a:endParaRPr>
                    </a:p>
                    <a:p>
                      <a:pPr algn="ctr"/>
                      <a:r>
                        <a:rPr kumimoji="1" lang="ja-JP" altLang="en-US" sz="2400" b="1" dirty="0">
                          <a:solidFill>
                            <a:srgbClr val="FFFF00"/>
                          </a:solidFill>
                          <a:latin typeface="メイリオ" panose="020B0604030504040204" pitchFamily="50" charset="-128"/>
                          <a:ea typeface="メイリオ" panose="020B0604030504040204" pitchFamily="50" charset="-128"/>
                        </a:rPr>
                        <a:t>変化するための行動を起こしましょう</a:t>
                      </a:r>
                      <a:endParaRPr kumimoji="1" lang="en-US" altLang="ja-JP" sz="2400" b="1" dirty="0">
                        <a:solidFill>
                          <a:srgbClr val="FFFF00"/>
                        </a:solidFill>
                        <a:latin typeface="メイリオ" panose="020B0604030504040204" pitchFamily="50" charset="-128"/>
                        <a:ea typeface="メイリオ" panose="020B0604030504040204" pitchFamily="50" charset="-128"/>
                      </a:endParaRPr>
                    </a:p>
                    <a:p>
                      <a:pPr algn="ctr"/>
                      <a:r>
                        <a:rPr kumimoji="1" lang="ja-JP" altLang="en-US" sz="2400" b="0" dirty="0">
                          <a:latin typeface="メイリオ" panose="020B0604030504040204" pitchFamily="50" charset="-128"/>
                          <a:ea typeface="メイリオ" panose="020B0604030504040204" pitchFamily="50" charset="-128"/>
                        </a:rPr>
                        <a:t>ロータリーラーニングセンターで動画と資料をご覧ください</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0868563"/>
                  </a:ext>
                </a:extLst>
              </a:tr>
            </a:tbl>
          </a:graphicData>
        </a:graphic>
      </p:graphicFrame>
      <p:pic>
        <p:nvPicPr>
          <p:cNvPr id="3" name="Picture 6" descr="RotaryMBS_RGB.png">
            <a:extLst>
              <a:ext uri="{FF2B5EF4-FFF2-40B4-BE49-F238E27FC236}">
                <a16:creationId xmlns:a16="http://schemas.microsoft.com/office/drawing/2014/main" id="{90F64BC2-09EE-4FDF-2796-D8465866A0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9900" y="6123864"/>
            <a:ext cx="12319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12">
            <a:extLst>
              <a:ext uri="{FF2B5EF4-FFF2-40B4-BE49-F238E27FC236}">
                <a16:creationId xmlns:a16="http://schemas.microsoft.com/office/drawing/2014/main" id="{D0752DB7-D822-DA4C-258D-EB2AF16C34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7077" y="115570"/>
            <a:ext cx="1137546" cy="1296000"/>
          </a:xfrm>
          <a:prstGeom prst="rect">
            <a:avLst/>
          </a:prstGeom>
        </p:spPr>
      </p:pic>
    </p:spTree>
    <p:extLst>
      <p:ext uri="{BB962C8B-B14F-4D97-AF65-F5344CB8AC3E}">
        <p14:creationId xmlns:p14="http://schemas.microsoft.com/office/powerpoint/2010/main" val="3724555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837DB3AC-9F0F-4D23-8268-783289FAAF3B}"/>
              </a:ext>
            </a:extLst>
          </p:cNvPr>
          <p:cNvSpPr>
            <a:spLocks noGrp="1"/>
          </p:cNvSpPr>
          <p:nvPr>
            <p:ph idx="1"/>
          </p:nvPr>
        </p:nvSpPr>
        <p:spPr>
          <a:xfrm>
            <a:off x="0" y="0"/>
            <a:ext cx="12192000" cy="6857999"/>
          </a:xfrm>
          <a:solidFill>
            <a:srgbClr val="6600FF"/>
          </a:solidFill>
          <a:effectLst>
            <a:glow rad="228600">
              <a:srgbClr val="6600FF">
                <a:alpha val="40000"/>
              </a:srgbClr>
            </a:glow>
          </a:effectLst>
        </p:spPr>
        <p:txBody>
          <a:bodyPr>
            <a:normAutofit fontScale="55000" lnSpcReduction="20000"/>
          </a:bodyPr>
          <a:lstStyle/>
          <a:p>
            <a:pPr marL="0" indent="0">
              <a:buNone/>
            </a:pPr>
            <a:endParaRPr lang="en-US" altLang="ja-JP" dirty="0"/>
          </a:p>
          <a:p>
            <a:pPr marL="0" indent="0" algn="ctr">
              <a:lnSpc>
                <a:spcPct val="160000"/>
              </a:lnSpc>
              <a:buNone/>
            </a:pPr>
            <a:endParaRPr lang="en-US" altLang="ja-JP" sz="6500" b="1" dirty="0">
              <a:solidFill>
                <a:srgbClr val="FFFF00"/>
              </a:solidFill>
              <a:latin typeface="メイリオ" panose="020B0604030504040204" pitchFamily="50" charset="-128"/>
              <a:ea typeface="メイリオ" panose="020B0604030504040204" pitchFamily="50" charset="-128"/>
            </a:endParaRPr>
          </a:p>
          <a:p>
            <a:pPr marL="0" indent="0" algn="ctr">
              <a:lnSpc>
                <a:spcPct val="160000"/>
              </a:lnSpc>
              <a:buNone/>
            </a:pPr>
            <a:r>
              <a:rPr lang="ja-JP" altLang="en-US" sz="6500" b="1" dirty="0">
                <a:solidFill>
                  <a:schemeClr val="bg1"/>
                </a:solidFill>
                <a:latin typeface="メイリオ" panose="020B0604030504040204" pitchFamily="50" charset="-128"/>
                <a:ea typeface="メイリオ" panose="020B0604030504040204" pitchFamily="50" charset="-128"/>
              </a:rPr>
              <a:t>世界は絶えず変化しています。</a:t>
            </a:r>
            <a:endParaRPr lang="en-US" altLang="ja-JP" sz="6500" b="1" dirty="0">
              <a:solidFill>
                <a:schemeClr val="bg1"/>
              </a:solidFill>
              <a:latin typeface="メイリオ" panose="020B0604030504040204" pitchFamily="50" charset="-128"/>
              <a:ea typeface="メイリオ" panose="020B0604030504040204" pitchFamily="50" charset="-128"/>
            </a:endParaRPr>
          </a:p>
          <a:p>
            <a:pPr marL="0" indent="0" algn="ctr">
              <a:lnSpc>
                <a:spcPct val="160000"/>
              </a:lnSpc>
              <a:buNone/>
            </a:pPr>
            <a:r>
              <a:rPr lang="ja-JP" altLang="en-US" sz="6500" b="1" dirty="0">
                <a:solidFill>
                  <a:schemeClr val="bg1"/>
                </a:solidFill>
                <a:latin typeface="メイリオ" panose="020B0604030504040204" pitchFamily="50" charset="-128"/>
                <a:ea typeface="メイリオ" panose="020B0604030504040204" pitchFamily="50" charset="-128"/>
              </a:rPr>
              <a:t>そして私たちは世界と共に変化する</a:t>
            </a:r>
            <a:endParaRPr lang="en-US" altLang="ja-JP" sz="6500" b="1" dirty="0">
              <a:solidFill>
                <a:schemeClr val="bg1"/>
              </a:solidFill>
              <a:latin typeface="メイリオ" panose="020B0604030504040204" pitchFamily="50" charset="-128"/>
              <a:ea typeface="メイリオ" panose="020B0604030504040204" pitchFamily="50" charset="-128"/>
            </a:endParaRPr>
          </a:p>
          <a:p>
            <a:pPr marL="0" indent="0" algn="ctr">
              <a:lnSpc>
                <a:spcPct val="160000"/>
              </a:lnSpc>
              <a:buNone/>
            </a:pPr>
            <a:r>
              <a:rPr lang="ja-JP" altLang="en-US" sz="6500" b="1" dirty="0">
                <a:solidFill>
                  <a:schemeClr val="bg1"/>
                </a:solidFill>
                <a:latin typeface="メイリオ" panose="020B0604030504040204" pitchFamily="50" charset="-128"/>
                <a:ea typeface="メイリオ" panose="020B0604030504040204" pitchFamily="50" charset="-128"/>
              </a:rPr>
              <a:t>心構えがなければなりません。</a:t>
            </a:r>
            <a:endParaRPr lang="en-US" altLang="ja-JP" sz="6500" b="1" dirty="0">
              <a:solidFill>
                <a:schemeClr val="bg1"/>
              </a:solidFill>
              <a:latin typeface="メイリオ" panose="020B0604030504040204" pitchFamily="50" charset="-128"/>
              <a:ea typeface="メイリオ" panose="020B0604030504040204" pitchFamily="50" charset="-128"/>
            </a:endParaRPr>
          </a:p>
          <a:p>
            <a:pPr marL="0" indent="0" algn="ctr">
              <a:lnSpc>
                <a:spcPct val="160000"/>
              </a:lnSpc>
              <a:buNone/>
            </a:pPr>
            <a:r>
              <a:rPr lang="ja-JP" altLang="en-US" sz="6500" b="1" dirty="0">
                <a:solidFill>
                  <a:schemeClr val="bg1"/>
                </a:solidFill>
                <a:latin typeface="メイリオ" panose="020B0604030504040204" pitchFamily="50" charset="-128"/>
                <a:ea typeface="メイリオ" panose="020B0604030504040204" pitchFamily="50" charset="-128"/>
              </a:rPr>
              <a:t>ロータリー物語は何度も書き替えられなければ</a:t>
            </a:r>
            <a:endParaRPr lang="en-US" altLang="ja-JP" sz="6500" b="1" dirty="0">
              <a:solidFill>
                <a:schemeClr val="bg1"/>
              </a:solidFill>
              <a:latin typeface="メイリオ" panose="020B0604030504040204" pitchFamily="50" charset="-128"/>
              <a:ea typeface="メイリオ" panose="020B0604030504040204" pitchFamily="50" charset="-128"/>
            </a:endParaRPr>
          </a:p>
          <a:p>
            <a:pPr marL="0" indent="0" algn="ctr">
              <a:lnSpc>
                <a:spcPct val="160000"/>
              </a:lnSpc>
              <a:buNone/>
            </a:pPr>
            <a:r>
              <a:rPr lang="ja-JP" altLang="en-US" sz="6500" b="1" dirty="0">
                <a:solidFill>
                  <a:schemeClr val="bg1"/>
                </a:solidFill>
                <a:latin typeface="メイリオ" panose="020B0604030504040204" pitchFamily="50" charset="-128"/>
                <a:ea typeface="メイリオ" panose="020B0604030504040204" pitchFamily="50" charset="-128"/>
              </a:rPr>
              <a:t>ならないでしょう。</a:t>
            </a:r>
            <a:endParaRPr lang="en-US" altLang="ja-JP" sz="6500" b="1" dirty="0">
              <a:solidFill>
                <a:schemeClr val="bg1"/>
              </a:solidFill>
              <a:latin typeface="メイリオ" panose="020B0604030504040204" pitchFamily="50" charset="-128"/>
              <a:ea typeface="メイリオ" panose="020B0604030504040204" pitchFamily="50" charset="-128"/>
            </a:endParaRPr>
          </a:p>
          <a:p>
            <a:pPr marL="0" indent="0" algn="r">
              <a:buNone/>
            </a:pPr>
            <a:endParaRPr lang="en-US" altLang="ja-JP" dirty="0">
              <a:solidFill>
                <a:schemeClr val="bg1"/>
              </a:solidFill>
              <a:latin typeface="メイリオ" panose="020B0604030504040204" pitchFamily="50" charset="-128"/>
              <a:ea typeface="メイリオ" panose="020B0604030504040204" pitchFamily="50" charset="-128"/>
            </a:endParaRPr>
          </a:p>
          <a:p>
            <a:pPr marL="0" indent="0" algn="r">
              <a:buNone/>
            </a:pPr>
            <a:r>
              <a:rPr lang="ja-JP" altLang="en-US" sz="4500" dirty="0">
                <a:solidFill>
                  <a:schemeClr val="bg1"/>
                </a:solidFill>
                <a:latin typeface="メイリオ" panose="020B0604030504040204" pitchFamily="50" charset="-128"/>
                <a:ea typeface="メイリオ" panose="020B0604030504040204" pitchFamily="50" charset="-128"/>
              </a:rPr>
              <a:t>（ </a:t>
            </a:r>
            <a:r>
              <a:rPr lang="en-US" altLang="ja-JP" sz="4500" dirty="0">
                <a:solidFill>
                  <a:schemeClr val="bg1"/>
                </a:solidFill>
                <a:latin typeface="メイリオ" panose="020B0604030504040204" pitchFamily="50" charset="-128"/>
                <a:ea typeface="メイリオ" panose="020B0604030504040204" pitchFamily="50" charset="-128"/>
              </a:rPr>
              <a:t>This Rotarian Age</a:t>
            </a:r>
            <a:r>
              <a:rPr lang="ja-JP" altLang="en-US" sz="4500" dirty="0">
                <a:solidFill>
                  <a:schemeClr val="bg1"/>
                </a:solidFill>
                <a:latin typeface="メイリオ" panose="020B0604030504040204" pitchFamily="50" charset="-128"/>
                <a:ea typeface="メイリオ" panose="020B0604030504040204" pitchFamily="50" charset="-128"/>
              </a:rPr>
              <a:t>）</a:t>
            </a:r>
          </a:p>
        </p:txBody>
      </p:sp>
      <p:pic>
        <p:nvPicPr>
          <p:cNvPr id="3" name="Picture 6" descr="RotaryMBS_RGB.png">
            <a:extLst>
              <a:ext uri="{FF2B5EF4-FFF2-40B4-BE49-F238E27FC236}">
                <a16:creationId xmlns:a16="http://schemas.microsoft.com/office/drawing/2014/main" id="{A12A7B9C-E61C-43D3-9576-27272A88C7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3501" y="6356428"/>
            <a:ext cx="972000" cy="36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a:extLst>
              <a:ext uri="{FF2B5EF4-FFF2-40B4-BE49-F238E27FC236}">
                <a16:creationId xmlns:a16="http://schemas.microsoft.com/office/drawing/2014/main" id="{C3EB6EEE-9C4C-8CEF-EC02-EC0FF0674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7077" y="115570"/>
            <a:ext cx="1137546" cy="1296000"/>
          </a:xfrm>
          <a:prstGeom prst="rect">
            <a:avLst/>
          </a:prstGeom>
        </p:spPr>
      </p:pic>
    </p:spTree>
    <p:extLst>
      <p:ext uri="{BB962C8B-B14F-4D97-AF65-F5344CB8AC3E}">
        <p14:creationId xmlns:p14="http://schemas.microsoft.com/office/powerpoint/2010/main" val="2507187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F753BA6-7D32-1A56-23C1-4A7B1F6CFA3F}"/>
              </a:ext>
            </a:extLst>
          </p:cNvPr>
          <p:cNvSpPr>
            <a:spLocks noGrp="1"/>
          </p:cNvSpPr>
          <p:nvPr>
            <p:ph type="sldNum" sz="quarter" idx="4294967295"/>
          </p:nvPr>
        </p:nvSpPr>
        <p:spPr>
          <a:xfrm>
            <a:off x="11769725" y="115888"/>
            <a:ext cx="422275" cy="365125"/>
          </a:xfrm>
        </p:spPr>
        <p:txBody>
          <a:bodyPr/>
          <a:lstStyle/>
          <a:p>
            <a:fld id="{97A94E25-127B-4C48-AF96-44BA7B823777}" type="slidenum">
              <a:rPr lang="en-US" smtClean="0"/>
              <a:pPr/>
              <a:t>28</a:t>
            </a:fld>
            <a:endParaRPr lang="en-US" dirty="0"/>
          </a:p>
        </p:txBody>
      </p:sp>
      <p:graphicFrame>
        <p:nvGraphicFramePr>
          <p:cNvPr id="3" name="表 3">
            <a:extLst>
              <a:ext uri="{FF2B5EF4-FFF2-40B4-BE49-F238E27FC236}">
                <a16:creationId xmlns:a16="http://schemas.microsoft.com/office/drawing/2014/main" id="{58244B2E-C179-B2CB-F1CF-A33A66EBBF4F}"/>
              </a:ext>
            </a:extLst>
          </p:cNvPr>
          <p:cNvGraphicFramePr>
            <a:graphicFrameLocks noGrp="1"/>
          </p:cNvGraphicFramePr>
          <p:nvPr>
            <p:extLst>
              <p:ext uri="{D42A27DB-BD31-4B8C-83A1-F6EECF244321}">
                <p14:modId xmlns:p14="http://schemas.microsoft.com/office/powerpoint/2010/main" val="468271138"/>
              </p:ext>
            </p:extLst>
          </p:nvPr>
        </p:nvGraphicFramePr>
        <p:xfrm>
          <a:off x="0" y="0"/>
          <a:ext cx="12191999" cy="1260000"/>
        </p:xfrm>
        <a:graphic>
          <a:graphicData uri="http://schemas.openxmlformats.org/drawingml/2006/table">
            <a:tbl>
              <a:tblPr firstRow="1" bandRow="1">
                <a:tableStyleId>{284E427A-3D55-4303-BF80-6455036E1DE7}</a:tableStyleId>
              </a:tblPr>
              <a:tblGrid>
                <a:gridCol w="12191999">
                  <a:extLst>
                    <a:ext uri="{9D8B030D-6E8A-4147-A177-3AD203B41FA5}">
                      <a16:colId xmlns:a16="http://schemas.microsoft.com/office/drawing/2014/main" val="3999556106"/>
                    </a:ext>
                  </a:extLst>
                </a:gridCol>
              </a:tblGrid>
              <a:tr h="1260000">
                <a:tc>
                  <a:txBody>
                    <a:bodyPr/>
                    <a:lstStyle/>
                    <a:p>
                      <a:pPr algn="ctr"/>
                      <a:r>
                        <a:rPr kumimoji="1" lang="ja-JP" altLang="en-US" sz="4400" dirty="0">
                          <a:latin typeface="メイリオ" panose="020B0604030504040204" pitchFamily="50" charset="-128"/>
                          <a:ea typeface="メイリオ" panose="020B0604030504040204" pitchFamily="50" charset="-128"/>
                        </a:rPr>
                        <a:t>ロータリーにおける</a:t>
                      </a:r>
                      <a:r>
                        <a:rPr kumimoji="1" lang="en-US" altLang="ja-JP" sz="4400" dirty="0">
                          <a:latin typeface="メイリオ" panose="020B0604030504040204" pitchFamily="50" charset="-128"/>
                          <a:ea typeface="メイリオ" panose="020B0604030504040204" pitchFamily="50" charset="-128"/>
                        </a:rPr>
                        <a:t>DEI</a:t>
                      </a:r>
                      <a:endParaRPr kumimoji="1" lang="ja-JP" altLang="en-US" sz="4400" dirty="0">
                        <a:latin typeface="メイリオ" panose="020B0604030504040204" pitchFamily="50" charset="-128"/>
                        <a:ea typeface="メイリオ" panose="020B0604030504040204" pitchFamily="50" charset="-128"/>
                      </a:endParaRPr>
                    </a:p>
                  </a:txBody>
                  <a:tcPr anchor="ctr">
                    <a:solidFill>
                      <a:srgbClr val="9966FF"/>
                    </a:solidFill>
                  </a:tcPr>
                </a:tc>
                <a:extLst>
                  <a:ext uri="{0D108BD9-81ED-4DB2-BD59-A6C34878D82A}">
                    <a16:rowId xmlns:a16="http://schemas.microsoft.com/office/drawing/2014/main" val="3071565138"/>
                  </a:ext>
                </a:extLst>
              </a:tr>
            </a:tbl>
          </a:graphicData>
        </a:graphic>
      </p:graphicFrame>
      <p:graphicFrame>
        <p:nvGraphicFramePr>
          <p:cNvPr id="4" name="表 4">
            <a:extLst>
              <a:ext uri="{FF2B5EF4-FFF2-40B4-BE49-F238E27FC236}">
                <a16:creationId xmlns:a16="http://schemas.microsoft.com/office/drawing/2014/main" id="{0448C630-402B-A55F-19FC-60A579FC2E36}"/>
              </a:ext>
            </a:extLst>
          </p:cNvPr>
          <p:cNvGraphicFramePr>
            <a:graphicFrameLocks noGrp="1"/>
          </p:cNvGraphicFramePr>
          <p:nvPr>
            <p:extLst>
              <p:ext uri="{D42A27DB-BD31-4B8C-83A1-F6EECF244321}">
                <p14:modId xmlns:p14="http://schemas.microsoft.com/office/powerpoint/2010/main" val="56333537"/>
              </p:ext>
            </p:extLst>
          </p:nvPr>
        </p:nvGraphicFramePr>
        <p:xfrm>
          <a:off x="224290" y="1720692"/>
          <a:ext cx="11756572" cy="5059680"/>
        </p:xfrm>
        <a:graphic>
          <a:graphicData uri="http://schemas.openxmlformats.org/drawingml/2006/table">
            <a:tbl>
              <a:tblPr firstRow="1" bandRow="1">
                <a:tableStyleId>{5C22544A-7EE6-4342-B048-85BDC9FD1C3A}</a:tableStyleId>
              </a:tblPr>
              <a:tblGrid>
                <a:gridCol w="11756572">
                  <a:extLst>
                    <a:ext uri="{9D8B030D-6E8A-4147-A177-3AD203B41FA5}">
                      <a16:colId xmlns:a16="http://schemas.microsoft.com/office/drawing/2014/main" val="94768467"/>
                    </a:ext>
                  </a:extLst>
                </a:gridCol>
              </a:tblGrid>
              <a:tr h="4682328">
                <a:tc>
                  <a:txBody>
                    <a:bodyPr/>
                    <a:lstStyle/>
                    <a:p>
                      <a:pPr marL="457200" marR="0" lvl="0" indent="-457200" algn="l" defTabSz="914400" rtl="0" eaLnBrk="1" fontAlgn="auto" latinLnBrk="0" hangingPunct="1">
                        <a:lnSpc>
                          <a:spcPct val="100000"/>
                        </a:lnSpc>
                        <a:spcBef>
                          <a:spcPts val="1200"/>
                        </a:spcBef>
                        <a:spcAft>
                          <a:spcPts val="0"/>
                        </a:spcAft>
                        <a:buClrTx/>
                        <a:buSzTx/>
                        <a:buFont typeface="Wingdings" panose="05000000000000000000" pitchFamily="2" charset="2"/>
                        <a:buChar char="l"/>
                        <a:tabLst/>
                        <a:defRPr/>
                      </a:pPr>
                      <a:r>
                        <a:rPr kumimoji="1" lang="ja-JP" altLang="en-US" sz="3200" b="1" dirty="0">
                          <a:solidFill>
                            <a:schemeClr val="tx1"/>
                          </a:solidFill>
                          <a:latin typeface="メイリオ" panose="020B0604030504040204" pitchFamily="50" charset="-128"/>
                          <a:ea typeface="メイリオ" panose="020B0604030504040204" pitchFamily="50" charset="-128"/>
                        </a:rPr>
                        <a:t>国際ロータリー理事会</a:t>
                      </a:r>
                      <a:endParaRPr kumimoji="1" lang="en-US" altLang="ja-JP" sz="3200" b="1"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1" lang="en-US" altLang="ja-JP" sz="3200" b="1" dirty="0">
                          <a:solidFill>
                            <a:schemeClr val="tx1"/>
                          </a:solidFill>
                          <a:latin typeface="メイリオ" panose="020B0604030504040204" pitchFamily="50" charset="-128"/>
                          <a:ea typeface="メイリオ" panose="020B0604030504040204" pitchFamily="50" charset="-128"/>
                        </a:rPr>
                        <a:t>1</a:t>
                      </a:r>
                      <a:r>
                        <a:rPr kumimoji="1" lang="ja-JP" altLang="en-US" sz="3200" b="1" dirty="0">
                          <a:solidFill>
                            <a:schemeClr val="tx1"/>
                          </a:solidFill>
                          <a:latin typeface="メイリオ" panose="020B0604030504040204" pitchFamily="50" charset="-128"/>
                          <a:ea typeface="メイリオ" panose="020B0604030504040204" pitchFamily="50" charset="-128"/>
                        </a:rPr>
                        <a:t>）</a:t>
                      </a:r>
                      <a:r>
                        <a:rPr kumimoji="1" lang="en-US" altLang="ja-JP" sz="3200" b="1" dirty="0">
                          <a:solidFill>
                            <a:schemeClr val="tx1"/>
                          </a:solidFill>
                          <a:latin typeface="メイリオ" panose="020B0604030504040204" pitchFamily="50" charset="-128"/>
                          <a:ea typeface="メイリオ" panose="020B0604030504040204" pitchFamily="50" charset="-128"/>
                        </a:rPr>
                        <a:t>2019</a:t>
                      </a:r>
                      <a:r>
                        <a:rPr kumimoji="1" lang="ja-JP" altLang="en-US" sz="3200" b="1" dirty="0">
                          <a:solidFill>
                            <a:schemeClr val="tx1"/>
                          </a:solidFill>
                          <a:latin typeface="メイリオ" panose="020B0604030504040204" pitchFamily="50" charset="-128"/>
                          <a:ea typeface="メイリオ" panose="020B0604030504040204" pitchFamily="50" charset="-128"/>
                        </a:rPr>
                        <a:t>年</a:t>
                      </a:r>
                      <a:r>
                        <a:rPr kumimoji="1" lang="en-US" altLang="ja-JP" sz="3200" b="1" dirty="0">
                          <a:solidFill>
                            <a:schemeClr val="tx1"/>
                          </a:solidFill>
                          <a:latin typeface="メイリオ" panose="020B0604030504040204" pitchFamily="50" charset="-128"/>
                          <a:ea typeface="メイリオ" panose="020B0604030504040204" pitchFamily="50" charset="-128"/>
                        </a:rPr>
                        <a:t>DEI</a:t>
                      </a:r>
                      <a:r>
                        <a:rPr kumimoji="1" lang="ja-JP" altLang="en-US" sz="3200" b="1" dirty="0">
                          <a:solidFill>
                            <a:schemeClr val="tx1"/>
                          </a:solidFill>
                          <a:latin typeface="メイリオ" panose="020B0604030504040204" pitchFamily="50" charset="-128"/>
                          <a:ea typeface="メイリオ" panose="020B0604030504040204" pitchFamily="50" charset="-128"/>
                        </a:rPr>
                        <a:t>を取り入れることを承認。</a:t>
                      </a:r>
                      <a:endParaRPr kumimoji="1" lang="en-US" altLang="ja-JP" sz="3200" b="1"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1" lang="ja-JP" altLang="en-US" sz="3200" b="1" dirty="0">
                          <a:solidFill>
                            <a:schemeClr val="tx1"/>
                          </a:solidFill>
                          <a:latin typeface="メイリオ" panose="020B0604030504040204" pitchFamily="50" charset="-128"/>
                          <a:ea typeface="メイリオ" panose="020B0604030504040204" pitchFamily="50" charset="-128"/>
                        </a:rPr>
                        <a:t>　　“</a:t>
                      </a:r>
                      <a:r>
                        <a:rPr kumimoji="1" lang="en-US" altLang="ja-JP" sz="3200" b="1" dirty="0">
                          <a:solidFill>
                            <a:srgbClr val="FF0000"/>
                          </a:solidFill>
                          <a:latin typeface="メイリオ" panose="020B0604030504040204" pitchFamily="50" charset="-128"/>
                          <a:ea typeface="メイリオ" panose="020B0604030504040204" pitchFamily="50" charset="-128"/>
                        </a:rPr>
                        <a:t>Gender Equity</a:t>
                      </a:r>
                      <a:r>
                        <a:rPr kumimoji="1" lang="ja-JP" altLang="en-US" sz="3200" b="1" dirty="0">
                          <a:solidFill>
                            <a:srgbClr val="FF0000"/>
                          </a:solidFill>
                          <a:latin typeface="メイリオ" panose="020B0604030504040204" pitchFamily="50" charset="-128"/>
                          <a:ea typeface="メイリオ" panose="020B0604030504040204" pitchFamily="50" charset="-128"/>
                        </a:rPr>
                        <a:t>（男女平等）</a:t>
                      </a:r>
                      <a:r>
                        <a:rPr kumimoji="1" lang="ja-JP" altLang="en-US" sz="3200" b="1" dirty="0">
                          <a:solidFill>
                            <a:schemeClr val="tx1"/>
                          </a:solidFill>
                          <a:latin typeface="メイリオ" panose="020B0604030504040204" pitchFamily="50" charset="-128"/>
                          <a:ea typeface="メイリオ" panose="020B0604030504040204" pitchFamily="50" charset="-128"/>
                        </a:rPr>
                        <a:t>”と</a:t>
                      </a:r>
                      <a:r>
                        <a:rPr kumimoji="1" lang="en-US" altLang="ja-JP" sz="3200" b="1" dirty="0">
                          <a:solidFill>
                            <a:srgbClr val="FF0000"/>
                          </a:solidFill>
                          <a:latin typeface="メイリオ" panose="020B0604030504040204" pitchFamily="50" charset="-128"/>
                          <a:ea typeface="メイリオ" panose="020B0604030504040204" pitchFamily="50" charset="-128"/>
                        </a:rPr>
                        <a:t>Inclusive</a:t>
                      </a:r>
                      <a:r>
                        <a:rPr kumimoji="1" lang="ja-JP" altLang="en-US" sz="3200" b="1" dirty="0">
                          <a:solidFill>
                            <a:srgbClr val="FF0000"/>
                          </a:solidFill>
                          <a:latin typeface="メイリオ" panose="020B0604030504040204" pitchFamily="50" charset="-128"/>
                          <a:ea typeface="メイリオ" panose="020B0604030504040204" pitchFamily="50" charset="-128"/>
                        </a:rPr>
                        <a:t>な文化</a:t>
                      </a:r>
                      <a:endParaRPr kumimoji="1" lang="en-US" altLang="ja-JP" sz="3200" b="1" dirty="0">
                        <a:solidFill>
                          <a:srgbClr val="FF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1" lang="en-US" altLang="ja-JP" sz="3200" b="1" dirty="0">
                          <a:solidFill>
                            <a:schemeClr val="tx1"/>
                          </a:solidFill>
                          <a:latin typeface="メイリオ" panose="020B0604030504040204" pitchFamily="50" charset="-128"/>
                          <a:ea typeface="メイリオ" panose="020B0604030504040204" pitchFamily="50" charset="-128"/>
                        </a:rPr>
                        <a:t>2</a:t>
                      </a:r>
                      <a:r>
                        <a:rPr kumimoji="1" lang="ja-JP" altLang="en-US" sz="3200" b="1" dirty="0">
                          <a:solidFill>
                            <a:schemeClr val="tx1"/>
                          </a:solidFill>
                          <a:latin typeface="メイリオ" panose="020B0604030504040204" pitchFamily="50" charset="-128"/>
                          <a:ea typeface="メイリオ" panose="020B0604030504040204" pitchFamily="50" charset="-128"/>
                        </a:rPr>
                        <a:t>）</a:t>
                      </a:r>
                      <a:r>
                        <a:rPr kumimoji="1" lang="en-US" altLang="ja-JP" sz="3200" b="1" dirty="0">
                          <a:solidFill>
                            <a:schemeClr val="tx1"/>
                          </a:solidFill>
                          <a:latin typeface="メイリオ" panose="020B0604030504040204" pitchFamily="50" charset="-128"/>
                          <a:ea typeface="メイリオ" panose="020B0604030504040204" pitchFamily="50" charset="-128"/>
                        </a:rPr>
                        <a:t>2022-23</a:t>
                      </a:r>
                      <a:r>
                        <a:rPr kumimoji="1" lang="ja-JP" altLang="en-US" sz="3200" b="1" dirty="0">
                          <a:solidFill>
                            <a:schemeClr val="tx1"/>
                          </a:solidFill>
                          <a:latin typeface="メイリオ" panose="020B0604030504040204" pitchFamily="50" charset="-128"/>
                          <a:ea typeface="メイリオ" panose="020B0604030504040204" pitchFamily="50" charset="-128"/>
                        </a:rPr>
                        <a:t>年ジェニファー・ジョーンズ</a:t>
                      </a:r>
                      <a:r>
                        <a:rPr kumimoji="1" lang="en-US" altLang="ja-JP" sz="3200" b="1" dirty="0">
                          <a:solidFill>
                            <a:schemeClr val="tx1"/>
                          </a:solidFill>
                          <a:latin typeface="メイリオ" panose="020B0604030504040204" pitchFamily="50" charset="-128"/>
                          <a:ea typeface="メイリオ" panose="020B0604030504040204" pitchFamily="50" charset="-128"/>
                        </a:rPr>
                        <a:t>RI</a:t>
                      </a:r>
                      <a:r>
                        <a:rPr kumimoji="1" lang="ja-JP" altLang="en-US" sz="3200" b="1" dirty="0">
                          <a:solidFill>
                            <a:schemeClr val="tx1"/>
                          </a:solidFill>
                          <a:latin typeface="メイリオ" panose="020B0604030504040204" pitchFamily="50" charset="-128"/>
                          <a:ea typeface="メイリオ" panose="020B0604030504040204" pitchFamily="50" charset="-128"/>
                        </a:rPr>
                        <a:t>会長</a:t>
                      </a:r>
                      <a:endParaRPr kumimoji="1" lang="en-US" altLang="ja-JP" sz="3200" b="1"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1" lang="ja-JP" altLang="en-US" sz="3200" b="1" dirty="0">
                          <a:solidFill>
                            <a:schemeClr val="tx1"/>
                          </a:solidFill>
                          <a:latin typeface="メイリオ" panose="020B0604030504040204" pitchFamily="50" charset="-128"/>
                          <a:ea typeface="メイリオ" panose="020B0604030504040204" pitchFamily="50" charset="-128"/>
                        </a:rPr>
                        <a:t>　　</a:t>
                      </a:r>
                      <a:r>
                        <a:rPr kumimoji="1" lang="en-US" altLang="ja-JP" sz="3200" b="1" dirty="0">
                          <a:solidFill>
                            <a:schemeClr val="tx1"/>
                          </a:solidFill>
                          <a:latin typeface="メイリオ" panose="020B0604030504040204" pitchFamily="50" charset="-128"/>
                          <a:ea typeface="メイリオ" panose="020B0604030504040204" pitchFamily="50" charset="-128"/>
                        </a:rPr>
                        <a:t>DEI</a:t>
                      </a:r>
                      <a:r>
                        <a:rPr kumimoji="1" lang="ja-JP" altLang="en-US" sz="3200" b="1" dirty="0">
                          <a:solidFill>
                            <a:schemeClr val="tx1"/>
                          </a:solidFill>
                          <a:latin typeface="メイリオ" panose="020B0604030504040204" pitchFamily="50" charset="-128"/>
                          <a:ea typeface="メイリオ" panose="020B0604030504040204" pitchFamily="50" charset="-128"/>
                        </a:rPr>
                        <a:t>タスクフォースの意見を基に、</a:t>
                      </a:r>
                      <a:r>
                        <a:rPr kumimoji="1" lang="en-US" altLang="ja-JP" sz="3200" b="1" dirty="0">
                          <a:solidFill>
                            <a:schemeClr val="tx1"/>
                          </a:solidFill>
                          <a:latin typeface="メイリオ" panose="020B0604030504040204" pitchFamily="50" charset="-128"/>
                          <a:ea typeface="メイリオ" panose="020B0604030504040204" pitchFamily="50" charset="-128"/>
                        </a:rPr>
                        <a:t>DEI</a:t>
                      </a:r>
                      <a:r>
                        <a:rPr kumimoji="1" lang="ja-JP" altLang="en-US" sz="3200" b="1" dirty="0">
                          <a:solidFill>
                            <a:schemeClr val="tx1"/>
                          </a:solidFill>
                          <a:latin typeface="メイリオ" panose="020B0604030504040204" pitchFamily="50" charset="-128"/>
                          <a:ea typeface="メイリオ" panose="020B0604030504040204" pitchFamily="50" charset="-128"/>
                        </a:rPr>
                        <a:t>の取り組みを強化。</a:t>
                      </a:r>
                      <a:endParaRPr kumimoji="1" lang="en-US" altLang="ja-JP" sz="3200" b="1"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1" lang="ja-JP" altLang="en-US" sz="3200" b="1" dirty="0">
                          <a:solidFill>
                            <a:schemeClr val="tx1"/>
                          </a:solidFill>
                          <a:latin typeface="メイリオ" panose="020B0604030504040204" pitchFamily="50" charset="-128"/>
                          <a:ea typeface="メイリオ" panose="020B0604030504040204" pitchFamily="50" charset="-128"/>
                        </a:rPr>
                        <a:t>　　その帰結として、</a:t>
                      </a:r>
                      <a:r>
                        <a:rPr kumimoji="1" lang="ja-JP" altLang="en-US" sz="3200" b="1" dirty="0">
                          <a:solidFill>
                            <a:srgbClr val="FF0000"/>
                          </a:solidFill>
                          <a:latin typeface="メイリオ" panose="020B0604030504040204" pitchFamily="50" charset="-128"/>
                          <a:ea typeface="メイリオ" panose="020B0604030504040204" pitchFamily="50" charset="-128"/>
                        </a:rPr>
                        <a:t>公平さを高め</a:t>
                      </a:r>
                      <a:r>
                        <a:rPr kumimoji="1" lang="ja-JP" altLang="en-US" sz="3200" b="1" dirty="0">
                          <a:solidFill>
                            <a:schemeClr val="tx1"/>
                          </a:solidFill>
                          <a:latin typeface="メイリオ" panose="020B0604030504040204" pitchFamily="50" charset="-128"/>
                          <a:ea typeface="メイリオ" panose="020B0604030504040204" pitchFamily="50" charset="-128"/>
                        </a:rPr>
                        <a:t>、</a:t>
                      </a:r>
                      <a:r>
                        <a:rPr kumimoji="1" lang="ja-JP" altLang="en-US" sz="3200" b="1" dirty="0">
                          <a:solidFill>
                            <a:srgbClr val="FF0000"/>
                          </a:solidFill>
                          <a:latin typeface="メイリオ" panose="020B0604030504040204" pitchFamily="50" charset="-128"/>
                          <a:ea typeface="メイリオ" panose="020B0604030504040204" pitchFamily="50" charset="-128"/>
                        </a:rPr>
                        <a:t>すべての人が大切にされ</a:t>
                      </a:r>
                      <a:endParaRPr kumimoji="1" lang="en-US" altLang="ja-JP" sz="3200" b="1" dirty="0">
                        <a:solidFill>
                          <a:srgbClr val="FF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1" lang="ja-JP" altLang="en-US" sz="3200" b="1" dirty="0">
                          <a:solidFill>
                            <a:srgbClr val="FF0000"/>
                          </a:solidFill>
                          <a:latin typeface="メイリオ" panose="020B0604030504040204" pitchFamily="50" charset="-128"/>
                          <a:ea typeface="メイリオ" panose="020B0604030504040204" pitchFamily="50" charset="-128"/>
                        </a:rPr>
                        <a:t>　　ている</a:t>
                      </a:r>
                      <a:r>
                        <a:rPr kumimoji="1" lang="ja-JP" altLang="en-US" sz="3200" b="1" dirty="0">
                          <a:solidFill>
                            <a:schemeClr val="tx1"/>
                          </a:solidFill>
                          <a:latin typeface="メイリオ" panose="020B0604030504040204" pitchFamily="50" charset="-128"/>
                          <a:ea typeface="メイリオ" panose="020B0604030504040204" pitchFamily="50" charset="-128"/>
                        </a:rPr>
                        <a:t>と感じられる</a:t>
                      </a:r>
                      <a:r>
                        <a:rPr kumimoji="1" lang="ja-JP" altLang="en-US" sz="3200" b="1" dirty="0">
                          <a:solidFill>
                            <a:srgbClr val="FF0000"/>
                          </a:solidFill>
                          <a:latin typeface="メイリオ" panose="020B0604030504040204" pitchFamily="50" charset="-128"/>
                          <a:ea typeface="メイリオ" panose="020B0604030504040204" pitchFamily="50" charset="-128"/>
                        </a:rPr>
                        <a:t>インクルーシブな文化を創出</a:t>
                      </a:r>
                      <a:r>
                        <a:rPr kumimoji="1" lang="ja-JP" altLang="en-US" sz="3200" b="1" dirty="0">
                          <a:solidFill>
                            <a:schemeClr val="tx1"/>
                          </a:solidFill>
                          <a:latin typeface="メイリオ" panose="020B0604030504040204" pitchFamily="50" charset="-128"/>
                          <a:ea typeface="メイリオ" panose="020B0604030504040204" pitchFamily="50" charset="-128"/>
                        </a:rPr>
                        <a:t>する。</a:t>
                      </a:r>
                      <a:endParaRPr kumimoji="1" lang="en-US" altLang="ja-JP" sz="3200" b="1"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1" lang="ja-JP" altLang="en-US" sz="3200" b="1" dirty="0">
                          <a:solidFill>
                            <a:schemeClr val="tx1"/>
                          </a:solidFill>
                          <a:latin typeface="メイリオ" panose="020B0604030504040204" pitchFamily="50" charset="-128"/>
                          <a:ea typeface="メイリオ" panose="020B0604030504040204" pitchFamily="50" charset="-128"/>
                        </a:rPr>
                        <a:t>　　</a:t>
                      </a:r>
                      <a:r>
                        <a:rPr kumimoji="1" lang="en-US" altLang="ja-JP" sz="3200" b="1" dirty="0">
                          <a:solidFill>
                            <a:srgbClr val="6600FF"/>
                          </a:solidFill>
                          <a:latin typeface="メイリオ" panose="020B0604030504040204" pitchFamily="50" charset="-128"/>
                          <a:ea typeface="メイリオ" panose="020B0604030504040204" pitchFamily="50" charset="-128"/>
                        </a:rPr>
                        <a:t>DEI</a:t>
                      </a:r>
                      <a:r>
                        <a:rPr kumimoji="1" lang="ja-JP" altLang="en-US" sz="3200" b="1" dirty="0">
                          <a:solidFill>
                            <a:srgbClr val="6600FF"/>
                          </a:solidFill>
                          <a:latin typeface="メイリオ" panose="020B0604030504040204" pitchFamily="50" charset="-128"/>
                          <a:ea typeface="メイリオ" panose="020B0604030504040204" pitchFamily="50" charset="-128"/>
                        </a:rPr>
                        <a:t>を通じて行動計画や戦略的優先事項を実践</a:t>
                      </a:r>
                      <a:r>
                        <a:rPr kumimoji="1" lang="ja-JP" altLang="en-US" sz="3200" b="1" dirty="0">
                          <a:solidFill>
                            <a:schemeClr val="tx1"/>
                          </a:solidFill>
                          <a:latin typeface="メイリオ" panose="020B0604030504040204" pitchFamily="50" charset="-128"/>
                          <a:ea typeface="メイリオ" panose="020B0604030504040204" pitchFamily="50" charset="-128"/>
                        </a:rPr>
                        <a:t>する。</a:t>
                      </a:r>
                      <a:endParaRPr kumimoji="1" lang="en-US" altLang="ja-JP" sz="3200" b="1" dirty="0">
                        <a:solidFill>
                          <a:schemeClr val="tx1"/>
                        </a:solidFill>
                        <a:latin typeface="メイリオ" panose="020B0604030504040204" pitchFamily="50" charset="-128"/>
                        <a:ea typeface="メイリオ" panose="020B0604030504040204" pitchFamily="50" charset="-128"/>
                      </a:endParaRPr>
                    </a:p>
                  </a:txBody>
                  <a:tcPr>
                    <a:solidFill>
                      <a:schemeClr val="bg1"/>
                    </a:solidFill>
                  </a:tcPr>
                </a:tc>
                <a:extLst>
                  <a:ext uri="{0D108BD9-81ED-4DB2-BD59-A6C34878D82A}">
                    <a16:rowId xmlns:a16="http://schemas.microsoft.com/office/drawing/2014/main" val="3817670348"/>
                  </a:ext>
                </a:extLst>
              </a:tr>
            </a:tbl>
          </a:graphicData>
        </a:graphic>
      </p:graphicFrame>
      <p:pic>
        <p:nvPicPr>
          <p:cNvPr id="5" name="図 4">
            <a:extLst>
              <a:ext uri="{FF2B5EF4-FFF2-40B4-BE49-F238E27FC236}">
                <a16:creationId xmlns:a16="http://schemas.microsoft.com/office/drawing/2014/main" id="{A9B84CEC-CEBE-3B8D-D045-7D5E4DF6F3AC}"/>
              </a:ext>
            </a:extLst>
          </p:cNvPr>
          <p:cNvPicPr>
            <a:picLocks noChangeAspect="1"/>
          </p:cNvPicPr>
          <p:nvPr/>
        </p:nvPicPr>
        <p:blipFill>
          <a:blip r:embed="rId3"/>
          <a:stretch>
            <a:fillRect/>
          </a:stretch>
        </p:blipFill>
        <p:spPr>
          <a:xfrm>
            <a:off x="10845804" y="6274112"/>
            <a:ext cx="1243899" cy="468000"/>
          </a:xfrm>
          <a:prstGeom prst="rect">
            <a:avLst/>
          </a:prstGeom>
        </p:spPr>
      </p:pic>
      <p:pic>
        <p:nvPicPr>
          <p:cNvPr id="6" name="図 5">
            <a:extLst>
              <a:ext uri="{FF2B5EF4-FFF2-40B4-BE49-F238E27FC236}">
                <a16:creationId xmlns:a16="http://schemas.microsoft.com/office/drawing/2014/main" id="{08F9A57A-7A46-73E8-393D-2CDCA52FC7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5804" y="77628"/>
            <a:ext cx="1074349" cy="1224000"/>
          </a:xfrm>
          <a:prstGeom prst="rect">
            <a:avLst/>
          </a:prstGeom>
        </p:spPr>
      </p:pic>
    </p:spTree>
    <p:extLst>
      <p:ext uri="{BB962C8B-B14F-4D97-AF65-F5344CB8AC3E}">
        <p14:creationId xmlns:p14="http://schemas.microsoft.com/office/powerpoint/2010/main" val="3296478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C47EEDA-C3E4-DF3C-8537-E13EF3C63AD9}"/>
              </a:ext>
            </a:extLst>
          </p:cNvPr>
          <p:cNvSpPr>
            <a:spLocks noGrp="1"/>
          </p:cNvSpPr>
          <p:nvPr>
            <p:ph type="title"/>
          </p:nvPr>
        </p:nvSpPr>
        <p:spPr>
          <a:xfrm>
            <a:off x="0" y="1"/>
            <a:ext cx="12192000" cy="1561476"/>
          </a:xfrm>
          <a:solidFill>
            <a:srgbClr val="9966FF"/>
          </a:solidFill>
        </p:spPr>
        <p:txBody>
          <a:bodyPr anchor="ctr">
            <a:normAutofit/>
          </a:bodyPr>
          <a:lstStyle/>
          <a:p>
            <a:pPr algn="ctr"/>
            <a:r>
              <a:rPr lang="ja-JP" altLang="en-US" sz="5400" dirty="0">
                <a:latin typeface="メイリオ" panose="020B0604030504040204" pitchFamily="50" charset="-128"/>
                <a:ea typeface="メイリオ" panose="020B0604030504040204" pitchFamily="50" charset="-128"/>
              </a:rPr>
              <a:t>ビジョン声明</a:t>
            </a:r>
          </a:p>
        </p:txBody>
      </p:sp>
      <p:sp>
        <p:nvSpPr>
          <p:cNvPr id="4" name="コンテンツ プレースホルダー 3">
            <a:extLst>
              <a:ext uri="{FF2B5EF4-FFF2-40B4-BE49-F238E27FC236}">
                <a16:creationId xmlns:a16="http://schemas.microsoft.com/office/drawing/2014/main" id="{E4D3AA9E-A97B-05DC-9019-736DB7B8E5E5}"/>
              </a:ext>
            </a:extLst>
          </p:cNvPr>
          <p:cNvSpPr>
            <a:spLocks noGrp="1"/>
          </p:cNvSpPr>
          <p:nvPr>
            <p:ph idx="1"/>
          </p:nvPr>
        </p:nvSpPr>
        <p:spPr>
          <a:xfrm>
            <a:off x="1309494" y="1914861"/>
            <a:ext cx="9649211" cy="4292301"/>
          </a:xfrm>
        </p:spPr>
        <p:txBody>
          <a:bodyPr>
            <a:noAutofit/>
          </a:bodyPr>
          <a:lstStyle/>
          <a:p>
            <a:pPr marL="0" indent="0">
              <a:lnSpc>
                <a:spcPct val="100000"/>
              </a:lnSpc>
              <a:buNone/>
            </a:pPr>
            <a:r>
              <a:rPr lang="ja-JP" altLang="en-US" sz="4800" b="1" dirty="0">
                <a:latin typeface="メイリオ" panose="020B0604030504040204" pitchFamily="50" charset="-128"/>
                <a:ea typeface="メイリオ" panose="020B0604030504040204" pitchFamily="50" charset="-128"/>
              </a:rPr>
              <a:t>私たちは、世界で、地域社会で、</a:t>
            </a:r>
            <a:endParaRPr lang="en-US" altLang="ja-JP" sz="4800" b="1" dirty="0">
              <a:latin typeface="メイリオ" panose="020B0604030504040204" pitchFamily="50" charset="-128"/>
              <a:ea typeface="メイリオ" panose="020B0604030504040204" pitchFamily="50" charset="-128"/>
            </a:endParaRPr>
          </a:p>
          <a:p>
            <a:pPr marL="0" indent="0">
              <a:lnSpc>
                <a:spcPct val="100000"/>
              </a:lnSpc>
              <a:buNone/>
            </a:pPr>
            <a:r>
              <a:rPr lang="ja-JP" altLang="en-US" sz="4800" b="1" dirty="0">
                <a:latin typeface="メイリオ" panose="020B0604030504040204" pitchFamily="50" charset="-128"/>
                <a:ea typeface="メイリオ" panose="020B0604030504040204" pitchFamily="50" charset="-128"/>
              </a:rPr>
              <a:t>そして自分自身の中で、</a:t>
            </a:r>
            <a:r>
              <a:rPr lang="ja-JP" altLang="en-US" sz="4800" b="1" dirty="0">
                <a:solidFill>
                  <a:srgbClr val="3333FF"/>
                </a:solidFill>
                <a:latin typeface="メイリオ" panose="020B0604030504040204" pitchFamily="50" charset="-128"/>
                <a:ea typeface="メイリオ" panose="020B0604030504040204" pitchFamily="50" charset="-128"/>
              </a:rPr>
              <a:t>持続可能</a:t>
            </a:r>
            <a:endParaRPr lang="en-US" altLang="ja-JP" sz="4800" b="1" dirty="0">
              <a:solidFill>
                <a:srgbClr val="3333FF"/>
              </a:solidFill>
              <a:latin typeface="メイリオ" panose="020B0604030504040204" pitchFamily="50" charset="-128"/>
              <a:ea typeface="メイリオ" panose="020B0604030504040204" pitchFamily="50" charset="-128"/>
            </a:endParaRPr>
          </a:p>
          <a:p>
            <a:pPr marL="0" indent="0">
              <a:lnSpc>
                <a:spcPct val="100000"/>
              </a:lnSpc>
              <a:buNone/>
            </a:pPr>
            <a:r>
              <a:rPr lang="ja-JP" altLang="en-US" sz="4800" b="1" dirty="0">
                <a:solidFill>
                  <a:srgbClr val="3333FF"/>
                </a:solidFill>
                <a:latin typeface="メイリオ" panose="020B0604030504040204" pitchFamily="50" charset="-128"/>
                <a:ea typeface="メイリオ" panose="020B0604030504040204" pitchFamily="50" charset="-128"/>
              </a:rPr>
              <a:t>な良い変化</a:t>
            </a:r>
            <a:r>
              <a:rPr lang="ja-JP" altLang="en-US" sz="4800" b="1" dirty="0">
                <a:latin typeface="メイリオ" panose="020B0604030504040204" pitchFamily="50" charset="-128"/>
                <a:ea typeface="メイリオ" panose="020B0604030504040204" pitchFamily="50" charset="-128"/>
              </a:rPr>
              <a:t>を生むために、人びと</a:t>
            </a:r>
            <a:endParaRPr lang="en-US" altLang="ja-JP" sz="4800" b="1" dirty="0">
              <a:latin typeface="メイリオ" panose="020B0604030504040204" pitchFamily="50" charset="-128"/>
              <a:ea typeface="メイリオ" panose="020B0604030504040204" pitchFamily="50" charset="-128"/>
            </a:endParaRPr>
          </a:p>
          <a:p>
            <a:pPr marL="0" indent="0">
              <a:lnSpc>
                <a:spcPct val="100000"/>
              </a:lnSpc>
              <a:buNone/>
            </a:pPr>
            <a:r>
              <a:rPr lang="ja-JP" altLang="en-US" sz="4800" b="1" dirty="0">
                <a:latin typeface="メイリオ" panose="020B0604030504040204" pitchFamily="50" charset="-128"/>
                <a:ea typeface="メイリオ" panose="020B0604030504040204" pitchFamily="50" charset="-128"/>
              </a:rPr>
              <a:t>が手を取り合って行動する世界を</a:t>
            </a:r>
            <a:endParaRPr lang="en-US" altLang="ja-JP" sz="4800" b="1" dirty="0">
              <a:latin typeface="メイリオ" panose="020B0604030504040204" pitchFamily="50" charset="-128"/>
              <a:ea typeface="メイリオ" panose="020B0604030504040204" pitchFamily="50" charset="-128"/>
            </a:endParaRPr>
          </a:p>
          <a:p>
            <a:pPr marL="0" indent="0">
              <a:lnSpc>
                <a:spcPct val="100000"/>
              </a:lnSpc>
              <a:buNone/>
            </a:pPr>
            <a:r>
              <a:rPr lang="ja-JP" altLang="en-US" sz="4800" b="1" dirty="0">
                <a:latin typeface="メイリオ" panose="020B0604030504040204" pitchFamily="50" charset="-128"/>
                <a:ea typeface="メイリオ" panose="020B0604030504040204" pitchFamily="50" charset="-128"/>
              </a:rPr>
              <a:t>目指しています。</a:t>
            </a:r>
          </a:p>
        </p:txBody>
      </p:sp>
      <p:sp>
        <p:nvSpPr>
          <p:cNvPr id="2" name="スライド番号プレースホルダー 1">
            <a:extLst>
              <a:ext uri="{FF2B5EF4-FFF2-40B4-BE49-F238E27FC236}">
                <a16:creationId xmlns:a16="http://schemas.microsoft.com/office/drawing/2014/main" id="{AE086423-C7E2-1C2A-8C5F-26C4682108E2}"/>
              </a:ext>
            </a:extLst>
          </p:cNvPr>
          <p:cNvSpPr>
            <a:spLocks noGrp="1"/>
          </p:cNvSpPr>
          <p:nvPr>
            <p:ph type="sldNum" sz="quarter" idx="12"/>
          </p:nvPr>
        </p:nvSpPr>
        <p:spPr/>
        <p:txBody>
          <a:bodyPr/>
          <a:lstStyle/>
          <a:p>
            <a:fld id="{97A94E25-127B-4C48-AF96-44BA7B823777}" type="slidenum">
              <a:rPr lang="en-US" smtClean="0"/>
              <a:pPr/>
              <a:t>29</a:t>
            </a:fld>
            <a:endParaRPr lang="en-US" dirty="0"/>
          </a:p>
        </p:txBody>
      </p:sp>
      <p:pic>
        <p:nvPicPr>
          <p:cNvPr id="5" name="図 4">
            <a:extLst>
              <a:ext uri="{FF2B5EF4-FFF2-40B4-BE49-F238E27FC236}">
                <a16:creationId xmlns:a16="http://schemas.microsoft.com/office/drawing/2014/main" id="{36ABE32A-7E76-D3C4-CFEC-01CDCF2BD8F0}"/>
              </a:ext>
            </a:extLst>
          </p:cNvPr>
          <p:cNvPicPr>
            <a:picLocks noChangeAspect="1"/>
          </p:cNvPicPr>
          <p:nvPr/>
        </p:nvPicPr>
        <p:blipFill>
          <a:blip r:embed="rId3"/>
          <a:stretch>
            <a:fillRect/>
          </a:stretch>
        </p:blipFill>
        <p:spPr>
          <a:xfrm>
            <a:off x="10576862" y="6032310"/>
            <a:ext cx="1404000" cy="528236"/>
          </a:xfrm>
          <a:prstGeom prst="rect">
            <a:avLst/>
          </a:prstGeom>
        </p:spPr>
      </p:pic>
      <p:pic>
        <p:nvPicPr>
          <p:cNvPr id="6" name="図 5">
            <a:extLst>
              <a:ext uri="{FF2B5EF4-FFF2-40B4-BE49-F238E27FC236}">
                <a16:creationId xmlns:a16="http://schemas.microsoft.com/office/drawing/2014/main" id="{C95000E1-0244-6E70-06F3-35DEF1B898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5804" y="163988"/>
            <a:ext cx="1074349" cy="1224000"/>
          </a:xfrm>
          <a:prstGeom prst="rect">
            <a:avLst/>
          </a:prstGeom>
        </p:spPr>
      </p:pic>
    </p:spTree>
    <p:extLst>
      <p:ext uri="{BB962C8B-B14F-4D97-AF65-F5344CB8AC3E}">
        <p14:creationId xmlns:p14="http://schemas.microsoft.com/office/powerpoint/2010/main" val="2869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CECF13-60B3-437C-BEDB-2933731F26EF}"/>
              </a:ext>
            </a:extLst>
          </p:cNvPr>
          <p:cNvSpPr>
            <a:spLocks noGrp="1"/>
          </p:cNvSpPr>
          <p:nvPr>
            <p:ph type="title" idx="4294967295"/>
          </p:nvPr>
        </p:nvSpPr>
        <p:spPr>
          <a:xfrm>
            <a:off x="0" y="1"/>
            <a:ext cx="12192000" cy="1206500"/>
          </a:xfrm>
          <a:solidFill>
            <a:srgbClr val="00CCFF"/>
          </a:solidFill>
        </p:spPr>
        <p:txBody>
          <a:bodyPr anchor="ctr">
            <a:normAutofit fontScale="90000"/>
          </a:bodyPr>
          <a:lstStyle/>
          <a:p>
            <a:pPr algn="ctr">
              <a:lnSpc>
                <a:spcPct val="100000"/>
              </a:lnSpc>
            </a:pPr>
            <a:r>
              <a:rPr kumimoji="1" lang="en-US" altLang="ja-JP" sz="4800" dirty="0">
                <a:solidFill>
                  <a:schemeClr val="bg1"/>
                </a:solidFill>
                <a:latin typeface="メイリオ" panose="020B0604030504040204" pitchFamily="50" charset="-128"/>
                <a:ea typeface="メイリオ" panose="020B0604030504040204" pitchFamily="50" charset="-128"/>
              </a:rPr>
              <a:t>DEI</a:t>
            </a:r>
            <a:r>
              <a:rPr kumimoji="1" lang="ja-JP" altLang="en-US" sz="4800" dirty="0">
                <a:solidFill>
                  <a:schemeClr val="bg1"/>
                </a:solidFill>
                <a:latin typeface="メイリオ" panose="020B0604030504040204" pitchFamily="50" charset="-128"/>
                <a:ea typeface="メイリオ" panose="020B0604030504040204" pitchFamily="50" charset="-128"/>
              </a:rPr>
              <a:t>の歴史</a:t>
            </a:r>
            <a:br>
              <a:rPr kumimoji="1" lang="en-US" altLang="ja-JP" sz="6600" b="0" dirty="0">
                <a:solidFill>
                  <a:schemeClr val="bg1"/>
                </a:solidFill>
                <a:latin typeface="メイリオ" panose="020B0604030504040204" pitchFamily="50" charset="-128"/>
                <a:ea typeface="メイリオ" panose="020B0604030504040204" pitchFamily="50" charset="-128"/>
              </a:rPr>
            </a:br>
            <a:r>
              <a:rPr kumimoji="1" lang="ja-JP" altLang="en-US" sz="1800" dirty="0">
                <a:solidFill>
                  <a:schemeClr val="bg1"/>
                </a:solidFill>
                <a:latin typeface="メイリオ" panose="020B0604030504040204" pitchFamily="50" charset="-128"/>
                <a:ea typeface="メイリオ" panose="020B0604030504040204" pitchFamily="50" charset="-128"/>
              </a:rPr>
              <a:t>組織におけるダイバシティ・マネジメント ：早大教授 谷口真美</a:t>
            </a:r>
            <a:br>
              <a:rPr kumimoji="1" lang="en-US" altLang="ja-JP" sz="1800" dirty="0">
                <a:solidFill>
                  <a:schemeClr val="bg1"/>
                </a:solidFill>
                <a:latin typeface="メイリオ" panose="020B0604030504040204" pitchFamily="50" charset="-128"/>
                <a:ea typeface="メイリオ" panose="020B0604030504040204" pitchFamily="50" charset="-128"/>
              </a:rPr>
            </a:br>
            <a:r>
              <a:rPr kumimoji="1" lang="ja-JP" altLang="en-US" sz="1800" dirty="0">
                <a:solidFill>
                  <a:schemeClr val="bg1"/>
                </a:solidFill>
                <a:latin typeface="メイリオ" panose="020B0604030504040204" pitchFamily="50" charset="-128"/>
                <a:ea typeface="メイリオ" panose="020B0604030504040204" pitchFamily="50" charset="-128"/>
              </a:rPr>
              <a:t>日本におけるダイバーシティ・マネジメント研究の今後に関する一考察：福山大助教 堀田彩</a:t>
            </a:r>
            <a:endParaRPr kumimoji="1" lang="ja-JP" altLang="en-US" sz="1800"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4ABB1BDA-9546-4F57-B163-9257C8BBA83C}"/>
              </a:ext>
            </a:extLst>
          </p:cNvPr>
          <p:cNvSpPr>
            <a:spLocks noGrp="1"/>
          </p:cNvSpPr>
          <p:nvPr>
            <p:ph idx="4294967295"/>
          </p:nvPr>
        </p:nvSpPr>
        <p:spPr>
          <a:xfrm>
            <a:off x="244475" y="1322388"/>
            <a:ext cx="11947525" cy="5419725"/>
          </a:xfrm>
        </p:spPr>
        <p:txBody>
          <a:bodyPr>
            <a:normAutofit/>
          </a:bodyPr>
          <a:lstStyle/>
          <a:p>
            <a:pPr marL="0" indent="0">
              <a:lnSpc>
                <a:spcPct val="120000"/>
              </a:lnSpc>
              <a:buClr>
                <a:srgbClr val="0000FF"/>
              </a:buClr>
              <a:buSzPct val="150000"/>
              <a:buNone/>
            </a:pPr>
            <a:endParaRPr lang="en-US" altLang="ja-JP" sz="3600" dirty="0">
              <a:solidFill>
                <a:srgbClr val="333333"/>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marL="0" indent="0">
              <a:lnSpc>
                <a:spcPct val="120000"/>
              </a:lnSpc>
              <a:buClr>
                <a:srgbClr val="0000FF"/>
              </a:buClr>
              <a:buSzPct val="150000"/>
              <a:buNone/>
            </a:pPr>
            <a:endParaRPr lang="en-US" altLang="ja-JP" sz="3600" dirty="0">
              <a:solidFill>
                <a:srgbClr val="333333"/>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marL="0" indent="0">
              <a:lnSpc>
                <a:spcPct val="120000"/>
              </a:lnSpc>
              <a:buClr>
                <a:srgbClr val="0000FF"/>
              </a:buClr>
              <a:buSzPct val="150000"/>
              <a:buNone/>
            </a:pPr>
            <a:endParaRPr lang="en-US" altLang="ja-JP" sz="3600" dirty="0">
              <a:solidFill>
                <a:srgbClr val="333333"/>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marL="0" indent="0">
              <a:lnSpc>
                <a:spcPct val="120000"/>
              </a:lnSpc>
              <a:buClr>
                <a:srgbClr val="0000FF"/>
              </a:buClr>
              <a:buSzPct val="150000"/>
              <a:buNone/>
            </a:pPr>
            <a:endParaRPr lang="en-US" altLang="ja-JP" sz="3600" dirty="0">
              <a:solidFill>
                <a:srgbClr val="333333"/>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marL="0" indent="0">
              <a:lnSpc>
                <a:spcPct val="120000"/>
              </a:lnSpc>
              <a:buClr>
                <a:srgbClr val="0000FF"/>
              </a:buClr>
              <a:buSzPct val="150000"/>
              <a:buNone/>
            </a:pPr>
            <a:endParaRPr lang="en-US" altLang="ja-JP" sz="3600" dirty="0">
              <a:solidFill>
                <a:srgbClr val="333333"/>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marL="0" indent="0">
              <a:lnSpc>
                <a:spcPct val="120000"/>
              </a:lnSpc>
              <a:buClr>
                <a:srgbClr val="0000FF"/>
              </a:buClr>
              <a:buSzPct val="150000"/>
              <a:buNone/>
            </a:pPr>
            <a:endParaRPr lang="en-US" altLang="ja-JP" sz="3600" dirty="0">
              <a:solidFill>
                <a:srgbClr val="333333"/>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marL="0" indent="0">
              <a:lnSpc>
                <a:spcPct val="120000"/>
              </a:lnSpc>
              <a:buClr>
                <a:srgbClr val="0000FF"/>
              </a:buClr>
              <a:buSzPct val="150000"/>
              <a:buNone/>
            </a:pPr>
            <a:endParaRPr lang="ja-JP" altLang="ja-JP" sz="36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a:p>
            <a:pPr marL="0" indent="0">
              <a:lnSpc>
                <a:spcPct val="120000"/>
              </a:lnSpc>
              <a:buClr>
                <a:srgbClr val="0000FF"/>
              </a:buClr>
              <a:buSzPct val="150000"/>
              <a:buNone/>
            </a:pPr>
            <a:endParaRPr lang="en-US" altLang="ja-JP" sz="3600" dirty="0">
              <a:solidFill>
                <a:srgbClr val="333333"/>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marL="0" indent="0">
              <a:lnSpc>
                <a:spcPct val="120000"/>
              </a:lnSpc>
              <a:buClr>
                <a:srgbClr val="0000FF"/>
              </a:buClr>
              <a:buSzPct val="150000"/>
              <a:buNone/>
            </a:pPr>
            <a:endParaRPr kumimoji="1" lang="en-US" altLang="ja-JP" sz="3600" dirty="0">
              <a:latin typeface="メイリオ" panose="020B0604030504040204" pitchFamily="50" charset="-128"/>
              <a:ea typeface="メイリオ" panose="020B0604030504040204" pitchFamily="50" charset="-128"/>
            </a:endParaRPr>
          </a:p>
          <a:p>
            <a:pPr marL="0" indent="0">
              <a:lnSpc>
                <a:spcPct val="120000"/>
              </a:lnSpc>
              <a:buClr>
                <a:srgbClr val="0000FF"/>
              </a:buClr>
              <a:buSzPct val="150000"/>
              <a:buNone/>
            </a:pPr>
            <a:endParaRPr kumimoji="1" lang="en-US" altLang="ja-JP" sz="3600" b="1"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13477166-0F04-4B10-83A0-D4E99888F7F2}"/>
              </a:ext>
            </a:extLst>
          </p:cNvPr>
          <p:cNvSpPr>
            <a:spLocks noGrp="1"/>
          </p:cNvSpPr>
          <p:nvPr>
            <p:ph type="sldNum" sz="quarter" idx="4294967295"/>
          </p:nvPr>
        </p:nvSpPr>
        <p:spPr>
          <a:xfrm>
            <a:off x="11769725" y="115888"/>
            <a:ext cx="422275" cy="365125"/>
          </a:xfrm>
        </p:spPr>
        <p:txBody>
          <a:bodyPr/>
          <a:lstStyle/>
          <a:p>
            <a:fld id="{97A94E25-127B-4C48-AF96-44BA7B823777}" type="slidenum">
              <a:rPr lang="en-US" smtClean="0"/>
              <a:pPr/>
              <a:t>3</a:t>
            </a:fld>
            <a:endParaRPr lang="en-US" dirty="0"/>
          </a:p>
        </p:txBody>
      </p:sp>
      <p:pic>
        <p:nvPicPr>
          <p:cNvPr id="7" name="Picture 6" descr="RotaryMBS_RGB.png">
            <a:extLst>
              <a:ext uri="{FF2B5EF4-FFF2-40B4-BE49-F238E27FC236}">
                <a16:creationId xmlns:a16="http://schemas.microsoft.com/office/drawing/2014/main" id="{A605DE5A-96F2-4749-815D-3CF4CEC58F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31020" y="6382430"/>
            <a:ext cx="956713"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四角形: 角を丸くする 4">
            <a:extLst>
              <a:ext uri="{FF2B5EF4-FFF2-40B4-BE49-F238E27FC236}">
                <a16:creationId xmlns:a16="http://schemas.microsoft.com/office/drawing/2014/main" id="{7F6C1027-4719-9975-7E62-BBCB1A7ED8F6}"/>
              </a:ext>
            </a:extLst>
          </p:cNvPr>
          <p:cNvSpPr/>
          <p:nvPr/>
        </p:nvSpPr>
        <p:spPr>
          <a:xfrm>
            <a:off x="374910" y="1308881"/>
            <a:ext cx="3420000" cy="288000"/>
          </a:xfrm>
          <a:prstGeom prst="roundRect">
            <a:avLst/>
          </a:prstGeom>
          <a:noFill/>
          <a:ln w="381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rgbClr val="6600FF"/>
                </a:solidFill>
                <a:latin typeface="メイリオ" panose="020B0604030504040204" pitchFamily="50" charset="-128"/>
                <a:ea typeface="メイリオ" panose="020B0604030504040204" pitchFamily="50" charset="-128"/>
              </a:rPr>
              <a:t>Diversity</a:t>
            </a:r>
            <a:r>
              <a:rPr kumimoji="1" lang="ja-JP" altLang="en-US" sz="1600" dirty="0">
                <a:solidFill>
                  <a:srgbClr val="6600FF"/>
                </a:solidFill>
                <a:latin typeface="メイリオ" panose="020B0604030504040204" pitchFamily="50" charset="-128"/>
                <a:ea typeface="メイリオ" panose="020B0604030504040204" pitchFamily="50" charset="-128"/>
              </a:rPr>
              <a:t>の概念（第１ステージ）</a:t>
            </a:r>
          </a:p>
        </p:txBody>
      </p:sp>
      <p:sp>
        <p:nvSpPr>
          <p:cNvPr id="6" name="四角形: 角を丸くする 5">
            <a:extLst>
              <a:ext uri="{FF2B5EF4-FFF2-40B4-BE49-F238E27FC236}">
                <a16:creationId xmlns:a16="http://schemas.microsoft.com/office/drawing/2014/main" id="{07B70490-001E-B269-771D-4D1045D1E619}"/>
              </a:ext>
            </a:extLst>
          </p:cNvPr>
          <p:cNvSpPr/>
          <p:nvPr/>
        </p:nvSpPr>
        <p:spPr>
          <a:xfrm>
            <a:off x="650183" y="1678598"/>
            <a:ext cx="10980000" cy="1476000"/>
          </a:xfrm>
          <a:prstGeom prst="roundRect">
            <a:avLst/>
          </a:prstGeom>
          <a:noFill/>
          <a:ln w="381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sz="2400" b="1" dirty="0">
                <a:solidFill>
                  <a:srgbClr val="6600FF"/>
                </a:solidFill>
                <a:latin typeface="メイリオ" panose="020B0604030504040204" pitchFamily="50" charset="-128"/>
                <a:ea typeface="メイリオ" panose="020B0604030504040204" pitchFamily="50" charset="-128"/>
              </a:rPr>
              <a:t>1960</a:t>
            </a:r>
            <a:r>
              <a:rPr kumimoji="1" lang="ja-JP" altLang="en-US" sz="2400" b="1" dirty="0">
                <a:solidFill>
                  <a:srgbClr val="6600FF"/>
                </a:solidFill>
                <a:latin typeface="メイリオ" panose="020B0604030504040204" pitchFamily="50" charset="-128"/>
                <a:ea typeface="メイリオ" panose="020B0604030504040204" pitchFamily="50" charset="-128"/>
              </a:rPr>
              <a:t>～</a:t>
            </a:r>
            <a:r>
              <a:rPr kumimoji="1" lang="en-US" altLang="ja-JP" sz="2400" b="1" dirty="0">
                <a:solidFill>
                  <a:srgbClr val="6600FF"/>
                </a:solidFill>
                <a:latin typeface="メイリオ" panose="020B0604030504040204" pitchFamily="50" charset="-128"/>
                <a:ea typeface="メイリオ" panose="020B0604030504040204" pitchFamily="50" charset="-128"/>
              </a:rPr>
              <a:t>1970</a:t>
            </a:r>
            <a:r>
              <a:rPr kumimoji="1" lang="ja-JP" altLang="en-US" sz="2400" b="1" dirty="0">
                <a:solidFill>
                  <a:srgbClr val="6600FF"/>
                </a:solidFill>
                <a:latin typeface="メイリオ" panose="020B0604030504040204" pitchFamily="50" charset="-128"/>
                <a:ea typeface="メイリオ" panose="020B0604030504040204" pitchFamily="50" charset="-128"/>
              </a:rPr>
              <a:t>年：米国公民権運動や女性運動を契機にダイバーシティが発展。　　</a:t>
            </a:r>
            <a:endParaRPr kumimoji="1" lang="en-US" altLang="ja-JP" sz="2400" b="1" dirty="0">
              <a:solidFill>
                <a:srgbClr val="6600FF"/>
              </a:solidFill>
              <a:latin typeface="メイリオ" panose="020B0604030504040204" pitchFamily="50" charset="-128"/>
              <a:ea typeface="メイリオ" panose="020B0604030504040204" pitchFamily="50" charset="-128"/>
            </a:endParaRPr>
          </a:p>
          <a:p>
            <a:r>
              <a:rPr kumimoji="1" lang="ja-JP" altLang="en-US" sz="2400" b="1" dirty="0">
                <a:solidFill>
                  <a:srgbClr val="6600FF"/>
                </a:solidFill>
                <a:latin typeface="メイリオ" panose="020B0604030504040204" pitchFamily="50" charset="-128"/>
                <a:ea typeface="メイリオ" panose="020B0604030504040204" pitchFamily="50" charset="-128"/>
              </a:rPr>
              <a:t>　　　　　　　　 雇用機会均等が主たる対象。　</a:t>
            </a:r>
            <a:endParaRPr kumimoji="1" lang="en-US" altLang="ja-JP" sz="2400" b="1" dirty="0">
              <a:solidFill>
                <a:srgbClr val="6600FF"/>
              </a:solidFill>
              <a:latin typeface="メイリオ" panose="020B0604030504040204" pitchFamily="50" charset="-128"/>
              <a:ea typeface="メイリオ" panose="020B0604030504040204" pitchFamily="50" charset="-128"/>
            </a:endParaRPr>
          </a:p>
          <a:p>
            <a:r>
              <a:rPr kumimoji="1" lang="ja-JP" altLang="en-US" sz="2000" b="1" dirty="0">
                <a:solidFill>
                  <a:srgbClr val="6600FF"/>
                </a:solidFill>
                <a:latin typeface="メイリオ" panose="020B0604030504040204" pitchFamily="50" charset="-128"/>
                <a:ea typeface="メイリオ" panose="020B0604030504040204" pitchFamily="50" charset="-128"/>
              </a:rPr>
              <a:t>１）</a:t>
            </a:r>
            <a:r>
              <a:rPr kumimoji="1" lang="en-US" altLang="ja-JP" sz="2000" b="1" dirty="0">
                <a:solidFill>
                  <a:srgbClr val="6600FF"/>
                </a:solidFill>
                <a:latin typeface="メイリオ" panose="020B0604030504040204" pitchFamily="50" charset="-128"/>
                <a:ea typeface="メイリオ" panose="020B0604030504040204" pitchFamily="50" charset="-128"/>
              </a:rPr>
              <a:t>1964</a:t>
            </a:r>
            <a:r>
              <a:rPr kumimoji="1" lang="ja-JP" altLang="en-US" sz="2000" b="1" dirty="0">
                <a:solidFill>
                  <a:srgbClr val="6600FF"/>
                </a:solidFill>
                <a:latin typeface="メイリオ" panose="020B0604030504040204" pitchFamily="50" charset="-128"/>
                <a:ea typeface="メイリオ" panose="020B0604030504040204" pitchFamily="50" charset="-128"/>
              </a:rPr>
              <a:t>年雇用機会均等法 </a:t>
            </a:r>
            <a:endParaRPr kumimoji="1" lang="en-US" altLang="ja-JP" sz="2000" b="1" dirty="0">
              <a:solidFill>
                <a:srgbClr val="6600FF"/>
              </a:solidFill>
              <a:latin typeface="メイリオ" panose="020B0604030504040204" pitchFamily="50" charset="-128"/>
              <a:ea typeface="メイリオ" panose="020B0604030504040204" pitchFamily="50" charset="-128"/>
            </a:endParaRPr>
          </a:p>
          <a:p>
            <a:r>
              <a:rPr kumimoji="1" lang="ja-JP" altLang="en-US" sz="2000" b="1" dirty="0">
                <a:solidFill>
                  <a:srgbClr val="6600FF"/>
                </a:solidFill>
                <a:latin typeface="メイリオ" panose="020B0604030504040204" pitchFamily="50" charset="-128"/>
                <a:ea typeface="メイリオ" panose="020B0604030504040204" pitchFamily="50" charset="-128"/>
              </a:rPr>
              <a:t>２）</a:t>
            </a:r>
            <a:r>
              <a:rPr kumimoji="1" lang="en-US" altLang="ja-JP" sz="2000" b="1" dirty="0">
                <a:solidFill>
                  <a:srgbClr val="6600FF"/>
                </a:solidFill>
                <a:latin typeface="メイリオ" panose="020B0604030504040204" pitchFamily="50" charset="-128"/>
                <a:ea typeface="メイリオ" panose="020B0604030504040204" pitchFamily="50" charset="-128"/>
              </a:rPr>
              <a:t>1965</a:t>
            </a:r>
            <a:r>
              <a:rPr kumimoji="1" lang="ja-JP" altLang="en-US" sz="2000" b="1" dirty="0">
                <a:solidFill>
                  <a:srgbClr val="6600FF"/>
                </a:solidFill>
                <a:latin typeface="メイリオ" panose="020B0604030504040204" pitchFamily="50" charset="-128"/>
                <a:ea typeface="メイリオ" panose="020B0604030504040204" pitchFamily="50" charset="-128"/>
              </a:rPr>
              <a:t>年：アファーマティブ・アクション（積極的差別是正措置：以下</a:t>
            </a:r>
            <a:r>
              <a:rPr kumimoji="1" lang="en-US" altLang="ja-JP" sz="2000" b="1" dirty="0">
                <a:solidFill>
                  <a:srgbClr val="6600FF"/>
                </a:solidFill>
                <a:latin typeface="メイリオ" panose="020B0604030504040204" pitchFamily="50" charset="-128"/>
                <a:ea typeface="メイリオ" panose="020B0604030504040204" pitchFamily="50" charset="-128"/>
              </a:rPr>
              <a:t>AA</a:t>
            </a:r>
            <a:r>
              <a:rPr kumimoji="1" lang="ja-JP" altLang="en-US" sz="2000" b="1" dirty="0">
                <a:solidFill>
                  <a:srgbClr val="6600FF"/>
                </a:solidFill>
                <a:latin typeface="メイリオ" panose="020B0604030504040204" pitchFamily="50" charset="-128"/>
                <a:ea typeface="メイリオ" panose="020B0604030504040204" pitchFamily="50" charset="-128"/>
              </a:rPr>
              <a:t>）</a:t>
            </a:r>
            <a:endParaRPr kumimoji="1" lang="en-US" altLang="ja-JP" sz="2000" b="1" dirty="0">
              <a:solidFill>
                <a:srgbClr val="6600FF"/>
              </a:solidFill>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a:t>
            </a:r>
          </a:p>
        </p:txBody>
      </p:sp>
      <p:pic>
        <p:nvPicPr>
          <p:cNvPr id="10" name="図 9">
            <a:extLst>
              <a:ext uri="{FF2B5EF4-FFF2-40B4-BE49-F238E27FC236}">
                <a16:creationId xmlns:a16="http://schemas.microsoft.com/office/drawing/2014/main" id="{85D04ECE-D1B1-30C6-9F26-125850450F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9651" y="60737"/>
            <a:ext cx="1074349" cy="1224000"/>
          </a:xfrm>
          <a:prstGeom prst="rect">
            <a:avLst/>
          </a:prstGeom>
        </p:spPr>
      </p:pic>
      <p:sp>
        <p:nvSpPr>
          <p:cNvPr id="8" name="四角形: 角を丸くする 7">
            <a:extLst>
              <a:ext uri="{FF2B5EF4-FFF2-40B4-BE49-F238E27FC236}">
                <a16:creationId xmlns:a16="http://schemas.microsoft.com/office/drawing/2014/main" id="{F6B49273-E504-B6A1-BB52-E787AE5AC826}"/>
              </a:ext>
            </a:extLst>
          </p:cNvPr>
          <p:cNvSpPr/>
          <p:nvPr/>
        </p:nvSpPr>
        <p:spPr>
          <a:xfrm>
            <a:off x="374910" y="3255077"/>
            <a:ext cx="3420000" cy="288000"/>
          </a:xfrm>
          <a:prstGeom prst="round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rgbClr val="00CC00"/>
                </a:solidFill>
                <a:latin typeface="メイリオ" panose="020B0604030504040204" pitchFamily="50" charset="-128"/>
                <a:ea typeface="メイリオ" panose="020B0604030504040204" pitchFamily="50" charset="-128"/>
              </a:rPr>
              <a:t>Diversity</a:t>
            </a:r>
            <a:r>
              <a:rPr kumimoji="1" lang="ja-JP" altLang="en-US" sz="1600" dirty="0">
                <a:solidFill>
                  <a:srgbClr val="00CC00"/>
                </a:solidFill>
                <a:latin typeface="メイリオ" panose="020B0604030504040204" pitchFamily="50" charset="-128"/>
                <a:ea typeface="メイリオ" panose="020B0604030504040204" pitchFamily="50" charset="-128"/>
              </a:rPr>
              <a:t>の概念（第２ステージ）</a:t>
            </a:r>
            <a:endParaRPr kumimoji="1" lang="ja-JP" altLang="en-US" sz="2000" dirty="0">
              <a:solidFill>
                <a:srgbClr val="00CC00"/>
              </a:solidFill>
              <a:latin typeface="メイリオ" panose="020B0604030504040204" pitchFamily="50" charset="-128"/>
              <a:ea typeface="メイリオ" panose="020B0604030504040204" pitchFamily="50" charset="-128"/>
            </a:endParaRPr>
          </a:p>
        </p:txBody>
      </p:sp>
      <p:sp>
        <p:nvSpPr>
          <p:cNvPr id="11" name="四角形: 角を丸くする 10">
            <a:extLst>
              <a:ext uri="{FF2B5EF4-FFF2-40B4-BE49-F238E27FC236}">
                <a16:creationId xmlns:a16="http://schemas.microsoft.com/office/drawing/2014/main" id="{DA30DCBD-EA2F-63B1-3B97-1772F469197C}"/>
              </a:ext>
            </a:extLst>
          </p:cNvPr>
          <p:cNvSpPr/>
          <p:nvPr/>
        </p:nvSpPr>
        <p:spPr>
          <a:xfrm>
            <a:off x="650183" y="3627581"/>
            <a:ext cx="10980000" cy="1116000"/>
          </a:xfrm>
          <a:prstGeom prst="round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2400" b="1" dirty="0">
                <a:solidFill>
                  <a:srgbClr val="00CC00"/>
                </a:solidFill>
                <a:latin typeface="メイリオ" panose="020B0604030504040204" pitchFamily="50" charset="-128"/>
                <a:ea typeface="メイリオ" panose="020B0604030504040204" pitchFamily="50" charset="-128"/>
              </a:rPr>
              <a:t>1970</a:t>
            </a:r>
            <a:r>
              <a:rPr kumimoji="1" lang="ja-JP" altLang="en-US" sz="2400" b="1" dirty="0">
                <a:solidFill>
                  <a:srgbClr val="00CC00"/>
                </a:solidFill>
                <a:latin typeface="メイリオ" panose="020B0604030504040204" pitchFamily="50" charset="-128"/>
                <a:ea typeface="メイリオ" panose="020B0604030504040204" pitchFamily="50" charset="-128"/>
              </a:rPr>
              <a:t>年～</a:t>
            </a:r>
            <a:r>
              <a:rPr kumimoji="1" lang="en-US" altLang="ja-JP" sz="2400" b="1" dirty="0">
                <a:solidFill>
                  <a:srgbClr val="00CC00"/>
                </a:solidFill>
                <a:latin typeface="メイリオ" panose="020B0604030504040204" pitchFamily="50" charset="-128"/>
                <a:ea typeface="メイリオ" panose="020B0604030504040204" pitchFamily="50" charset="-128"/>
              </a:rPr>
              <a:t>1980</a:t>
            </a:r>
            <a:r>
              <a:rPr kumimoji="1" lang="ja-JP" altLang="en-US" sz="2400" b="1" dirty="0">
                <a:solidFill>
                  <a:srgbClr val="00CC00"/>
                </a:solidFill>
                <a:latin typeface="メイリオ" panose="020B0604030504040204" pitchFamily="50" charset="-128"/>
                <a:ea typeface="メイリオ" panose="020B0604030504040204" pitchFamily="50" charset="-128"/>
              </a:rPr>
              <a:t>年：個々の持つ多様性に価値があり、理解尊重すべきとの</a:t>
            </a:r>
            <a:endParaRPr kumimoji="1" lang="en-US" altLang="ja-JP" sz="2400" b="1" dirty="0">
              <a:solidFill>
                <a:srgbClr val="00CC00"/>
              </a:solidFill>
              <a:latin typeface="メイリオ" panose="020B0604030504040204" pitchFamily="50" charset="-128"/>
              <a:ea typeface="メイリオ" panose="020B0604030504040204" pitchFamily="50" charset="-128"/>
            </a:endParaRPr>
          </a:p>
          <a:p>
            <a:r>
              <a:rPr kumimoji="1" lang="en-US" altLang="ja-JP" sz="2400" b="1" dirty="0">
                <a:solidFill>
                  <a:srgbClr val="00CC00"/>
                </a:solidFill>
                <a:latin typeface="メイリオ" panose="020B0604030504040204" pitchFamily="50" charset="-128"/>
                <a:ea typeface="メイリオ" panose="020B0604030504040204" pitchFamily="50" charset="-128"/>
              </a:rPr>
              <a:t>                            </a:t>
            </a:r>
            <a:r>
              <a:rPr kumimoji="1" lang="ja-JP" altLang="en-US" sz="2400" b="1" dirty="0">
                <a:solidFill>
                  <a:srgbClr val="00CC00"/>
                </a:solidFill>
                <a:latin typeface="メイリオ" panose="020B0604030504040204" pitchFamily="50" charset="-128"/>
                <a:ea typeface="メイリオ" panose="020B0604030504040204" pitchFamily="50" charset="-128"/>
              </a:rPr>
              <a:t>認識が拡大された</a:t>
            </a:r>
            <a:endParaRPr kumimoji="1" lang="en-US" altLang="ja-JP" sz="2400" b="1" dirty="0">
              <a:solidFill>
                <a:srgbClr val="00CC00"/>
              </a:solidFill>
              <a:latin typeface="メイリオ" panose="020B0604030504040204" pitchFamily="50" charset="-128"/>
              <a:ea typeface="メイリオ" panose="020B0604030504040204" pitchFamily="50" charset="-128"/>
            </a:endParaRPr>
          </a:p>
          <a:p>
            <a:r>
              <a:rPr kumimoji="1" lang="ja-JP" altLang="en-US" sz="2000" b="1" dirty="0">
                <a:solidFill>
                  <a:srgbClr val="00CC00"/>
                </a:solidFill>
                <a:latin typeface="メイリオ" panose="020B0604030504040204" pitchFamily="50" charset="-128"/>
                <a:ea typeface="メイリオ" panose="020B0604030504040204" pitchFamily="50" charset="-128"/>
              </a:rPr>
              <a:t>⇨組織内の人種差別や性差別の表出を最低限に抑えれための教育・訓練プログラムを実施した。</a:t>
            </a:r>
            <a:endParaRPr kumimoji="1" lang="ja-JP" altLang="en-US" sz="2000" dirty="0">
              <a:solidFill>
                <a:srgbClr val="00CC00"/>
              </a:solidFill>
              <a:latin typeface="メイリオ" panose="020B0604030504040204" pitchFamily="50" charset="-128"/>
              <a:ea typeface="メイリオ" panose="020B0604030504040204" pitchFamily="50" charset="-128"/>
            </a:endParaRPr>
          </a:p>
        </p:txBody>
      </p:sp>
      <p:sp>
        <p:nvSpPr>
          <p:cNvPr id="13" name="四角形: 角を丸くする 12">
            <a:extLst>
              <a:ext uri="{FF2B5EF4-FFF2-40B4-BE49-F238E27FC236}">
                <a16:creationId xmlns:a16="http://schemas.microsoft.com/office/drawing/2014/main" id="{33FA8D72-CB06-7A94-8148-C22705A20933}"/>
              </a:ext>
            </a:extLst>
          </p:cNvPr>
          <p:cNvSpPr/>
          <p:nvPr/>
        </p:nvSpPr>
        <p:spPr>
          <a:xfrm>
            <a:off x="650183" y="5247509"/>
            <a:ext cx="10980000" cy="1188000"/>
          </a:xfrm>
          <a:prstGeom prst="roundRect">
            <a:avLst/>
          </a:prstGeom>
          <a:noFill/>
          <a:ln w="38100">
            <a:solidFill>
              <a:srgbClr val="FF66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sz="2400" b="1" dirty="0">
                <a:solidFill>
                  <a:srgbClr val="FF66FF"/>
                </a:solidFill>
                <a:latin typeface="メイリオ" panose="020B0604030504040204" pitchFamily="50" charset="-128"/>
                <a:ea typeface="メイリオ" panose="020B0604030504040204" pitchFamily="50" charset="-128"/>
              </a:rPr>
              <a:t>1980</a:t>
            </a:r>
            <a:r>
              <a:rPr kumimoji="1" lang="ja-JP" altLang="en-US" sz="2400" b="1" dirty="0">
                <a:solidFill>
                  <a:srgbClr val="FF66FF"/>
                </a:solidFill>
                <a:latin typeface="メイリオ" panose="020B0604030504040204" pitchFamily="50" charset="-128"/>
                <a:ea typeface="メイリオ" panose="020B0604030504040204" pitchFamily="50" charset="-128"/>
              </a:rPr>
              <a:t>年以降：ダイバーシティが倫理問題から経営問題へシフト</a:t>
            </a:r>
            <a:endParaRPr kumimoji="1" lang="en-US" altLang="ja-JP" sz="2400" b="1" dirty="0">
              <a:solidFill>
                <a:srgbClr val="FF66FF"/>
              </a:solidFill>
              <a:latin typeface="メイリオ" panose="020B0604030504040204" pitchFamily="50" charset="-128"/>
              <a:ea typeface="メイリオ" panose="020B0604030504040204" pitchFamily="50" charset="-128"/>
            </a:endParaRPr>
          </a:p>
          <a:p>
            <a:r>
              <a:rPr kumimoji="1" lang="ja-JP" altLang="en-US" sz="2000" dirty="0">
                <a:solidFill>
                  <a:srgbClr val="FF66FF"/>
                </a:solidFill>
                <a:latin typeface="メイリオ" panose="020B0604030504040204" pitchFamily="50" charset="-128"/>
                <a:ea typeface="メイリオ" panose="020B0604030504040204" pitchFamily="50" charset="-128"/>
              </a:rPr>
              <a:t>　</a:t>
            </a:r>
            <a:r>
              <a:rPr kumimoji="1" lang="ja-JP" altLang="en-US" sz="2000" b="1" dirty="0">
                <a:solidFill>
                  <a:srgbClr val="FF66FF"/>
                </a:solidFill>
                <a:latin typeface="メイリオ" panose="020B0604030504040204" pitchFamily="50" charset="-128"/>
                <a:ea typeface="メイリオ" panose="020B0604030504040204" pitchFamily="50" charset="-128"/>
              </a:rPr>
              <a:t>⇨多様な人材を格差や差別是正のための取り組みから、価値を認め尊重する段階を経て</a:t>
            </a:r>
            <a:endParaRPr kumimoji="1" lang="en-US" altLang="ja-JP" sz="2000" b="1" dirty="0">
              <a:solidFill>
                <a:srgbClr val="FF66FF"/>
              </a:solidFill>
              <a:latin typeface="メイリオ" panose="020B0604030504040204" pitchFamily="50" charset="-128"/>
              <a:ea typeface="メイリオ" panose="020B0604030504040204" pitchFamily="50" charset="-128"/>
            </a:endParaRPr>
          </a:p>
          <a:p>
            <a:r>
              <a:rPr kumimoji="1" lang="en-US" altLang="ja-JP" sz="2000" b="1" dirty="0">
                <a:solidFill>
                  <a:srgbClr val="FF66FF"/>
                </a:solidFill>
                <a:latin typeface="メイリオ" panose="020B0604030504040204" pitchFamily="50" charset="-128"/>
                <a:ea typeface="メイリオ" panose="020B0604030504040204" pitchFamily="50" charset="-128"/>
              </a:rPr>
              <a:t>      </a:t>
            </a:r>
            <a:r>
              <a:rPr kumimoji="1" lang="ja-JP" altLang="en-US" sz="2000" b="1" dirty="0">
                <a:solidFill>
                  <a:srgbClr val="FF66FF"/>
                </a:solidFill>
                <a:latin typeface="メイリオ" panose="020B0604030504040204" pitchFamily="50" charset="-128"/>
                <a:ea typeface="メイリオ" panose="020B0604030504040204" pitchFamily="50" charset="-128"/>
              </a:rPr>
              <a:t>経営成果を得るための戦略的ダイバーシティ・マネジメントへ発展した。</a:t>
            </a:r>
            <a:endParaRPr kumimoji="1" lang="en-US" altLang="ja-JP" sz="2000" b="1" dirty="0">
              <a:solidFill>
                <a:srgbClr val="FF66FF"/>
              </a:solidFill>
              <a:latin typeface="メイリオ" panose="020B0604030504040204" pitchFamily="50" charset="-128"/>
              <a:ea typeface="メイリオ" panose="020B0604030504040204" pitchFamily="50" charset="-128"/>
            </a:endParaRPr>
          </a:p>
        </p:txBody>
      </p:sp>
      <p:sp>
        <p:nvSpPr>
          <p:cNvPr id="9" name="四角形: 角を丸くする 8">
            <a:extLst>
              <a:ext uri="{FF2B5EF4-FFF2-40B4-BE49-F238E27FC236}">
                <a16:creationId xmlns:a16="http://schemas.microsoft.com/office/drawing/2014/main" id="{2791FFB4-9A83-BECA-8A0A-3B39A98101B3}"/>
              </a:ext>
            </a:extLst>
          </p:cNvPr>
          <p:cNvSpPr/>
          <p:nvPr/>
        </p:nvSpPr>
        <p:spPr>
          <a:xfrm>
            <a:off x="374910" y="4891402"/>
            <a:ext cx="3420000" cy="288000"/>
          </a:xfrm>
          <a:prstGeom prst="roundRect">
            <a:avLst/>
          </a:prstGeom>
          <a:noFill/>
          <a:ln w="38100">
            <a:solidFill>
              <a:srgbClr val="FF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rgbClr val="FF66FF"/>
                </a:solidFill>
                <a:latin typeface="メイリオ" panose="020B0604030504040204" pitchFamily="50" charset="-128"/>
                <a:ea typeface="メイリオ" panose="020B0604030504040204" pitchFamily="50" charset="-128"/>
              </a:rPr>
              <a:t>Diversity</a:t>
            </a:r>
            <a:r>
              <a:rPr kumimoji="1" lang="ja-JP" altLang="en-US" sz="1600" dirty="0">
                <a:solidFill>
                  <a:srgbClr val="FF66FF"/>
                </a:solidFill>
                <a:latin typeface="メイリオ" panose="020B0604030504040204" pitchFamily="50" charset="-128"/>
                <a:ea typeface="メイリオ" panose="020B0604030504040204" pitchFamily="50" charset="-128"/>
              </a:rPr>
              <a:t>の概念（第３ステージ）</a:t>
            </a:r>
            <a:endParaRPr kumimoji="1" lang="ja-JP" altLang="en-US" sz="2000" dirty="0">
              <a:solidFill>
                <a:srgbClr val="FF66FF"/>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95522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82648D6-0DA0-ECCA-D05C-78CCA6F446BE}"/>
              </a:ext>
            </a:extLst>
          </p:cNvPr>
          <p:cNvSpPr>
            <a:spLocks noGrp="1"/>
          </p:cNvSpPr>
          <p:nvPr>
            <p:ph type="sldNum" sz="quarter" idx="4294967295"/>
          </p:nvPr>
        </p:nvSpPr>
        <p:spPr>
          <a:xfrm>
            <a:off x="11769725" y="115888"/>
            <a:ext cx="422275" cy="365125"/>
          </a:xfrm>
        </p:spPr>
        <p:txBody>
          <a:bodyPr/>
          <a:lstStyle/>
          <a:p>
            <a:fld id="{97A94E25-127B-4C48-AF96-44BA7B823777}" type="slidenum">
              <a:rPr lang="en-US" smtClean="0"/>
              <a:pPr/>
              <a:t>30</a:t>
            </a:fld>
            <a:endParaRPr lang="en-US" dirty="0"/>
          </a:p>
        </p:txBody>
      </p:sp>
      <p:graphicFrame>
        <p:nvGraphicFramePr>
          <p:cNvPr id="3" name="表 3">
            <a:extLst>
              <a:ext uri="{FF2B5EF4-FFF2-40B4-BE49-F238E27FC236}">
                <a16:creationId xmlns:a16="http://schemas.microsoft.com/office/drawing/2014/main" id="{C3B413BA-5E12-A775-4A11-48469D6C5046}"/>
              </a:ext>
            </a:extLst>
          </p:cNvPr>
          <p:cNvGraphicFramePr>
            <a:graphicFrameLocks noGrp="1"/>
          </p:cNvGraphicFramePr>
          <p:nvPr>
            <p:extLst>
              <p:ext uri="{D42A27DB-BD31-4B8C-83A1-F6EECF244321}">
                <p14:modId xmlns:p14="http://schemas.microsoft.com/office/powerpoint/2010/main" val="2195788442"/>
              </p:ext>
            </p:extLst>
          </p:nvPr>
        </p:nvGraphicFramePr>
        <p:xfrm>
          <a:off x="-7324" y="0"/>
          <a:ext cx="12192000" cy="1132317"/>
        </p:xfrm>
        <a:graphic>
          <a:graphicData uri="http://schemas.openxmlformats.org/drawingml/2006/table">
            <a:tbl>
              <a:tblPr firstRow="1" bandRow="1">
                <a:tableStyleId>{2D5ABB26-0587-4C30-8999-92F81FD0307C}</a:tableStyleId>
              </a:tblPr>
              <a:tblGrid>
                <a:gridCol w="12192000">
                  <a:extLst>
                    <a:ext uri="{9D8B030D-6E8A-4147-A177-3AD203B41FA5}">
                      <a16:colId xmlns:a16="http://schemas.microsoft.com/office/drawing/2014/main" val="2774115519"/>
                    </a:ext>
                  </a:extLst>
                </a:gridCol>
              </a:tblGrid>
              <a:tr h="1132317">
                <a:tc>
                  <a:txBody>
                    <a:bodyPr/>
                    <a:lstStyle/>
                    <a:p>
                      <a:pPr algn="ctr"/>
                      <a:r>
                        <a:rPr kumimoji="1" lang="ja-JP" altLang="en-US" sz="4000" b="1" dirty="0">
                          <a:solidFill>
                            <a:schemeClr val="bg2"/>
                          </a:solidFill>
                          <a:latin typeface="メイリオ" panose="020B0604030504040204" pitchFamily="50" charset="-128"/>
                          <a:ea typeface="メイリオ" panose="020B0604030504040204" pitchFamily="50" charset="-128"/>
                        </a:rPr>
                        <a:t>戦略計画委員会からのメッセージ</a:t>
                      </a:r>
                      <a:endParaRPr kumimoji="1" lang="en-US" altLang="ja-JP" sz="4000" b="1" dirty="0">
                        <a:solidFill>
                          <a:schemeClr val="bg2"/>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solidFill>
                            <a:schemeClr val="bg1"/>
                          </a:solidFill>
                          <a:latin typeface="メイリオ" panose="020B0604030504040204" pitchFamily="50" charset="-128"/>
                          <a:ea typeface="メイリオ" panose="020B0604030504040204" pitchFamily="50" charset="-128"/>
                        </a:rPr>
                        <a:t>2024-25</a:t>
                      </a:r>
                      <a:r>
                        <a:rPr kumimoji="1" lang="ja-JP" altLang="en-US" sz="2000" b="1" dirty="0">
                          <a:solidFill>
                            <a:schemeClr val="bg1"/>
                          </a:solidFill>
                          <a:latin typeface="メイリオ" panose="020B0604030504040204" pitchFamily="50" charset="-128"/>
                          <a:ea typeface="メイリオ" panose="020B0604030504040204" pitchFamily="50" charset="-128"/>
                        </a:rPr>
                        <a:t>年</a:t>
                      </a:r>
                      <a:r>
                        <a:rPr kumimoji="1" lang="en-US" altLang="ja-JP" sz="2000" b="1" dirty="0">
                          <a:solidFill>
                            <a:schemeClr val="bg1"/>
                          </a:solidFill>
                          <a:latin typeface="メイリオ" panose="020B0604030504040204" pitchFamily="50" charset="-128"/>
                          <a:ea typeface="メイリオ" panose="020B0604030504040204" pitchFamily="50" charset="-128"/>
                        </a:rPr>
                        <a:t>RI</a:t>
                      </a:r>
                      <a:r>
                        <a:rPr kumimoji="1" lang="ja-JP" altLang="en-US" sz="2000" b="1" dirty="0">
                          <a:solidFill>
                            <a:schemeClr val="bg1"/>
                          </a:solidFill>
                          <a:latin typeface="メイリオ" panose="020B0604030504040204" pitchFamily="50" charset="-128"/>
                          <a:ea typeface="メイリオ" panose="020B0604030504040204" pitchFamily="50" charset="-128"/>
                        </a:rPr>
                        <a:t>会長・戦略計画委員会元委員長：ステファニー Ａ</a:t>
                      </a:r>
                      <a:r>
                        <a:rPr kumimoji="1" lang="en-US" altLang="ja-JP" sz="2000" b="1" dirty="0">
                          <a:solidFill>
                            <a:schemeClr val="bg1"/>
                          </a:solidFill>
                          <a:latin typeface="メイリオ" panose="020B0604030504040204" pitchFamily="50" charset="-128"/>
                          <a:ea typeface="メイリオ" panose="020B0604030504040204" pitchFamily="50" charset="-128"/>
                        </a:rPr>
                        <a:t>. </a:t>
                      </a:r>
                      <a:r>
                        <a:rPr kumimoji="1" lang="ja-JP" altLang="en-US" sz="2000" b="1" dirty="0">
                          <a:solidFill>
                            <a:schemeClr val="bg1"/>
                          </a:solidFill>
                          <a:latin typeface="メイリオ" panose="020B0604030504040204" pitchFamily="50" charset="-128"/>
                          <a:ea typeface="メイリオ" panose="020B0604030504040204" pitchFamily="50" charset="-128"/>
                        </a:rPr>
                        <a:t>アーチック</a:t>
                      </a:r>
                    </a:p>
                  </a:txBody>
                  <a:tcPr anchor="ctr">
                    <a:solidFill>
                      <a:srgbClr val="9966FF"/>
                    </a:solidFill>
                  </a:tcPr>
                </a:tc>
                <a:extLst>
                  <a:ext uri="{0D108BD9-81ED-4DB2-BD59-A6C34878D82A}">
                    <a16:rowId xmlns:a16="http://schemas.microsoft.com/office/drawing/2014/main" val="2801436260"/>
                  </a:ext>
                </a:extLst>
              </a:tr>
            </a:tbl>
          </a:graphicData>
        </a:graphic>
      </p:graphicFrame>
      <p:graphicFrame>
        <p:nvGraphicFramePr>
          <p:cNvPr id="4" name="表 4">
            <a:extLst>
              <a:ext uri="{FF2B5EF4-FFF2-40B4-BE49-F238E27FC236}">
                <a16:creationId xmlns:a16="http://schemas.microsoft.com/office/drawing/2014/main" id="{3DE2F8BB-F7EC-45C8-4ACE-18E60D8BAF83}"/>
              </a:ext>
            </a:extLst>
          </p:cNvPr>
          <p:cNvGraphicFramePr>
            <a:graphicFrameLocks noGrp="1"/>
          </p:cNvGraphicFramePr>
          <p:nvPr>
            <p:extLst>
              <p:ext uri="{D42A27DB-BD31-4B8C-83A1-F6EECF244321}">
                <p14:modId xmlns:p14="http://schemas.microsoft.com/office/powerpoint/2010/main" val="3276503169"/>
              </p:ext>
            </p:extLst>
          </p:nvPr>
        </p:nvGraphicFramePr>
        <p:xfrm>
          <a:off x="196490" y="1462723"/>
          <a:ext cx="11784372" cy="6339840"/>
        </p:xfrm>
        <a:graphic>
          <a:graphicData uri="http://schemas.openxmlformats.org/drawingml/2006/table">
            <a:tbl>
              <a:tblPr firstRow="1" bandRow="1">
                <a:tableStyleId>{2D5ABB26-0587-4C30-8999-92F81FD0307C}</a:tableStyleId>
              </a:tblPr>
              <a:tblGrid>
                <a:gridCol w="11784372">
                  <a:extLst>
                    <a:ext uri="{9D8B030D-6E8A-4147-A177-3AD203B41FA5}">
                      <a16:colId xmlns:a16="http://schemas.microsoft.com/office/drawing/2014/main" val="750070567"/>
                    </a:ext>
                  </a:extLst>
                </a:gridCol>
              </a:tblGrid>
              <a:tr h="5940000">
                <a:tc>
                  <a:txBody>
                    <a:bodyPr/>
                    <a:lstStyle/>
                    <a:p>
                      <a:pPr>
                        <a:spcBef>
                          <a:spcPts val="600"/>
                        </a:spcBef>
                      </a:pPr>
                      <a:r>
                        <a:rPr kumimoji="1" lang="ja-JP" altLang="en-US" sz="2000" dirty="0">
                          <a:solidFill>
                            <a:schemeClr val="tx1"/>
                          </a:solidFill>
                          <a:latin typeface="メイリオ" panose="020B0604030504040204" pitchFamily="50" charset="-128"/>
                          <a:ea typeface="メイリオ" panose="020B0604030504040204" pitchFamily="50" charset="-128"/>
                        </a:rPr>
                        <a:t>ロータリーの新しい戦略計画は、これまでの計画と異なっている。</a:t>
                      </a:r>
                      <a:endParaRPr kumimoji="1" lang="en-US" altLang="ja-JP" sz="2000" dirty="0">
                        <a:solidFill>
                          <a:schemeClr val="tx1"/>
                        </a:solidFill>
                        <a:latin typeface="メイリオ" panose="020B0604030504040204" pitchFamily="50" charset="-128"/>
                        <a:ea typeface="メイリオ" panose="020B0604030504040204" pitchFamily="50" charset="-128"/>
                      </a:endParaRPr>
                    </a:p>
                    <a:p>
                      <a:pPr>
                        <a:spcBef>
                          <a:spcPts val="600"/>
                        </a:spcBef>
                      </a:pPr>
                      <a:r>
                        <a:rPr kumimoji="1" lang="ja-JP" altLang="en-US" sz="2000" dirty="0">
                          <a:solidFill>
                            <a:schemeClr val="tx1"/>
                          </a:solidFill>
                          <a:latin typeface="メイリオ" panose="020B0604030504040204" pitchFamily="50" charset="-128"/>
                          <a:ea typeface="メイリオ" panose="020B0604030504040204" pitchFamily="50" charset="-128"/>
                        </a:rPr>
                        <a:t>新しい計画には、</a:t>
                      </a:r>
                      <a:r>
                        <a:rPr kumimoji="1" lang="ja-JP" altLang="en-US" sz="2000" b="1" dirty="0">
                          <a:solidFill>
                            <a:srgbClr val="3333FF"/>
                          </a:solidFill>
                          <a:latin typeface="メイリオ" panose="020B0604030504040204" pitchFamily="50" charset="-128"/>
                          <a:ea typeface="メイリオ" panose="020B0604030504040204" pitchFamily="50" charset="-128"/>
                        </a:rPr>
                        <a:t>力強い未来を協力して築く事への行動を促す</a:t>
                      </a:r>
                      <a:r>
                        <a:rPr kumimoji="1" lang="ja-JP" altLang="en-US" sz="2000" b="1" dirty="0">
                          <a:solidFill>
                            <a:schemeClr val="tx1"/>
                          </a:solidFill>
                          <a:latin typeface="メイリオ" panose="020B0604030504040204" pitchFamily="50" charset="-128"/>
                          <a:ea typeface="メイリオ" panose="020B0604030504040204" pitchFamily="50" charset="-128"/>
                        </a:rPr>
                        <a:t>「</a:t>
                      </a:r>
                      <a:r>
                        <a:rPr kumimoji="1" lang="ja-JP" altLang="en-US" sz="2000" b="1" dirty="0">
                          <a:solidFill>
                            <a:srgbClr val="FF0000"/>
                          </a:solidFill>
                          <a:latin typeface="メイリオ" panose="020B0604030504040204" pitchFamily="50" charset="-128"/>
                          <a:ea typeface="メイリオ" panose="020B0604030504040204" pitchFamily="50" charset="-128"/>
                        </a:rPr>
                        <a:t>行動計画</a:t>
                      </a:r>
                      <a:r>
                        <a:rPr kumimoji="1" lang="ja-JP" altLang="en-US" sz="2000" b="1" dirty="0">
                          <a:solidFill>
                            <a:schemeClr val="tx1"/>
                          </a:solidFill>
                          <a:latin typeface="メイリオ" panose="020B0604030504040204" pitchFamily="50" charset="-128"/>
                          <a:ea typeface="メイリオ" panose="020B0604030504040204" pitchFamily="50" charset="-128"/>
                        </a:rPr>
                        <a:t>」</a:t>
                      </a:r>
                      <a:endParaRPr kumimoji="1" lang="en-US" altLang="ja-JP" sz="2000" b="1" dirty="0">
                        <a:solidFill>
                          <a:schemeClr val="tx1"/>
                        </a:solidFill>
                        <a:latin typeface="メイリオ" panose="020B0604030504040204" pitchFamily="50" charset="-128"/>
                        <a:ea typeface="メイリオ" panose="020B0604030504040204" pitchFamily="50" charset="-128"/>
                      </a:endParaRPr>
                    </a:p>
                    <a:p>
                      <a:pPr>
                        <a:spcBef>
                          <a:spcPts val="600"/>
                        </a:spcBef>
                      </a:pPr>
                      <a:r>
                        <a:rPr kumimoji="1" lang="ja-JP" altLang="en-US" sz="2000" b="0" dirty="0">
                          <a:solidFill>
                            <a:schemeClr val="tx1"/>
                          </a:solidFill>
                          <a:latin typeface="メイリオ" panose="020B0604030504040204" pitchFamily="50" charset="-128"/>
                          <a:ea typeface="メイリオ" panose="020B0604030504040204" pitchFamily="50" charset="-128"/>
                        </a:rPr>
                        <a:t>が含まれている</a:t>
                      </a:r>
                      <a:r>
                        <a:rPr kumimoji="1" lang="ja-JP" altLang="en-US" sz="2000" dirty="0">
                          <a:solidFill>
                            <a:schemeClr val="tx1"/>
                          </a:solidFill>
                          <a:latin typeface="メイリオ" panose="020B0604030504040204" pitchFamily="50" charset="-128"/>
                          <a:ea typeface="メイリオ" panose="020B0604030504040204" pitchFamily="50" charset="-128"/>
                        </a:rPr>
                        <a:t>。</a:t>
                      </a:r>
                      <a:endParaRPr kumimoji="1" lang="en-US" altLang="ja-JP" sz="2000" dirty="0">
                        <a:solidFill>
                          <a:schemeClr val="tx1"/>
                        </a:solidFill>
                        <a:latin typeface="メイリオ" panose="020B0604030504040204" pitchFamily="50" charset="-128"/>
                        <a:ea typeface="メイリオ" panose="020B0604030504040204" pitchFamily="50" charset="-128"/>
                      </a:endParaRPr>
                    </a:p>
                    <a:p>
                      <a:pPr>
                        <a:spcBef>
                          <a:spcPts val="600"/>
                        </a:spcBef>
                      </a:pPr>
                      <a:r>
                        <a:rPr kumimoji="1" lang="ja-JP" altLang="en-US" sz="2000" dirty="0">
                          <a:solidFill>
                            <a:schemeClr val="tx1"/>
                          </a:solidFill>
                          <a:latin typeface="メイリオ" panose="020B0604030504040204" pitchFamily="50" charset="-128"/>
                          <a:ea typeface="メイリオ" panose="020B0604030504040204" pitchFamily="50" charset="-128"/>
                        </a:rPr>
                        <a:t>この計画を通じて</a:t>
                      </a:r>
                      <a:r>
                        <a:rPr kumimoji="1" lang="ja-JP" altLang="en-US" sz="2000" b="1" dirty="0">
                          <a:solidFill>
                            <a:schemeClr val="tx1"/>
                          </a:solidFill>
                          <a:latin typeface="メイリオ" panose="020B0604030504040204" pitchFamily="50" charset="-128"/>
                          <a:ea typeface="メイリオ" panose="020B0604030504040204" pitchFamily="50" charset="-128"/>
                        </a:rPr>
                        <a:t>、</a:t>
                      </a:r>
                      <a:r>
                        <a:rPr kumimoji="1" lang="ja-JP" altLang="en-US" sz="2000" b="1" dirty="0">
                          <a:solidFill>
                            <a:srgbClr val="3333FF"/>
                          </a:solidFill>
                          <a:latin typeface="メイリオ" panose="020B0604030504040204" pitchFamily="50" charset="-128"/>
                          <a:ea typeface="メイリオ" panose="020B0604030504040204" pitchFamily="50" charset="-128"/>
                        </a:rPr>
                        <a:t>行動人が手を取り合い、価値観を同じくする者同士が</a:t>
                      </a:r>
                      <a:endParaRPr kumimoji="1" lang="en-US" altLang="ja-JP" sz="2000" b="1" dirty="0">
                        <a:solidFill>
                          <a:srgbClr val="3333FF"/>
                        </a:solidFill>
                        <a:latin typeface="メイリオ" panose="020B0604030504040204" pitchFamily="50" charset="-128"/>
                        <a:ea typeface="メイリオ" panose="020B0604030504040204" pitchFamily="50" charset="-128"/>
                      </a:endParaRPr>
                    </a:p>
                    <a:p>
                      <a:pPr>
                        <a:spcBef>
                          <a:spcPts val="600"/>
                        </a:spcBef>
                      </a:pPr>
                      <a:r>
                        <a:rPr kumimoji="1" lang="ja-JP" altLang="en-US" sz="2000" b="1" dirty="0">
                          <a:solidFill>
                            <a:srgbClr val="3333FF"/>
                          </a:solidFill>
                          <a:latin typeface="メイリオ" panose="020B0604030504040204" pitchFamily="50" charset="-128"/>
                          <a:ea typeface="メイリオ" panose="020B0604030504040204" pitchFamily="50" charset="-128"/>
                        </a:rPr>
                        <a:t>つながり、世界と自分自身の中に持続可能な変化を生むために活動する</a:t>
                      </a:r>
                      <a:endParaRPr kumimoji="1" lang="en-US" altLang="ja-JP" sz="2000" b="1" dirty="0">
                        <a:solidFill>
                          <a:srgbClr val="3333FF"/>
                        </a:solidFill>
                        <a:latin typeface="メイリオ" panose="020B0604030504040204" pitchFamily="50" charset="-128"/>
                        <a:ea typeface="メイリオ" panose="020B0604030504040204" pitchFamily="50" charset="-128"/>
                      </a:endParaRPr>
                    </a:p>
                    <a:p>
                      <a:pPr>
                        <a:spcBef>
                          <a:spcPts val="600"/>
                        </a:spcBef>
                      </a:pPr>
                      <a:r>
                        <a:rPr kumimoji="1" lang="ja-JP" altLang="en-US" sz="2000" b="1" dirty="0">
                          <a:solidFill>
                            <a:srgbClr val="3333FF"/>
                          </a:solidFill>
                          <a:latin typeface="メイリオ" panose="020B0604030504040204" pitchFamily="50" charset="-128"/>
                          <a:ea typeface="メイリオ" panose="020B0604030504040204" pitchFamily="50" charset="-128"/>
                        </a:rPr>
                        <a:t>ことで何が可能となるか、私たちが認識すること</a:t>
                      </a:r>
                      <a:r>
                        <a:rPr kumimoji="1" lang="ja-JP" altLang="en-US" sz="2000" dirty="0">
                          <a:solidFill>
                            <a:schemeClr val="tx1"/>
                          </a:solidFill>
                          <a:latin typeface="メイリオ" panose="020B0604030504040204" pitchFamily="50" charset="-128"/>
                          <a:ea typeface="メイリオ" panose="020B0604030504040204" pitchFamily="50" charset="-128"/>
                        </a:rPr>
                        <a:t>ができる。</a:t>
                      </a:r>
                      <a:endParaRPr kumimoji="1" lang="en-US" altLang="ja-JP" sz="20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ja-JP" altLang="en-US" sz="2000" dirty="0">
                          <a:latin typeface="メイリオ" panose="020B0604030504040204" pitchFamily="50" charset="-128"/>
                          <a:ea typeface="メイリオ" panose="020B0604030504040204" pitchFamily="50" charset="-128"/>
                        </a:rPr>
                        <a:t>私たちは、</a:t>
                      </a:r>
                      <a:r>
                        <a:rPr lang="ja-JP" altLang="en-US" sz="2000" b="1" dirty="0">
                          <a:latin typeface="メイリオ" panose="020B0604030504040204" pitchFamily="50" charset="-128"/>
                          <a:ea typeface="メイリオ" panose="020B0604030504040204" pitchFamily="50" charset="-128"/>
                        </a:rPr>
                        <a:t>「</a:t>
                      </a:r>
                      <a:r>
                        <a:rPr lang="ja-JP" altLang="en-US" sz="2000" b="1" dirty="0">
                          <a:solidFill>
                            <a:srgbClr val="FF0000"/>
                          </a:solidFill>
                          <a:latin typeface="メイリオ" panose="020B0604030504040204" pitchFamily="50" charset="-128"/>
                          <a:ea typeface="メイリオ" panose="020B0604030504040204" pitchFamily="50" charset="-128"/>
                        </a:rPr>
                        <a:t>世界を変える行動人</a:t>
                      </a:r>
                      <a:r>
                        <a:rPr lang="ja-JP" altLang="en-US" sz="2000" b="1"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として、</a:t>
                      </a:r>
                      <a:r>
                        <a:rPr lang="ja-JP" altLang="en-US" sz="2000" b="1" dirty="0">
                          <a:latin typeface="メイリオ" panose="020B0604030504040204" pitchFamily="50" charset="-128"/>
                          <a:ea typeface="メイリオ" panose="020B0604030504040204" pitchFamily="50" charset="-128"/>
                        </a:rPr>
                        <a:t>強い</a:t>
                      </a:r>
                      <a:r>
                        <a:rPr lang="ja-JP" altLang="en-US" sz="2000" b="1" dirty="0">
                          <a:solidFill>
                            <a:srgbClr val="FF0000"/>
                          </a:solidFill>
                          <a:latin typeface="メイリオ" panose="020B0604030504040204" pitchFamily="50" charset="-128"/>
                          <a:ea typeface="メイリオ" panose="020B0604030504040204" pitchFamily="50" charset="-128"/>
                        </a:rPr>
                        <a:t>目的意識を共有</a:t>
                      </a:r>
                      <a:r>
                        <a:rPr lang="ja-JP" altLang="en-US" sz="2000" b="1" dirty="0">
                          <a:latin typeface="メイリオ" panose="020B0604030504040204" pitchFamily="50" charset="-128"/>
                          <a:ea typeface="メイリオ" panose="020B0604030504040204" pitchFamily="50" charset="-128"/>
                        </a:rPr>
                        <a:t>する。</a:t>
                      </a:r>
                      <a:endParaRPr kumimoji="1" lang="en-US" altLang="ja-JP" sz="2000" dirty="0">
                        <a:solidFill>
                          <a:schemeClr val="tx1"/>
                        </a:solidFill>
                        <a:latin typeface="メイリオ" panose="020B0604030504040204" pitchFamily="50" charset="-128"/>
                        <a:ea typeface="メイリオ" panose="020B0604030504040204" pitchFamily="50" charset="-128"/>
                      </a:endParaRPr>
                    </a:p>
                    <a:p>
                      <a:pPr>
                        <a:spcBef>
                          <a:spcPts val="600"/>
                        </a:spcBef>
                      </a:pPr>
                      <a:r>
                        <a:rPr kumimoji="1" lang="ja-JP" altLang="en-US" sz="2800" b="1" dirty="0">
                          <a:solidFill>
                            <a:schemeClr val="tx1"/>
                          </a:solidFill>
                          <a:latin typeface="メイリオ" panose="020B0604030504040204" pitchFamily="50" charset="-128"/>
                          <a:ea typeface="メイリオ" panose="020B0604030504040204" pitchFamily="50" charset="-128"/>
                        </a:rPr>
                        <a:t>戦略的優先事項</a:t>
                      </a:r>
                      <a:endParaRPr kumimoji="1" lang="en-US" altLang="ja-JP" sz="2800" b="1" dirty="0">
                        <a:solidFill>
                          <a:schemeClr val="tx1"/>
                        </a:solidFill>
                        <a:latin typeface="メイリオ" panose="020B0604030504040204" pitchFamily="50" charset="-128"/>
                        <a:ea typeface="メイリオ" panose="020B0604030504040204" pitchFamily="50" charset="-128"/>
                      </a:endParaRPr>
                    </a:p>
                    <a:p>
                      <a:pPr marL="457200" indent="-457200">
                        <a:spcBef>
                          <a:spcPts val="600"/>
                        </a:spcBef>
                        <a:buFont typeface="+mj-lt"/>
                        <a:buAutoNum type="arabicPeriod"/>
                      </a:pPr>
                      <a:r>
                        <a:rPr kumimoji="1" lang="ja-JP" altLang="en-US" sz="2800" b="1" dirty="0">
                          <a:solidFill>
                            <a:schemeClr val="tx1"/>
                          </a:solidFill>
                          <a:latin typeface="メイリオ" panose="020B0604030504040204" pitchFamily="50" charset="-128"/>
                          <a:ea typeface="メイリオ" panose="020B0604030504040204" pitchFamily="50" charset="-128"/>
                        </a:rPr>
                        <a:t>大きなインパクトをもたらす</a:t>
                      </a:r>
                      <a:endParaRPr kumimoji="1" lang="en-US" altLang="ja-JP" sz="2800" b="1" dirty="0">
                        <a:solidFill>
                          <a:schemeClr val="tx1"/>
                        </a:solidFill>
                        <a:latin typeface="メイリオ" panose="020B0604030504040204" pitchFamily="50" charset="-128"/>
                        <a:ea typeface="メイリオ" panose="020B0604030504040204" pitchFamily="50" charset="-128"/>
                      </a:endParaRPr>
                    </a:p>
                    <a:p>
                      <a:pPr marL="457200" indent="-457200">
                        <a:spcBef>
                          <a:spcPts val="600"/>
                        </a:spcBef>
                        <a:buFont typeface="+mj-lt"/>
                        <a:buAutoNum type="arabicPeriod"/>
                      </a:pPr>
                      <a:r>
                        <a:rPr kumimoji="1" lang="ja-JP" altLang="en-US" sz="2800" b="1" dirty="0">
                          <a:solidFill>
                            <a:schemeClr val="tx1"/>
                          </a:solidFill>
                          <a:latin typeface="メイリオ" panose="020B0604030504040204" pitchFamily="50" charset="-128"/>
                          <a:ea typeface="メイリオ" panose="020B0604030504040204" pitchFamily="50" charset="-128"/>
                        </a:rPr>
                        <a:t>参加者の基盤を広げる</a:t>
                      </a:r>
                      <a:endParaRPr kumimoji="1" lang="en-US" altLang="ja-JP" sz="2800" b="1" dirty="0">
                        <a:solidFill>
                          <a:schemeClr val="tx1"/>
                        </a:solidFill>
                        <a:latin typeface="メイリオ" panose="020B0604030504040204" pitchFamily="50" charset="-128"/>
                        <a:ea typeface="メイリオ" panose="020B0604030504040204" pitchFamily="50" charset="-128"/>
                      </a:endParaRPr>
                    </a:p>
                    <a:p>
                      <a:pPr marL="457200" indent="-457200">
                        <a:spcBef>
                          <a:spcPts val="600"/>
                        </a:spcBef>
                        <a:buFont typeface="+mj-lt"/>
                        <a:buAutoNum type="arabicPeriod"/>
                      </a:pPr>
                      <a:r>
                        <a:rPr kumimoji="1" lang="ja-JP" altLang="en-US" sz="2800" b="1" dirty="0">
                          <a:solidFill>
                            <a:schemeClr val="tx1"/>
                          </a:solidFill>
                          <a:latin typeface="メイリオ" panose="020B0604030504040204" pitchFamily="50" charset="-128"/>
                          <a:ea typeface="メイリオ" panose="020B0604030504040204" pitchFamily="50" charset="-128"/>
                        </a:rPr>
                        <a:t>参加者の積極的なかかわりをうながす</a:t>
                      </a:r>
                      <a:endParaRPr kumimoji="1" lang="en-US" altLang="ja-JP" sz="2800" b="1" dirty="0">
                        <a:solidFill>
                          <a:schemeClr val="tx1"/>
                        </a:solidFill>
                        <a:latin typeface="メイリオ" panose="020B0604030504040204" pitchFamily="50" charset="-128"/>
                        <a:ea typeface="メイリオ" panose="020B0604030504040204" pitchFamily="50" charset="-128"/>
                      </a:endParaRPr>
                    </a:p>
                    <a:p>
                      <a:pPr marL="457200" indent="-457200">
                        <a:spcBef>
                          <a:spcPts val="600"/>
                        </a:spcBef>
                        <a:buFont typeface="+mj-lt"/>
                        <a:buAutoNum type="arabicPeriod"/>
                      </a:pPr>
                      <a:r>
                        <a:rPr kumimoji="1" lang="ja-JP" altLang="en-US" sz="2800" b="1" dirty="0">
                          <a:solidFill>
                            <a:schemeClr val="tx1"/>
                          </a:solidFill>
                          <a:latin typeface="メイリオ" panose="020B0604030504040204" pitchFamily="50" charset="-128"/>
                          <a:ea typeface="メイリオ" panose="020B0604030504040204" pitchFamily="50" charset="-128"/>
                        </a:rPr>
                        <a:t>適応力を高める</a:t>
                      </a:r>
                      <a:endParaRPr kumimoji="1" lang="en-US" altLang="ja-JP" sz="2800" b="1" dirty="0">
                        <a:solidFill>
                          <a:schemeClr val="tx1"/>
                        </a:solidFill>
                        <a:latin typeface="メイリオ" panose="020B0604030504040204" pitchFamily="50" charset="-128"/>
                        <a:ea typeface="メイリオ" panose="020B0604030504040204" pitchFamily="50" charset="-128"/>
                      </a:endParaRPr>
                    </a:p>
                    <a:p>
                      <a:pPr marL="0" indent="0">
                        <a:spcBef>
                          <a:spcPts val="600"/>
                        </a:spcBef>
                        <a:buFont typeface="+mj-lt"/>
                        <a:buNone/>
                      </a:pPr>
                      <a:endParaRPr kumimoji="1" lang="en-US" altLang="ja-JP" sz="2000" dirty="0">
                        <a:solidFill>
                          <a:schemeClr val="tx1"/>
                        </a:solidFill>
                        <a:latin typeface="メイリオ" panose="020B0604030504040204" pitchFamily="50" charset="-128"/>
                        <a:ea typeface="メイリオ" panose="020B0604030504040204" pitchFamily="50" charset="-128"/>
                      </a:endParaRPr>
                    </a:p>
                    <a:p>
                      <a:pPr marL="457200" indent="-457200">
                        <a:spcBef>
                          <a:spcPts val="600"/>
                        </a:spcBef>
                        <a:buFont typeface="+mj-lt"/>
                        <a:buAutoNum type="arabicPeriod"/>
                      </a:pPr>
                      <a:endParaRPr kumimoji="1" lang="en-US" altLang="ja-JP" sz="2000" dirty="0">
                        <a:solidFill>
                          <a:schemeClr val="tx1"/>
                        </a:solidFill>
                        <a:latin typeface="メイリオ" panose="020B0604030504040204" pitchFamily="50" charset="-128"/>
                        <a:ea typeface="メイリオ" panose="020B0604030504040204" pitchFamily="50" charset="-128"/>
                      </a:endParaRPr>
                    </a:p>
                    <a:p>
                      <a:pPr>
                        <a:spcBef>
                          <a:spcPts val="600"/>
                        </a:spcBef>
                      </a:pPr>
                      <a:endParaRPr kumimoji="1" lang="en-US" altLang="ja-JP" sz="2000" dirty="0">
                        <a:solidFill>
                          <a:schemeClr val="tx1"/>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889756025"/>
                  </a:ext>
                </a:extLst>
              </a:tr>
            </a:tbl>
          </a:graphicData>
        </a:graphic>
      </p:graphicFrame>
      <p:pic>
        <p:nvPicPr>
          <p:cNvPr id="6" name="図 5">
            <a:extLst>
              <a:ext uri="{FF2B5EF4-FFF2-40B4-BE49-F238E27FC236}">
                <a16:creationId xmlns:a16="http://schemas.microsoft.com/office/drawing/2014/main" id="{5C656816-656A-7579-5CD8-69C4843AA2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8456" y="1462723"/>
            <a:ext cx="2988000" cy="4482000"/>
          </a:xfrm>
          <a:prstGeom prst="rect">
            <a:avLst/>
          </a:prstGeom>
        </p:spPr>
      </p:pic>
      <p:pic>
        <p:nvPicPr>
          <p:cNvPr id="7" name="図 6">
            <a:extLst>
              <a:ext uri="{FF2B5EF4-FFF2-40B4-BE49-F238E27FC236}">
                <a16:creationId xmlns:a16="http://schemas.microsoft.com/office/drawing/2014/main" id="{1EC1F3CF-174A-AEA4-9339-5CF7C4004105}"/>
              </a:ext>
            </a:extLst>
          </p:cNvPr>
          <p:cNvPicPr>
            <a:picLocks noChangeAspect="1"/>
          </p:cNvPicPr>
          <p:nvPr/>
        </p:nvPicPr>
        <p:blipFill>
          <a:blip r:embed="rId4"/>
          <a:stretch>
            <a:fillRect/>
          </a:stretch>
        </p:blipFill>
        <p:spPr>
          <a:xfrm>
            <a:off x="10576862" y="6166607"/>
            <a:ext cx="1404000" cy="528236"/>
          </a:xfrm>
          <a:prstGeom prst="rect">
            <a:avLst/>
          </a:prstGeom>
        </p:spPr>
      </p:pic>
      <p:pic>
        <p:nvPicPr>
          <p:cNvPr id="5" name="図 4">
            <a:extLst>
              <a:ext uri="{FF2B5EF4-FFF2-40B4-BE49-F238E27FC236}">
                <a16:creationId xmlns:a16="http://schemas.microsoft.com/office/drawing/2014/main" id="{ACA9959E-E6C6-365E-F1DB-AEEC7663F3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5804" y="163988"/>
            <a:ext cx="1074349" cy="1224000"/>
          </a:xfrm>
          <a:prstGeom prst="rect">
            <a:avLst/>
          </a:prstGeom>
        </p:spPr>
      </p:pic>
    </p:spTree>
    <p:extLst>
      <p:ext uri="{BB962C8B-B14F-4D97-AF65-F5344CB8AC3E}">
        <p14:creationId xmlns:p14="http://schemas.microsoft.com/office/powerpoint/2010/main" val="415685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F753BA6-7D32-1A56-23C1-4A7B1F6CFA3F}"/>
              </a:ext>
            </a:extLst>
          </p:cNvPr>
          <p:cNvSpPr>
            <a:spLocks noGrp="1"/>
          </p:cNvSpPr>
          <p:nvPr>
            <p:ph type="sldNum" sz="quarter" idx="4294967295"/>
          </p:nvPr>
        </p:nvSpPr>
        <p:spPr>
          <a:xfrm>
            <a:off x="11769725" y="115888"/>
            <a:ext cx="422275" cy="365125"/>
          </a:xfrm>
        </p:spPr>
        <p:txBody>
          <a:bodyPr/>
          <a:lstStyle/>
          <a:p>
            <a:fld id="{97A94E25-127B-4C48-AF96-44BA7B823777}" type="slidenum">
              <a:rPr lang="en-US" smtClean="0"/>
              <a:pPr/>
              <a:t>31</a:t>
            </a:fld>
            <a:endParaRPr lang="en-US" dirty="0"/>
          </a:p>
        </p:txBody>
      </p:sp>
      <p:graphicFrame>
        <p:nvGraphicFramePr>
          <p:cNvPr id="3" name="表 3">
            <a:extLst>
              <a:ext uri="{FF2B5EF4-FFF2-40B4-BE49-F238E27FC236}">
                <a16:creationId xmlns:a16="http://schemas.microsoft.com/office/drawing/2014/main" id="{58244B2E-C179-B2CB-F1CF-A33A66EBBF4F}"/>
              </a:ext>
            </a:extLst>
          </p:cNvPr>
          <p:cNvGraphicFramePr>
            <a:graphicFrameLocks noGrp="1"/>
          </p:cNvGraphicFramePr>
          <p:nvPr/>
        </p:nvGraphicFramePr>
        <p:xfrm>
          <a:off x="0" y="0"/>
          <a:ext cx="12191999" cy="1645920"/>
        </p:xfrm>
        <a:graphic>
          <a:graphicData uri="http://schemas.openxmlformats.org/drawingml/2006/table">
            <a:tbl>
              <a:tblPr firstRow="1" bandRow="1">
                <a:tableStyleId>{284E427A-3D55-4303-BF80-6455036E1DE7}</a:tableStyleId>
              </a:tblPr>
              <a:tblGrid>
                <a:gridCol w="12191999">
                  <a:extLst>
                    <a:ext uri="{9D8B030D-6E8A-4147-A177-3AD203B41FA5}">
                      <a16:colId xmlns:a16="http://schemas.microsoft.com/office/drawing/2014/main" val="3999556106"/>
                    </a:ext>
                  </a:extLst>
                </a:gridCol>
              </a:tblGrid>
              <a:tr h="1604804">
                <a:tc>
                  <a:txBody>
                    <a:bodyPr/>
                    <a:lstStyle/>
                    <a:p>
                      <a:pPr algn="ctr"/>
                      <a:r>
                        <a:rPr kumimoji="1" lang="ja-JP" altLang="en-US" sz="5400" dirty="0">
                          <a:latin typeface="メイリオ" panose="020B0604030504040204" pitchFamily="50" charset="-128"/>
                          <a:ea typeface="メイリオ" panose="020B0604030504040204" pitchFamily="50" charset="-128"/>
                        </a:rPr>
                        <a:t>戦略計画とは</a:t>
                      </a:r>
                      <a:endParaRPr kumimoji="1" lang="en-US" altLang="ja-JP" sz="5400" dirty="0">
                        <a:latin typeface="メイリオ" panose="020B0604030504040204" pitchFamily="50" charset="-128"/>
                        <a:ea typeface="メイリオ" panose="020B0604030504040204" pitchFamily="50" charset="-128"/>
                      </a:endParaRPr>
                    </a:p>
                    <a:p>
                      <a:pPr algn="ctr"/>
                      <a:r>
                        <a:rPr kumimoji="1" lang="en-US" altLang="ja-JP" sz="2000" dirty="0">
                          <a:latin typeface="メイリオ" panose="020B0604030504040204" pitchFamily="50" charset="-128"/>
                          <a:ea typeface="メイリオ" panose="020B0604030504040204" pitchFamily="50" charset="-128"/>
                        </a:rPr>
                        <a:t>-100</a:t>
                      </a:r>
                      <a:r>
                        <a:rPr kumimoji="1" lang="ja-JP" altLang="en-US" sz="2000" dirty="0">
                          <a:latin typeface="メイリオ" panose="020B0604030504040204" pitchFamily="50" charset="-128"/>
                          <a:ea typeface="メイリオ" panose="020B0604030504040204" pitchFamily="50" charset="-128"/>
                        </a:rPr>
                        <a:t>万人の調査のフィードバックから</a:t>
                      </a:r>
                      <a:r>
                        <a:rPr kumimoji="1" lang="en-US" altLang="ja-JP" sz="2000" dirty="0">
                          <a:latin typeface="メイリオ" panose="020B0604030504040204" pitchFamily="50" charset="-128"/>
                          <a:ea typeface="メイリオ" panose="020B0604030504040204" pitchFamily="50" charset="-128"/>
                        </a:rPr>
                        <a:t>-</a:t>
                      </a:r>
                    </a:p>
                    <a:p>
                      <a:pPr algn="ctr"/>
                      <a:r>
                        <a:rPr kumimoji="1" lang="en-US" altLang="ja-JP" sz="2800" dirty="0">
                          <a:latin typeface="メイリオ" panose="020B0604030504040204" pitchFamily="50" charset="-128"/>
                          <a:ea typeface="メイリオ" panose="020B0604030504040204" pitchFamily="50" charset="-128"/>
                        </a:rPr>
                        <a:t>2024-25</a:t>
                      </a:r>
                      <a:r>
                        <a:rPr kumimoji="1" lang="ja-JP" altLang="en-US" sz="2800" dirty="0">
                          <a:latin typeface="メイリオ" panose="020B0604030504040204" pitchFamily="50" charset="-128"/>
                          <a:ea typeface="メイリオ" panose="020B0604030504040204" pitchFamily="50" charset="-128"/>
                        </a:rPr>
                        <a:t>年</a:t>
                      </a:r>
                      <a:r>
                        <a:rPr kumimoji="1" lang="en-US" altLang="ja-JP" sz="2800" dirty="0">
                          <a:latin typeface="メイリオ" panose="020B0604030504040204" pitchFamily="50" charset="-128"/>
                          <a:ea typeface="メイリオ" panose="020B0604030504040204" pitchFamily="50" charset="-128"/>
                        </a:rPr>
                        <a:t>RI</a:t>
                      </a:r>
                      <a:r>
                        <a:rPr kumimoji="1" lang="ja-JP" altLang="en-US" sz="2800" dirty="0">
                          <a:latin typeface="メイリオ" panose="020B0604030504040204" pitchFamily="50" charset="-128"/>
                          <a:ea typeface="メイリオ" panose="020B0604030504040204" pitchFamily="50" charset="-128"/>
                        </a:rPr>
                        <a:t>会長 ステファニー</a:t>
                      </a:r>
                      <a:r>
                        <a:rPr kumimoji="1" lang="en-US" altLang="ja-JP" sz="2800" dirty="0">
                          <a:latin typeface="メイリオ" panose="020B0604030504040204" pitchFamily="50" charset="-128"/>
                          <a:ea typeface="メイリオ" panose="020B0604030504040204" pitchFamily="50" charset="-128"/>
                        </a:rPr>
                        <a:t>A.</a:t>
                      </a:r>
                      <a:r>
                        <a:rPr kumimoji="1" lang="ja-JP" altLang="en-US" sz="2800" dirty="0">
                          <a:latin typeface="メイリオ" panose="020B0604030504040204" pitchFamily="50" charset="-128"/>
                          <a:ea typeface="メイリオ" panose="020B0604030504040204" pitchFamily="50" charset="-128"/>
                        </a:rPr>
                        <a:t>アーチック</a:t>
                      </a:r>
                    </a:p>
                  </a:txBody>
                  <a:tcPr anchor="ctr">
                    <a:solidFill>
                      <a:srgbClr val="9966FF"/>
                    </a:solidFill>
                  </a:tcPr>
                </a:tc>
                <a:extLst>
                  <a:ext uri="{0D108BD9-81ED-4DB2-BD59-A6C34878D82A}">
                    <a16:rowId xmlns:a16="http://schemas.microsoft.com/office/drawing/2014/main" val="3071565138"/>
                  </a:ext>
                </a:extLst>
              </a:tr>
            </a:tbl>
          </a:graphicData>
        </a:graphic>
      </p:graphicFrame>
      <p:graphicFrame>
        <p:nvGraphicFramePr>
          <p:cNvPr id="4" name="表 4">
            <a:extLst>
              <a:ext uri="{FF2B5EF4-FFF2-40B4-BE49-F238E27FC236}">
                <a16:creationId xmlns:a16="http://schemas.microsoft.com/office/drawing/2014/main" id="{0448C630-402B-A55F-19FC-60A579FC2E36}"/>
              </a:ext>
            </a:extLst>
          </p:cNvPr>
          <p:cNvGraphicFramePr>
            <a:graphicFrameLocks noGrp="1"/>
          </p:cNvGraphicFramePr>
          <p:nvPr/>
        </p:nvGraphicFramePr>
        <p:xfrm>
          <a:off x="217714" y="1940895"/>
          <a:ext cx="11756572" cy="4682328"/>
        </p:xfrm>
        <a:graphic>
          <a:graphicData uri="http://schemas.openxmlformats.org/drawingml/2006/table">
            <a:tbl>
              <a:tblPr firstRow="1" bandRow="1">
                <a:tableStyleId>{5C22544A-7EE6-4342-B048-85BDC9FD1C3A}</a:tableStyleId>
              </a:tblPr>
              <a:tblGrid>
                <a:gridCol w="11756572">
                  <a:extLst>
                    <a:ext uri="{9D8B030D-6E8A-4147-A177-3AD203B41FA5}">
                      <a16:colId xmlns:a16="http://schemas.microsoft.com/office/drawing/2014/main" val="94768467"/>
                    </a:ext>
                  </a:extLst>
                </a:gridCol>
              </a:tblGrid>
              <a:tr h="4682328">
                <a:tc>
                  <a: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3600" b="1" u="wavyHeavy" baseline="0" dirty="0">
                          <a:solidFill>
                            <a:srgbClr val="FF0000"/>
                          </a:solidFill>
                          <a:latin typeface="メイリオ" panose="020B0604030504040204" pitchFamily="50" charset="-128"/>
                          <a:ea typeface="メイリオ" panose="020B0604030504040204" pitchFamily="50" charset="-128"/>
                        </a:rPr>
                        <a:t>ロータリーの伝統や価値観を払拭するするものではない</a:t>
                      </a:r>
                      <a:r>
                        <a:rPr kumimoji="1" lang="ja-JP" altLang="en-US" sz="3600" b="1" u="none" baseline="0" dirty="0">
                          <a:solidFill>
                            <a:srgbClr val="FF0000"/>
                          </a:solidFill>
                          <a:latin typeface="メイリオ" panose="020B0604030504040204" pitchFamily="50" charset="-128"/>
                          <a:ea typeface="メイリオ" panose="020B0604030504040204" pitchFamily="50" charset="-128"/>
                        </a:rPr>
                        <a:t>。</a:t>
                      </a:r>
                      <a:endParaRPr kumimoji="1" lang="en-US" altLang="ja-JP" sz="3600" b="1" u="none" baseline="0" dirty="0">
                        <a:solidFill>
                          <a:srgbClr val="FF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en-US" altLang="ja-JP" sz="3600" b="1" dirty="0">
                          <a:solidFill>
                            <a:schemeClr val="tx1"/>
                          </a:solidFill>
                          <a:latin typeface="メイリオ" panose="020B0604030504040204" pitchFamily="50" charset="-128"/>
                          <a:ea typeface="メイリオ" panose="020B0604030504040204" pitchFamily="50" charset="-128"/>
                        </a:rPr>
                        <a:t>《</a:t>
                      </a:r>
                      <a:r>
                        <a:rPr kumimoji="1" lang="ja-JP" altLang="en-US" sz="3600" b="1" dirty="0">
                          <a:solidFill>
                            <a:schemeClr val="tx1"/>
                          </a:solidFill>
                          <a:latin typeface="メイリオ" panose="020B0604030504040204" pitchFamily="50" charset="-128"/>
                          <a:ea typeface="メイリオ" panose="020B0604030504040204" pitchFamily="50" charset="-128"/>
                        </a:rPr>
                        <a:t>目的</a:t>
                      </a:r>
                      <a:r>
                        <a:rPr kumimoji="1" lang="en-US" altLang="ja-JP" sz="3600" b="1" dirty="0">
                          <a:solidFill>
                            <a:schemeClr val="tx1"/>
                          </a:solidFill>
                          <a:latin typeface="メイリオ" panose="020B0604030504040204" pitchFamily="50" charset="-128"/>
                          <a:ea typeface="メイリオ" panose="020B0604030504040204" pitchFamily="50" charset="-128"/>
                        </a:rPr>
                        <a:t>》</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en-US" altLang="ja-JP" sz="3200" b="1" u="dashHeavy" baseline="0" dirty="0">
                          <a:solidFill>
                            <a:schemeClr val="tx1"/>
                          </a:solidFill>
                          <a:latin typeface="メイリオ" panose="020B0604030504040204" pitchFamily="50" charset="-128"/>
                          <a:ea typeface="メイリオ" panose="020B0604030504040204" pitchFamily="50" charset="-128"/>
                        </a:rPr>
                        <a:t>1</a:t>
                      </a:r>
                      <a:r>
                        <a:rPr kumimoji="1" lang="ja-JP" altLang="en-US" sz="3200" b="1" u="dashHeavy" baseline="0" dirty="0">
                          <a:solidFill>
                            <a:schemeClr val="tx1"/>
                          </a:solidFill>
                          <a:latin typeface="メイリオ" panose="020B0604030504040204" pitchFamily="50" charset="-128"/>
                          <a:ea typeface="メイリオ" panose="020B0604030504040204" pitchFamily="50" charset="-128"/>
                        </a:rPr>
                        <a:t>）</a:t>
                      </a:r>
                      <a:r>
                        <a:rPr kumimoji="1" lang="ja-JP" altLang="en-US" sz="3200" b="1" u="dashHeavy" baseline="0" dirty="0">
                          <a:solidFill>
                            <a:srgbClr val="FF0000"/>
                          </a:solidFill>
                          <a:latin typeface="メイリオ" panose="020B0604030504040204" pitchFamily="50" charset="-128"/>
                          <a:ea typeface="メイリオ" panose="020B0604030504040204" pitchFamily="50" charset="-128"/>
                        </a:rPr>
                        <a:t>組織を強化</a:t>
                      </a:r>
                      <a:r>
                        <a:rPr kumimoji="1" lang="ja-JP" altLang="en-US" sz="3200" b="1" dirty="0">
                          <a:solidFill>
                            <a:schemeClr val="tx1"/>
                          </a:solidFill>
                          <a:latin typeface="メイリオ" panose="020B0604030504040204" pitchFamily="50" charset="-128"/>
                          <a:ea typeface="メイリオ" panose="020B0604030504040204" pitchFamily="50" charset="-128"/>
                        </a:rPr>
                        <a:t>することでロータリーの</a:t>
                      </a:r>
                      <a:r>
                        <a:rPr kumimoji="1" lang="ja-JP" altLang="en-US" sz="3200" b="1" u="dashHeavy" baseline="0" dirty="0">
                          <a:solidFill>
                            <a:srgbClr val="FF0000"/>
                          </a:solidFill>
                          <a:latin typeface="メイリオ" panose="020B0604030504040204" pitchFamily="50" charset="-128"/>
                          <a:ea typeface="メイリオ" panose="020B0604030504040204" pitchFamily="50" charset="-128"/>
                        </a:rPr>
                        <a:t>価値観を守る</a:t>
                      </a:r>
                      <a:r>
                        <a:rPr kumimoji="1" lang="ja-JP" altLang="en-US" sz="3200" b="1" dirty="0">
                          <a:solidFill>
                            <a:schemeClr val="tx1"/>
                          </a:solidFill>
                          <a:latin typeface="メイリオ" panose="020B0604030504040204" pitchFamily="50" charset="-128"/>
                          <a:ea typeface="メイリオ" panose="020B0604030504040204" pitchFamily="50" charset="-128"/>
                        </a:rPr>
                        <a:t>こと、</a:t>
                      </a:r>
                      <a:endParaRPr kumimoji="1" lang="en-US" altLang="ja-JP" sz="3200" b="1"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1200"/>
                        </a:spcBef>
                        <a:spcAft>
                          <a:spcPts val="0"/>
                        </a:spcAft>
                        <a:buClrTx/>
                        <a:buSzTx/>
                        <a:buFontTx/>
                        <a:buNone/>
                        <a:tabLst/>
                        <a:defRPr/>
                      </a:pPr>
                      <a:r>
                        <a:rPr kumimoji="1" lang="en-US" altLang="ja-JP" sz="3200" b="1" dirty="0">
                          <a:solidFill>
                            <a:schemeClr val="tx1"/>
                          </a:solidFill>
                          <a:latin typeface="メイリオ" panose="020B0604030504040204" pitchFamily="50" charset="-128"/>
                          <a:ea typeface="メイリオ" panose="020B0604030504040204" pitchFamily="50" charset="-128"/>
                        </a:rPr>
                        <a:t>2</a:t>
                      </a:r>
                      <a:r>
                        <a:rPr kumimoji="1" lang="ja-JP" altLang="en-US" sz="3200" b="1" dirty="0">
                          <a:solidFill>
                            <a:schemeClr val="tx1"/>
                          </a:solidFill>
                          <a:latin typeface="メイリオ" panose="020B0604030504040204" pitchFamily="50" charset="-128"/>
                          <a:ea typeface="メイリオ" panose="020B0604030504040204" pitchFamily="50" charset="-128"/>
                        </a:rPr>
                        <a:t>）効果的な方策を用いることで</a:t>
                      </a:r>
                      <a:r>
                        <a:rPr kumimoji="1" lang="ja-JP" altLang="en-US" sz="3200" b="1" dirty="0">
                          <a:solidFill>
                            <a:srgbClr val="FF0000"/>
                          </a:solidFill>
                          <a:latin typeface="メイリオ" panose="020B0604030504040204" pitchFamily="50" charset="-128"/>
                          <a:ea typeface="メイリオ" panose="020B0604030504040204" pitchFamily="50" charset="-128"/>
                        </a:rPr>
                        <a:t>あらゆるレベルで</a:t>
                      </a:r>
                      <a:r>
                        <a:rPr kumimoji="1" lang="ja-JP" altLang="en-US" sz="3200" b="1" u="dashHeavy" baseline="0" dirty="0">
                          <a:solidFill>
                            <a:srgbClr val="FF0000"/>
                          </a:solidFill>
                          <a:latin typeface="メイリオ" panose="020B0604030504040204" pitchFamily="50" charset="-128"/>
                          <a:ea typeface="メイリオ" panose="020B0604030504040204" pitchFamily="50" charset="-128"/>
                        </a:rPr>
                        <a:t>組織を強化</a:t>
                      </a:r>
                      <a:r>
                        <a:rPr kumimoji="1" lang="ja-JP" altLang="en-US" sz="3200" b="1" dirty="0">
                          <a:solidFill>
                            <a:schemeClr val="tx1"/>
                          </a:solidFill>
                          <a:latin typeface="メイリオ" panose="020B0604030504040204" pitchFamily="50" charset="-128"/>
                          <a:ea typeface="メイリオ" panose="020B0604030504040204" pitchFamily="50" charset="-128"/>
                        </a:rPr>
                        <a:t>、</a:t>
                      </a:r>
                      <a:endParaRPr kumimoji="1" lang="en-US" altLang="ja-JP" sz="3200" b="1"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1200"/>
                        </a:spcBef>
                        <a:spcAft>
                          <a:spcPts val="0"/>
                        </a:spcAft>
                        <a:buClrTx/>
                        <a:buSzTx/>
                        <a:buFontTx/>
                        <a:buNone/>
                        <a:tabLst/>
                        <a:defRPr/>
                      </a:pPr>
                      <a:r>
                        <a:rPr kumimoji="1" lang="en-US" altLang="ja-JP" sz="3200" b="1" dirty="0">
                          <a:solidFill>
                            <a:schemeClr val="tx1"/>
                          </a:solidFill>
                          <a:latin typeface="メイリオ" panose="020B0604030504040204" pitchFamily="50" charset="-128"/>
                          <a:ea typeface="メイリオ" panose="020B0604030504040204" pitchFamily="50" charset="-128"/>
                        </a:rPr>
                        <a:t>3</a:t>
                      </a:r>
                      <a:r>
                        <a:rPr kumimoji="1" lang="ja-JP" altLang="en-US" sz="3200" b="1" dirty="0">
                          <a:solidFill>
                            <a:schemeClr val="tx1"/>
                          </a:solidFill>
                          <a:latin typeface="メイリオ" panose="020B0604030504040204" pitchFamily="50" charset="-128"/>
                          <a:ea typeface="メイリオ" panose="020B0604030504040204" pitchFamily="50" charset="-128"/>
                        </a:rPr>
                        <a:t>）ロータリーの全参加者が</a:t>
                      </a:r>
                      <a:r>
                        <a:rPr kumimoji="1" lang="ja-JP" altLang="en-US" sz="3200" b="1" u="dashHeavy" baseline="0" dirty="0">
                          <a:solidFill>
                            <a:srgbClr val="FF0000"/>
                          </a:solidFill>
                          <a:latin typeface="メイリオ" panose="020B0604030504040204" pitchFamily="50" charset="-128"/>
                          <a:ea typeface="メイリオ" panose="020B0604030504040204" pitchFamily="50" charset="-128"/>
                        </a:rPr>
                        <a:t>有意義で価値ある経験可能</a:t>
                      </a:r>
                      <a:r>
                        <a:rPr kumimoji="1" lang="ja-JP" altLang="en-US" sz="3200" b="1" dirty="0">
                          <a:solidFill>
                            <a:schemeClr val="tx1"/>
                          </a:solidFill>
                          <a:latin typeface="メイリオ" panose="020B0604030504040204" pitchFamily="50" charset="-128"/>
                          <a:ea typeface="メイリオ" panose="020B0604030504040204" pitchFamily="50" charset="-128"/>
                        </a:rPr>
                        <a:t>とする</a:t>
                      </a:r>
                      <a:endParaRPr kumimoji="1" lang="en-US" altLang="ja-JP" sz="3200" b="1"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1200"/>
                        </a:spcBef>
                        <a:spcAft>
                          <a:spcPts val="0"/>
                        </a:spcAft>
                        <a:buClrTx/>
                        <a:buSzTx/>
                        <a:buFontTx/>
                        <a:buNone/>
                        <a:tabLst/>
                        <a:defRPr/>
                      </a:pPr>
                      <a:r>
                        <a:rPr kumimoji="1" lang="en-US" altLang="ja-JP" sz="3200" b="1" dirty="0">
                          <a:solidFill>
                            <a:schemeClr val="tx1"/>
                          </a:solidFill>
                          <a:latin typeface="メイリオ" panose="020B0604030504040204" pitchFamily="50" charset="-128"/>
                          <a:ea typeface="メイリオ" panose="020B0604030504040204" pitchFamily="50" charset="-128"/>
                        </a:rPr>
                        <a:t>4</a:t>
                      </a:r>
                      <a:r>
                        <a:rPr kumimoji="1" lang="ja-JP" altLang="en-US" sz="3200" b="1" dirty="0">
                          <a:solidFill>
                            <a:schemeClr val="tx1"/>
                          </a:solidFill>
                          <a:latin typeface="メイリオ" panose="020B0604030504040204" pitchFamily="50" charset="-128"/>
                          <a:ea typeface="メイリオ" panose="020B0604030504040204" pitchFamily="50" charset="-128"/>
                        </a:rPr>
                        <a:t>）より大勢の</a:t>
                      </a:r>
                      <a:r>
                        <a:rPr kumimoji="1" lang="ja-JP" altLang="en-US" sz="3200" b="1" u="dashHeavy" baseline="0" dirty="0">
                          <a:solidFill>
                            <a:srgbClr val="FF0000"/>
                          </a:solidFill>
                          <a:latin typeface="メイリオ" panose="020B0604030504040204" pitchFamily="50" charset="-128"/>
                          <a:ea typeface="メイリオ" panose="020B0604030504040204" pitchFamily="50" charset="-128"/>
                        </a:rPr>
                        <a:t>人の暮らしと地域社会をより良くする</a:t>
                      </a:r>
                      <a:r>
                        <a:rPr kumimoji="1" lang="ja-JP" altLang="en-US" sz="3200" b="1" dirty="0">
                          <a:solidFill>
                            <a:schemeClr val="tx1"/>
                          </a:solidFill>
                          <a:latin typeface="メイリオ" panose="020B0604030504040204" pitchFamily="50" charset="-128"/>
                          <a:ea typeface="メイリオ" panose="020B0604030504040204" pitchFamily="50" charset="-128"/>
                        </a:rPr>
                        <a:t>こと</a:t>
                      </a:r>
                      <a:endParaRPr kumimoji="1" lang="en-US" altLang="ja-JP" sz="3200" b="1" dirty="0">
                        <a:solidFill>
                          <a:schemeClr val="tx1"/>
                        </a:solidFill>
                        <a:latin typeface="メイリオ" panose="020B0604030504040204" pitchFamily="50" charset="-128"/>
                        <a:ea typeface="メイリオ" panose="020B0604030504040204" pitchFamily="50" charset="-128"/>
                      </a:endParaRPr>
                    </a:p>
                  </a:txBody>
                  <a:tcPr>
                    <a:solidFill>
                      <a:schemeClr val="bg1"/>
                    </a:solidFill>
                  </a:tcPr>
                </a:tc>
                <a:extLst>
                  <a:ext uri="{0D108BD9-81ED-4DB2-BD59-A6C34878D82A}">
                    <a16:rowId xmlns:a16="http://schemas.microsoft.com/office/drawing/2014/main" val="3817670348"/>
                  </a:ext>
                </a:extLst>
              </a:tr>
            </a:tbl>
          </a:graphicData>
        </a:graphic>
      </p:graphicFrame>
      <p:pic>
        <p:nvPicPr>
          <p:cNvPr id="5" name="図 4">
            <a:extLst>
              <a:ext uri="{FF2B5EF4-FFF2-40B4-BE49-F238E27FC236}">
                <a16:creationId xmlns:a16="http://schemas.microsoft.com/office/drawing/2014/main" id="{A9B84CEC-CEBE-3B8D-D045-7D5E4DF6F3AC}"/>
              </a:ext>
            </a:extLst>
          </p:cNvPr>
          <p:cNvPicPr>
            <a:picLocks noChangeAspect="1"/>
          </p:cNvPicPr>
          <p:nvPr/>
        </p:nvPicPr>
        <p:blipFill>
          <a:blip r:embed="rId3"/>
          <a:stretch>
            <a:fillRect/>
          </a:stretch>
        </p:blipFill>
        <p:spPr>
          <a:xfrm>
            <a:off x="10845804" y="6274112"/>
            <a:ext cx="1243899" cy="468000"/>
          </a:xfrm>
          <a:prstGeom prst="rect">
            <a:avLst/>
          </a:prstGeom>
        </p:spPr>
      </p:pic>
      <p:pic>
        <p:nvPicPr>
          <p:cNvPr id="6" name="図 5">
            <a:extLst>
              <a:ext uri="{FF2B5EF4-FFF2-40B4-BE49-F238E27FC236}">
                <a16:creationId xmlns:a16="http://schemas.microsoft.com/office/drawing/2014/main" id="{B8BB76BA-9AF4-9778-7E88-DA675BB9A2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5804" y="163988"/>
            <a:ext cx="1074349" cy="1224000"/>
          </a:xfrm>
          <a:prstGeom prst="rect">
            <a:avLst/>
          </a:prstGeom>
        </p:spPr>
      </p:pic>
    </p:spTree>
    <p:extLst>
      <p:ext uri="{BB962C8B-B14F-4D97-AF65-F5344CB8AC3E}">
        <p14:creationId xmlns:p14="http://schemas.microsoft.com/office/powerpoint/2010/main" val="3997444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6038D3-9FEF-F864-5B2D-03F16E6A75AF}"/>
              </a:ext>
            </a:extLst>
          </p:cNvPr>
          <p:cNvSpPr>
            <a:spLocks noGrp="1"/>
          </p:cNvSpPr>
          <p:nvPr>
            <p:ph type="title"/>
          </p:nvPr>
        </p:nvSpPr>
        <p:spPr>
          <a:xfrm>
            <a:off x="0" y="0"/>
            <a:ext cx="12192000" cy="1346200"/>
          </a:xfrm>
          <a:solidFill>
            <a:srgbClr val="9966FF"/>
          </a:solidFill>
        </p:spPr>
        <p:txBody>
          <a:bodyPr anchor="ctr"/>
          <a:lstStyle/>
          <a:p>
            <a:pPr algn="ctr"/>
            <a:r>
              <a:rPr kumimoji="1" lang="ja-JP" altLang="en-US" dirty="0">
                <a:solidFill>
                  <a:schemeClr val="bg1"/>
                </a:solidFill>
                <a:latin typeface="メイリオ" panose="020B0604030504040204" pitchFamily="50" charset="-128"/>
                <a:ea typeface="メイリオ" panose="020B0604030504040204" pitchFamily="50" charset="-128"/>
              </a:rPr>
              <a:t>結　果（１）</a:t>
            </a:r>
          </a:p>
        </p:txBody>
      </p:sp>
      <p:sp>
        <p:nvSpPr>
          <p:cNvPr id="3" name="コンテンツ プレースホルダー 2">
            <a:extLst>
              <a:ext uri="{FF2B5EF4-FFF2-40B4-BE49-F238E27FC236}">
                <a16:creationId xmlns:a16="http://schemas.microsoft.com/office/drawing/2014/main" id="{194A2247-B400-D681-DA5B-4D1DDA16F562}"/>
              </a:ext>
            </a:extLst>
          </p:cNvPr>
          <p:cNvSpPr>
            <a:spLocks noGrp="1"/>
          </p:cNvSpPr>
          <p:nvPr>
            <p:ph idx="1"/>
          </p:nvPr>
        </p:nvSpPr>
        <p:spPr>
          <a:xfrm>
            <a:off x="445675" y="1493175"/>
            <a:ext cx="11645346" cy="5867746"/>
          </a:xfrm>
        </p:spPr>
        <p:txBody>
          <a:bodyPr>
            <a:normAutofit lnSpcReduction="10000"/>
          </a:bodyPr>
          <a:lstStyle/>
          <a:p>
            <a:pPr marL="0" indent="0">
              <a:buNone/>
            </a:pPr>
            <a:r>
              <a:rPr kumimoji="1" lang="ja-JP" altLang="en-US" sz="3200" b="1" dirty="0">
                <a:solidFill>
                  <a:schemeClr val="tx1"/>
                </a:solidFill>
                <a:latin typeface="メイリオ" panose="020B0604030504040204" pitchFamily="50" charset="-128"/>
                <a:ea typeface="メイリオ" panose="020B0604030504040204" pitchFamily="50" charset="-128"/>
              </a:rPr>
              <a:t>１）</a:t>
            </a:r>
            <a:r>
              <a:rPr kumimoji="1" lang="ja-JP" altLang="en-US" sz="3600" b="1" dirty="0">
                <a:solidFill>
                  <a:schemeClr val="tx1"/>
                </a:solidFill>
                <a:latin typeface="メイリオ" panose="020B0604030504040204" pitchFamily="50" charset="-128"/>
                <a:ea typeface="メイリオ" panose="020B0604030504040204" pitchFamily="50" charset="-128"/>
              </a:rPr>
              <a:t>ロータリーにおける</a:t>
            </a:r>
            <a:r>
              <a:rPr kumimoji="1" lang="en-US" altLang="ja-JP" sz="3600" b="1" dirty="0">
                <a:solidFill>
                  <a:schemeClr val="tx1"/>
                </a:solidFill>
                <a:latin typeface="メイリオ" panose="020B0604030504040204" pitchFamily="50" charset="-128"/>
                <a:ea typeface="メイリオ" panose="020B0604030504040204" pitchFamily="50" charset="-128"/>
              </a:rPr>
              <a:t>DEI</a:t>
            </a:r>
            <a:r>
              <a:rPr kumimoji="1" lang="ja-JP" altLang="en-US" sz="3600" b="1" dirty="0">
                <a:solidFill>
                  <a:schemeClr val="tx1"/>
                </a:solidFill>
                <a:latin typeface="メイリオ" panose="020B0604030504040204" pitchFamily="50" charset="-128"/>
                <a:ea typeface="メイリオ" panose="020B0604030504040204" pitchFamily="50" charset="-128"/>
              </a:rPr>
              <a:t>は、</a:t>
            </a:r>
            <a:endParaRPr kumimoji="1" lang="en-US" altLang="ja-JP" sz="3600" b="1" dirty="0">
              <a:solidFill>
                <a:schemeClr val="tx1"/>
              </a:solidFill>
              <a:latin typeface="メイリオ" panose="020B0604030504040204" pitchFamily="50" charset="-128"/>
              <a:ea typeface="メイリオ" panose="020B0604030504040204" pitchFamily="50" charset="-128"/>
            </a:endParaRPr>
          </a:p>
          <a:p>
            <a:pPr marL="0" indent="0">
              <a:buNone/>
            </a:pPr>
            <a:r>
              <a:rPr kumimoji="1" lang="en-US" altLang="ja-JP" sz="3600" b="1" dirty="0">
                <a:solidFill>
                  <a:schemeClr val="tx1"/>
                </a:solidFill>
                <a:latin typeface="メイリオ" panose="020B0604030504040204" pitchFamily="50" charset="-128"/>
                <a:ea typeface="メイリオ" panose="020B0604030504040204" pitchFamily="50" charset="-128"/>
              </a:rPr>
              <a:t>     </a:t>
            </a:r>
            <a:r>
              <a:rPr kumimoji="1" lang="ja-JP" altLang="en-US" sz="3600" b="1" dirty="0">
                <a:solidFill>
                  <a:srgbClr val="FF0000"/>
                </a:solidFill>
                <a:latin typeface="メイリオ" panose="020B0604030504040204" pitchFamily="50" charset="-128"/>
                <a:ea typeface="メイリオ" panose="020B0604030504040204" pitchFamily="50" charset="-128"/>
              </a:rPr>
              <a:t>行動計画や戦略的優先事項</a:t>
            </a:r>
            <a:r>
              <a:rPr kumimoji="1" lang="ja-JP" altLang="en-US" sz="3600" b="1" dirty="0">
                <a:solidFill>
                  <a:schemeClr val="tx1"/>
                </a:solidFill>
                <a:latin typeface="メイリオ" panose="020B0604030504040204" pitchFamily="50" charset="-128"/>
                <a:ea typeface="メイリオ" panose="020B0604030504040204" pitchFamily="50" charset="-128"/>
              </a:rPr>
              <a:t>に沿って取り組むことを</a:t>
            </a:r>
            <a:endParaRPr kumimoji="1" lang="en-US" altLang="ja-JP" sz="3600" b="1" dirty="0">
              <a:solidFill>
                <a:schemeClr val="tx1"/>
              </a:solidFill>
              <a:latin typeface="メイリオ" panose="020B0604030504040204" pitchFamily="50" charset="-128"/>
              <a:ea typeface="メイリオ" panose="020B0604030504040204" pitchFamily="50" charset="-128"/>
            </a:endParaRPr>
          </a:p>
          <a:p>
            <a:pPr marL="0" indent="0">
              <a:buNone/>
            </a:pPr>
            <a:r>
              <a:rPr kumimoji="1" lang="en-US" altLang="ja-JP" sz="3600" b="1" dirty="0">
                <a:latin typeface="メイリオ" panose="020B0604030504040204" pitchFamily="50" charset="-128"/>
                <a:ea typeface="メイリオ" panose="020B0604030504040204" pitchFamily="50" charset="-128"/>
              </a:rPr>
              <a:t>     </a:t>
            </a:r>
            <a:r>
              <a:rPr kumimoji="1" lang="ja-JP" altLang="en-US" sz="3600" b="1" dirty="0">
                <a:solidFill>
                  <a:schemeClr val="tx1"/>
                </a:solidFill>
                <a:latin typeface="メイリオ" panose="020B0604030504040204" pitchFamily="50" charset="-128"/>
                <a:ea typeface="メイリオ" panose="020B0604030504040204" pitchFamily="50" charset="-128"/>
              </a:rPr>
              <a:t>奨励</a:t>
            </a:r>
            <a:r>
              <a:rPr kumimoji="1" lang="ja-JP" altLang="en-US" sz="3600" b="1" dirty="0">
                <a:latin typeface="メイリオ" panose="020B0604030504040204" pitchFamily="50" charset="-128"/>
                <a:ea typeface="メイリオ" panose="020B0604030504040204" pitchFamily="50" charset="-128"/>
              </a:rPr>
              <a:t>しています。</a:t>
            </a:r>
            <a:endParaRPr kumimoji="1" lang="en-US" altLang="ja-JP" sz="3600" b="1" dirty="0">
              <a:solidFill>
                <a:schemeClr val="tx1"/>
              </a:solidFill>
              <a:latin typeface="メイリオ" panose="020B0604030504040204" pitchFamily="50" charset="-128"/>
              <a:ea typeface="メイリオ" panose="020B0604030504040204" pitchFamily="50" charset="-128"/>
            </a:endParaRPr>
          </a:p>
          <a:p>
            <a:pPr marL="0" indent="0">
              <a:buNone/>
            </a:pPr>
            <a:r>
              <a:rPr kumimoji="1" lang="ja-JP" altLang="en-US" sz="3600" b="1" dirty="0">
                <a:latin typeface="メイリオ" panose="020B0604030504040204" pitchFamily="50" charset="-128"/>
                <a:ea typeface="メイリオ" panose="020B0604030504040204" pitchFamily="50" charset="-128"/>
              </a:rPr>
              <a:t>２）ロータリーにおける基本理念として、</a:t>
            </a:r>
            <a:endParaRPr kumimoji="1" lang="en-US" altLang="ja-JP" sz="3600" b="1" dirty="0">
              <a:latin typeface="メイリオ" panose="020B0604030504040204" pitchFamily="50" charset="-128"/>
              <a:ea typeface="メイリオ" panose="020B0604030504040204" pitchFamily="50" charset="-128"/>
            </a:endParaRPr>
          </a:p>
          <a:p>
            <a:pPr marL="0" indent="0">
              <a:buNone/>
            </a:pPr>
            <a:r>
              <a:rPr kumimoji="1" lang="en-US" altLang="ja-JP" sz="3600" b="1" dirty="0">
                <a:latin typeface="メイリオ" panose="020B0604030504040204" pitchFamily="50" charset="-128"/>
                <a:ea typeface="メイリオ" panose="020B0604030504040204" pitchFamily="50" charset="-128"/>
              </a:rPr>
              <a:t>     </a:t>
            </a:r>
            <a:r>
              <a:rPr kumimoji="1" lang="ja-JP" altLang="en-US" sz="3600" b="1" dirty="0">
                <a:latin typeface="メイリオ" panose="020B0604030504040204" pitchFamily="50" charset="-128"/>
                <a:ea typeface="メイリオ" panose="020B0604030504040204" pitchFamily="50" charset="-128"/>
              </a:rPr>
              <a:t>四つのテスト</a:t>
            </a:r>
            <a:r>
              <a:rPr kumimoji="1" lang="en-US" altLang="ja-JP" sz="3600" b="1" dirty="0">
                <a:latin typeface="メイリオ" panose="020B0604030504040204" pitchFamily="50" charset="-128"/>
                <a:ea typeface="メイリオ" panose="020B0604030504040204" pitchFamily="50" charset="-128"/>
              </a:rPr>
              <a:t>/</a:t>
            </a:r>
            <a:r>
              <a:rPr kumimoji="1" lang="ja-JP" altLang="en-US" sz="3600" b="1" dirty="0">
                <a:latin typeface="メイリオ" panose="020B0604030504040204" pitchFamily="50" charset="-128"/>
                <a:ea typeface="メイリオ" panose="020B0604030504040204" pitchFamily="50" charset="-128"/>
              </a:rPr>
              <a:t>ロータリーの目的</a:t>
            </a:r>
            <a:r>
              <a:rPr kumimoji="1" lang="en-US" altLang="ja-JP" sz="3600" b="1" dirty="0">
                <a:latin typeface="メイリオ" panose="020B0604030504040204" pitchFamily="50" charset="-128"/>
                <a:ea typeface="メイリオ" panose="020B0604030504040204" pitchFamily="50" charset="-128"/>
              </a:rPr>
              <a:t>/</a:t>
            </a:r>
            <a:r>
              <a:rPr kumimoji="1" lang="ja-JP" altLang="en-US" sz="3600" b="1" dirty="0">
                <a:latin typeface="メイリオ" panose="020B0604030504040204" pitchFamily="50" charset="-128"/>
                <a:ea typeface="メイリオ" panose="020B0604030504040204" pitchFamily="50" charset="-128"/>
              </a:rPr>
              <a:t>奉仕等を</a:t>
            </a:r>
            <a:endParaRPr kumimoji="1" lang="en-US" altLang="ja-JP" sz="3600" b="1" dirty="0">
              <a:latin typeface="メイリオ" panose="020B0604030504040204" pitchFamily="50" charset="-128"/>
              <a:ea typeface="メイリオ" panose="020B0604030504040204" pitchFamily="50" charset="-128"/>
            </a:endParaRPr>
          </a:p>
          <a:p>
            <a:pPr marL="0" indent="0">
              <a:buNone/>
            </a:pPr>
            <a:r>
              <a:rPr kumimoji="1" lang="en-US" altLang="ja-JP" sz="3600" b="1" dirty="0">
                <a:solidFill>
                  <a:srgbClr val="3333FF"/>
                </a:solidFill>
                <a:latin typeface="メイリオ" panose="020B0604030504040204" pitchFamily="50" charset="-128"/>
                <a:ea typeface="メイリオ" panose="020B0604030504040204" pitchFamily="50" charset="-128"/>
              </a:rPr>
              <a:t>     </a:t>
            </a:r>
            <a:r>
              <a:rPr kumimoji="1" lang="ja-JP" altLang="en-US" sz="3600" b="1" dirty="0">
                <a:solidFill>
                  <a:srgbClr val="6600FF"/>
                </a:solidFill>
                <a:latin typeface="メイリオ" panose="020B0604030504040204" pitchFamily="50" charset="-128"/>
                <a:ea typeface="メイリオ" panose="020B0604030504040204" pitchFamily="50" charset="-128"/>
              </a:rPr>
              <a:t>世界中のロータリアンがこれらの理念を大切に</a:t>
            </a:r>
            <a:endParaRPr kumimoji="1" lang="en-US" altLang="ja-JP" sz="3600" b="1" dirty="0">
              <a:solidFill>
                <a:srgbClr val="6600FF"/>
              </a:solidFill>
              <a:latin typeface="メイリオ" panose="020B0604030504040204" pitchFamily="50" charset="-128"/>
              <a:ea typeface="メイリオ" panose="020B0604030504040204" pitchFamily="50" charset="-128"/>
            </a:endParaRPr>
          </a:p>
          <a:p>
            <a:pPr marL="0" indent="0">
              <a:buNone/>
            </a:pPr>
            <a:r>
              <a:rPr kumimoji="1" lang="en-US" altLang="ja-JP" sz="3600" b="1" dirty="0">
                <a:solidFill>
                  <a:srgbClr val="6600FF"/>
                </a:solidFill>
                <a:latin typeface="メイリオ" panose="020B0604030504040204" pitchFamily="50" charset="-128"/>
                <a:ea typeface="メイリオ" panose="020B0604030504040204" pitchFamily="50" charset="-128"/>
              </a:rPr>
              <a:t>     </a:t>
            </a:r>
            <a:r>
              <a:rPr kumimoji="1" lang="ja-JP" altLang="en-US" sz="3600" b="1" dirty="0">
                <a:solidFill>
                  <a:srgbClr val="6600FF"/>
                </a:solidFill>
                <a:latin typeface="メイリオ" panose="020B0604030504040204" pitchFamily="50" charset="-128"/>
                <a:ea typeface="メイリオ" panose="020B0604030504040204" pitchFamily="50" charset="-128"/>
              </a:rPr>
              <a:t>している。特に、大切にしてものが、</a:t>
            </a:r>
            <a:endParaRPr kumimoji="1" lang="en-US" altLang="ja-JP" sz="3600" b="1" dirty="0">
              <a:solidFill>
                <a:srgbClr val="6600FF"/>
              </a:solidFill>
              <a:latin typeface="メイリオ" panose="020B0604030504040204" pitchFamily="50" charset="-128"/>
              <a:ea typeface="メイリオ" panose="020B0604030504040204" pitchFamily="50" charset="-128"/>
            </a:endParaRPr>
          </a:p>
          <a:p>
            <a:pPr marL="0" indent="0">
              <a:buNone/>
            </a:pPr>
            <a:r>
              <a:rPr kumimoji="1" lang="ja-JP" altLang="en-US" sz="3600" b="1" dirty="0">
                <a:solidFill>
                  <a:srgbClr val="3333FF"/>
                </a:solidFill>
                <a:latin typeface="メイリオ" panose="020B0604030504040204" pitchFamily="50" charset="-128"/>
                <a:ea typeface="メイリオ" panose="020B0604030504040204" pitchFamily="50" charset="-128"/>
              </a:rPr>
              <a:t>　　</a:t>
            </a:r>
            <a:r>
              <a:rPr kumimoji="1" lang="ja-JP" altLang="en-US" sz="4000" b="1" dirty="0">
                <a:solidFill>
                  <a:srgbClr val="FF0000"/>
                </a:solidFill>
                <a:latin typeface="メイリオ" panose="020B0604030504040204" pitchFamily="50" charset="-128"/>
                <a:ea typeface="メイリオ" panose="020B0604030504040204" pitchFamily="50" charset="-128"/>
              </a:rPr>
              <a:t>中核的価値観</a:t>
            </a:r>
            <a:r>
              <a:rPr kumimoji="1" lang="ja-JP" altLang="en-US" sz="3200" b="1" dirty="0">
                <a:solidFill>
                  <a:srgbClr val="6600FF"/>
                </a:solidFill>
                <a:latin typeface="メイリオ" panose="020B0604030504040204" pitchFamily="50" charset="-128"/>
                <a:ea typeface="メイリオ" panose="020B0604030504040204" pitchFamily="50" charset="-128"/>
              </a:rPr>
              <a:t>である。</a:t>
            </a:r>
            <a:endParaRPr kumimoji="1" lang="en-US" altLang="ja-JP" sz="3200" b="1" dirty="0">
              <a:solidFill>
                <a:srgbClr val="6600FF"/>
              </a:solidFill>
              <a:latin typeface="メイリオ" panose="020B0604030504040204" pitchFamily="50" charset="-128"/>
              <a:ea typeface="メイリオ" panose="020B0604030504040204" pitchFamily="50" charset="-128"/>
            </a:endParaRPr>
          </a:p>
          <a:p>
            <a:pPr marL="0" indent="0">
              <a:buNone/>
            </a:pPr>
            <a:r>
              <a:rPr kumimoji="1" lang="ja-JP" altLang="en-US" sz="3200" b="1" dirty="0">
                <a:solidFill>
                  <a:srgbClr val="3333FF"/>
                </a:solidFill>
                <a:latin typeface="メイリオ" panose="020B0604030504040204" pitchFamily="50" charset="-128"/>
                <a:ea typeface="メイリオ" panose="020B0604030504040204" pitchFamily="50" charset="-128"/>
              </a:rPr>
              <a:t>　　</a:t>
            </a:r>
            <a:r>
              <a:rPr kumimoji="1" lang="ja-JP" altLang="en-US" sz="3200" b="1" dirty="0">
                <a:solidFill>
                  <a:srgbClr val="FF0000"/>
                </a:solidFill>
                <a:latin typeface="メイリオ" panose="020B0604030504040204" pitchFamily="50" charset="-128"/>
                <a:ea typeface="メイリオ" panose="020B0604030504040204" pitchFamily="50" charset="-128"/>
              </a:rPr>
              <a:t>ロータリーの</a:t>
            </a:r>
            <a:r>
              <a:rPr kumimoji="1" lang="en-US" altLang="ja-JP" sz="3600" b="1" dirty="0">
                <a:solidFill>
                  <a:srgbClr val="FF0000"/>
                </a:solidFill>
                <a:latin typeface="メイリオ" panose="020B0604030504040204" pitchFamily="50" charset="-128"/>
                <a:ea typeface="メイリオ" panose="020B0604030504040204" pitchFamily="50" charset="-128"/>
              </a:rPr>
              <a:t>DEI</a:t>
            </a:r>
            <a:r>
              <a:rPr kumimoji="1" lang="ja-JP" altLang="en-US" sz="3600" b="1" dirty="0">
                <a:solidFill>
                  <a:srgbClr val="FF0000"/>
                </a:solidFill>
                <a:latin typeface="メイリオ" panose="020B0604030504040204" pitchFamily="50" charset="-128"/>
                <a:ea typeface="メイリオ" panose="020B0604030504040204" pitchFamily="50" charset="-128"/>
              </a:rPr>
              <a:t>は中核的価値観を反映</a:t>
            </a:r>
            <a:r>
              <a:rPr kumimoji="1" lang="ja-JP" altLang="en-US" sz="3200" b="1" dirty="0">
                <a:solidFill>
                  <a:srgbClr val="6600FF"/>
                </a:solidFill>
                <a:latin typeface="メイリオ" panose="020B0604030504040204" pitchFamily="50" charset="-128"/>
                <a:ea typeface="メイリオ" panose="020B0604030504040204" pitchFamily="50" charset="-128"/>
              </a:rPr>
              <a:t>しています。</a:t>
            </a:r>
            <a:endParaRPr kumimoji="1" lang="en-US" altLang="ja-JP" sz="3200" b="1" dirty="0">
              <a:solidFill>
                <a:srgbClr val="6600FF"/>
              </a:solidFill>
              <a:latin typeface="メイリオ" panose="020B0604030504040204" pitchFamily="50" charset="-128"/>
              <a:ea typeface="メイリオ" panose="020B0604030504040204" pitchFamily="50" charset="-128"/>
            </a:endParaRPr>
          </a:p>
          <a:p>
            <a:pPr marL="0" indent="0">
              <a:buNone/>
            </a:pPr>
            <a:r>
              <a:rPr kumimoji="1" lang="ja-JP" altLang="en-US" b="1" dirty="0">
                <a:latin typeface="メイリオ" panose="020B0604030504040204" pitchFamily="50" charset="-128"/>
                <a:ea typeface="メイリオ" panose="020B0604030504040204" pitchFamily="50" charset="-128"/>
              </a:rPr>
              <a:t>　　　　　　　　</a:t>
            </a:r>
            <a:r>
              <a:rPr kumimoji="1" lang="ja-JP" altLang="en-US" b="1" dirty="0">
                <a:solidFill>
                  <a:srgbClr val="3333FF"/>
                </a:solidFill>
                <a:latin typeface="メイリオ" panose="020B0604030504040204" pitchFamily="50" charset="-128"/>
                <a:ea typeface="メイリオ" panose="020B0604030504040204" pitchFamily="50" charset="-128"/>
              </a:rPr>
              <a:t>　</a:t>
            </a:r>
            <a:endParaRPr kumimoji="1" lang="en-US" altLang="ja-JP" b="1" dirty="0">
              <a:solidFill>
                <a:srgbClr val="3333FF"/>
              </a:solidFill>
              <a:latin typeface="メイリオ" panose="020B0604030504040204" pitchFamily="50" charset="-128"/>
              <a:ea typeface="メイリオ" panose="020B0604030504040204" pitchFamily="50" charset="-128"/>
            </a:endParaRPr>
          </a:p>
          <a:p>
            <a:pPr marL="0" indent="0">
              <a:buNone/>
            </a:pPr>
            <a:endParaRPr kumimoji="1" lang="en-US" altLang="ja-JP" sz="24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AE06FD4-1349-D782-27DA-330A42DAB884}"/>
              </a:ext>
            </a:extLst>
          </p:cNvPr>
          <p:cNvSpPr>
            <a:spLocks noGrp="1"/>
          </p:cNvSpPr>
          <p:nvPr>
            <p:ph type="sldNum" sz="quarter" idx="12"/>
          </p:nvPr>
        </p:nvSpPr>
        <p:spPr/>
        <p:txBody>
          <a:bodyPr/>
          <a:lstStyle/>
          <a:p>
            <a:fld id="{711CFCEA-B029-4D6B-83EE-85C4BBFC9731}" type="slidenum">
              <a:rPr kumimoji="1" lang="ja-JP" altLang="en-US" smtClean="0"/>
              <a:t>32</a:t>
            </a:fld>
            <a:endParaRPr kumimoji="1" lang="ja-JP" altLang="en-US"/>
          </a:p>
        </p:txBody>
      </p:sp>
      <p:pic>
        <p:nvPicPr>
          <p:cNvPr id="5" name="図 4">
            <a:extLst>
              <a:ext uri="{FF2B5EF4-FFF2-40B4-BE49-F238E27FC236}">
                <a16:creationId xmlns:a16="http://schemas.microsoft.com/office/drawing/2014/main" id="{52AC8A35-9631-A33E-26F3-11C665AB71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5804" y="163988"/>
            <a:ext cx="1074349" cy="1224000"/>
          </a:xfrm>
          <a:prstGeom prst="rect">
            <a:avLst/>
          </a:prstGeom>
        </p:spPr>
      </p:pic>
      <p:pic>
        <p:nvPicPr>
          <p:cNvPr id="6" name="図 5">
            <a:extLst>
              <a:ext uri="{FF2B5EF4-FFF2-40B4-BE49-F238E27FC236}">
                <a16:creationId xmlns:a16="http://schemas.microsoft.com/office/drawing/2014/main" id="{951165A7-13A4-F739-89D2-EBB697A0F89B}"/>
              </a:ext>
            </a:extLst>
          </p:cNvPr>
          <p:cNvPicPr>
            <a:picLocks noChangeAspect="1"/>
          </p:cNvPicPr>
          <p:nvPr/>
        </p:nvPicPr>
        <p:blipFill>
          <a:blip r:embed="rId4"/>
          <a:stretch>
            <a:fillRect/>
          </a:stretch>
        </p:blipFill>
        <p:spPr>
          <a:xfrm>
            <a:off x="11038491" y="6360400"/>
            <a:ext cx="1052530" cy="396000"/>
          </a:xfrm>
          <a:prstGeom prst="rect">
            <a:avLst/>
          </a:prstGeom>
        </p:spPr>
      </p:pic>
    </p:spTree>
    <p:extLst>
      <p:ext uri="{BB962C8B-B14F-4D97-AF65-F5344CB8AC3E}">
        <p14:creationId xmlns:p14="http://schemas.microsoft.com/office/powerpoint/2010/main" val="1286789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6038D3-9FEF-F864-5B2D-03F16E6A75AF}"/>
              </a:ext>
            </a:extLst>
          </p:cNvPr>
          <p:cNvSpPr>
            <a:spLocks noGrp="1"/>
          </p:cNvSpPr>
          <p:nvPr>
            <p:ph type="title"/>
          </p:nvPr>
        </p:nvSpPr>
        <p:spPr>
          <a:xfrm>
            <a:off x="0" y="0"/>
            <a:ext cx="12192000" cy="1044000"/>
          </a:xfrm>
          <a:solidFill>
            <a:srgbClr val="9966FF"/>
          </a:solidFill>
        </p:spPr>
        <p:txBody>
          <a:bodyPr anchor="b"/>
          <a:lstStyle/>
          <a:p>
            <a:pPr algn="ctr"/>
            <a:r>
              <a:rPr kumimoji="1" lang="ja-JP" altLang="en-US" dirty="0">
                <a:solidFill>
                  <a:schemeClr val="bg1"/>
                </a:solidFill>
                <a:latin typeface="メイリオ" panose="020B0604030504040204" pitchFamily="50" charset="-128"/>
                <a:ea typeface="メイリオ" panose="020B0604030504040204" pitchFamily="50" charset="-128"/>
              </a:rPr>
              <a:t>結　果（２）</a:t>
            </a:r>
          </a:p>
        </p:txBody>
      </p:sp>
      <p:sp>
        <p:nvSpPr>
          <p:cNvPr id="3" name="コンテンツ プレースホルダー 2">
            <a:extLst>
              <a:ext uri="{FF2B5EF4-FFF2-40B4-BE49-F238E27FC236}">
                <a16:creationId xmlns:a16="http://schemas.microsoft.com/office/drawing/2014/main" id="{194A2247-B400-D681-DA5B-4D1DDA16F562}"/>
              </a:ext>
            </a:extLst>
          </p:cNvPr>
          <p:cNvSpPr>
            <a:spLocks noGrp="1"/>
          </p:cNvSpPr>
          <p:nvPr>
            <p:ph idx="1"/>
          </p:nvPr>
        </p:nvSpPr>
        <p:spPr>
          <a:xfrm>
            <a:off x="378579" y="977636"/>
            <a:ext cx="11813421" cy="5778500"/>
          </a:xfrm>
        </p:spPr>
        <p:txBody>
          <a:bodyPr>
            <a:normAutofit fontScale="25000" lnSpcReduction="20000"/>
          </a:bodyPr>
          <a:lstStyle/>
          <a:p>
            <a:pPr marL="0" indent="0">
              <a:lnSpc>
                <a:spcPts val="4800"/>
              </a:lnSpc>
              <a:spcBef>
                <a:spcPts val="0"/>
              </a:spcBef>
              <a:buNone/>
            </a:pPr>
            <a:r>
              <a:rPr kumimoji="1" lang="ja-JP" altLang="en-US" sz="12800" b="1" dirty="0">
                <a:latin typeface="メイリオ" panose="020B0604030504040204" pitchFamily="50" charset="-128"/>
                <a:ea typeface="メイリオ" panose="020B0604030504040204" pitchFamily="50" charset="-128"/>
              </a:rPr>
              <a:t>３）</a:t>
            </a:r>
            <a:r>
              <a:rPr kumimoji="1" lang="en-US" altLang="ja-JP" sz="12800" b="1" dirty="0">
                <a:latin typeface="メイリオ" panose="020B0604030504040204" pitchFamily="50" charset="-128"/>
                <a:ea typeface="メイリオ" panose="020B0604030504040204" pitchFamily="50" charset="-128"/>
              </a:rPr>
              <a:t>DEI</a:t>
            </a:r>
            <a:r>
              <a:rPr kumimoji="1" lang="ja-JP" altLang="en-US" sz="12800" b="1" dirty="0">
                <a:latin typeface="メイリオ" panose="020B0604030504040204" pitchFamily="50" charset="-128"/>
                <a:ea typeface="メイリオ" panose="020B0604030504040204" pitchFamily="50" charset="-128"/>
              </a:rPr>
              <a:t>を推進するうえで阻害因子として、</a:t>
            </a:r>
            <a:endParaRPr kumimoji="1" lang="en-US" altLang="ja-JP" sz="12800" b="1" dirty="0">
              <a:latin typeface="メイリオ" panose="020B0604030504040204" pitchFamily="50" charset="-128"/>
              <a:ea typeface="メイリオ" panose="020B0604030504040204" pitchFamily="50" charset="-128"/>
            </a:endParaRPr>
          </a:p>
          <a:p>
            <a:pPr marL="0" indent="0">
              <a:lnSpc>
                <a:spcPts val="4800"/>
              </a:lnSpc>
              <a:spcBef>
                <a:spcPts val="0"/>
              </a:spcBef>
              <a:buNone/>
            </a:pPr>
            <a:r>
              <a:rPr kumimoji="1" lang="ja-JP" altLang="en-US" sz="12800" b="1" dirty="0">
                <a:solidFill>
                  <a:srgbClr val="6600FF"/>
                </a:solidFill>
                <a:latin typeface="メイリオ" panose="020B0604030504040204" pitchFamily="50" charset="-128"/>
                <a:ea typeface="メイリオ" panose="020B0604030504040204" pitchFamily="50" charset="-128"/>
              </a:rPr>
              <a:t>　　無意識のバイアス、マイクロアグレッション、</a:t>
            </a:r>
            <a:endParaRPr kumimoji="1" lang="en-US" altLang="ja-JP" sz="12800" b="1" dirty="0">
              <a:solidFill>
                <a:srgbClr val="6600FF"/>
              </a:solidFill>
              <a:latin typeface="メイリオ" panose="020B0604030504040204" pitchFamily="50" charset="-128"/>
              <a:ea typeface="メイリオ" panose="020B0604030504040204" pitchFamily="50" charset="-128"/>
            </a:endParaRPr>
          </a:p>
          <a:p>
            <a:pPr marL="0" indent="0">
              <a:lnSpc>
                <a:spcPts val="4800"/>
              </a:lnSpc>
              <a:spcBef>
                <a:spcPts val="0"/>
              </a:spcBef>
              <a:buNone/>
            </a:pPr>
            <a:r>
              <a:rPr kumimoji="1" lang="ja-JP" altLang="en-US" sz="12800" b="1" dirty="0">
                <a:solidFill>
                  <a:srgbClr val="6600FF"/>
                </a:solidFill>
                <a:latin typeface="メイリオ" panose="020B0604030504040204" pitchFamily="50" charset="-128"/>
                <a:ea typeface="メイリオ" panose="020B0604030504040204" pitchFamily="50" charset="-128"/>
              </a:rPr>
              <a:t>　　ハラスメント等が存在する。</a:t>
            </a:r>
            <a:endParaRPr kumimoji="1" lang="en-US" altLang="ja-JP" sz="12800" b="1" dirty="0">
              <a:solidFill>
                <a:srgbClr val="6600FF"/>
              </a:solidFill>
              <a:latin typeface="メイリオ" panose="020B0604030504040204" pitchFamily="50" charset="-128"/>
              <a:ea typeface="メイリオ" panose="020B0604030504040204" pitchFamily="50" charset="-128"/>
            </a:endParaRPr>
          </a:p>
          <a:p>
            <a:pPr marL="0" indent="0">
              <a:lnSpc>
                <a:spcPts val="4800"/>
              </a:lnSpc>
              <a:spcBef>
                <a:spcPts val="0"/>
              </a:spcBef>
              <a:buNone/>
            </a:pPr>
            <a:r>
              <a:rPr kumimoji="1" lang="ja-JP" altLang="en-US" sz="12800" b="1" dirty="0">
                <a:latin typeface="メイリオ" panose="020B0604030504040204" pitchFamily="50" charset="-128"/>
                <a:ea typeface="メイリオ" panose="020B0604030504040204" pitchFamily="50" charset="-128"/>
              </a:rPr>
              <a:t>　　特にインクルーシブなクラブ文化を創出するために、</a:t>
            </a:r>
            <a:endParaRPr kumimoji="1" lang="en-US" altLang="ja-JP" sz="12800" b="1" dirty="0">
              <a:latin typeface="メイリオ" panose="020B0604030504040204" pitchFamily="50" charset="-128"/>
              <a:ea typeface="メイリオ" panose="020B0604030504040204" pitchFamily="50" charset="-128"/>
            </a:endParaRPr>
          </a:p>
          <a:p>
            <a:pPr marL="0" indent="0">
              <a:lnSpc>
                <a:spcPts val="4800"/>
              </a:lnSpc>
              <a:spcBef>
                <a:spcPts val="0"/>
              </a:spcBef>
              <a:buNone/>
            </a:pPr>
            <a:r>
              <a:rPr kumimoji="1" lang="ja-JP" altLang="en-US" sz="12800" b="1" dirty="0">
                <a:latin typeface="メイリオ" panose="020B0604030504040204" pitchFamily="50" charset="-128"/>
                <a:ea typeface="メイリオ" panose="020B0604030504040204" pitchFamily="50" charset="-128"/>
              </a:rPr>
              <a:t>　　</a:t>
            </a:r>
            <a:r>
              <a:rPr kumimoji="1" lang="ja-JP" altLang="en-US" sz="12800" b="1" dirty="0">
                <a:solidFill>
                  <a:srgbClr val="FF0000"/>
                </a:solidFill>
                <a:latin typeface="メイリオ" panose="020B0604030504040204" pitchFamily="50" charset="-128"/>
                <a:ea typeface="メイリオ" panose="020B0604030504040204" pitchFamily="50" charset="-128"/>
              </a:rPr>
              <a:t>阻害因子を排除</a:t>
            </a:r>
            <a:r>
              <a:rPr kumimoji="1" lang="ja-JP" altLang="en-US" sz="12800" b="1" dirty="0">
                <a:latin typeface="メイリオ" panose="020B0604030504040204" pitchFamily="50" charset="-128"/>
                <a:ea typeface="メイリオ" panose="020B0604030504040204" pitchFamily="50" charset="-128"/>
              </a:rPr>
              <a:t>する努力が必要である。</a:t>
            </a:r>
            <a:endParaRPr kumimoji="1" lang="en-US" altLang="ja-JP" sz="4000" b="1" dirty="0">
              <a:latin typeface="メイリオ" panose="020B0604030504040204" pitchFamily="50" charset="-128"/>
              <a:ea typeface="メイリオ" panose="020B0604030504040204" pitchFamily="50" charset="-128"/>
            </a:endParaRPr>
          </a:p>
          <a:p>
            <a:pPr marL="0" indent="0">
              <a:lnSpc>
                <a:spcPts val="4800"/>
              </a:lnSpc>
              <a:spcBef>
                <a:spcPts val="0"/>
              </a:spcBef>
              <a:buNone/>
            </a:pPr>
            <a:r>
              <a:rPr kumimoji="1" lang="ja-JP" altLang="en-US" sz="12800" b="1" dirty="0">
                <a:latin typeface="メイリオ" panose="020B0604030504040204" pitchFamily="50" charset="-128"/>
                <a:ea typeface="メイリオ" panose="020B0604030504040204" pitchFamily="50" charset="-128"/>
              </a:rPr>
              <a:t>４）インクルーシブなクラブ文化を創出するため、</a:t>
            </a:r>
            <a:endParaRPr kumimoji="1" lang="en-US" altLang="ja-JP" sz="12800" b="1" dirty="0">
              <a:latin typeface="メイリオ" panose="020B0604030504040204" pitchFamily="50" charset="-128"/>
              <a:ea typeface="メイリオ" panose="020B0604030504040204" pitchFamily="50" charset="-128"/>
            </a:endParaRPr>
          </a:p>
          <a:p>
            <a:pPr marL="0" indent="0">
              <a:lnSpc>
                <a:spcPts val="4800"/>
              </a:lnSpc>
              <a:spcBef>
                <a:spcPts val="0"/>
              </a:spcBef>
              <a:buNone/>
            </a:pPr>
            <a:r>
              <a:rPr kumimoji="1" lang="ja-JP" altLang="en-US" sz="12800" b="1" dirty="0">
                <a:latin typeface="メイリオ" panose="020B0604030504040204" pitchFamily="50" charset="-128"/>
                <a:ea typeface="メイリオ" panose="020B0604030504040204" pitchFamily="50" charset="-128"/>
              </a:rPr>
              <a:t>　　クラブ文化を見直し、</a:t>
            </a:r>
            <a:r>
              <a:rPr kumimoji="1" lang="ja-JP" altLang="en-US" sz="12800" b="1" dirty="0">
                <a:solidFill>
                  <a:srgbClr val="6600FF"/>
                </a:solidFill>
                <a:latin typeface="メイリオ" panose="020B0604030504040204" pitchFamily="50" charset="-128"/>
                <a:ea typeface="メイリオ" panose="020B0604030504040204" pitchFamily="50" charset="-128"/>
              </a:rPr>
              <a:t>変革する必要</a:t>
            </a:r>
            <a:r>
              <a:rPr kumimoji="1" lang="ja-JP" altLang="en-US" sz="12800" b="1" dirty="0">
                <a:latin typeface="メイリオ" panose="020B0604030504040204" pitchFamily="50" charset="-128"/>
                <a:ea typeface="メイリオ" panose="020B0604030504040204" pitchFamily="50" charset="-128"/>
              </a:rPr>
              <a:t>がある。</a:t>
            </a:r>
            <a:endParaRPr kumimoji="1" lang="en-US" altLang="ja-JP" sz="12800" b="1" dirty="0">
              <a:latin typeface="メイリオ" panose="020B0604030504040204" pitchFamily="50" charset="-128"/>
              <a:ea typeface="メイリオ" panose="020B0604030504040204" pitchFamily="50" charset="-128"/>
            </a:endParaRPr>
          </a:p>
          <a:p>
            <a:pPr marL="0" indent="0">
              <a:lnSpc>
                <a:spcPts val="4800"/>
              </a:lnSpc>
              <a:spcBef>
                <a:spcPts val="0"/>
              </a:spcBef>
              <a:buNone/>
            </a:pPr>
            <a:r>
              <a:rPr kumimoji="1" lang="ja-JP" altLang="en-US" sz="12800" b="1" dirty="0">
                <a:latin typeface="メイリオ" panose="020B0604030504040204" pitchFamily="50" charset="-128"/>
                <a:ea typeface="メイリオ" panose="020B0604030504040204" pitchFamily="50" charset="-128"/>
              </a:rPr>
              <a:t>　　クラブで変化を導入するには、全会員の同意の下、</a:t>
            </a:r>
            <a:endParaRPr kumimoji="1" lang="en-US" altLang="ja-JP" sz="12800" b="1" dirty="0">
              <a:latin typeface="メイリオ" panose="020B0604030504040204" pitchFamily="50" charset="-128"/>
              <a:ea typeface="メイリオ" panose="020B0604030504040204" pitchFamily="50" charset="-128"/>
            </a:endParaRPr>
          </a:p>
          <a:p>
            <a:pPr marL="0" indent="0">
              <a:lnSpc>
                <a:spcPts val="4800"/>
              </a:lnSpc>
              <a:spcBef>
                <a:spcPts val="0"/>
              </a:spcBef>
              <a:buNone/>
            </a:pPr>
            <a:r>
              <a:rPr kumimoji="1" lang="ja-JP" altLang="en-US" sz="12800" b="1" dirty="0">
                <a:solidFill>
                  <a:srgbClr val="FF0000"/>
                </a:solidFill>
                <a:latin typeface="メイリオ" panose="020B0604030504040204" pitchFamily="50" charset="-128"/>
                <a:ea typeface="メイリオ" panose="020B0604030504040204" pitchFamily="50" charset="-128"/>
              </a:rPr>
              <a:t>　　クラブの変革を推進</a:t>
            </a:r>
            <a:r>
              <a:rPr kumimoji="1" lang="ja-JP" altLang="en-US" sz="12800" b="1" dirty="0">
                <a:latin typeface="メイリオ" panose="020B0604030504040204" pitchFamily="50" charset="-128"/>
                <a:ea typeface="メイリオ" panose="020B0604030504040204" pitchFamily="50" charset="-128"/>
              </a:rPr>
              <a:t>することが重要です。</a:t>
            </a:r>
            <a:endParaRPr kumimoji="1" lang="en-US" altLang="ja-JP" sz="12800" b="1" dirty="0">
              <a:latin typeface="メイリオ" panose="020B0604030504040204" pitchFamily="50" charset="-128"/>
              <a:ea typeface="メイリオ" panose="020B0604030504040204" pitchFamily="50" charset="-128"/>
            </a:endParaRPr>
          </a:p>
          <a:p>
            <a:pPr marL="0" indent="0">
              <a:lnSpc>
                <a:spcPts val="4900"/>
              </a:lnSpc>
              <a:spcBef>
                <a:spcPts val="0"/>
              </a:spcBef>
              <a:buNone/>
            </a:pPr>
            <a:endParaRPr kumimoji="1" lang="en-US" altLang="ja-JP" sz="4800" b="1" dirty="0">
              <a:latin typeface="メイリオ" panose="020B0604030504040204" pitchFamily="50" charset="-128"/>
              <a:ea typeface="メイリオ" panose="020B0604030504040204" pitchFamily="50" charset="-128"/>
            </a:endParaRPr>
          </a:p>
          <a:p>
            <a:pPr marL="0" indent="0">
              <a:lnSpc>
                <a:spcPts val="4200"/>
              </a:lnSpc>
              <a:spcBef>
                <a:spcPts val="0"/>
              </a:spcBef>
              <a:buNone/>
            </a:pPr>
            <a:r>
              <a:rPr kumimoji="1" lang="ja-JP" altLang="en-US" sz="4800" b="1" dirty="0">
                <a:latin typeface="メイリオ" panose="020B0604030504040204" pitchFamily="50" charset="-128"/>
                <a:ea typeface="メイリオ" panose="020B0604030504040204" pitchFamily="50" charset="-128"/>
              </a:rPr>
              <a:t>　　　　　　　　</a:t>
            </a:r>
            <a:endParaRPr kumimoji="1" lang="en-US" altLang="ja-JP" sz="4800" b="1" dirty="0">
              <a:latin typeface="メイリオ" panose="020B0604030504040204" pitchFamily="50" charset="-128"/>
              <a:ea typeface="メイリオ" panose="020B0604030504040204" pitchFamily="50" charset="-128"/>
            </a:endParaRPr>
          </a:p>
          <a:p>
            <a:pPr marL="0" indent="0">
              <a:buNone/>
            </a:pPr>
            <a:r>
              <a:rPr kumimoji="1" lang="ja-JP" altLang="en-US" sz="2400" b="1" dirty="0">
                <a:latin typeface="メイリオ" panose="020B0604030504040204" pitchFamily="50" charset="-128"/>
                <a:ea typeface="メイリオ" panose="020B0604030504040204" pitchFamily="50" charset="-128"/>
              </a:rPr>
              <a:t>　　　　　　　　　</a:t>
            </a:r>
            <a:r>
              <a:rPr kumimoji="1" lang="ja-JP" altLang="en-US" sz="2400" b="1" dirty="0">
                <a:solidFill>
                  <a:srgbClr val="3333FF"/>
                </a:solidFill>
                <a:latin typeface="メイリオ" panose="020B0604030504040204" pitchFamily="50" charset="-128"/>
                <a:ea typeface="メイリオ" panose="020B0604030504040204" pitchFamily="50" charset="-128"/>
              </a:rPr>
              <a:t>　</a:t>
            </a:r>
            <a:endParaRPr kumimoji="1" lang="en-US" altLang="ja-JP" sz="2400" b="1" dirty="0">
              <a:solidFill>
                <a:srgbClr val="3333FF"/>
              </a:solidFill>
              <a:latin typeface="メイリオ" panose="020B0604030504040204" pitchFamily="50" charset="-128"/>
              <a:ea typeface="メイリオ" panose="020B0604030504040204" pitchFamily="50" charset="-128"/>
            </a:endParaRPr>
          </a:p>
          <a:p>
            <a:pPr marL="0" indent="0">
              <a:buNone/>
            </a:pPr>
            <a:endParaRPr kumimoji="1" lang="en-US" altLang="ja-JP" sz="24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AE06FD4-1349-D782-27DA-330A42DAB884}"/>
              </a:ext>
            </a:extLst>
          </p:cNvPr>
          <p:cNvSpPr>
            <a:spLocks noGrp="1"/>
          </p:cNvSpPr>
          <p:nvPr>
            <p:ph type="sldNum" sz="quarter" idx="12"/>
          </p:nvPr>
        </p:nvSpPr>
        <p:spPr/>
        <p:txBody>
          <a:bodyPr/>
          <a:lstStyle/>
          <a:p>
            <a:fld id="{711CFCEA-B029-4D6B-83EE-85C4BBFC9731}" type="slidenum">
              <a:rPr kumimoji="1" lang="ja-JP" altLang="en-US" smtClean="0"/>
              <a:t>33</a:t>
            </a:fld>
            <a:endParaRPr kumimoji="1" lang="ja-JP" altLang="en-US" dirty="0"/>
          </a:p>
        </p:txBody>
      </p:sp>
      <p:pic>
        <p:nvPicPr>
          <p:cNvPr id="6" name="図 5">
            <a:extLst>
              <a:ext uri="{FF2B5EF4-FFF2-40B4-BE49-F238E27FC236}">
                <a16:creationId xmlns:a16="http://schemas.microsoft.com/office/drawing/2014/main" id="{7C495D97-64AE-FD35-BFC6-1EFBFC620F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5668" y="-18352"/>
            <a:ext cx="916357" cy="1044000"/>
          </a:xfrm>
          <a:prstGeom prst="rect">
            <a:avLst/>
          </a:prstGeom>
        </p:spPr>
      </p:pic>
      <p:pic>
        <p:nvPicPr>
          <p:cNvPr id="5" name="図 4">
            <a:extLst>
              <a:ext uri="{FF2B5EF4-FFF2-40B4-BE49-F238E27FC236}">
                <a16:creationId xmlns:a16="http://schemas.microsoft.com/office/drawing/2014/main" id="{CAD354FD-4C72-000B-84C8-E719D0C5E402}"/>
              </a:ext>
            </a:extLst>
          </p:cNvPr>
          <p:cNvPicPr>
            <a:picLocks noChangeAspect="1"/>
          </p:cNvPicPr>
          <p:nvPr/>
        </p:nvPicPr>
        <p:blipFill>
          <a:blip r:embed="rId4"/>
          <a:stretch>
            <a:fillRect/>
          </a:stretch>
        </p:blipFill>
        <p:spPr>
          <a:xfrm>
            <a:off x="10731850" y="6253475"/>
            <a:ext cx="1243899" cy="468000"/>
          </a:xfrm>
          <a:prstGeom prst="rect">
            <a:avLst/>
          </a:prstGeom>
        </p:spPr>
      </p:pic>
    </p:spTree>
    <p:extLst>
      <p:ext uri="{BB962C8B-B14F-4D97-AF65-F5344CB8AC3E}">
        <p14:creationId xmlns:p14="http://schemas.microsoft.com/office/powerpoint/2010/main" val="1066318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a:extLst>
              <a:ext uri="{FF2B5EF4-FFF2-40B4-BE49-F238E27FC236}">
                <a16:creationId xmlns:a16="http://schemas.microsoft.com/office/drawing/2014/main" id="{CE79A65D-4F15-E390-2AD5-B005B5ED0998}"/>
              </a:ext>
            </a:extLst>
          </p:cNvPr>
          <p:cNvGraphicFramePr>
            <a:graphicFrameLocks noGrp="1"/>
          </p:cNvGraphicFramePr>
          <p:nvPr>
            <p:ph idx="1"/>
            <p:extLst>
              <p:ext uri="{D42A27DB-BD31-4B8C-83A1-F6EECF244321}">
                <p14:modId xmlns:p14="http://schemas.microsoft.com/office/powerpoint/2010/main" val="4283419288"/>
              </p:ext>
            </p:extLst>
          </p:nvPr>
        </p:nvGraphicFramePr>
        <p:xfrm>
          <a:off x="498513" y="1325864"/>
          <a:ext cx="11268000" cy="518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図表 2">
            <a:extLst>
              <a:ext uri="{FF2B5EF4-FFF2-40B4-BE49-F238E27FC236}">
                <a16:creationId xmlns:a16="http://schemas.microsoft.com/office/drawing/2014/main" id="{B00006C0-6D42-31D6-D86A-82D60E3A2F0B}"/>
              </a:ext>
            </a:extLst>
          </p:cNvPr>
          <p:cNvGraphicFramePr/>
          <p:nvPr>
            <p:extLst>
              <p:ext uri="{D42A27DB-BD31-4B8C-83A1-F6EECF244321}">
                <p14:modId xmlns:p14="http://schemas.microsoft.com/office/powerpoint/2010/main" val="1513852082"/>
              </p:ext>
            </p:extLst>
          </p:nvPr>
        </p:nvGraphicFramePr>
        <p:xfrm>
          <a:off x="2064513" y="919872"/>
          <a:ext cx="8172000" cy="55065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 name="表 6">
            <a:extLst>
              <a:ext uri="{FF2B5EF4-FFF2-40B4-BE49-F238E27FC236}">
                <a16:creationId xmlns:a16="http://schemas.microsoft.com/office/drawing/2014/main" id="{AD95AA99-AB35-E7CC-B196-94C719942B3F}"/>
              </a:ext>
            </a:extLst>
          </p:cNvPr>
          <p:cNvGraphicFramePr>
            <a:graphicFrameLocks noGrp="1"/>
          </p:cNvGraphicFramePr>
          <p:nvPr>
            <p:extLst>
              <p:ext uri="{D42A27DB-BD31-4B8C-83A1-F6EECF244321}">
                <p14:modId xmlns:p14="http://schemas.microsoft.com/office/powerpoint/2010/main" val="1490810922"/>
              </p:ext>
            </p:extLst>
          </p:nvPr>
        </p:nvGraphicFramePr>
        <p:xfrm>
          <a:off x="0" y="0"/>
          <a:ext cx="12192000" cy="90892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377832805"/>
                    </a:ext>
                  </a:extLst>
                </a:gridCol>
              </a:tblGrid>
              <a:tr h="908924">
                <a:tc>
                  <a:txBody>
                    <a:bodyPr/>
                    <a:lstStyle/>
                    <a:p>
                      <a:pPr algn="ctr"/>
                      <a:r>
                        <a:rPr kumimoji="1" lang="ja-JP" altLang="en-US" sz="4000" dirty="0">
                          <a:solidFill>
                            <a:schemeClr val="bg1"/>
                          </a:solidFill>
                          <a:latin typeface="メイリオ" panose="020B0604030504040204" pitchFamily="50" charset="-128"/>
                          <a:ea typeface="メイリオ" panose="020B0604030504040204" pitchFamily="50" charset="-128"/>
                        </a:rPr>
                        <a:t>ロータリーにおける</a:t>
                      </a:r>
                      <a:r>
                        <a:rPr kumimoji="1" lang="en-US" altLang="ja-JP" sz="4000" dirty="0">
                          <a:solidFill>
                            <a:schemeClr val="bg1"/>
                          </a:solidFill>
                          <a:latin typeface="メイリオ" panose="020B0604030504040204" pitchFamily="50" charset="-128"/>
                          <a:ea typeface="メイリオ" panose="020B0604030504040204" pitchFamily="50" charset="-128"/>
                        </a:rPr>
                        <a:t>DEI</a:t>
                      </a:r>
                      <a:r>
                        <a:rPr kumimoji="1" lang="ja-JP" altLang="en-US" sz="4000" dirty="0">
                          <a:solidFill>
                            <a:schemeClr val="bg1"/>
                          </a:solidFill>
                          <a:latin typeface="メイリオ" panose="020B0604030504040204" pitchFamily="50" charset="-128"/>
                          <a:ea typeface="メイリオ" panose="020B0604030504040204" pitchFamily="50" charset="-128"/>
                        </a:rPr>
                        <a:t>の効果</a:t>
                      </a:r>
                    </a:p>
                  </a:txBody>
                  <a:tcPr anchor="ctr">
                    <a:solidFill>
                      <a:srgbClr val="9966FF"/>
                    </a:solidFill>
                  </a:tcPr>
                </a:tc>
                <a:extLst>
                  <a:ext uri="{0D108BD9-81ED-4DB2-BD59-A6C34878D82A}">
                    <a16:rowId xmlns:a16="http://schemas.microsoft.com/office/drawing/2014/main" val="2377679462"/>
                  </a:ext>
                </a:extLst>
              </a:tr>
            </a:tbl>
          </a:graphicData>
        </a:graphic>
      </p:graphicFrame>
      <p:graphicFrame>
        <p:nvGraphicFramePr>
          <p:cNvPr id="9" name="表 9">
            <a:extLst>
              <a:ext uri="{FF2B5EF4-FFF2-40B4-BE49-F238E27FC236}">
                <a16:creationId xmlns:a16="http://schemas.microsoft.com/office/drawing/2014/main" id="{B2BD2782-7D24-7174-601C-FD00949AD5BB}"/>
              </a:ext>
            </a:extLst>
          </p:cNvPr>
          <p:cNvGraphicFramePr>
            <a:graphicFrameLocks noGrp="1"/>
          </p:cNvGraphicFramePr>
          <p:nvPr>
            <p:extLst>
              <p:ext uri="{D42A27DB-BD31-4B8C-83A1-F6EECF244321}">
                <p14:modId xmlns:p14="http://schemas.microsoft.com/office/powerpoint/2010/main" val="2243679905"/>
              </p:ext>
            </p:extLst>
          </p:nvPr>
        </p:nvGraphicFramePr>
        <p:xfrm>
          <a:off x="5430513" y="6098384"/>
          <a:ext cx="1440000" cy="8229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3327867676"/>
                    </a:ext>
                  </a:extLst>
                </a:gridCol>
              </a:tblGrid>
              <a:tr h="540000">
                <a:tc>
                  <a:txBody>
                    <a:bodyPr/>
                    <a:lstStyle/>
                    <a:p>
                      <a:pPr algn="ctr"/>
                      <a:r>
                        <a:rPr kumimoji="1" lang="ja-JP" altLang="en-US" sz="2400" dirty="0">
                          <a:solidFill>
                            <a:srgbClr val="FF6699"/>
                          </a:solidFill>
                          <a:latin typeface="メイリオ" panose="020B0604030504040204" pitchFamily="50" charset="-128"/>
                          <a:ea typeface="メイリオ" panose="020B0604030504040204" pitchFamily="50" charset="-128"/>
                        </a:rPr>
                        <a:t>積極的な活動参加</a:t>
                      </a:r>
                    </a:p>
                  </a:txBody>
                  <a:tcPr>
                    <a:noFill/>
                  </a:tcPr>
                </a:tc>
                <a:extLst>
                  <a:ext uri="{0D108BD9-81ED-4DB2-BD59-A6C34878D82A}">
                    <a16:rowId xmlns:a16="http://schemas.microsoft.com/office/drawing/2014/main" val="4056125304"/>
                  </a:ext>
                </a:extLst>
              </a:tr>
            </a:tbl>
          </a:graphicData>
        </a:graphic>
      </p:graphicFrame>
      <p:pic>
        <p:nvPicPr>
          <p:cNvPr id="2" name="図 1">
            <a:extLst>
              <a:ext uri="{FF2B5EF4-FFF2-40B4-BE49-F238E27FC236}">
                <a16:creationId xmlns:a16="http://schemas.microsoft.com/office/drawing/2014/main" id="{D440E93E-E40B-BDA9-B5B3-A178AD6A7EB4}"/>
              </a:ext>
            </a:extLst>
          </p:cNvPr>
          <p:cNvPicPr>
            <a:picLocks noChangeAspect="1"/>
          </p:cNvPicPr>
          <p:nvPr/>
        </p:nvPicPr>
        <p:blipFill>
          <a:blip r:embed="rId13"/>
          <a:stretch>
            <a:fillRect/>
          </a:stretch>
        </p:blipFill>
        <p:spPr>
          <a:xfrm>
            <a:off x="10845804" y="6274112"/>
            <a:ext cx="1243899" cy="468000"/>
          </a:xfrm>
          <a:prstGeom prst="rect">
            <a:avLst/>
          </a:prstGeom>
        </p:spPr>
      </p:pic>
      <p:pic>
        <p:nvPicPr>
          <p:cNvPr id="5" name="図 4">
            <a:extLst>
              <a:ext uri="{FF2B5EF4-FFF2-40B4-BE49-F238E27FC236}">
                <a16:creationId xmlns:a16="http://schemas.microsoft.com/office/drawing/2014/main" id="{8B0AE154-7507-2606-7DE1-3DDF47BF129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976550" y="0"/>
            <a:ext cx="789963" cy="900000"/>
          </a:xfrm>
          <a:prstGeom prst="rect">
            <a:avLst/>
          </a:prstGeom>
        </p:spPr>
      </p:pic>
    </p:spTree>
    <p:extLst>
      <p:ext uri="{BB962C8B-B14F-4D97-AF65-F5344CB8AC3E}">
        <p14:creationId xmlns:p14="http://schemas.microsoft.com/office/powerpoint/2010/main" val="2475273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6038D3-9FEF-F864-5B2D-03F16E6A75AF}"/>
              </a:ext>
            </a:extLst>
          </p:cNvPr>
          <p:cNvSpPr>
            <a:spLocks noGrp="1"/>
          </p:cNvSpPr>
          <p:nvPr>
            <p:ph type="title"/>
          </p:nvPr>
        </p:nvSpPr>
        <p:spPr>
          <a:xfrm>
            <a:off x="0" y="0"/>
            <a:ext cx="12192000" cy="1085429"/>
          </a:xfrm>
          <a:solidFill>
            <a:srgbClr val="9966FF"/>
          </a:solidFill>
        </p:spPr>
        <p:txBody>
          <a:bodyPr/>
          <a:lstStyle/>
          <a:p>
            <a:pPr algn="ctr"/>
            <a:r>
              <a:rPr kumimoji="1" lang="ja-JP" altLang="en-US" dirty="0">
                <a:solidFill>
                  <a:schemeClr val="bg2"/>
                </a:solidFill>
                <a:latin typeface="メイリオ" panose="020B0604030504040204" pitchFamily="50" charset="-128"/>
                <a:ea typeface="メイリオ" panose="020B0604030504040204" pitchFamily="50" charset="-128"/>
              </a:rPr>
              <a:t>ロータリーの</a:t>
            </a:r>
            <a:r>
              <a:rPr kumimoji="1" lang="en-US" altLang="ja-JP" dirty="0">
                <a:solidFill>
                  <a:schemeClr val="bg2"/>
                </a:solidFill>
                <a:latin typeface="メイリオ" panose="020B0604030504040204" pitchFamily="50" charset="-128"/>
                <a:ea typeface="メイリオ" panose="020B0604030504040204" pitchFamily="50" charset="-128"/>
              </a:rPr>
              <a:t>DEI</a:t>
            </a:r>
            <a:r>
              <a:rPr kumimoji="1" lang="ja-JP" altLang="en-US" dirty="0">
                <a:solidFill>
                  <a:schemeClr val="bg2"/>
                </a:solidFill>
                <a:latin typeface="メイリオ" panose="020B0604030504040204" pitchFamily="50" charset="-128"/>
                <a:ea typeface="メイリオ" panose="020B0604030504040204" pitchFamily="50" charset="-128"/>
              </a:rPr>
              <a:t>の重要性と目的</a:t>
            </a:r>
          </a:p>
        </p:txBody>
      </p:sp>
      <p:sp>
        <p:nvSpPr>
          <p:cNvPr id="3" name="コンテンツ プレースホルダー 2">
            <a:extLst>
              <a:ext uri="{FF2B5EF4-FFF2-40B4-BE49-F238E27FC236}">
                <a16:creationId xmlns:a16="http://schemas.microsoft.com/office/drawing/2014/main" id="{194A2247-B400-D681-DA5B-4D1DDA16F562}"/>
              </a:ext>
            </a:extLst>
          </p:cNvPr>
          <p:cNvSpPr>
            <a:spLocks noGrp="1"/>
          </p:cNvSpPr>
          <p:nvPr>
            <p:ph idx="1"/>
          </p:nvPr>
        </p:nvSpPr>
        <p:spPr>
          <a:xfrm>
            <a:off x="240265" y="1189339"/>
            <a:ext cx="11784495" cy="5532136"/>
          </a:xfrm>
        </p:spPr>
        <p:txBody>
          <a:bodyPr>
            <a:normAutofit/>
          </a:bodyPr>
          <a:lstStyle/>
          <a:p>
            <a:pPr marL="0" indent="0">
              <a:lnSpc>
                <a:spcPts val="4200"/>
              </a:lnSpc>
              <a:spcBef>
                <a:spcPts val="0"/>
              </a:spcBef>
              <a:buNone/>
            </a:pPr>
            <a:r>
              <a:rPr kumimoji="1" lang="ja-JP" altLang="en-US" sz="3600" b="1" dirty="0">
                <a:latin typeface="メイリオ" panose="020B0604030504040204" pitchFamily="50" charset="-128"/>
                <a:ea typeface="メイリオ" panose="020B0604030504040204" pitchFamily="50" charset="-128"/>
              </a:rPr>
              <a:t>国際ロータリーの</a:t>
            </a:r>
            <a:r>
              <a:rPr kumimoji="1" lang="en-US" altLang="ja-JP" sz="3600" b="1" dirty="0">
                <a:latin typeface="メイリオ" panose="020B0604030504040204" pitchFamily="50" charset="-128"/>
                <a:ea typeface="メイリオ" panose="020B0604030504040204" pitchFamily="50" charset="-128"/>
              </a:rPr>
              <a:t>DEI</a:t>
            </a:r>
            <a:r>
              <a:rPr kumimoji="1" lang="ja-JP" altLang="en-US" sz="3600" b="1" dirty="0">
                <a:latin typeface="メイリオ" panose="020B0604030504040204" pitchFamily="50" charset="-128"/>
                <a:ea typeface="メイリオ" panose="020B0604030504040204" pitchFamily="50" charset="-128"/>
              </a:rPr>
              <a:t>に関する概念は、</a:t>
            </a:r>
            <a:endParaRPr kumimoji="1" lang="en-US" altLang="ja-JP" sz="3600" b="1" dirty="0">
              <a:latin typeface="メイリオ" panose="020B0604030504040204" pitchFamily="50" charset="-128"/>
              <a:ea typeface="メイリオ" panose="020B0604030504040204" pitchFamily="50" charset="-128"/>
            </a:endParaRPr>
          </a:p>
          <a:p>
            <a:pPr marL="0" indent="0">
              <a:lnSpc>
                <a:spcPts val="4000"/>
              </a:lnSpc>
              <a:spcBef>
                <a:spcPts val="0"/>
              </a:spcBef>
              <a:buNone/>
            </a:pPr>
            <a:endParaRPr kumimoji="1" lang="en-US" altLang="ja-JP" sz="3600" dirty="0">
              <a:latin typeface="メイリオ" panose="020B0604030504040204" pitchFamily="50" charset="-128"/>
              <a:ea typeface="メイリオ" panose="020B0604030504040204" pitchFamily="50" charset="-128"/>
            </a:endParaRPr>
          </a:p>
          <a:p>
            <a:pPr marL="0" indent="0">
              <a:lnSpc>
                <a:spcPts val="4300"/>
              </a:lnSpc>
              <a:spcBef>
                <a:spcPts val="0"/>
              </a:spcBef>
              <a:buNone/>
            </a:pPr>
            <a:r>
              <a:rPr kumimoji="1" lang="ja-JP" altLang="en-US" sz="3600" dirty="0">
                <a:latin typeface="メイリオ" panose="020B0604030504040204" pitchFamily="50" charset="-128"/>
                <a:ea typeface="メイリオ" panose="020B0604030504040204" pitchFamily="50" charset="-128"/>
              </a:rPr>
              <a:t>　</a:t>
            </a:r>
            <a:r>
              <a:rPr kumimoji="1" lang="ja-JP" altLang="en-US" sz="3600" b="1" dirty="0">
                <a:latin typeface="メイリオ" panose="020B0604030504040204" pitchFamily="50" charset="-128"/>
                <a:ea typeface="メイリオ" panose="020B0604030504040204" pitchFamily="50" charset="-128"/>
              </a:rPr>
              <a:t>　　　　　　　　</a:t>
            </a:r>
            <a:r>
              <a:rPr kumimoji="1" lang="ja-JP" altLang="en-US" sz="3600" b="1" dirty="0">
                <a:solidFill>
                  <a:srgbClr val="3333FF"/>
                </a:solidFill>
                <a:latin typeface="メイリオ" panose="020B0604030504040204" pitchFamily="50" charset="-128"/>
                <a:ea typeface="メイリオ" panose="020B0604030504040204" pitchFamily="50" charset="-128"/>
              </a:rPr>
              <a:t>　</a:t>
            </a:r>
            <a:endParaRPr kumimoji="1" lang="en-US" altLang="ja-JP" sz="3600" b="1" dirty="0">
              <a:solidFill>
                <a:srgbClr val="3333FF"/>
              </a:solidFill>
              <a:latin typeface="メイリオ" panose="020B0604030504040204" pitchFamily="50" charset="-128"/>
              <a:ea typeface="メイリオ" panose="020B0604030504040204" pitchFamily="50" charset="-128"/>
            </a:endParaRPr>
          </a:p>
          <a:p>
            <a:pPr marL="0" indent="0">
              <a:buNone/>
            </a:pPr>
            <a:endParaRPr kumimoji="1" lang="en-US" altLang="ja-JP" sz="2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4F3E9CB9-3AE4-7A94-129B-23812A7F5C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803" y="0"/>
            <a:ext cx="947955" cy="1080000"/>
          </a:xfrm>
          <a:prstGeom prst="rect">
            <a:avLst/>
          </a:prstGeom>
        </p:spPr>
      </p:pic>
      <p:sp>
        <p:nvSpPr>
          <p:cNvPr id="6" name="四角形: 角を丸くする 5">
            <a:extLst>
              <a:ext uri="{FF2B5EF4-FFF2-40B4-BE49-F238E27FC236}">
                <a16:creationId xmlns:a16="http://schemas.microsoft.com/office/drawing/2014/main" id="{0E654928-438B-8928-93AC-6615A1360542}"/>
              </a:ext>
            </a:extLst>
          </p:cNvPr>
          <p:cNvSpPr/>
          <p:nvPr/>
        </p:nvSpPr>
        <p:spPr>
          <a:xfrm>
            <a:off x="2773617" y="1825312"/>
            <a:ext cx="6717792" cy="1080000"/>
          </a:xfrm>
          <a:prstGeom prst="roundRect">
            <a:avLst/>
          </a:prstGeom>
          <a:solidFill>
            <a:srgbClr val="00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rgbClr val="0066FF"/>
                </a:solidFill>
                <a:latin typeface="メイリオ" panose="020B0604030504040204" pitchFamily="50" charset="-128"/>
                <a:ea typeface="メイリオ" panose="020B0604030504040204" pitchFamily="50" charset="-128"/>
              </a:rPr>
              <a:t>ビジョン声明</a:t>
            </a:r>
          </a:p>
        </p:txBody>
      </p:sp>
      <p:sp>
        <p:nvSpPr>
          <p:cNvPr id="7" name="四角形: 角を丸くする 6">
            <a:extLst>
              <a:ext uri="{FF2B5EF4-FFF2-40B4-BE49-F238E27FC236}">
                <a16:creationId xmlns:a16="http://schemas.microsoft.com/office/drawing/2014/main" id="{C980049E-4A7B-F263-2991-EAE4E50324E4}"/>
              </a:ext>
            </a:extLst>
          </p:cNvPr>
          <p:cNvSpPr/>
          <p:nvPr/>
        </p:nvSpPr>
        <p:spPr>
          <a:xfrm>
            <a:off x="1388689" y="3423422"/>
            <a:ext cx="9414615" cy="10800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rgbClr val="006600"/>
                </a:solidFill>
                <a:latin typeface="メイリオ" panose="020B0604030504040204" pitchFamily="50" charset="-128"/>
                <a:ea typeface="メイリオ" panose="020B0604030504040204" pitchFamily="50" charset="-128"/>
              </a:rPr>
              <a:t>行動計画：戦略的優先事項</a:t>
            </a:r>
          </a:p>
        </p:txBody>
      </p:sp>
      <p:sp>
        <p:nvSpPr>
          <p:cNvPr id="8" name="四角形: 角を丸くする 7">
            <a:extLst>
              <a:ext uri="{FF2B5EF4-FFF2-40B4-BE49-F238E27FC236}">
                <a16:creationId xmlns:a16="http://schemas.microsoft.com/office/drawing/2014/main" id="{E5DDF40F-A270-2978-B733-2799C6C04772}"/>
              </a:ext>
            </a:extLst>
          </p:cNvPr>
          <p:cNvSpPr/>
          <p:nvPr/>
        </p:nvSpPr>
        <p:spPr>
          <a:xfrm>
            <a:off x="1007596" y="5294034"/>
            <a:ext cx="10232136" cy="1332000"/>
          </a:xfrm>
          <a:prstGeom prst="roundRect">
            <a:avLst/>
          </a:prstGeom>
          <a:solidFill>
            <a:srgbClr val="FF9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rgbClr val="FF00FF"/>
                </a:solidFill>
                <a:latin typeface="メイリオ" panose="020B0604030504040204" pitchFamily="50" charset="-128"/>
                <a:ea typeface="メイリオ" panose="020B0604030504040204" pitchFamily="50" charset="-128"/>
              </a:rPr>
              <a:t>ロータリーの</a:t>
            </a:r>
            <a:r>
              <a:rPr kumimoji="1" lang="en-US" altLang="ja-JP" sz="3600" b="1" dirty="0">
                <a:solidFill>
                  <a:srgbClr val="FF00FF"/>
                </a:solidFill>
                <a:latin typeface="メイリオ" panose="020B0604030504040204" pitchFamily="50" charset="-128"/>
                <a:ea typeface="メイリオ" panose="020B0604030504040204" pitchFamily="50" charset="-128"/>
              </a:rPr>
              <a:t>DEI </a:t>
            </a:r>
            <a:r>
              <a:rPr kumimoji="1" lang="ja-JP" altLang="en-US" sz="3600" b="1" dirty="0">
                <a:solidFill>
                  <a:srgbClr val="FF00FF"/>
                </a:solidFill>
                <a:latin typeface="メイリオ" panose="020B0604030504040204" pitchFamily="50" charset="-128"/>
                <a:ea typeface="メイリオ" panose="020B0604030504040204" pitchFamily="50" charset="-128"/>
              </a:rPr>
              <a:t>＋ </a:t>
            </a:r>
            <a:r>
              <a:rPr kumimoji="1" lang="en-US" altLang="ja-JP" sz="3600" b="1" dirty="0">
                <a:solidFill>
                  <a:srgbClr val="FF00FF"/>
                </a:solidFill>
                <a:latin typeface="メイリオ" panose="020B0604030504040204" pitchFamily="50" charset="-128"/>
                <a:ea typeface="メイリオ" panose="020B0604030504040204" pitchFamily="50" charset="-128"/>
              </a:rPr>
              <a:t>Belonging</a:t>
            </a:r>
          </a:p>
          <a:p>
            <a:pPr algn="ctr"/>
            <a:r>
              <a:rPr kumimoji="1" lang="ja-JP" altLang="en-US" sz="3600" b="1" dirty="0">
                <a:solidFill>
                  <a:srgbClr val="FF0066"/>
                </a:solidFill>
                <a:latin typeface="メイリオ" panose="020B0604030504040204" pitchFamily="50" charset="-128"/>
                <a:ea typeface="メイリオ" panose="020B0604030504040204" pitchFamily="50" charset="-128"/>
              </a:rPr>
              <a:t>組織強化　　　会員増強</a:t>
            </a:r>
          </a:p>
        </p:txBody>
      </p:sp>
      <p:sp>
        <p:nvSpPr>
          <p:cNvPr id="9" name="矢印: 下 8">
            <a:extLst>
              <a:ext uri="{FF2B5EF4-FFF2-40B4-BE49-F238E27FC236}">
                <a16:creationId xmlns:a16="http://schemas.microsoft.com/office/drawing/2014/main" id="{A87DBCD6-2FD1-D86B-4D0C-273BA52BDAE9}"/>
              </a:ext>
            </a:extLst>
          </p:cNvPr>
          <p:cNvSpPr/>
          <p:nvPr/>
        </p:nvSpPr>
        <p:spPr>
          <a:xfrm>
            <a:off x="5480240" y="2959512"/>
            <a:ext cx="1304544" cy="360000"/>
          </a:xfrm>
          <a:prstGeom prst="downArrow">
            <a:avLst/>
          </a:prstGeom>
          <a:solidFill>
            <a:srgbClr val="66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上下 9">
            <a:extLst>
              <a:ext uri="{FF2B5EF4-FFF2-40B4-BE49-F238E27FC236}">
                <a16:creationId xmlns:a16="http://schemas.microsoft.com/office/drawing/2014/main" id="{71728722-A51A-D1A6-3A6B-0283641150A1}"/>
              </a:ext>
            </a:extLst>
          </p:cNvPr>
          <p:cNvSpPr/>
          <p:nvPr/>
        </p:nvSpPr>
        <p:spPr>
          <a:xfrm>
            <a:off x="5808512" y="4520728"/>
            <a:ext cx="648000" cy="756000"/>
          </a:xfrm>
          <a:prstGeom prst="upDownArrow">
            <a:avLst/>
          </a:prstGeom>
          <a:solidFill>
            <a:srgbClr val="6600FF"/>
          </a:solid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B067F693-9D7F-C925-3D23-1867B6AECB24}"/>
              </a:ext>
            </a:extLst>
          </p:cNvPr>
          <p:cNvSpPr/>
          <p:nvPr/>
        </p:nvSpPr>
        <p:spPr>
          <a:xfrm>
            <a:off x="5682513" y="5866128"/>
            <a:ext cx="900000" cy="576000"/>
          </a:xfrm>
          <a:prstGeom prst="rightArrow">
            <a:avLst/>
          </a:prstGeom>
          <a:solidFill>
            <a:srgbClr val="993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8C8B54E4-4DF0-AD47-C555-605468670C5C}"/>
              </a:ext>
            </a:extLst>
          </p:cNvPr>
          <p:cNvPicPr>
            <a:picLocks noChangeAspect="1"/>
          </p:cNvPicPr>
          <p:nvPr/>
        </p:nvPicPr>
        <p:blipFill>
          <a:blip r:embed="rId4"/>
          <a:stretch>
            <a:fillRect/>
          </a:stretch>
        </p:blipFill>
        <p:spPr>
          <a:xfrm>
            <a:off x="11229856" y="6432136"/>
            <a:ext cx="861165" cy="324000"/>
          </a:xfrm>
          <a:prstGeom prst="rect">
            <a:avLst/>
          </a:prstGeom>
        </p:spPr>
      </p:pic>
    </p:spTree>
    <p:extLst>
      <p:ext uri="{BB962C8B-B14F-4D97-AF65-F5344CB8AC3E}">
        <p14:creationId xmlns:p14="http://schemas.microsoft.com/office/powerpoint/2010/main" val="1119154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6038D3-9FEF-F864-5B2D-03F16E6A75AF}"/>
              </a:ext>
            </a:extLst>
          </p:cNvPr>
          <p:cNvSpPr>
            <a:spLocks noGrp="1"/>
          </p:cNvSpPr>
          <p:nvPr>
            <p:ph type="title"/>
          </p:nvPr>
        </p:nvSpPr>
        <p:spPr>
          <a:xfrm>
            <a:off x="0" y="0"/>
            <a:ext cx="12192000" cy="1141392"/>
          </a:xfrm>
          <a:solidFill>
            <a:srgbClr val="9966FF"/>
          </a:solidFill>
        </p:spPr>
        <p:txBody>
          <a:bodyPr/>
          <a:lstStyle/>
          <a:p>
            <a:pPr algn="ctr"/>
            <a:r>
              <a:rPr kumimoji="1" lang="ja-JP" altLang="en-US" dirty="0">
                <a:solidFill>
                  <a:schemeClr val="bg2"/>
                </a:solidFill>
                <a:latin typeface="メイリオ" panose="020B0604030504040204" pitchFamily="50" charset="-128"/>
                <a:ea typeface="メイリオ" panose="020B0604030504040204" pitchFamily="50" charset="-128"/>
              </a:rPr>
              <a:t>ロータリーの</a:t>
            </a:r>
            <a:r>
              <a:rPr kumimoji="1" lang="en-US" altLang="ja-JP" dirty="0">
                <a:solidFill>
                  <a:schemeClr val="bg2"/>
                </a:solidFill>
                <a:latin typeface="メイリオ" panose="020B0604030504040204" pitchFamily="50" charset="-128"/>
                <a:ea typeface="メイリオ" panose="020B0604030504040204" pitchFamily="50" charset="-128"/>
              </a:rPr>
              <a:t>DEI</a:t>
            </a:r>
            <a:r>
              <a:rPr kumimoji="1" lang="ja-JP" altLang="en-US" dirty="0">
                <a:solidFill>
                  <a:schemeClr val="bg2"/>
                </a:solidFill>
                <a:latin typeface="メイリオ" panose="020B0604030504040204" pitchFamily="50" charset="-128"/>
                <a:ea typeface="メイリオ" panose="020B0604030504040204" pitchFamily="50" charset="-128"/>
              </a:rPr>
              <a:t>が求めるもの</a:t>
            </a:r>
          </a:p>
        </p:txBody>
      </p:sp>
      <p:sp>
        <p:nvSpPr>
          <p:cNvPr id="3" name="コンテンツ プレースホルダー 2">
            <a:extLst>
              <a:ext uri="{FF2B5EF4-FFF2-40B4-BE49-F238E27FC236}">
                <a16:creationId xmlns:a16="http://schemas.microsoft.com/office/drawing/2014/main" id="{194A2247-B400-D681-DA5B-4D1DDA16F562}"/>
              </a:ext>
            </a:extLst>
          </p:cNvPr>
          <p:cNvSpPr>
            <a:spLocks noGrp="1"/>
          </p:cNvSpPr>
          <p:nvPr>
            <p:ph idx="1"/>
          </p:nvPr>
        </p:nvSpPr>
        <p:spPr>
          <a:xfrm>
            <a:off x="240265" y="1189339"/>
            <a:ext cx="11784495" cy="5532136"/>
          </a:xfrm>
        </p:spPr>
        <p:txBody>
          <a:bodyPr>
            <a:normAutofit/>
          </a:bodyPr>
          <a:lstStyle/>
          <a:p>
            <a:pPr marL="0" indent="0">
              <a:lnSpc>
                <a:spcPts val="4200"/>
              </a:lnSpc>
              <a:spcBef>
                <a:spcPts val="0"/>
              </a:spcBef>
              <a:buNone/>
            </a:pPr>
            <a:r>
              <a:rPr kumimoji="1" lang="ja-JP" altLang="en-US" b="1" dirty="0">
                <a:latin typeface="メイリオ" panose="020B0604030504040204" pitchFamily="50" charset="-128"/>
                <a:ea typeface="メイリオ" panose="020B0604030504040204" pitchFamily="50" charset="-128"/>
              </a:rPr>
              <a:t>国際ロータリーの</a:t>
            </a:r>
            <a:r>
              <a:rPr kumimoji="1" lang="en-US" altLang="ja-JP" b="1" dirty="0">
                <a:latin typeface="メイリオ" panose="020B0604030504040204" pitchFamily="50" charset="-128"/>
                <a:ea typeface="メイリオ" panose="020B0604030504040204" pitchFamily="50" charset="-128"/>
              </a:rPr>
              <a:t>DEI</a:t>
            </a:r>
            <a:r>
              <a:rPr kumimoji="1" lang="ja-JP" altLang="en-US" b="1" dirty="0">
                <a:latin typeface="メイリオ" panose="020B0604030504040204" pitchFamily="50" charset="-128"/>
                <a:ea typeface="メイリオ" panose="020B0604030504040204" pitchFamily="50" charset="-128"/>
              </a:rPr>
              <a:t>が求めるものは、</a:t>
            </a:r>
            <a:endParaRPr kumimoji="1" lang="en-US" altLang="ja-JP" b="1" dirty="0">
              <a:latin typeface="メイリオ" panose="020B0604030504040204" pitchFamily="50" charset="-128"/>
              <a:ea typeface="メイリオ" panose="020B0604030504040204" pitchFamily="50" charset="-128"/>
            </a:endParaRPr>
          </a:p>
          <a:p>
            <a:pPr marL="0" indent="0">
              <a:lnSpc>
                <a:spcPts val="4000"/>
              </a:lnSpc>
              <a:spcBef>
                <a:spcPts val="0"/>
              </a:spcBef>
              <a:buNone/>
            </a:pPr>
            <a:endParaRPr kumimoji="1" lang="en-US" altLang="ja-JP" sz="3600" dirty="0">
              <a:latin typeface="メイリオ" panose="020B0604030504040204" pitchFamily="50" charset="-128"/>
              <a:ea typeface="メイリオ" panose="020B0604030504040204" pitchFamily="50" charset="-128"/>
            </a:endParaRPr>
          </a:p>
          <a:p>
            <a:pPr marL="0" indent="0">
              <a:lnSpc>
                <a:spcPts val="4300"/>
              </a:lnSpc>
              <a:spcBef>
                <a:spcPts val="0"/>
              </a:spcBef>
              <a:buNone/>
            </a:pPr>
            <a:r>
              <a:rPr kumimoji="1" lang="ja-JP" altLang="en-US" sz="3600" dirty="0">
                <a:latin typeface="メイリオ" panose="020B0604030504040204" pitchFamily="50" charset="-128"/>
                <a:ea typeface="メイリオ" panose="020B0604030504040204" pitchFamily="50" charset="-128"/>
              </a:rPr>
              <a:t>　</a:t>
            </a:r>
            <a:r>
              <a:rPr kumimoji="1" lang="ja-JP" altLang="en-US" sz="3600" b="1" dirty="0">
                <a:latin typeface="メイリオ" panose="020B0604030504040204" pitchFamily="50" charset="-128"/>
                <a:ea typeface="メイリオ" panose="020B0604030504040204" pitchFamily="50" charset="-128"/>
              </a:rPr>
              <a:t>　　　　　　　　</a:t>
            </a:r>
            <a:r>
              <a:rPr kumimoji="1" lang="ja-JP" altLang="en-US" sz="3600" b="1" dirty="0">
                <a:solidFill>
                  <a:srgbClr val="3333FF"/>
                </a:solidFill>
                <a:latin typeface="メイリオ" panose="020B0604030504040204" pitchFamily="50" charset="-128"/>
                <a:ea typeface="メイリオ" panose="020B0604030504040204" pitchFamily="50" charset="-128"/>
              </a:rPr>
              <a:t>　</a:t>
            </a:r>
            <a:endParaRPr kumimoji="1" lang="en-US" altLang="ja-JP" sz="3600" b="1" dirty="0">
              <a:solidFill>
                <a:srgbClr val="3333FF"/>
              </a:solidFill>
              <a:latin typeface="メイリオ" panose="020B0604030504040204" pitchFamily="50" charset="-128"/>
              <a:ea typeface="メイリオ" panose="020B0604030504040204" pitchFamily="50" charset="-128"/>
            </a:endParaRPr>
          </a:p>
          <a:p>
            <a:pPr marL="0" indent="0">
              <a:buNone/>
            </a:pPr>
            <a:endParaRPr kumimoji="1" lang="en-US" altLang="ja-JP" sz="2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4F3E9CB9-3AE4-7A94-129B-23812A7F5C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803" y="0"/>
            <a:ext cx="916357" cy="1044000"/>
          </a:xfrm>
          <a:prstGeom prst="rect">
            <a:avLst/>
          </a:prstGeom>
        </p:spPr>
      </p:pic>
      <p:sp>
        <p:nvSpPr>
          <p:cNvPr id="6" name="四角形: 角を丸くする 5">
            <a:extLst>
              <a:ext uri="{FF2B5EF4-FFF2-40B4-BE49-F238E27FC236}">
                <a16:creationId xmlns:a16="http://schemas.microsoft.com/office/drawing/2014/main" id="{0E654928-438B-8928-93AC-6615A1360542}"/>
              </a:ext>
            </a:extLst>
          </p:cNvPr>
          <p:cNvSpPr/>
          <p:nvPr/>
        </p:nvSpPr>
        <p:spPr>
          <a:xfrm>
            <a:off x="240265" y="1794183"/>
            <a:ext cx="7776000" cy="1080000"/>
          </a:xfrm>
          <a:prstGeom prst="roundRect">
            <a:avLst/>
          </a:prstGeom>
          <a:solidFill>
            <a:srgbClr val="00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2800" b="1" dirty="0">
                <a:solidFill>
                  <a:srgbClr val="0066FF"/>
                </a:solidFill>
                <a:latin typeface="メイリオ" panose="020B0604030504040204" pitchFamily="50" charset="-128"/>
                <a:ea typeface="メイリオ" panose="020B0604030504040204" pitchFamily="50" charset="-128"/>
              </a:rPr>
              <a:t>Diversity</a:t>
            </a:r>
            <a:r>
              <a:rPr kumimoji="1" lang="ja-JP" altLang="en-US" sz="2800" b="1" dirty="0">
                <a:solidFill>
                  <a:srgbClr val="0066FF"/>
                </a:solidFill>
                <a:latin typeface="メイリオ" panose="020B0604030504040204" pitchFamily="50" charset="-128"/>
                <a:ea typeface="メイリオ" panose="020B0604030504040204" pitchFamily="50" charset="-128"/>
              </a:rPr>
              <a:t>：多様性のある会員基盤の設立</a:t>
            </a:r>
          </a:p>
        </p:txBody>
      </p:sp>
      <p:sp>
        <p:nvSpPr>
          <p:cNvPr id="7" name="四角形: 角を丸くする 6">
            <a:extLst>
              <a:ext uri="{FF2B5EF4-FFF2-40B4-BE49-F238E27FC236}">
                <a16:creationId xmlns:a16="http://schemas.microsoft.com/office/drawing/2014/main" id="{C980049E-4A7B-F263-2991-EAE4E50324E4}"/>
              </a:ext>
            </a:extLst>
          </p:cNvPr>
          <p:cNvSpPr/>
          <p:nvPr/>
        </p:nvSpPr>
        <p:spPr>
          <a:xfrm>
            <a:off x="240265" y="2934835"/>
            <a:ext cx="7848000" cy="16920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2800" b="1" dirty="0">
                <a:solidFill>
                  <a:srgbClr val="006600"/>
                </a:solidFill>
                <a:latin typeface="メイリオ" panose="020B0604030504040204" pitchFamily="50" charset="-128"/>
                <a:ea typeface="メイリオ" panose="020B0604030504040204" pitchFamily="50" charset="-128"/>
              </a:rPr>
              <a:t>Equity</a:t>
            </a:r>
            <a:r>
              <a:rPr kumimoji="1" lang="ja-JP" altLang="en-US" sz="2800" b="1" dirty="0">
                <a:solidFill>
                  <a:srgbClr val="006600"/>
                </a:solidFill>
                <a:latin typeface="メイリオ" panose="020B0604030504040204" pitchFamily="50" charset="-128"/>
                <a:ea typeface="メイリオ" panose="020B0604030504040204" pitchFamily="50" charset="-128"/>
              </a:rPr>
              <a:t>：誰もが公平に大切にされ、</a:t>
            </a:r>
            <a:endParaRPr kumimoji="1" lang="en-US" altLang="ja-JP" sz="2800" b="1" dirty="0">
              <a:solidFill>
                <a:srgbClr val="006600"/>
              </a:solidFill>
              <a:latin typeface="メイリオ" panose="020B0604030504040204" pitchFamily="50" charset="-128"/>
              <a:ea typeface="メイリオ" panose="020B0604030504040204" pitchFamily="50" charset="-128"/>
            </a:endParaRPr>
          </a:p>
          <a:p>
            <a:r>
              <a:rPr kumimoji="1" lang="ja-JP" altLang="en-US" sz="2800" b="1" dirty="0">
                <a:solidFill>
                  <a:srgbClr val="006600"/>
                </a:solidFill>
                <a:latin typeface="メイリオ" panose="020B0604030504040204" pitchFamily="50" charset="-128"/>
                <a:ea typeface="メイリオ" panose="020B0604030504040204" pitchFamily="50" charset="-128"/>
              </a:rPr>
              <a:t>　　　　 公平な対応と機会が均等に</a:t>
            </a:r>
            <a:endParaRPr kumimoji="1" lang="en-US" altLang="ja-JP" sz="2800" b="1" dirty="0">
              <a:solidFill>
                <a:srgbClr val="006600"/>
              </a:solidFill>
              <a:latin typeface="メイリオ" panose="020B0604030504040204" pitchFamily="50" charset="-128"/>
              <a:ea typeface="メイリオ" panose="020B0604030504040204" pitchFamily="50" charset="-128"/>
            </a:endParaRPr>
          </a:p>
          <a:p>
            <a:r>
              <a:rPr kumimoji="1" lang="en-US" altLang="ja-JP" sz="2800" b="1" dirty="0">
                <a:solidFill>
                  <a:srgbClr val="006600"/>
                </a:solidFill>
                <a:latin typeface="メイリオ" panose="020B0604030504040204" pitchFamily="50" charset="-128"/>
                <a:ea typeface="メイリオ" panose="020B0604030504040204" pitchFamily="50" charset="-128"/>
              </a:rPr>
              <a:t>             </a:t>
            </a:r>
            <a:r>
              <a:rPr kumimoji="1" lang="ja-JP" altLang="en-US" sz="2800" b="1" dirty="0">
                <a:solidFill>
                  <a:srgbClr val="006600"/>
                </a:solidFill>
                <a:latin typeface="メイリオ" panose="020B0604030504040204" pitchFamily="50" charset="-128"/>
                <a:ea typeface="メイリオ" panose="020B0604030504040204" pitchFamily="50" charset="-128"/>
              </a:rPr>
              <a:t>与えられることで帰属意識が増大</a:t>
            </a:r>
            <a:endParaRPr kumimoji="1" lang="en-US" altLang="ja-JP" sz="2800" b="1" dirty="0">
              <a:solidFill>
                <a:srgbClr val="006600"/>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E5DDF40F-A270-2978-B733-2799C6C04772}"/>
              </a:ext>
            </a:extLst>
          </p:cNvPr>
          <p:cNvSpPr/>
          <p:nvPr/>
        </p:nvSpPr>
        <p:spPr>
          <a:xfrm>
            <a:off x="240265" y="4687487"/>
            <a:ext cx="7848000" cy="1872000"/>
          </a:xfrm>
          <a:prstGeom prst="roundRect">
            <a:avLst/>
          </a:prstGeom>
          <a:solidFill>
            <a:srgbClr val="FF9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2800" b="1" dirty="0">
                <a:solidFill>
                  <a:srgbClr val="FF00FF"/>
                </a:solidFill>
                <a:latin typeface="メイリオ" panose="020B0604030504040204" pitchFamily="50" charset="-128"/>
                <a:ea typeface="メイリオ" panose="020B0604030504040204" pitchFamily="50" charset="-128"/>
              </a:rPr>
              <a:t>Inclusion</a:t>
            </a:r>
            <a:r>
              <a:rPr kumimoji="1" lang="ja-JP" altLang="en-US" sz="2800" b="1" dirty="0">
                <a:solidFill>
                  <a:srgbClr val="FF00FF"/>
                </a:solidFill>
                <a:latin typeface="メイリオ" panose="020B0604030504040204" pitchFamily="50" charset="-128"/>
                <a:ea typeface="メイリオ" panose="020B0604030504040204" pitchFamily="50" charset="-128"/>
              </a:rPr>
              <a:t>：誰もが受け入れられ、全ての人が</a:t>
            </a:r>
            <a:endParaRPr kumimoji="1" lang="en-US" altLang="ja-JP" sz="2800" b="1" dirty="0">
              <a:solidFill>
                <a:srgbClr val="FF00FF"/>
              </a:solidFill>
              <a:latin typeface="メイリオ" panose="020B0604030504040204" pitchFamily="50" charset="-128"/>
              <a:ea typeface="メイリオ" panose="020B0604030504040204" pitchFamily="50" charset="-128"/>
            </a:endParaRPr>
          </a:p>
          <a:p>
            <a:r>
              <a:rPr kumimoji="1" lang="ja-JP" altLang="en-US" sz="2800" b="1" dirty="0">
                <a:solidFill>
                  <a:srgbClr val="FF00FF"/>
                </a:solidFill>
                <a:latin typeface="メイリオ" panose="020B0604030504040204" pitchFamily="50" charset="-128"/>
                <a:ea typeface="メイリオ" panose="020B0604030504040204" pitchFamily="50" charset="-128"/>
              </a:rPr>
              <a:t>　　　　　　歓迎されると感じ、尊重され、</a:t>
            </a:r>
            <a:endParaRPr kumimoji="1" lang="en-US" altLang="ja-JP" sz="2800" b="1" dirty="0">
              <a:solidFill>
                <a:srgbClr val="FF00FF"/>
              </a:solidFill>
              <a:latin typeface="メイリオ" panose="020B0604030504040204" pitchFamily="50" charset="-128"/>
              <a:ea typeface="メイリオ" panose="020B0604030504040204" pitchFamily="50" charset="-128"/>
            </a:endParaRPr>
          </a:p>
          <a:p>
            <a:r>
              <a:rPr kumimoji="1" lang="ja-JP" altLang="en-US" sz="2800" b="1" dirty="0">
                <a:solidFill>
                  <a:srgbClr val="FF00FF"/>
                </a:solidFill>
                <a:latin typeface="メイリオ" panose="020B0604030504040204" pitchFamily="50" charset="-128"/>
                <a:ea typeface="メイリオ" panose="020B0604030504040204" pitchFamily="50" charset="-128"/>
              </a:rPr>
              <a:t>　　　　　　安心してクラブにいられる</a:t>
            </a:r>
            <a:endParaRPr kumimoji="1" lang="en-US" altLang="ja-JP" sz="2800" b="1" dirty="0">
              <a:solidFill>
                <a:srgbClr val="FF00FF"/>
              </a:solidFill>
              <a:latin typeface="メイリオ" panose="020B0604030504040204" pitchFamily="50" charset="-128"/>
              <a:ea typeface="メイリオ" panose="020B0604030504040204" pitchFamily="50" charset="-128"/>
            </a:endParaRPr>
          </a:p>
        </p:txBody>
      </p:sp>
      <p:sp>
        <p:nvSpPr>
          <p:cNvPr id="9" name="矢印: 下 8">
            <a:extLst>
              <a:ext uri="{FF2B5EF4-FFF2-40B4-BE49-F238E27FC236}">
                <a16:creationId xmlns:a16="http://schemas.microsoft.com/office/drawing/2014/main" id="{A87DBCD6-2FD1-D86B-4D0C-273BA52BDAE9}"/>
              </a:ext>
            </a:extLst>
          </p:cNvPr>
          <p:cNvSpPr/>
          <p:nvPr/>
        </p:nvSpPr>
        <p:spPr>
          <a:xfrm>
            <a:off x="9368240" y="1666844"/>
            <a:ext cx="2016000" cy="432000"/>
          </a:xfrm>
          <a:prstGeom prst="downArrow">
            <a:avLst/>
          </a:prstGeom>
          <a:solidFill>
            <a:srgbClr val="6600FF"/>
          </a:solid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8C8B54E4-4DF0-AD47-C555-605468670C5C}"/>
              </a:ext>
            </a:extLst>
          </p:cNvPr>
          <p:cNvPicPr>
            <a:picLocks noChangeAspect="1"/>
          </p:cNvPicPr>
          <p:nvPr/>
        </p:nvPicPr>
        <p:blipFill>
          <a:blip r:embed="rId4"/>
          <a:stretch>
            <a:fillRect/>
          </a:stretch>
        </p:blipFill>
        <p:spPr>
          <a:xfrm>
            <a:off x="11229856" y="6432136"/>
            <a:ext cx="861165" cy="324000"/>
          </a:xfrm>
          <a:prstGeom prst="rect">
            <a:avLst/>
          </a:prstGeom>
        </p:spPr>
      </p:pic>
      <p:graphicFrame>
        <p:nvGraphicFramePr>
          <p:cNvPr id="4" name="表 3">
            <a:extLst>
              <a:ext uri="{FF2B5EF4-FFF2-40B4-BE49-F238E27FC236}">
                <a16:creationId xmlns:a16="http://schemas.microsoft.com/office/drawing/2014/main" id="{23D1C5CA-F8D0-C372-6AF7-B818DF358478}"/>
              </a:ext>
            </a:extLst>
          </p:cNvPr>
          <p:cNvGraphicFramePr>
            <a:graphicFrameLocks noGrp="1"/>
          </p:cNvGraphicFramePr>
          <p:nvPr>
            <p:extLst>
              <p:ext uri="{D42A27DB-BD31-4B8C-83A1-F6EECF244321}">
                <p14:modId xmlns:p14="http://schemas.microsoft.com/office/powerpoint/2010/main" val="3542854171"/>
              </p:ext>
            </p:extLst>
          </p:nvPr>
        </p:nvGraphicFramePr>
        <p:xfrm>
          <a:off x="8212198" y="2146791"/>
          <a:ext cx="3911954" cy="4128379"/>
        </p:xfrm>
        <a:graphic>
          <a:graphicData uri="http://schemas.openxmlformats.org/drawingml/2006/table">
            <a:tbl>
              <a:tblPr firstRow="1" bandRow="1">
                <a:tableStyleId>{5C22544A-7EE6-4342-B048-85BDC9FD1C3A}</a:tableStyleId>
              </a:tblPr>
              <a:tblGrid>
                <a:gridCol w="3911954">
                  <a:extLst>
                    <a:ext uri="{9D8B030D-6E8A-4147-A177-3AD203B41FA5}">
                      <a16:colId xmlns:a16="http://schemas.microsoft.com/office/drawing/2014/main" val="4199218273"/>
                    </a:ext>
                  </a:extLst>
                </a:gridCol>
              </a:tblGrid>
              <a:tr h="4128379">
                <a:tc>
                  <a:txBody>
                    <a:bodyPr/>
                    <a:lstStyle/>
                    <a:p>
                      <a:pPr>
                        <a:lnSpc>
                          <a:spcPts val="4200"/>
                        </a:lnSpc>
                      </a:pPr>
                      <a:r>
                        <a:rPr kumimoji="1" lang="ja-JP" altLang="en-US" sz="3200" dirty="0">
                          <a:solidFill>
                            <a:srgbClr val="FFFF00"/>
                          </a:solidFill>
                          <a:latin typeface="メイリオ" panose="020B0604030504040204" pitchFamily="50" charset="-128"/>
                          <a:ea typeface="メイリオ" panose="020B0604030504040204" pitchFamily="50" charset="-128"/>
                        </a:rPr>
                        <a:t>元気なクラブになり、</a:t>
                      </a:r>
                      <a:endParaRPr kumimoji="1" lang="en-US" altLang="ja-JP" sz="3200" dirty="0">
                        <a:solidFill>
                          <a:srgbClr val="FFFF00"/>
                        </a:solidFill>
                        <a:latin typeface="メイリオ" panose="020B0604030504040204" pitchFamily="50" charset="-128"/>
                        <a:ea typeface="メイリオ" panose="020B0604030504040204" pitchFamily="50" charset="-128"/>
                      </a:endParaRPr>
                    </a:p>
                    <a:p>
                      <a:pPr>
                        <a:lnSpc>
                          <a:spcPts val="4200"/>
                        </a:lnSpc>
                      </a:pPr>
                      <a:r>
                        <a:rPr kumimoji="1" lang="ja-JP" altLang="en-US" sz="3200" dirty="0">
                          <a:solidFill>
                            <a:srgbClr val="FFFF00"/>
                          </a:solidFill>
                          <a:latin typeface="メイリオ" panose="020B0604030504040204" pitchFamily="50" charset="-128"/>
                          <a:ea typeface="メイリオ" panose="020B0604030504040204" pitchFamily="50" charset="-128"/>
                        </a:rPr>
                        <a:t>活動が活発になる</a:t>
                      </a:r>
                      <a:endParaRPr kumimoji="1" lang="en-US" altLang="ja-JP" sz="3200" dirty="0">
                        <a:solidFill>
                          <a:srgbClr val="FFFF00"/>
                        </a:solidFill>
                        <a:latin typeface="メイリオ" panose="020B0604030504040204" pitchFamily="50" charset="-128"/>
                        <a:ea typeface="メイリオ" panose="020B0604030504040204" pitchFamily="50" charset="-128"/>
                      </a:endParaRPr>
                    </a:p>
                    <a:p>
                      <a:pPr>
                        <a:lnSpc>
                          <a:spcPts val="4200"/>
                        </a:lnSpc>
                      </a:pPr>
                      <a:r>
                        <a:rPr kumimoji="1" lang="ja-JP" altLang="en-US" sz="3200" dirty="0">
                          <a:solidFill>
                            <a:srgbClr val="FFFF00"/>
                          </a:solidFill>
                          <a:latin typeface="メイリオ" panose="020B0604030504040204" pitchFamily="50" charset="-128"/>
                          <a:ea typeface="メイリオ" panose="020B0604030504040204" pitchFamily="50" charset="-128"/>
                        </a:rPr>
                        <a:t>ことで、</a:t>
                      </a:r>
                      <a:endParaRPr kumimoji="1" lang="en-US" altLang="ja-JP" sz="3200" dirty="0">
                        <a:solidFill>
                          <a:srgbClr val="FFFF00"/>
                        </a:solidFill>
                        <a:latin typeface="メイリオ" panose="020B0604030504040204" pitchFamily="50" charset="-128"/>
                        <a:ea typeface="メイリオ" panose="020B0604030504040204" pitchFamily="50" charset="-128"/>
                      </a:endParaRPr>
                    </a:p>
                    <a:p>
                      <a:pPr>
                        <a:lnSpc>
                          <a:spcPts val="4200"/>
                        </a:lnSpc>
                      </a:pPr>
                      <a:r>
                        <a:rPr kumimoji="1" lang="ja-JP" altLang="en-US" sz="3200" dirty="0">
                          <a:solidFill>
                            <a:srgbClr val="FFFF00"/>
                          </a:solidFill>
                          <a:latin typeface="メイリオ" panose="020B0604030504040204" pitchFamily="50" charset="-128"/>
                          <a:ea typeface="メイリオ" panose="020B0604030504040204" pitchFamily="50" charset="-128"/>
                        </a:rPr>
                        <a:t>世界平和に貢献する</a:t>
                      </a:r>
                      <a:endParaRPr kumimoji="1" lang="en-US" altLang="ja-JP" sz="3200" dirty="0">
                        <a:solidFill>
                          <a:srgbClr val="FFFF00"/>
                        </a:solidFill>
                        <a:latin typeface="メイリオ" panose="020B0604030504040204" pitchFamily="50" charset="-128"/>
                        <a:ea typeface="メイリオ" panose="020B0604030504040204" pitchFamily="50" charset="-128"/>
                      </a:endParaRPr>
                    </a:p>
                    <a:p>
                      <a:pPr>
                        <a:lnSpc>
                          <a:spcPts val="4200"/>
                        </a:lnSpc>
                      </a:pPr>
                      <a:r>
                        <a:rPr kumimoji="1" lang="ja-JP" altLang="en-US" sz="3200" dirty="0">
                          <a:solidFill>
                            <a:srgbClr val="FFFF00"/>
                          </a:solidFill>
                          <a:latin typeface="メイリオ" panose="020B0604030504040204" pitchFamily="50" charset="-128"/>
                          <a:ea typeface="メイリオ" panose="020B0604030504040204" pitchFamily="50" charset="-128"/>
                        </a:rPr>
                        <a:t>①</a:t>
                      </a:r>
                      <a:r>
                        <a:rPr kumimoji="1" lang="en-US" altLang="ja-JP" sz="3200" dirty="0">
                          <a:solidFill>
                            <a:srgbClr val="FFFF00"/>
                          </a:solidFill>
                          <a:latin typeface="メイリオ" panose="020B0604030504040204" pitchFamily="50" charset="-128"/>
                          <a:ea typeface="メイリオ" panose="020B0604030504040204" pitchFamily="50" charset="-128"/>
                        </a:rPr>
                        <a:t>Inclusive</a:t>
                      </a:r>
                    </a:p>
                    <a:p>
                      <a:pPr>
                        <a:lnSpc>
                          <a:spcPts val="4200"/>
                        </a:lnSpc>
                      </a:pPr>
                      <a:r>
                        <a:rPr kumimoji="1" lang="ja-JP" altLang="en-US" sz="3200" dirty="0">
                          <a:solidFill>
                            <a:srgbClr val="FFFF00"/>
                          </a:solidFill>
                          <a:latin typeface="メイリオ" panose="020B0604030504040204" pitchFamily="50" charset="-128"/>
                          <a:ea typeface="メイリオ" panose="020B0604030504040204" pitchFamily="50" charset="-128"/>
                        </a:rPr>
                        <a:t>②</a:t>
                      </a:r>
                      <a:r>
                        <a:rPr kumimoji="1" lang="en-US" altLang="ja-JP" sz="3200" dirty="0">
                          <a:solidFill>
                            <a:srgbClr val="FFFF00"/>
                          </a:solidFill>
                          <a:latin typeface="メイリオ" panose="020B0604030504040204" pitchFamily="50" charset="-128"/>
                          <a:ea typeface="メイリオ" panose="020B0604030504040204" pitchFamily="50" charset="-128"/>
                        </a:rPr>
                        <a:t>Welcoming</a:t>
                      </a:r>
                    </a:p>
                    <a:p>
                      <a:pPr>
                        <a:lnSpc>
                          <a:spcPts val="4200"/>
                        </a:lnSpc>
                      </a:pPr>
                      <a:r>
                        <a:rPr kumimoji="1" lang="ja-JP" altLang="en-US" sz="3200" dirty="0">
                          <a:solidFill>
                            <a:srgbClr val="FFFF00"/>
                          </a:solidFill>
                          <a:latin typeface="メイリオ" panose="020B0604030504040204" pitchFamily="50" charset="-128"/>
                          <a:ea typeface="メイリオ" panose="020B0604030504040204" pitchFamily="50" charset="-128"/>
                        </a:rPr>
                        <a:t>③</a:t>
                      </a:r>
                      <a:r>
                        <a:rPr kumimoji="1" lang="en-US" altLang="ja-JP" sz="3200" dirty="0">
                          <a:solidFill>
                            <a:srgbClr val="FFFF00"/>
                          </a:solidFill>
                          <a:latin typeface="メイリオ" panose="020B0604030504040204" pitchFamily="50" charset="-128"/>
                          <a:ea typeface="メイリオ" panose="020B0604030504040204" pitchFamily="50" charset="-128"/>
                        </a:rPr>
                        <a:t>Belonging</a:t>
                      </a:r>
                      <a:endParaRPr kumimoji="1" lang="ja-JP" altLang="en-US" sz="3200" dirty="0">
                        <a:solidFill>
                          <a:srgbClr val="FFFF00"/>
                        </a:solidFill>
                        <a:latin typeface="メイリオ" panose="020B0604030504040204" pitchFamily="50" charset="-128"/>
                        <a:ea typeface="メイリオ" panose="020B0604030504040204" pitchFamily="50" charset="-128"/>
                      </a:endParaRPr>
                    </a:p>
                  </a:txBody>
                  <a:tcPr>
                    <a:solidFill>
                      <a:srgbClr val="6600FF"/>
                    </a:solidFill>
                  </a:tcPr>
                </a:tc>
                <a:extLst>
                  <a:ext uri="{0D108BD9-81ED-4DB2-BD59-A6C34878D82A}">
                    <a16:rowId xmlns:a16="http://schemas.microsoft.com/office/drawing/2014/main" val="676417428"/>
                  </a:ext>
                </a:extLst>
              </a:tr>
            </a:tbl>
          </a:graphicData>
        </a:graphic>
      </p:graphicFrame>
    </p:spTree>
    <p:extLst>
      <p:ext uri="{BB962C8B-B14F-4D97-AF65-F5344CB8AC3E}">
        <p14:creationId xmlns:p14="http://schemas.microsoft.com/office/powerpoint/2010/main" val="2973690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540A441-B506-73A9-4597-8E2B1F3E9D05}"/>
              </a:ext>
            </a:extLst>
          </p:cNvPr>
          <p:cNvSpPr>
            <a:spLocks noGrp="1"/>
          </p:cNvSpPr>
          <p:nvPr>
            <p:ph idx="1"/>
          </p:nvPr>
        </p:nvSpPr>
        <p:spPr>
          <a:xfrm>
            <a:off x="966916" y="3691495"/>
            <a:ext cx="10258168" cy="900645"/>
          </a:xfrm>
        </p:spPr>
        <p:txBody>
          <a:bodyPr/>
          <a:lstStyle/>
          <a:p>
            <a:pPr marL="0" indent="0">
              <a:buNone/>
            </a:pPr>
            <a:r>
              <a:rPr lang="ja-JP" altLang="en-US" sz="5400" b="1" dirty="0">
                <a:latin typeface="メイリオ" panose="020B0604030504040204" pitchFamily="50" charset="-128"/>
                <a:ea typeface="メイリオ" panose="020B0604030504040204" pitchFamily="50" charset="-128"/>
              </a:rPr>
              <a:t>ご清聴ありがとうございました</a:t>
            </a:r>
            <a:r>
              <a:rPr lang="en-US" altLang="ja-JP" sz="5400" b="1" dirty="0">
                <a:latin typeface="メイリオ" panose="020B0604030504040204" pitchFamily="50" charset="-128"/>
                <a:ea typeface="メイリオ" panose="020B0604030504040204" pitchFamily="50" charset="-128"/>
              </a:rPr>
              <a:t>!</a:t>
            </a:r>
          </a:p>
          <a:p>
            <a:endParaRPr kumimoji="1" lang="ja-JP" altLang="en-US" dirty="0"/>
          </a:p>
        </p:txBody>
      </p:sp>
      <p:sp>
        <p:nvSpPr>
          <p:cNvPr id="4" name="スライド番号プレースホルダー 3">
            <a:extLst>
              <a:ext uri="{FF2B5EF4-FFF2-40B4-BE49-F238E27FC236}">
                <a16:creationId xmlns:a16="http://schemas.microsoft.com/office/drawing/2014/main" id="{06BD30CB-6E00-1EA7-914C-120E65BF94F7}"/>
              </a:ext>
            </a:extLst>
          </p:cNvPr>
          <p:cNvSpPr>
            <a:spLocks noGrp="1"/>
          </p:cNvSpPr>
          <p:nvPr>
            <p:ph type="sldNum" sz="quarter" idx="12"/>
          </p:nvPr>
        </p:nvSpPr>
        <p:spPr/>
        <p:txBody>
          <a:bodyPr/>
          <a:lstStyle/>
          <a:p>
            <a:fld id="{711CFCEA-B029-4D6B-83EE-85C4BBFC9731}" type="slidenum">
              <a:rPr kumimoji="1" lang="ja-JP" altLang="en-US" smtClean="0"/>
              <a:t>37</a:t>
            </a:fld>
            <a:endParaRPr kumimoji="1" lang="ja-JP" altLang="en-US"/>
          </a:p>
        </p:txBody>
      </p:sp>
      <p:pic>
        <p:nvPicPr>
          <p:cNvPr id="5" name="図 4">
            <a:extLst>
              <a:ext uri="{FF2B5EF4-FFF2-40B4-BE49-F238E27FC236}">
                <a16:creationId xmlns:a16="http://schemas.microsoft.com/office/drawing/2014/main" id="{26D7EBDE-8122-F159-3659-13E0A7EF9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0364" y="343285"/>
            <a:ext cx="2704298" cy="3168000"/>
          </a:xfrm>
          <a:prstGeom prst="rect">
            <a:avLst/>
          </a:prstGeom>
        </p:spPr>
      </p:pic>
      <p:pic>
        <p:nvPicPr>
          <p:cNvPr id="6" name="図 5">
            <a:extLst>
              <a:ext uri="{FF2B5EF4-FFF2-40B4-BE49-F238E27FC236}">
                <a16:creationId xmlns:a16="http://schemas.microsoft.com/office/drawing/2014/main" id="{4D6458F4-BB86-48D6-1290-5245B9793EF0}"/>
              </a:ext>
            </a:extLst>
          </p:cNvPr>
          <p:cNvPicPr>
            <a:picLocks noChangeAspect="1"/>
          </p:cNvPicPr>
          <p:nvPr/>
        </p:nvPicPr>
        <p:blipFill>
          <a:blip r:embed="rId4"/>
          <a:stretch>
            <a:fillRect/>
          </a:stretch>
        </p:blipFill>
        <p:spPr>
          <a:xfrm>
            <a:off x="10576862" y="6032310"/>
            <a:ext cx="1404000" cy="528236"/>
          </a:xfrm>
          <a:prstGeom prst="rect">
            <a:avLst/>
          </a:prstGeom>
        </p:spPr>
      </p:pic>
    </p:spTree>
    <p:extLst>
      <p:ext uri="{BB962C8B-B14F-4D97-AF65-F5344CB8AC3E}">
        <p14:creationId xmlns:p14="http://schemas.microsoft.com/office/powerpoint/2010/main" val="709717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001E91-2FA5-40A9-A3CE-7AFBDCCFC822}"/>
              </a:ext>
            </a:extLst>
          </p:cNvPr>
          <p:cNvSpPr>
            <a:spLocks noGrp="1"/>
          </p:cNvSpPr>
          <p:nvPr>
            <p:ph type="title"/>
          </p:nvPr>
        </p:nvSpPr>
        <p:spPr>
          <a:xfrm>
            <a:off x="0" y="8802"/>
            <a:ext cx="12191999" cy="1325563"/>
          </a:xfrm>
        </p:spPr>
        <p:txBody>
          <a:bodyPr anchor="b">
            <a:normAutofit/>
          </a:bodyPr>
          <a:lstStyle/>
          <a:p>
            <a:pPr algn="ctr"/>
            <a:r>
              <a:rPr kumimoji="1" lang="en-US" altLang="ja-JP" sz="4800" dirty="0">
                <a:solidFill>
                  <a:srgbClr val="9900FF"/>
                </a:solidFill>
                <a:latin typeface="メイリオ" panose="020B0604030504040204" pitchFamily="50" charset="-128"/>
                <a:ea typeface="メイリオ" panose="020B0604030504040204" pitchFamily="50" charset="-128"/>
              </a:rPr>
              <a:t>DEI                                     </a:t>
            </a:r>
            <a:br>
              <a:rPr kumimoji="1" lang="en-US" altLang="ja-JP" sz="4800" dirty="0">
                <a:solidFill>
                  <a:srgbClr val="9900FF"/>
                </a:solidFill>
                <a:latin typeface="メイリオ" panose="020B0604030504040204" pitchFamily="50" charset="-128"/>
                <a:ea typeface="メイリオ" panose="020B0604030504040204" pitchFamily="50" charset="-128"/>
              </a:rPr>
            </a:br>
            <a:r>
              <a:rPr kumimoji="1" lang="en-US" altLang="ja-JP" sz="4000" cap="none" dirty="0">
                <a:solidFill>
                  <a:srgbClr val="9900FF"/>
                </a:solidFill>
                <a:latin typeface="メイリオ" panose="020B0604030504040204" pitchFamily="50" charset="-128"/>
                <a:ea typeface="メイリオ" panose="020B0604030504040204" pitchFamily="50" charset="-128"/>
              </a:rPr>
              <a:t>Diversity</a:t>
            </a:r>
            <a:r>
              <a:rPr kumimoji="1" lang="ja-JP" altLang="en-US" sz="4000" dirty="0">
                <a:solidFill>
                  <a:srgbClr val="9900FF"/>
                </a:solidFill>
                <a:latin typeface="メイリオ" panose="020B0604030504040204" pitchFamily="50" charset="-128"/>
                <a:ea typeface="メイリオ" panose="020B0604030504040204" pitchFamily="50" charset="-128"/>
              </a:rPr>
              <a:t>、</a:t>
            </a:r>
            <a:r>
              <a:rPr kumimoji="1" lang="en-US" altLang="ja-JP" sz="4000" cap="none" dirty="0">
                <a:solidFill>
                  <a:srgbClr val="9900FF"/>
                </a:solidFill>
                <a:latin typeface="メイリオ" panose="020B0604030504040204" pitchFamily="50" charset="-128"/>
                <a:ea typeface="メイリオ" panose="020B0604030504040204" pitchFamily="50" charset="-128"/>
              </a:rPr>
              <a:t>Equity</a:t>
            </a:r>
            <a:r>
              <a:rPr kumimoji="1" lang="en-US" altLang="ja-JP" sz="4000" dirty="0">
                <a:solidFill>
                  <a:srgbClr val="9900FF"/>
                </a:solidFill>
                <a:latin typeface="メイリオ" panose="020B0604030504040204" pitchFamily="50" charset="-128"/>
                <a:ea typeface="メイリオ" panose="020B0604030504040204" pitchFamily="50" charset="-128"/>
              </a:rPr>
              <a:t> </a:t>
            </a:r>
            <a:r>
              <a:rPr kumimoji="1" lang="en-US" altLang="ja-JP" sz="4000" cap="none" dirty="0">
                <a:solidFill>
                  <a:srgbClr val="9900FF"/>
                </a:solidFill>
                <a:latin typeface="メイリオ" panose="020B0604030504040204" pitchFamily="50" charset="-128"/>
                <a:ea typeface="メイリオ" panose="020B0604030504040204" pitchFamily="50" charset="-128"/>
              </a:rPr>
              <a:t>and</a:t>
            </a:r>
            <a:r>
              <a:rPr kumimoji="1" lang="en-US" altLang="ja-JP" sz="4000" dirty="0">
                <a:solidFill>
                  <a:srgbClr val="9900FF"/>
                </a:solidFill>
                <a:latin typeface="メイリオ" panose="020B0604030504040204" pitchFamily="50" charset="-128"/>
                <a:ea typeface="メイリオ" panose="020B0604030504040204" pitchFamily="50" charset="-128"/>
              </a:rPr>
              <a:t> </a:t>
            </a:r>
            <a:r>
              <a:rPr kumimoji="1" lang="en-US" altLang="ja-JP" sz="4000" cap="none" dirty="0">
                <a:solidFill>
                  <a:srgbClr val="9900FF"/>
                </a:solidFill>
                <a:latin typeface="メイリオ" panose="020B0604030504040204" pitchFamily="50" charset="-128"/>
                <a:ea typeface="メイリオ" panose="020B0604030504040204" pitchFamily="50" charset="-128"/>
              </a:rPr>
              <a:t>Inclusion</a:t>
            </a:r>
            <a:endParaRPr kumimoji="1" lang="ja-JP" altLang="en-US" sz="4000" dirty="0">
              <a:solidFill>
                <a:srgbClr val="9900FF"/>
              </a:solidFill>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26D4E603-1D20-47F6-B245-C45DFE157E69}"/>
              </a:ext>
            </a:extLst>
          </p:cNvPr>
          <p:cNvSpPr>
            <a:spLocks noGrp="1"/>
          </p:cNvSpPr>
          <p:nvPr>
            <p:ph idx="1"/>
          </p:nvPr>
        </p:nvSpPr>
        <p:spPr>
          <a:xfrm>
            <a:off x="1" y="1362690"/>
            <a:ext cx="12191998" cy="5486508"/>
          </a:xfrm>
          <a:noFill/>
        </p:spPr>
        <p:txBody>
          <a:bodyPr>
            <a:normAutofit/>
          </a:bodyPr>
          <a:lstStyle/>
          <a:p>
            <a:pPr marL="0" indent="0">
              <a:buNone/>
            </a:pPr>
            <a:endParaRPr kumimoji="1" lang="en-US" altLang="ja-JP" sz="4000" b="1" dirty="0">
              <a:solidFill>
                <a:srgbClr val="FF0000"/>
              </a:solidFill>
              <a:latin typeface="メイリオ" panose="020B0604030504040204" pitchFamily="50" charset="-128"/>
              <a:ea typeface="メイリオ" panose="020B0604030504040204" pitchFamily="50" charset="-128"/>
            </a:endParaRPr>
          </a:p>
          <a:p>
            <a:pPr marL="0" indent="0">
              <a:buNone/>
            </a:pPr>
            <a:r>
              <a:rPr kumimoji="1" lang="ja-JP" altLang="en-US" sz="40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　　　　　　　　　　　　　　　　　　　　　　　　　　　　　　　　　　　　　　　　　　　　　　　　　　　　　　　　　　　　　　　　　　　　　　　　　　</a:t>
            </a:r>
            <a:endParaRPr kumimoji="1" lang="en-US" altLang="ja-JP" sz="1200" dirty="0">
              <a:latin typeface="メイリオ" panose="020B0604030504040204" pitchFamily="50" charset="-128"/>
              <a:ea typeface="メイリオ" panose="020B0604030504040204" pitchFamily="50" charset="-128"/>
            </a:endParaRPr>
          </a:p>
          <a:p>
            <a:pPr marL="0" indent="0">
              <a:buNone/>
            </a:pPr>
            <a:endParaRPr kumimoji="1" lang="en-US" altLang="ja-JP" sz="1200" dirty="0">
              <a:solidFill>
                <a:srgbClr val="9900FF"/>
              </a:solidFill>
              <a:latin typeface="メイリオ" panose="020B0604030504040204" pitchFamily="50" charset="-128"/>
              <a:ea typeface="メイリオ" panose="020B0604030504040204" pitchFamily="50" charset="-128"/>
            </a:endParaRPr>
          </a:p>
          <a:p>
            <a:pPr marL="0" indent="0">
              <a:buNone/>
            </a:pPr>
            <a:r>
              <a:rPr kumimoji="1" lang="ja-JP" altLang="en-US" sz="1200" dirty="0">
                <a:solidFill>
                  <a:srgbClr val="9900FF"/>
                </a:solidFill>
                <a:latin typeface="メイリオ" panose="020B0604030504040204" pitchFamily="50" charset="-128"/>
                <a:ea typeface="メイリオ" panose="020B0604030504040204" pitchFamily="50" charset="-128"/>
              </a:rPr>
              <a:t>　　　</a:t>
            </a:r>
            <a:r>
              <a:rPr kumimoji="1" lang="ja-JP" altLang="en-US" sz="3200" dirty="0">
                <a:solidFill>
                  <a:srgbClr val="9900FF"/>
                </a:solidFill>
                <a:latin typeface="メイリオ" panose="020B0604030504040204" pitchFamily="50" charset="-128"/>
                <a:ea typeface="メイリオ" panose="020B0604030504040204" pitchFamily="50" charset="-128"/>
              </a:rPr>
              <a:t>一般社会において、現在、</a:t>
            </a:r>
            <a:r>
              <a:rPr kumimoji="1" lang="en-US" altLang="ja-JP" sz="3200" dirty="0">
                <a:solidFill>
                  <a:srgbClr val="9900FF"/>
                </a:solidFill>
                <a:latin typeface="メイリオ" panose="020B0604030504040204" pitchFamily="50" charset="-128"/>
                <a:ea typeface="メイリオ" panose="020B0604030504040204" pitchFamily="50" charset="-128"/>
              </a:rPr>
              <a:t>DEI</a:t>
            </a:r>
            <a:r>
              <a:rPr kumimoji="1" lang="ja-JP" altLang="en-US" sz="3200" dirty="0">
                <a:solidFill>
                  <a:srgbClr val="9900FF"/>
                </a:solidFill>
                <a:latin typeface="メイリオ" panose="020B0604030504040204" pitchFamily="50" charset="-128"/>
                <a:ea typeface="メイリオ" panose="020B0604030504040204" pitchFamily="50" charset="-128"/>
              </a:rPr>
              <a:t>の持つ意義は</a:t>
            </a:r>
            <a:endParaRPr kumimoji="1" lang="en-US" altLang="ja-JP" sz="3200" dirty="0">
              <a:solidFill>
                <a:srgbClr val="9900FF"/>
              </a:solidFill>
              <a:latin typeface="メイリオ" panose="020B0604030504040204" pitchFamily="50" charset="-128"/>
              <a:ea typeface="メイリオ" panose="020B0604030504040204" pitchFamily="50" charset="-128"/>
            </a:endParaRPr>
          </a:p>
          <a:p>
            <a:pPr marL="0" indent="0">
              <a:lnSpc>
                <a:spcPts val="4600"/>
              </a:lnSpc>
              <a:spcBef>
                <a:spcPts val="0"/>
              </a:spcBef>
              <a:buClr>
                <a:srgbClr val="0E5EFF"/>
              </a:buClr>
              <a:buSzPct val="150000"/>
              <a:buNone/>
            </a:pPr>
            <a:r>
              <a:rPr kumimoji="1" lang="ja-JP" altLang="en-US" sz="3200" dirty="0">
                <a:solidFill>
                  <a:srgbClr val="9900FF"/>
                </a:solidFill>
                <a:latin typeface="メイリオ" panose="020B0604030504040204" pitchFamily="50" charset="-128"/>
                <a:ea typeface="メイリオ" panose="020B0604030504040204" pitchFamily="50" charset="-128"/>
              </a:rPr>
              <a:t>　人材活用や労働市場において、</a:t>
            </a:r>
            <a:r>
              <a:rPr kumimoji="1" lang="ja-JP" altLang="en-US" sz="3200" b="1" dirty="0">
                <a:solidFill>
                  <a:srgbClr val="FF0000"/>
                </a:solidFill>
                <a:latin typeface="メイリオ" panose="020B0604030504040204" pitchFamily="50" charset="-128"/>
                <a:ea typeface="メイリオ" panose="020B0604030504040204" pitchFamily="50" charset="-128"/>
              </a:rPr>
              <a:t>人材の多様性</a:t>
            </a:r>
            <a:r>
              <a:rPr kumimoji="1" lang="ja-JP" altLang="en-US" sz="3200" dirty="0">
                <a:solidFill>
                  <a:srgbClr val="9900FF"/>
                </a:solidFill>
                <a:latin typeface="メイリオ" panose="020B0604030504040204" pitchFamily="50" charset="-128"/>
                <a:ea typeface="メイリオ" panose="020B0604030504040204" pitchFamily="50" charset="-128"/>
              </a:rPr>
              <a:t>として、</a:t>
            </a:r>
            <a:endParaRPr kumimoji="1" lang="en-US" altLang="ja-JP" sz="3200" dirty="0">
              <a:solidFill>
                <a:srgbClr val="9900FF"/>
              </a:solidFill>
              <a:latin typeface="メイリオ" panose="020B0604030504040204" pitchFamily="50" charset="-128"/>
              <a:ea typeface="メイリオ" panose="020B0604030504040204" pitchFamily="50" charset="-128"/>
            </a:endParaRPr>
          </a:p>
          <a:p>
            <a:pPr marL="0" indent="0">
              <a:lnSpc>
                <a:spcPts val="4600"/>
              </a:lnSpc>
              <a:spcBef>
                <a:spcPts val="0"/>
              </a:spcBef>
              <a:buClr>
                <a:srgbClr val="0E5EFF"/>
              </a:buClr>
              <a:buSzPct val="150000"/>
              <a:buNone/>
            </a:pPr>
            <a:r>
              <a:rPr kumimoji="1" lang="ja-JP" altLang="en-US" sz="3200" b="1" dirty="0">
                <a:solidFill>
                  <a:srgbClr val="9900FF"/>
                </a:solidFill>
                <a:latin typeface="メイリオ" panose="020B0604030504040204" pitchFamily="50" charset="-128"/>
                <a:ea typeface="メイリオ" panose="020B0604030504040204" pitchFamily="50" charset="-128"/>
              </a:rPr>
              <a:t>　出身地、性別、年齢、信仰、民族性、人種、皮膚の色、能力、</a:t>
            </a:r>
            <a:endParaRPr kumimoji="1" lang="en-US" altLang="ja-JP" sz="3200" b="1" dirty="0">
              <a:solidFill>
                <a:srgbClr val="9900FF"/>
              </a:solidFill>
              <a:latin typeface="メイリオ" panose="020B0604030504040204" pitchFamily="50" charset="-128"/>
              <a:ea typeface="メイリオ" panose="020B0604030504040204" pitchFamily="50" charset="-128"/>
            </a:endParaRPr>
          </a:p>
          <a:p>
            <a:pPr marL="0" indent="0">
              <a:lnSpc>
                <a:spcPts val="4600"/>
              </a:lnSpc>
              <a:spcBef>
                <a:spcPts val="0"/>
              </a:spcBef>
              <a:buClr>
                <a:srgbClr val="0E5EFF"/>
              </a:buClr>
              <a:buSzPct val="150000"/>
              <a:buNone/>
            </a:pPr>
            <a:r>
              <a:rPr kumimoji="1" lang="ja-JP" altLang="en-US" sz="3200" b="1" dirty="0">
                <a:solidFill>
                  <a:srgbClr val="9900FF"/>
                </a:solidFill>
                <a:latin typeface="メイリオ" panose="020B0604030504040204" pitchFamily="50" charset="-128"/>
                <a:ea typeface="メイリオ" panose="020B0604030504040204" pitchFamily="50" charset="-128"/>
              </a:rPr>
              <a:t>　宗教、</a:t>
            </a:r>
            <a:r>
              <a:rPr kumimoji="1" lang="en-US" altLang="ja-JP" sz="3200" b="1" dirty="0">
                <a:solidFill>
                  <a:srgbClr val="FF0000"/>
                </a:solidFill>
                <a:latin typeface="メイリオ" panose="020B0604030504040204" pitchFamily="50" charset="-128"/>
                <a:ea typeface="メイリオ" panose="020B0604030504040204" pitchFamily="50" charset="-128"/>
              </a:rPr>
              <a:t>LGBTQ</a:t>
            </a:r>
            <a:r>
              <a:rPr kumimoji="1" lang="ja-JP" altLang="en-US" sz="3200" b="1" dirty="0">
                <a:solidFill>
                  <a:srgbClr val="0000FF"/>
                </a:solidFill>
                <a:latin typeface="メイリオ" panose="020B0604030504040204" pitchFamily="50" charset="-128"/>
                <a:ea typeface="メイリオ" panose="020B0604030504040204" pitchFamily="50" charset="-128"/>
              </a:rPr>
              <a:t>（性的志向</a:t>
            </a:r>
            <a:r>
              <a:rPr kumimoji="1" lang="en-US" altLang="ja-JP" sz="3200" b="1" dirty="0">
                <a:solidFill>
                  <a:srgbClr val="0000FF"/>
                </a:solidFill>
                <a:latin typeface="メイリオ" panose="020B0604030504040204" pitchFamily="50" charset="-128"/>
                <a:ea typeface="メイリオ" panose="020B0604030504040204" pitchFamily="50" charset="-128"/>
              </a:rPr>
              <a:t>/</a:t>
            </a:r>
            <a:r>
              <a:rPr kumimoji="1" lang="ja-JP" altLang="en-US" sz="3200" b="1" dirty="0">
                <a:solidFill>
                  <a:srgbClr val="0000FF"/>
                </a:solidFill>
                <a:latin typeface="メイリオ" panose="020B0604030504040204" pitchFamily="50" charset="-128"/>
                <a:ea typeface="メイリオ" panose="020B0604030504040204" pitchFamily="50" charset="-128"/>
              </a:rPr>
              <a:t>性同一性を含む）、</a:t>
            </a:r>
            <a:r>
              <a:rPr kumimoji="1" lang="ja-JP" altLang="en-US" sz="3200" b="1" dirty="0">
                <a:solidFill>
                  <a:srgbClr val="FF0000"/>
                </a:solidFill>
                <a:latin typeface="メイリオ" panose="020B0604030504040204" pitchFamily="50" charset="-128"/>
                <a:ea typeface="メイリオ" panose="020B0604030504040204" pitchFamily="50" charset="-128"/>
              </a:rPr>
              <a:t>障害</a:t>
            </a:r>
            <a:r>
              <a:rPr kumimoji="1" lang="ja-JP" altLang="en-US" sz="3200" b="1" dirty="0">
                <a:solidFill>
                  <a:srgbClr val="9900FF"/>
                </a:solidFill>
                <a:latin typeface="メイリオ" panose="020B0604030504040204" pitchFamily="50" charset="-128"/>
                <a:ea typeface="メイリオ" panose="020B0604030504040204" pitchFamily="50" charset="-128"/>
              </a:rPr>
              <a:t>等</a:t>
            </a:r>
            <a:r>
              <a:rPr kumimoji="1" lang="ja-JP" altLang="en-US" sz="3200" dirty="0">
                <a:solidFill>
                  <a:srgbClr val="9900FF"/>
                </a:solidFill>
                <a:latin typeface="メイリオ" panose="020B0604030504040204" pitchFamily="50" charset="-128"/>
                <a:ea typeface="メイリオ" panose="020B0604030504040204" pitchFamily="50" charset="-128"/>
              </a:rPr>
              <a:t>に拘わ</a:t>
            </a:r>
            <a:endParaRPr kumimoji="1" lang="en-US" altLang="ja-JP" sz="3200" dirty="0">
              <a:solidFill>
                <a:srgbClr val="9900FF"/>
              </a:solidFill>
              <a:latin typeface="メイリオ" panose="020B0604030504040204" pitchFamily="50" charset="-128"/>
              <a:ea typeface="メイリオ" panose="020B0604030504040204" pitchFamily="50" charset="-128"/>
            </a:endParaRPr>
          </a:p>
          <a:p>
            <a:pPr marL="0" indent="0">
              <a:lnSpc>
                <a:spcPts val="4600"/>
              </a:lnSpc>
              <a:spcBef>
                <a:spcPts val="0"/>
              </a:spcBef>
              <a:buClr>
                <a:srgbClr val="0E5EFF"/>
              </a:buClr>
              <a:buSzPct val="150000"/>
              <a:buNone/>
            </a:pPr>
            <a:r>
              <a:rPr kumimoji="1" lang="ja-JP" altLang="en-US" sz="3200" dirty="0">
                <a:solidFill>
                  <a:srgbClr val="9900FF"/>
                </a:solidFill>
                <a:latin typeface="メイリオ" panose="020B0604030504040204" pitchFamily="50" charset="-128"/>
                <a:ea typeface="メイリオ" panose="020B0604030504040204" pitchFamily="50" charset="-128"/>
              </a:rPr>
              <a:t>　らず、様々なバックグランドで</a:t>
            </a:r>
            <a:r>
              <a:rPr kumimoji="1" lang="ja-JP" altLang="en-US" sz="3200" b="1" dirty="0">
                <a:solidFill>
                  <a:srgbClr val="0000FF"/>
                </a:solidFill>
                <a:latin typeface="メイリオ" panose="020B0604030504040204" pitchFamily="50" charset="-128"/>
                <a:ea typeface="メイリオ" panose="020B0604030504040204" pitchFamily="50" charset="-128"/>
              </a:rPr>
              <a:t>多くの人に力を発揮</a:t>
            </a:r>
            <a:r>
              <a:rPr kumimoji="1" lang="ja-JP" altLang="en-US" sz="3200" dirty="0">
                <a:solidFill>
                  <a:srgbClr val="9900FF"/>
                </a:solidFill>
                <a:latin typeface="メイリオ" panose="020B0604030504040204" pitchFamily="50" charset="-128"/>
                <a:ea typeface="メイリオ" panose="020B0604030504040204" pitchFamily="50" charset="-128"/>
              </a:rPr>
              <a:t>してもらう</a:t>
            </a:r>
            <a:endParaRPr kumimoji="1" lang="en-US" altLang="ja-JP" sz="3200" dirty="0">
              <a:solidFill>
                <a:srgbClr val="9900FF"/>
              </a:solidFill>
              <a:latin typeface="メイリオ" panose="020B0604030504040204" pitchFamily="50" charset="-128"/>
              <a:ea typeface="メイリオ" panose="020B0604030504040204" pitchFamily="50" charset="-128"/>
            </a:endParaRPr>
          </a:p>
          <a:p>
            <a:pPr marL="0" indent="0">
              <a:lnSpc>
                <a:spcPts val="4600"/>
              </a:lnSpc>
              <a:spcBef>
                <a:spcPts val="0"/>
              </a:spcBef>
              <a:buClr>
                <a:srgbClr val="0E5EFF"/>
              </a:buClr>
              <a:buSzPct val="150000"/>
              <a:buNone/>
            </a:pPr>
            <a:r>
              <a:rPr kumimoji="1" lang="ja-JP" altLang="en-US" sz="3200" dirty="0">
                <a:solidFill>
                  <a:srgbClr val="9900FF"/>
                </a:solidFill>
                <a:latin typeface="メイリオ" panose="020B0604030504040204" pitchFamily="50" charset="-128"/>
                <a:ea typeface="メイリオ" panose="020B0604030504040204" pitchFamily="50" charset="-128"/>
              </a:rPr>
              <a:t>　</a:t>
            </a:r>
            <a:r>
              <a:rPr kumimoji="1" lang="ja-JP" altLang="en-US" sz="3200" b="1" dirty="0">
                <a:solidFill>
                  <a:srgbClr val="9900FF"/>
                </a:solidFill>
                <a:latin typeface="メイリオ" panose="020B0604030504040204" pitchFamily="50" charset="-128"/>
                <a:ea typeface="メイリオ" panose="020B0604030504040204" pitchFamily="50" charset="-128"/>
              </a:rPr>
              <a:t>制度・環境整備</a:t>
            </a:r>
            <a:r>
              <a:rPr kumimoji="1" lang="ja-JP" altLang="en-US" sz="3200" dirty="0">
                <a:solidFill>
                  <a:srgbClr val="9900FF"/>
                </a:solidFill>
                <a:latin typeface="メイリオ" panose="020B0604030504040204" pitchFamily="50" charset="-128"/>
                <a:ea typeface="メイリオ" panose="020B0604030504040204" pitchFamily="50" charset="-128"/>
              </a:rPr>
              <a:t>いわゆる、</a:t>
            </a:r>
            <a:r>
              <a:rPr kumimoji="1" lang="ja-JP" altLang="en-US" sz="3200" b="1" dirty="0">
                <a:solidFill>
                  <a:srgbClr val="FF0000"/>
                </a:solidFill>
                <a:latin typeface="メイリオ" panose="020B0604030504040204" pitchFamily="50" charset="-128"/>
                <a:ea typeface="メイリオ" panose="020B0604030504040204" pitchFamily="50" charset="-128"/>
              </a:rPr>
              <a:t>組織の戦略計画</a:t>
            </a:r>
            <a:r>
              <a:rPr kumimoji="1" lang="ja-JP" altLang="en-US" sz="3200" dirty="0">
                <a:solidFill>
                  <a:srgbClr val="9900FF"/>
                </a:solidFill>
                <a:latin typeface="メイリオ" panose="020B0604030504040204" pitchFamily="50" charset="-128"/>
                <a:ea typeface="メイリオ" panose="020B0604030504040204" pitchFamily="50" charset="-128"/>
              </a:rPr>
              <a:t>である。</a:t>
            </a:r>
          </a:p>
        </p:txBody>
      </p:sp>
      <p:sp>
        <p:nvSpPr>
          <p:cNvPr id="4" name="スライド番号プレースホルダー 3">
            <a:extLst>
              <a:ext uri="{FF2B5EF4-FFF2-40B4-BE49-F238E27FC236}">
                <a16:creationId xmlns:a16="http://schemas.microsoft.com/office/drawing/2014/main" id="{658A5F31-39B4-4028-94E9-C0C5DC63A2B8}"/>
              </a:ext>
            </a:extLst>
          </p:cNvPr>
          <p:cNvSpPr>
            <a:spLocks noGrp="1"/>
          </p:cNvSpPr>
          <p:nvPr>
            <p:ph type="sldNum" sz="quarter" idx="12"/>
          </p:nvPr>
        </p:nvSpPr>
        <p:spPr/>
        <p:txBody>
          <a:bodyPr/>
          <a:lstStyle/>
          <a:p>
            <a:fld id="{97A94E25-127B-4C48-AF96-44BA7B823777}" type="slidenum">
              <a:rPr lang="en-US" smtClean="0"/>
              <a:pPr/>
              <a:t>4</a:t>
            </a:fld>
            <a:endParaRPr lang="en-US" dirty="0"/>
          </a:p>
        </p:txBody>
      </p:sp>
      <p:pic>
        <p:nvPicPr>
          <p:cNvPr id="7" name="Picture 6" descr="RotaryMBS_RGB.png">
            <a:extLst>
              <a:ext uri="{FF2B5EF4-FFF2-40B4-BE49-F238E27FC236}">
                <a16:creationId xmlns:a16="http://schemas.microsoft.com/office/drawing/2014/main" id="{A73B1DBE-E0B4-4513-9364-B3FD473742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01137" y="6384675"/>
            <a:ext cx="956713"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四角形: 角を丸くする 4">
            <a:extLst>
              <a:ext uri="{FF2B5EF4-FFF2-40B4-BE49-F238E27FC236}">
                <a16:creationId xmlns:a16="http://schemas.microsoft.com/office/drawing/2014/main" id="{D6EBFB14-2A24-6E59-9542-A1276B9DAA53}"/>
              </a:ext>
            </a:extLst>
          </p:cNvPr>
          <p:cNvSpPr/>
          <p:nvPr/>
        </p:nvSpPr>
        <p:spPr>
          <a:xfrm>
            <a:off x="318513" y="1520898"/>
            <a:ext cx="11628000" cy="1143000"/>
          </a:xfrm>
          <a:prstGeom prst="roundRect">
            <a:avLst/>
          </a:prstGeom>
          <a:solidFill>
            <a:srgbClr val="6600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latin typeface="メイリオ" panose="020B0604030504040204" pitchFamily="50" charset="-128"/>
                <a:ea typeface="メイリオ" panose="020B0604030504040204" pitchFamily="50" charset="-128"/>
              </a:rPr>
              <a:t>DEI</a:t>
            </a:r>
            <a:r>
              <a:rPr kumimoji="1" lang="ja-JP" altLang="en-US" sz="3200" b="1" dirty="0">
                <a:latin typeface="メイリオ" panose="020B0604030504040204" pitchFamily="50" charset="-128"/>
                <a:ea typeface="メイリオ" panose="020B0604030504040204" pitchFamily="50" charset="-128"/>
              </a:rPr>
              <a:t>：多様性、公平さ、インクルージョン（包摂性）とは</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71705B7C-DDCB-8DD0-DCFD-D117AA32761B}"/>
              </a:ext>
            </a:extLst>
          </p:cNvPr>
          <p:cNvSpPr/>
          <p:nvPr/>
        </p:nvSpPr>
        <p:spPr>
          <a:xfrm>
            <a:off x="210513" y="2887346"/>
            <a:ext cx="11736000" cy="3528000"/>
          </a:xfrm>
          <a:prstGeom prst="roundRect">
            <a:avLst/>
          </a:prstGeom>
          <a:noFill/>
          <a:ln w="38100">
            <a:solidFill>
              <a:srgbClr val="660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05CFDF8A-9F42-230C-957D-9FEEAB453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2184" y="113325"/>
            <a:ext cx="1074349" cy="1224000"/>
          </a:xfrm>
          <a:prstGeom prst="rect">
            <a:avLst/>
          </a:prstGeom>
        </p:spPr>
      </p:pic>
    </p:spTree>
    <p:extLst>
      <p:ext uri="{BB962C8B-B14F-4D97-AF65-F5344CB8AC3E}">
        <p14:creationId xmlns:p14="http://schemas.microsoft.com/office/powerpoint/2010/main" val="3530697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001E91-2FA5-40A9-A3CE-7AFBDCCFC822}"/>
              </a:ext>
            </a:extLst>
          </p:cNvPr>
          <p:cNvSpPr>
            <a:spLocks noGrp="1"/>
          </p:cNvSpPr>
          <p:nvPr>
            <p:ph type="title"/>
          </p:nvPr>
        </p:nvSpPr>
        <p:spPr>
          <a:xfrm>
            <a:off x="0" y="8802"/>
            <a:ext cx="12191999" cy="1325563"/>
          </a:xfrm>
        </p:spPr>
        <p:txBody>
          <a:bodyPr anchor="ctr">
            <a:normAutofit/>
          </a:bodyPr>
          <a:lstStyle/>
          <a:p>
            <a:pPr algn="ctr"/>
            <a:r>
              <a:rPr kumimoji="1" lang="ja-JP" altLang="en-US" dirty="0">
                <a:solidFill>
                  <a:srgbClr val="0000FF"/>
                </a:solidFill>
                <a:latin typeface="メイリオ" panose="020B0604030504040204" pitchFamily="50" charset="-128"/>
                <a:ea typeface="メイリオ" panose="020B0604030504040204" pitchFamily="50" charset="-128"/>
              </a:rPr>
              <a:t>日本におけるダイバーシーティの現状</a:t>
            </a:r>
          </a:p>
        </p:txBody>
      </p:sp>
      <p:sp>
        <p:nvSpPr>
          <p:cNvPr id="3" name="コンテンツ プレースホルダー 2">
            <a:extLst>
              <a:ext uri="{FF2B5EF4-FFF2-40B4-BE49-F238E27FC236}">
                <a16:creationId xmlns:a16="http://schemas.microsoft.com/office/drawing/2014/main" id="{26D4E603-1D20-47F6-B245-C45DFE157E69}"/>
              </a:ext>
            </a:extLst>
          </p:cNvPr>
          <p:cNvSpPr>
            <a:spLocks noGrp="1"/>
          </p:cNvSpPr>
          <p:nvPr>
            <p:ph idx="1"/>
          </p:nvPr>
        </p:nvSpPr>
        <p:spPr>
          <a:xfrm>
            <a:off x="1" y="1168400"/>
            <a:ext cx="12191998" cy="5680798"/>
          </a:xfrm>
          <a:noFill/>
        </p:spPr>
        <p:txBody>
          <a:bodyPr>
            <a:normAutofit/>
          </a:bodyPr>
          <a:lstStyle/>
          <a:p>
            <a:pPr marL="0" indent="0">
              <a:buNone/>
            </a:pPr>
            <a:endParaRPr kumimoji="1" lang="en-US" altLang="ja-JP" sz="4000" b="1" dirty="0">
              <a:solidFill>
                <a:srgbClr val="FF0000"/>
              </a:solidFill>
              <a:latin typeface="メイリオ" panose="020B0604030504040204" pitchFamily="50" charset="-128"/>
              <a:ea typeface="メイリオ" panose="020B0604030504040204" pitchFamily="50" charset="-128"/>
            </a:endParaRPr>
          </a:p>
          <a:p>
            <a:pPr marL="0" indent="0">
              <a:buNone/>
            </a:pPr>
            <a:r>
              <a:rPr kumimoji="1" lang="ja-JP" altLang="en-US" sz="40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　　　　　　　　　　　　　　　　　　　　　　　　　　　　　　　　　　　　　　　　　　　　　　　　　　　　　　　　　　　　　　　　　　　　　　　　　　</a:t>
            </a:r>
            <a:endParaRPr kumimoji="1" lang="en-US" altLang="ja-JP" sz="1200" dirty="0">
              <a:latin typeface="メイリオ" panose="020B0604030504040204" pitchFamily="50" charset="-128"/>
              <a:ea typeface="メイリオ" panose="020B0604030504040204" pitchFamily="50" charset="-128"/>
            </a:endParaRPr>
          </a:p>
          <a:p>
            <a:pPr marL="0" indent="0">
              <a:buNone/>
            </a:pPr>
            <a:endParaRPr kumimoji="1" lang="en-US" altLang="ja-JP" sz="1200" dirty="0">
              <a:solidFill>
                <a:srgbClr val="9900FF"/>
              </a:solidFill>
              <a:latin typeface="メイリオ" panose="020B0604030504040204" pitchFamily="50" charset="-128"/>
              <a:ea typeface="メイリオ" panose="020B0604030504040204" pitchFamily="50" charset="-128"/>
            </a:endParaRPr>
          </a:p>
          <a:p>
            <a:pPr marL="0" indent="0">
              <a:buNone/>
            </a:pPr>
            <a:r>
              <a:rPr kumimoji="1" lang="ja-JP" altLang="en-US" sz="1200" dirty="0">
                <a:solidFill>
                  <a:srgbClr val="9900FF"/>
                </a:solidFill>
                <a:latin typeface="メイリオ" panose="020B0604030504040204" pitchFamily="50" charset="-128"/>
                <a:ea typeface="メイリオ" panose="020B0604030504040204" pitchFamily="50" charset="-128"/>
              </a:rPr>
              <a:t>　　</a:t>
            </a:r>
            <a:r>
              <a:rPr kumimoji="1" lang="ja-JP" altLang="en-US" sz="1200" b="1" dirty="0">
                <a:solidFill>
                  <a:srgbClr val="9900FF"/>
                </a:solidFill>
                <a:latin typeface="メイリオ" panose="020B0604030504040204" pitchFamily="50" charset="-128"/>
                <a:ea typeface="メイリオ" panose="020B0604030504040204" pitchFamily="50" charset="-128"/>
              </a:rPr>
              <a:t>　</a:t>
            </a:r>
            <a:r>
              <a:rPr kumimoji="1" lang="ja-JP" altLang="en-US" sz="2400" b="1" dirty="0">
                <a:solidFill>
                  <a:srgbClr val="0000FF"/>
                </a:solidFill>
                <a:latin typeface="メイリオ" panose="020B0604030504040204" pitchFamily="50" charset="-128"/>
                <a:ea typeface="メイリオ" panose="020B0604030504040204" pitchFamily="50" charset="-128"/>
              </a:rPr>
              <a:t>日本におけるダイバーシティは、</a:t>
            </a:r>
            <a:endParaRPr kumimoji="1" lang="en-US" altLang="ja-JP" sz="2400" b="1" dirty="0">
              <a:solidFill>
                <a:srgbClr val="0000FF"/>
              </a:solidFill>
              <a:latin typeface="メイリオ" panose="020B0604030504040204" pitchFamily="50" charset="-128"/>
              <a:ea typeface="メイリオ" panose="020B0604030504040204" pitchFamily="50" charset="-128"/>
            </a:endParaRPr>
          </a:p>
          <a:p>
            <a:pPr marL="0" indent="0">
              <a:lnSpc>
                <a:spcPts val="3800"/>
              </a:lnSpc>
              <a:spcBef>
                <a:spcPts val="0"/>
              </a:spcBef>
              <a:buClr>
                <a:srgbClr val="0E5EFF"/>
              </a:buClr>
              <a:buSzPct val="150000"/>
              <a:buNone/>
            </a:pPr>
            <a:r>
              <a:rPr kumimoji="1" lang="ja-JP" altLang="en-US" sz="2400" b="1" dirty="0">
                <a:solidFill>
                  <a:srgbClr val="0000FF"/>
                </a:solidFill>
                <a:latin typeface="メイリオ" panose="020B0604030504040204" pitchFamily="50" charset="-128"/>
                <a:ea typeface="メイリオ" panose="020B0604030504040204" pitchFamily="50" charset="-128"/>
              </a:rPr>
              <a:t>　　</a:t>
            </a:r>
            <a:r>
              <a:rPr kumimoji="1" lang="en-US" altLang="ja-JP" sz="2400" b="1" dirty="0">
                <a:solidFill>
                  <a:srgbClr val="0000FF"/>
                </a:solidFill>
                <a:latin typeface="メイリオ" panose="020B0604030504040204" pitchFamily="50" charset="-128"/>
                <a:ea typeface="メイリオ" panose="020B0604030504040204" pitchFamily="50" charset="-128"/>
              </a:rPr>
              <a:t>1</a:t>
            </a:r>
            <a:r>
              <a:rPr kumimoji="1" lang="ja-JP" altLang="en-US" sz="2400" b="1" dirty="0">
                <a:solidFill>
                  <a:srgbClr val="0000FF"/>
                </a:solidFill>
                <a:latin typeface="メイリオ" panose="020B0604030504040204" pitchFamily="50" charset="-128"/>
                <a:ea typeface="メイリオ" panose="020B0604030504040204" pitchFamily="50" charset="-128"/>
              </a:rPr>
              <a:t>）ジェンダー：男女雇用機会均等法施行、ポジティブ・アクションの導入を</a:t>
            </a:r>
            <a:endParaRPr kumimoji="1" lang="en-US" altLang="ja-JP" sz="2400" b="1" dirty="0">
              <a:solidFill>
                <a:srgbClr val="0000FF"/>
              </a:solidFill>
              <a:latin typeface="メイリオ" panose="020B0604030504040204" pitchFamily="50" charset="-128"/>
              <a:ea typeface="メイリオ" panose="020B0604030504040204" pitchFamily="50" charset="-128"/>
            </a:endParaRPr>
          </a:p>
          <a:p>
            <a:pPr marL="0" indent="0">
              <a:lnSpc>
                <a:spcPts val="3800"/>
              </a:lnSpc>
              <a:spcBef>
                <a:spcPts val="0"/>
              </a:spcBef>
              <a:buClr>
                <a:srgbClr val="0E5EFF"/>
              </a:buClr>
              <a:buSzPct val="150000"/>
              <a:buNone/>
            </a:pPr>
            <a:r>
              <a:rPr kumimoji="1" lang="ja-JP" altLang="en-US" sz="2400" b="1" dirty="0">
                <a:solidFill>
                  <a:srgbClr val="0000FF"/>
                </a:solidFill>
                <a:latin typeface="メイリオ" panose="020B0604030504040204" pitchFamily="50" charset="-128"/>
                <a:ea typeface="メイリオ" panose="020B0604030504040204" pitchFamily="50" charset="-128"/>
              </a:rPr>
              <a:t>　　　　　　　　　  背景に、女性の雇用と活躍が推進。</a:t>
            </a:r>
            <a:endParaRPr kumimoji="1" lang="en-US" altLang="ja-JP" sz="2400" b="1" dirty="0">
              <a:solidFill>
                <a:srgbClr val="0000FF"/>
              </a:solidFill>
              <a:latin typeface="メイリオ" panose="020B0604030504040204" pitchFamily="50" charset="-128"/>
              <a:ea typeface="メイリオ" panose="020B0604030504040204" pitchFamily="50" charset="-128"/>
            </a:endParaRPr>
          </a:p>
          <a:p>
            <a:pPr marL="0" indent="0">
              <a:lnSpc>
                <a:spcPts val="3800"/>
              </a:lnSpc>
              <a:spcBef>
                <a:spcPts val="0"/>
              </a:spcBef>
              <a:buClr>
                <a:srgbClr val="0E5EFF"/>
              </a:buClr>
              <a:buSzPct val="150000"/>
              <a:buNone/>
            </a:pPr>
            <a:r>
              <a:rPr kumimoji="1" lang="ja-JP" altLang="en-US" sz="2400" b="1" dirty="0">
                <a:solidFill>
                  <a:srgbClr val="0000FF"/>
                </a:solidFill>
                <a:latin typeface="メイリオ" panose="020B0604030504040204" pitchFamily="50" charset="-128"/>
                <a:ea typeface="メイリオ" panose="020B0604030504040204" pitchFamily="50" charset="-128"/>
              </a:rPr>
              <a:t>　　</a:t>
            </a:r>
            <a:r>
              <a:rPr kumimoji="1" lang="en-US" altLang="ja-JP" sz="2400" b="1" dirty="0">
                <a:solidFill>
                  <a:srgbClr val="0000FF"/>
                </a:solidFill>
                <a:latin typeface="メイリオ" panose="020B0604030504040204" pitchFamily="50" charset="-128"/>
                <a:ea typeface="メイリオ" panose="020B0604030504040204" pitchFamily="50" charset="-128"/>
              </a:rPr>
              <a:t>2</a:t>
            </a:r>
            <a:r>
              <a:rPr kumimoji="1" lang="ja-JP" altLang="en-US" sz="2400" b="1" dirty="0">
                <a:solidFill>
                  <a:srgbClr val="0000FF"/>
                </a:solidFill>
                <a:latin typeface="メイリオ" panose="020B0604030504040204" pitchFamily="50" charset="-128"/>
                <a:ea typeface="メイリオ" panose="020B0604030504040204" pitchFamily="50" charset="-128"/>
              </a:rPr>
              <a:t>）人　　　材：職場における人材不足やそれへの懸念もあり、女性以外にも、</a:t>
            </a:r>
            <a:endParaRPr kumimoji="1" lang="en-US" altLang="ja-JP" sz="2400" b="1" dirty="0">
              <a:solidFill>
                <a:srgbClr val="0000FF"/>
              </a:solidFill>
              <a:latin typeface="メイリオ" panose="020B0604030504040204" pitchFamily="50" charset="-128"/>
              <a:ea typeface="メイリオ" panose="020B0604030504040204" pitchFamily="50" charset="-128"/>
            </a:endParaRPr>
          </a:p>
          <a:p>
            <a:pPr marL="0" indent="0">
              <a:lnSpc>
                <a:spcPts val="3800"/>
              </a:lnSpc>
              <a:spcBef>
                <a:spcPts val="0"/>
              </a:spcBef>
              <a:buClr>
                <a:srgbClr val="0E5EFF"/>
              </a:buClr>
              <a:buSzPct val="150000"/>
              <a:buNone/>
            </a:pPr>
            <a:r>
              <a:rPr kumimoji="1" lang="ja-JP" altLang="en-US" sz="2400" b="1" dirty="0">
                <a:solidFill>
                  <a:srgbClr val="0000FF"/>
                </a:solidFill>
                <a:latin typeface="メイリオ" panose="020B0604030504040204" pitchFamily="50" charset="-128"/>
                <a:ea typeface="メイリオ" panose="020B0604030504040204" pitchFamily="50" charset="-128"/>
              </a:rPr>
              <a:t>　　　　　　　　 　 高齢者、若者、外国人の雇用が推進。</a:t>
            </a:r>
            <a:endParaRPr kumimoji="1" lang="en-US" altLang="ja-JP" sz="2400" b="1" dirty="0">
              <a:solidFill>
                <a:srgbClr val="0000FF"/>
              </a:solidFill>
              <a:latin typeface="メイリオ" panose="020B0604030504040204" pitchFamily="50" charset="-128"/>
              <a:ea typeface="メイリオ" panose="020B0604030504040204" pitchFamily="50" charset="-128"/>
            </a:endParaRPr>
          </a:p>
          <a:p>
            <a:pPr marL="0" indent="0">
              <a:lnSpc>
                <a:spcPts val="3800"/>
              </a:lnSpc>
              <a:spcBef>
                <a:spcPts val="0"/>
              </a:spcBef>
              <a:buClr>
                <a:srgbClr val="0E5EFF"/>
              </a:buClr>
              <a:buSzPct val="150000"/>
              <a:buNone/>
            </a:pPr>
            <a:r>
              <a:rPr kumimoji="1" lang="ja-JP" altLang="en-US" sz="2400" b="1" dirty="0">
                <a:solidFill>
                  <a:srgbClr val="0000FF"/>
                </a:solidFill>
                <a:latin typeface="メイリオ" panose="020B0604030504040204" pitchFamily="50" charset="-128"/>
                <a:ea typeface="メイリオ" panose="020B0604030504040204" pitchFamily="50" charset="-128"/>
              </a:rPr>
              <a:t>　　３）障がい者：法制化により障がい者の雇用と技能獲得が促進。</a:t>
            </a:r>
            <a:endParaRPr kumimoji="1" lang="en-US" altLang="ja-JP" sz="2400" b="1" dirty="0">
              <a:solidFill>
                <a:srgbClr val="0000FF"/>
              </a:solidFill>
              <a:latin typeface="メイリオ" panose="020B0604030504040204" pitchFamily="50" charset="-128"/>
              <a:ea typeface="メイリオ" panose="020B0604030504040204" pitchFamily="50" charset="-128"/>
            </a:endParaRPr>
          </a:p>
          <a:p>
            <a:pPr marL="0" indent="0">
              <a:lnSpc>
                <a:spcPts val="3800"/>
              </a:lnSpc>
              <a:spcBef>
                <a:spcPts val="0"/>
              </a:spcBef>
              <a:buClr>
                <a:srgbClr val="0E5EFF"/>
              </a:buClr>
              <a:buSzPct val="150000"/>
              <a:buNone/>
            </a:pPr>
            <a:r>
              <a:rPr kumimoji="1" lang="ja-JP" altLang="en-US" sz="2400" b="1" dirty="0">
                <a:solidFill>
                  <a:srgbClr val="0000FF"/>
                </a:solidFill>
                <a:latin typeface="メイリオ" panose="020B0604030504040204" pitchFamily="50" charset="-128"/>
                <a:ea typeface="メイリオ" panose="020B0604030504040204" pitchFamily="50" charset="-128"/>
              </a:rPr>
              <a:t>　　４）雇用形態：正規雇用以外のさまざまな形態が存在。</a:t>
            </a:r>
            <a:endParaRPr kumimoji="1" lang="en-US" altLang="ja-JP" sz="2400" b="1" dirty="0">
              <a:solidFill>
                <a:srgbClr val="0000FF"/>
              </a:solidFill>
              <a:latin typeface="メイリオ" panose="020B0604030504040204" pitchFamily="50" charset="-128"/>
              <a:ea typeface="メイリオ" panose="020B0604030504040204" pitchFamily="50" charset="-128"/>
            </a:endParaRPr>
          </a:p>
          <a:p>
            <a:pPr marL="0" indent="0">
              <a:lnSpc>
                <a:spcPts val="3800"/>
              </a:lnSpc>
              <a:spcBef>
                <a:spcPts val="0"/>
              </a:spcBef>
              <a:buClr>
                <a:srgbClr val="0E5EFF"/>
              </a:buClr>
              <a:buSzPct val="150000"/>
              <a:buNone/>
            </a:pPr>
            <a:r>
              <a:rPr kumimoji="1" lang="ja-JP" altLang="en-US" sz="2400" b="1" dirty="0">
                <a:solidFill>
                  <a:srgbClr val="0000FF"/>
                </a:solidFill>
                <a:latin typeface="メイリオ" panose="020B0604030504040204" pitchFamily="50" charset="-128"/>
                <a:ea typeface="メイリオ" panose="020B0604030504040204" pitchFamily="50" charset="-128"/>
              </a:rPr>
              <a:t>　　５）勤務形態：在宅勤務制度やフレックスタイム制の導入。</a:t>
            </a:r>
            <a:endParaRPr kumimoji="1" lang="en-US" altLang="ja-JP" sz="2400" b="1" dirty="0">
              <a:solidFill>
                <a:srgbClr val="0000FF"/>
              </a:solidFill>
              <a:latin typeface="メイリオ" panose="020B0604030504040204" pitchFamily="50" charset="-128"/>
              <a:ea typeface="メイリオ" panose="020B0604030504040204" pitchFamily="50" charset="-128"/>
            </a:endParaRPr>
          </a:p>
        </p:txBody>
      </p:sp>
      <p:pic>
        <p:nvPicPr>
          <p:cNvPr id="7" name="Picture 6" descr="RotaryMBS_RGB.png">
            <a:extLst>
              <a:ext uri="{FF2B5EF4-FFF2-40B4-BE49-F238E27FC236}">
                <a16:creationId xmlns:a16="http://schemas.microsoft.com/office/drawing/2014/main" id="{A73B1DBE-E0B4-4513-9364-B3FD473742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01137" y="6384675"/>
            <a:ext cx="956713"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四角形: 角を丸くする 4">
            <a:extLst>
              <a:ext uri="{FF2B5EF4-FFF2-40B4-BE49-F238E27FC236}">
                <a16:creationId xmlns:a16="http://schemas.microsoft.com/office/drawing/2014/main" id="{D6EBFB14-2A24-6E59-9542-A1276B9DAA53}"/>
              </a:ext>
            </a:extLst>
          </p:cNvPr>
          <p:cNvSpPr/>
          <p:nvPr/>
        </p:nvSpPr>
        <p:spPr>
          <a:xfrm>
            <a:off x="318513" y="1307593"/>
            <a:ext cx="11628000" cy="1143000"/>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000" b="1" dirty="0">
                <a:latin typeface="メイリオ" panose="020B0604030504040204" pitchFamily="50" charset="-128"/>
                <a:ea typeface="メイリオ" panose="020B0604030504040204" pitchFamily="50" charset="-128"/>
              </a:rPr>
              <a:t>日本におけるダイバーシティは、旧経団連が</a:t>
            </a:r>
            <a:endParaRPr kumimoji="1" lang="en-US" altLang="ja-JP" sz="3000" b="1" dirty="0">
              <a:latin typeface="メイリオ" panose="020B0604030504040204" pitchFamily="50" charset="-128"/>
              <a:ea typeface="メイリオ" panose="020B0604030504040204" pitchFamily="50" charset="-128"/>
            </a:endParaRPr>
          </a:p>
          <a:p>
            <a:pPr algn="ctr"/>
            <a:r>
              <a:rPr kumimoji="1" lang="ja-JP" altLang="en-US" sz="3000" b="1" dirty="0">
                <a:latin typeface="メイリオ" panose="020B0604030504040204" pitchFamily="50" charset="-128"/>
                <a:ea typeface="メイリオ" panose="020B0604030504040204" pitchFamily="50" charset="-128"/>
              </a:rPr>
              <a:t>ダイバーシティ・ワーク・ルール研究会を発足した</a:t>
            </a:r>
            <a:r>
              <a:rPr kumimoji="1" lang="en-US" altLang="ja-JP" sz="3000" b="1" dirty="0">
                <a:latin typeface="メイリオ" panose="020B0604030504040204" pitchFamily="50" charset="-128"/>
                <a:ea typeface="メイリオ" panose="020B0604030504040204" pitchFamily="50" charset="-128"/>
              </a:rPr>
              <a:t>2000</a:t>
            </a:r>
            <a:r>
              <a:rPr kumimoji="1" lang="ja-JP" altLang="en-US" sz="3000" b="1" dirty="0">
                <a:latin typeface="メイリオ" panose="020B0604030504040204" pitchFamily="50" charset="-128"/>
                <a:ea typeface="メイリオ" panose="020B0604030504040204" pitchFamily="50" charset="-128"/>
              </a:rPr>
              <a:t>年頃</a:t>
            </a:r>
          </a:p>
        </p:txBody>
      </p:sp>
      <p:sp>
        <p:nvSpPr>
          <p:cNvPr id="6" name="四角形: 角を丸くする 5">
            <a:extLst>
              <a:ext uri="{FF2B5EF4-FFF2-40B4-BE49-F238E27FC236}">
                <a16:creationId xmlns:a16="http://schemas.microsoft.com/office/drawing/2014/main" id="{71705B7C-DDCB-8DD0-DCFD-D117AA32761B}"/>
              </a:ext>
            </a:extLst>
          </p:cNvPr>
          <p:cNvSpPr/>
          <p:nvPr/>
        </p:nvSpPr>
        <p:spPr>
          <a:xfrm>
            <a:off x="210513" y="2575607"/>
            <a:ext cx="11736000" cy="4160427"/>
          </a:xfrm>
          <a:prstGeom prst="round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05CFDF8A-9F42-230C-957D-9FEEAB453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9550" y="121965"/>
            <a:ext cx="1074349" cy="1224000"/>
          </a:xfrm>
          <a:prstGeom prst="rect">
            <a:avLst/>
          </a:prstGeom>
        </p:spPr>
      </p:pic>
    </p:spTree>
    <p:extLst>
      <p:ext uri="{BB962C8B-B14F-4D97-AF65-F5344CB8AC3E}">
        <p14:creationId xmlns:p14="http://schemas.microsoft.com/office/powerpoint/2010/main" val="4211540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F4792A-99B8-7C7B-C83F-FA519D9E95C1}"/>
              </a:ext>
            </a:extLst>
          </p:cNvPr>
          <p:cNvSpPr>
            <a:spLocks noGrp="1"/>
          </p:cNvSpPr>
          <p:nvPr>
            <p:ph type="title"/>
          </p:nvPr>
        </p:nvSpPr>
        <p:spPr>
          <a:xfrm>
            <a:off x="226565" y="317181"/>
            <a:ext cx="11811895" cy="889949"/>
          </a:xfrm>
        </p:spPr>
        <p:txBody>
          <a:bodyPr>
            <a:normAutofit/>
          </a:bodyPr>
          <a:lstStyle/>
          <a:p>
            <a:r>
              <a:rPr kumimoji="1" lang="ja-JP" altLang="en-US" sz="3800" dirty="0">
                <a:solidFill>
                  <a:srgbClr val="FF00FF"/>
                </a:solidFill>
                <a:latin typeface="メイリオ" panose="020B0604030504040204" pitchFamily="50" charset="-128"/>
                <a:ea typeface="メイリオ" panose="020B0604030504040204" pitchFamily="50" charset="-128"/>
              </a:rPr>
              <a:t>インクルージョン（包摂性）の理解のために</a:t>
            </a:r>
            <a:endParaRPr kumimoji="1" lang="ja-JP" altLang="en-US" sz="3800" dirty="0">
              <a:solidFill>
                <a:srgbClr val="FF00FF"/>
              </a:solidFill>
            </a:endParaRPr>
          </a:p>
        </p:txBody>
      </p:sp>
      <p:sp>
        <p:nvSpPr>
          <p:cNvPr id="3" name="コンテンツ プレースホルダー 2">
            <a:extLst>
              <a:ext uri="{FF2B5EF4-FFF2-40B4-BE49-F238E27FC236}">
                <a16:creationId xmlns:a16="http://schemas.microsoft.com/office/drawing/2014/main" id="{F396ED9B-9D18-C15B-33A4-FDF78E1082F2}"/>
              </a:ext>
            </a:extLst>
          </p:cNvPr>
          <p:cNvSpPr>
            <a:spLocks noGrp="1"/>
          </p:cNvSpPr>
          <p:nvPr>
            <p:ph idx="1"/>
          </p:nvPr>
        </p:nvSpPr>
        <p:spPr>
          <a:xfrm>
            <a:off x="380104" y="1570616"/>
            <a:ext cx="11585985" cy="5150859"/>
          </a:xfrm>
        </p:spPr>
        <p:txBody>
          <a:bodyPr>
            <a:normAutofit/>
          </a:bodyPr>
          <a:lstStyle/>
          <a:p>
            <a:pPr marL="0" indent="0">
              <a:buNone/>
            </a:pPr>
            <a:endParaRPr kumimoji="1" lang="en-US" altLang="ja-JP" sz="2000" dirty="0">
              <a:latin typeface="メイリオ" panose="020B0604030504040204" pitchFamily="50" charset="-128"/>
              <a:ea typeface="メイリオ" panose="020B0604030504040204" pitchFamily="50" charset="-128"/>
            </a:endParaRPr>
          </a:p>
          <a:p>
            <a:pPr marL="0" indent="0">
              <a:buNone/>
            </a:pPr>
            <a:endParaRPr kumimoji="1" lang="en-US" altLang="ja-JP" sz="2000" dirty="0">
              <a:latin typeface="メイリオ" panose="020B0604030504040204" pitchFamily="50" charset="-128"/>
              <a:ea typeface="メイリオ" panose="020B0604030504040204" pitchFamily="50" charset="-128"/>
            </a:endParaRPr>
          </a:p>
          <a:p>
            <a:pPr marL="0" indent="0">
              <a:buNone/>
            </a:pPr>
            <a:endParaRPr kumimoji="1" lang="en-US" altLang="ja-JP" sz="2000" dirty="0">
              <a:latin typeface="メイリオ" panose="020B0604030504040204" pitchFamily="50" charset="-128"/>
              <a:ea typeface="メイリオ" panose="020B0604030504040204" pitchFamily="50" charset="-128"/>
            </a:endParaRPr>
          </a:p>
          <a:p>
            <a:pPr marL="0" indent="0">
              <a:buNone/>
            </a:pPr>
            <a:endParaRPr kumimoji="1" lang="en-US" altLang="ja-JP" sz="2000" dirty="0">
              <a:latin typeface="メイリオ" panose="020B0604030504040204" pitchFamily="50" charset="-128"/>
              <a:ea typeface="メイリオ" panose="020B0604030504040204" pitchFamily="50" charset="-128"/>
            </a:endParaRPr>
          </a:p>
          <a:p>
            <a:pPr marL="0" indent="0">
              <a:buNone/>
            </a:pPr>
            <a:endParaRPr kumimoji="1" lang="en-US" altLang="ja-JP" sz="2000" dirty="0">
              <a:latin typeface="メイリオ" panose="020B0604030504040204" pitchFamily="50" charset="-128"/>
              <a:ea typeface="メイリオ" panose="020B0604030504040204" pitchFamily="50" charset="-128"/>
            </a:endParaRPr>
          </a:p>
          <a:p>
            <a:pPr marL="0" indent="0">
              <a:buNone/>
            </a:pPr>
            <a:endParaRPr kumimoji="1" lang="en-US" altLang="ja-JP" sz="20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1A34D69F-CDA9-EB0C-57F5-9982B08BD082}"/>
              </a:ext>
            </a:extLst>
          </p:cNvPr>
          <p:cNvSpPr>
            <a:spLocks noGrp="1"/>
          </p:cNvSpPr>
          <p:nvPr>
            <p:ph type="sldNum" sz="quarter" idx="12"/>
          </p:nvPr>
        </p:nvSpPr>
        <p:spPr/>
        <p:txBody>
          <a:bodyPr/>
          <a:lstStyle/>
          <a:p>
            <a:fld id="{711CFCEA-B029-4D6B-83EE-85C4BBFC9731}" type="slidenum">
              <a:rPr kumimoji="1" lang="ja-JP" altLang="en-US" smtClean="0"/>
              <a:t>6</a:t>
            </a:fld>
            <a:endParaRPr kumimoji="1" lang="ja-JP" altLang="en-US"/>
          </a:p>
        </p:txBody>
      </p:sp>
      <p:graphicFrame>
        <p:nvGraphicFramePr>
          <p:cNvPr id="6" name="表 6">
            <a:extLst>
              <a:ext uri="{FF2B5EF4-FFF2-40B4-BE49-F238E27FC236}">
                <a16:creationId xmlns:a16="http://schemas.microsoft.com/office/drawing/2014/main" id="{C085A6AF-76A4-95AB-E205-36371599052B}"/>
              </a:ext>
            </a:extLst>
          </p:cNvPr>
          <p:cNvGraphicFramePr>
            <a:graphicFrameLocks noGrp="1"/>
          </p:cNvGraphicFramePr>
          <p:nvPr/>
        </p:nvGraphicFramePr>
        <p:xfrm>
          <a:off x="6096000" y="1199775"/>
          <a:ext cx="5791200" cy="5297843"/>
        </p:xfrm>
        <a:graphic>
          <a:graphicData uri="http://schemas.openxmlformats.org/drawingml/2006/table">
            <a:tbl>
              <a:tblPr firstRow="1" bandRow="1">
                <a:tableStyleId>{5C22544A-7EE6-4342-B048-85BDC9FD1C3A}</a:tableStyleId>
              </a:tblPr>
              <a:tblGrid>
                <a:gridCol w="5791200">
                  <a:extLst>
                    <a:ext uri="{9D8B030D-6E8A-4147-A177-3AD203B41FA5}">
                      <a16:colId xmlns:a16="http://schemas.microsoft.com/office/drawing/2014/main" val="2007329189"/>
                    </a:ext>
                  </a:extLst>
                </a:gridCol>
              </a:tblGrid>
              <a:tr h="5297843">
                <a:tc>
                  <a:txBody>
                    <a:bodyPr/>
                    <a:lstStyle/>
                    <a:p>
                      <a:endParaRPr kumimoji="1" lang="ja-JP" altLang="en-US" dirty="0"/>
                    </a:p>
                  </a:txBody>
                  <a:tcPr>
                    <a:solidFill>
                      <a:srgbClr val="00B0F0"/>
                    </a:solidFill>
                  </a:tcPr>
                </a:tc>
                <a:extLst>
                  <a:ext uri="{0D108BD9-81ED-4DB2-BD59-A6C34878D82A}">
                    <a16:rowId xmlns:a16="http://schemas.microsoft.com/office/drawing/2014/main" val="2079079637"/>
                  </a:ext>
                </a:extLst>
              </a:tr>
            </a:tbl>
          </a:graphicData>
        </a:graphic>
      </p:graphicFrame>
      <p:graphicFrame>
        <p:nvGraphicFramePr>
          <p:cNvPr id="7" name="表 7">
            <a:extLst>
              <a:ext uri="{FF2B5EF4-FFF2-40B4-BE49-F238E27FC236}">
                <a16:creationId xmlns:a16="http://schemas.microsoft.com/office/drawing/2014/main" id="{0AAD48DA-46A4-0013-E655-ED574E3F89B0}"/>
              </a:ext>
            </a:extLst>
          </p:cNvPr>
          <p:cNvGraphicFramePr>
            <a:graphicFrameLocks noGrp="1"/>
          </p:cNvGraphicFramePr>
          <p:nvPr/>
        </p:nvGraphicFramePr>
        <p:xfrm>
          <a:off x="332288" y="1199775"/>
          <a:ext cx="5792400" cy="5303520"/>
        </p:xfrm>
        <a:graphic>
          <a:graphicData uri="http://schemas.openxmlformats.org/drawingml/2006/table">
            <a:tbl>
              <a:tblPr firstRow="1" bandRow="1">
                <a:tableStyleId>{5C22544A-7EE6-4342-B048-85BDC9FD1C3A}</a:tableStyleId>
              </a:tblPr>
              <a:tblGrid>
                <a:gridCol w="5792400">
                  <a:extLst>
                    <a:ext uri="{9D8B030D-6E8A-4147-A177-3AD203B41FA5}">
                      <a16:colId xmlns:a16="http://schemas.microsoft.com/office/drawing/2014/main" val="3482447312"/>
                    </a:ext>
                  </a:extLst>
                </a:gridCol>
              </a:tblGrid>
              <a:tr h="5299200">
                <a:tc>
                  <a:txBody>
                    <a:bodyPr/>
                    <a:lstStyle/>
                    <a:p>
                      <a:pPr>
                        <a:buClr>
                          <a:srgbClr val="0000FF"/>
                        </a:buClr>
                        <a:buSzPct val="120000"/>
                      </a:pPr>
                      <a:endParaRPr lang="en-US" altLang="ja-JP" sz="1800" i="0" dirty="0">
                        <a:solidFill>
                          <a:srgbClr val="222222"/>
                        </a:solidFill>
                        <a:effectLst/>
                        <a:latin typeface="メイリオ" panose="020B0604030504040204" pitchFamily="50" charset="-128"/>
                        <a:ea typeface="メイリオ" panose="020B0604030504040204" pitchFamily="50" charset="-128"/>
                      </a:endParaRPr>
                    </a:p>
                    <a:p>
                      <a:pPr>
                        <a:lnSpc>
                          <a:spcPts val="2400"/>
                        </a:lnSpc>
                        <a:buClr>
                          <a:srgbClr val="0000FF"/>
                        </a:buClr>
                        <a:buSzPct val="120000"/>
                      </a:pPr>
                      <a:endParaRPr lang="en-US" altLang="ja-JP" sz="500" i="0" dirty="0">
                        <a:solidFill>
                          <a:srgbClr val="222222"/>
                        </a:solidFill>
                        <a:effectLst/>
                        <a:latin typeface="メイリオ" panose="020B0604030504040204" pitchFamily="50" charset="-128"/>
                        <a:ea typeface="メイリオ" panose="020B0604030504040204" pitchFamily="50" charset="-128"/>
                      </a:endParaRPr>
                    </a:p>
                    <a:p>
                      <a:pPr>
                        <a:lnSpc>
                          <a:spcPts val="2400"/>
                        </a:lnSpc>
                        <a:buClr>
                          <a:srgbClr val="0000FF"/>
                        </a:buClr>
                        <a:buSzPct val="120000"/>
                      </a:pPr>
                      <a:endParaRPr lang="en-US" altLang="ja-JP" sz="1800" i="0" dirty="0">
                        <a:solidFill>
                          <a:srgbClr val="222222"/>
                        </a:solidFill>
                        <a:effectLst/>
                        <a:latin typeface="メイリオ" panose="020B0604030504040204" pitchFamily="50" charset="-128"/>
                        <a:ea typeface="メイリオ" panose="020B0604030504040204" pitchFamily="50" charset="-128"/>
                      </a:endParaRPr>
                    </a:p>
                    <a:p>
                      <a:pPr>
                        <a:lnSpc>
                          <a:spcPts val="2400"/>
                        </a:lnSpc>
                        <a:buClr>
                          <a:srgbClr val="0000FF"/>
                        </a:buClr>
                        <a:buSzPct val="120000"/>
                      </a:pPr>
                      <a:r>
                        <a:rPr lang="ja-JP" altLang="en-US" sz="1800" i="0" dirty="0">
                          <a:solidFill>
                            <a:srgbClr val="222222"/>
                          </a:solidFill>
                          <a:effectLst/>
                          <a:latin typeface="メイリオ" panose="020B0604030504040204" pitchFamily="50" charset="-128"/>
                          <a:ea typeface="メイリオ" panose="020B0604030504040204" pitchFamily="50" charset="-128"/>
                        </a:rPr>
                        <a:t>組織の中でダイバーシテ（</a:t>
                      </a:r>
                      <a:r>
                        <a:rPr lang="en-US" altLang="ja-JP" sz="1800" i="0" dirty="0">
                          <a:solidFill>
                            <a:srgbClr val="222222"/>
                          </a:solidFill>
                          <a:effectLst/>
                          <a:latin typeface="メイリオ" panose="020B0604030504040204" pitchFamily="50" charset="-128"/>
                          <a:ea typeface="メイリオ" panose="020B0604030504040204" pitchFamily="50" charset="-128"/>
                        </a:rPr>
                        <a:t>Diversity</a:t>
                      </a:r>
                      <a:r>
                        <a:rPr lang="ja-JP" altLang="en-US" sz="1800" i="0" dirty="0">
                          <a:solidFill>
                            <a:srgbClr val="222222"/>
                          </a:solidFill>
                          <a:effectLst/>
                          <a:latin typeface="メイリオ" panose="020B0604030504040204" pitchFamily="50" charset="-128"/>
                          <a:ea typeface="メイリオ" panose="020B0604030504040204" pitchFamily="50" charset="-128"/>
                        </a:rPr>
                        <a:t>）によって</a:t>
                      </a:r>
                      <a:endParaRPr lang="en-US" altLang="ja-JP" sz="1800" i="0" dirty="0">
                        <a:solidFill>
                          <a:srgbClr val="222222"/>
                        </a:solidFill>
                        <a:effectLst/>
                        <a:latin typeface="メイリオ" panose="020B0604030504040204" pitchFamily="50" charset="-128"/>
                        <a:ea typeface="メイリオ" panose="020B0604030504040204" pitchFamily="50" charset="-128"/>
                      </a:endParaRPr>
                    </a:p>
                    <a:p>
                      <a:pPr>
                        <a:lnSpc>
                          <a:spcPts val="2400"/>
                        </a:lnSpc>
                        <a:buClr>
                          <a:srgbClr val="0000FF"/>
                        </a:buClr>
                        <a:buSzPct val="120000"/>
                      </a:pPr>
                      <a:r>
                        <a:rPr lang="ja-JP" altLang="en-US" sz="1800" i="0" dirty="0">
                          <a:solidFill>
                            <a:srgbClr val="222222"/>
                          </a:solidFill>
                          <a:effectLst/>
                          <a:latin typeface="メイリオ" panose="020B0604030504040204" pitchFamily="50" charset="-128"/>
                          <a:ea typeface="メイリオ" panose="020B0604030504040204" pitchFamily="50" charset="-128"/>
                        </a:rPr>
                        <a:t>多様性を高めるだけでなく、そこに属する人が</a:t>
                      </a:r>
                      <a:endParaRPr lang="en-US" altLang="ja-JP" sz="1800" i="0" dirty="0">
                        <a:solidFill>
                          <a:srgbClr val="222222"/>
                        </a:solidFill>
                        <a:effectLst/>
                        <a:latin typeface="メイリオ" panose="020B0604030504040204" pitchFamily="50" charset="-128"/>
                        <a:ea typeface="メイリオ" panose="020B0604030504040204" pitchFamily="50" charset="-128"/>
                      </a:endParaRPr>
                    </a:p>
                    <a:p>
                      <a:pPr>
                        <a:lnSpc>
                          <a:spcPts val="2400"/>
                        </a:lnSpc>
                        <a:buClr>
                          <a:srgbClr val="0000FF"/>
                        </a:buClr>
                        <a:buSzPct val="120000"/>
                      </a:pPr>
                      <a:r>
                        <a:rPr lang="ja-JP" altLang="en-US" sz="1800" b="1" i="0" dirty="0">
                          <a:solidFill>
                            <a:srgbClr val="FF0000"/>
                          </a:solidFill>
                          <a:effectLst/>
                          <a:latin typeface="メイリオ" panose="020B0604030504040204" pitchFamily="50" charset="-128"/>
                          <a:ea typeface="メイリオ" panose="020B0604030504040204" pitchFamily="50" charset="-128"/>
                        </a:rPr>
                        <a:t>個人として尊重</a:t>
                      </a:r>
                      <a:r>
                        <a:rPr lang="ja-JP" altLang="en-US" sz="1800" b="1" i="0" dirty="0">
                          <a:solidFill>
                            <a:srgbClr val="222222"/>
                          </a:solidFill>
                          <a:effectLst/>
                          <a:latin typeface="メイリオ" panose="020B0604030504040204" pitchFamily="50" charset="-128"/>
                          <a:ea typeface="メイリオ" panose="020B0604030504040204" pitchFamily="50" charset="-128"/>
                        </a:rPr>
                        <a:t>され</a:t>
                      </a:r>
                      <a:r>
                        <a:rPr lang="ja-JP" altLang="en-US" sz="1800" i="0" dirty="0">
                          <a:solidFill>
                            <a:srgbClr val="222222"/>
                          </a:solidFill>
                          <a:effectLst/>
                          <a:latin typeface="メイリオ" panose="020B0604030504040204" pitchFamily="50" charset="-128"/>
                          <a:ea typeface="メイリオ" panose="020B0604030504040204" pitchFamily="50" charset="-128"/>
                        </a:rPr>
                        <a:t>ながら、構成員の一人として</a:t>
                      </a:r>
                      <a:endParaRPr lang="en-US" altLang="ja-JP" sz="1800" i="0" dirty="0">
                        <a:solidFill>
                          <a:srgbClr val="222222"/>
                        </a:solidFill>
                        <a:effectLst/>
                        <a:latin typeface="メイリオ" panose="020B0604030504040204" pitchFamily="50" charset="-128"/>
                        <a:ea typeface="メイリオ" panose="020B0604030504040204" pitchFamily="50" charset="-128"/>
                      </a:endParaRPr>
                    </a:p>
                    <a:p>
                      <a:pPr>
                        <a:lnSpc>
                          <a:spcPts val="2400"/>
                        </a:lnSpc>
                        <a:buClr>
                          <a:srgbClr val="0000FF"/>
                        </a:buClr>
                        <a:buSzPct val="120000"/>
                      </a:pPr>
                      <a:r>
                        <a:rPr lang="ja-JP" altLang="en-US" sz="1800" b="1" i="0" dirty="0">
                          <a:solidFill>
                            <a:srgbClr val="FF0000"/>
                          </a:solidFill>
                          <a:effectLst/>
                          <a:latin typeface="メイリオ" panose="020B0604030504040204" pitchFamily="50" charset="-128"/>
                          <a:ea typeface="メイリオ" panose="020B0604030504040204" pitchFamily="50" charset="-128"/>
                        </a:rPr>
                        <a:t>その違いを活かし</a:t>
                      </a:r>
                      <a:r>
                        <a:rPr lang="ja-JP" altLang="en-US" sz="1800" i="0" dirty="0">
                          <a:solidFill>
                            <a:srgbClr val="222222"/>
                          </a:solidFill>
                          <a:effectLst/>
                          <a:latin typeface="メイリオ" panose="020B0604030504040204" pitchFamily="50" charset="-128"/>
                          <a:ea typeface="メイリオ" panose="020B0604030504040204" pitchFamily="50" charset="-128"/>
                        </a:rPr>
                        <a:t>、</a:t>
                      </a:r>
                      <a:r>
                        <a:rPr lang="ja-JP" altLang="en-US" sz="1800" b="1" i="0" dirty="0">
                          <a:solidFill>
                            <a:srgbClr val="FF0000"/>
                          </a:solidFill>
                          <a:effectLst/>
                          <a:latin typeface="メイリオ" panose="020B0604030504040204" pitchFamily="50" charset="-128"/>
                          <a:ea typeface="メイリオ" panose="020B0604030504040204" pitchFamily="50" charset="-128"/>
                        </a:rPr>
                        <a:t>力が発揮</a:t>
                      </a:r>
                      <a:r>
                        <a:rPr lang="ja-JP" altLang="en-US" sz="1800" i="0" dirty="0">
                          <a:solidFill>
                            <a:srgbClr val="222222"/>
                          </a:solidFill>
                          <a:effectLst/>
                          <a:latin typeface="メイリオ" panose="020B0604030504040204" pitchFamily="50" charset="-128"/>
                          <a:ea typeface="メイリオ" panose="020B0604030504040204" pitchFamily="50" charset="-128"/>
                        </a:rPr>
                        <a:t>できるように</a:t>
                      </a:r>
                      <a:r>
                        <a:rPr lang="ja-JP" altLang="en-US" sz="1800" i="0" dirty="0">
                          <a:solidFill>
                            <a:srgbClr val="FF0000"/>
                          </a:solidFill>
                          <a:effectLst/>
                          <a:latin typeface="メイリオ" panose="020B0604030504040204" pitchFamily="50" charset="-128"/>
                          <a:ea typeface="メイリオ" panose="020B0604030504040204" pitchFamily="50" charset="-128"/>
                        </a:rPr>
                        <a:t>積極的</a:t>
                      </a:r>
                      <a:endParaRPr lang="en-US" altLang="ja-JP" sz="1800" i="0" dirty="0">
                        <a:solidFill>
                          <a:srgbClr val="FF0000"/>
                        </a:solidFill>
                        <a:effectLst/>
                        <a:latin typeface="メイリオ" panose="020B0604030504040204" pitchFamily="50" charset="-128"/>
                        <a:ea typeface="メイリオ" panose="020B0604030504040204" pitchFamily="50" charset="-128"/>
                      </a:endParaRPr>
                    </a:p>
                    <a:p>
                      <a:pPr>
                        <a:lnSpc>
                          <a:spcPts val="2400"/>
                        </a:lnSpc>
                        <a:buClr>
                          <a:srgbClr val="0000FF"/>
                        </a:buClr>
                        <a:buSzPct val="120000"/>
                      </a:pPr>
                      <a:r>
                        <a:rPr lang="ja-JP" altLang="en-US" sz="1800" i="0" dirty="0">
                          <a:solidFill>
                            <a:srgbClr val="FF0000"/>
                          </a:solidFill>
                          <a:effectLst/>
                          <a:latin typeface="メイリオ" panose="020B0604030504040204" pitchFamily="50" charset="-128"/>
                          <a:ea typeface="メイリオ" panose="020B0604030504040204" pitchFamily="50" charset="-128"/>
                        </a:rPr>
                        <a:t>に</a:t>
                      </a:r>
                      <a:r>
                        <a:rPr lang="ja-JP" altLang="en-US" sz="1800" b="1" i="0" dirty="0">
                          <a:solidFill>
                            <a:srgbClr val="FF0000"/>
                          </a:solidFill>
                          <a:effectLst/>
                          <a:latin typeface="メイリオ" panose="020B0604030504040204" pitchFamily="50" charset="-128"/>
                          <a:ea typeface="メイリオ" panose="020B0604030504040204" pitchFamily="50" charset="-128"/>
                        </a:rPr>
                        <a:t>環境整備や働きかけを行っていこう</a:t>
                      </a:r>
                      <a:r>
                        <a:rPr lang="ja-JP" altLang="en-US" sz="1800" i="0" dirty="0">
                          <a:solidFill>
                            <a:srgbClr val="222222"/>
                          </a:solidFill>
                          <a:effectLst/>
                          <a:latin typeface="メイリオ" panose="020B0604030504040204" pitchFamily="50" charset="-128"/>
                          <a:ea typeface="メイリオ" panose="020B0604030504040204" pitchFamily="50" charset="-128"/>
                        </a:rPr>
                        <a:t>という考え方。</a:t>
                      </a:r>
                      <a:endParaRPr lang="en-US" altLang="ja-JP" sz="1800" i="0" dirty="0">
                        <a:solidFill>
                          <a:srgbClr val="222222"/>
                        </a:solidFill>
                        <a:effectLst/>
                        <a:latin typeface="メイリオ" panose="020B0604030504040204" pitchFamily="50" charset="-128"/>
                        <a:ea typeface="メイリオ" panose="020B0604030504040204" pitchFamily="50" charset="-128"/>
                      </a:endParaRPr>
                    </a:p>
                    <a:p>
                      <a:pPr>
                        <a:lnSpc>
                          <a:spcPts val="2400"/>
                        </a:lnSpc>
                        <a:buClr>
                          <a:srgbClr val="0000FF"/>
                        </a:buClr>
                        <a:buSzPct val="120000"/>
                      </a:pPr>
                      <a:r>
                        <a:rPr lang="ja-JP" altLang="en-US" sz="1800" b="1" i="0" dirty="0">
                          <a:solidFill>
                            <a:srgbClr val="222222"/>
                          </a:solidFill>
                          <a:effectLst/>
                          <a:latin typeface="メイリオ" panose="020B0604030504040204" pitchFamily="50" charset="-128"/>
                          <a:ea typeface="メイリオ" panose="020B0604030504040204" pitchFamily="50" charset="-128"/>
                        </a:rPr>
                        <a:t>性別、国籍、性的指向、障害の有無にかかわらず</a:t>
                      </a:r>
                      <a:endParaRPr lang="en-US" altLang="ja-JP" sz="1800" b="1" i="0" dirty="0">
                        <a:solidFill>
                          <a:srgbClr val="222222"/>
                        </a:solidFill>
                        <a:effectLst/>
                        <a:latin typeface="メイリオ" panose="020B0604030504040204" pitchFamily="50" charset="-128"/>
                        <a:ea typeface="メイリオ" panose="020B0604030504040204" pitchFamily="50" charset="-128"/>
                      </a:endParaRPr>
                    </a:p>
                    <a:p>
                      <a:pPr>
                        <a:lnSpc>
                          <a:spcPts val="2400"/>
                        </a:lnSpc>
                        <a:buClr>
                          <a:srgbClr val="0000FF"/>
                        </a:buClr>
                        <a:buSzPct val="120000"/>
                      </a:pPr>
                      <a:r>
                        <a:rPr lang="ja-JP" altLang="en-US" sz="1800" b="1" i="0" dirty="0">
                          <a:solidFill>
                            <a:srgbClr val="222222"/>
                          </a:solidFill>
                          <a:effectLst/>
                          <a:latin typeface="メイリオ" panose="020B0604030504040204" pitchFamily="50" charset="-128"/>
                          <a:ea typeface="メイリオ" panose="020B0604030504040204" pitchFamily="50" charset="-128"/>
                        </a:rPr>
                        <a:t>多様な人が差別なく働ける</a:t>
                      </a:r>
                      <a:r>
                        <a:rPr lang="ja-JP" altLang="en-US" sz="1800" i="0" dirty="0">
                          <a:solidFill>
                            <a:srgbClr val="222222"/>
                          </a:solidFill>
                          <a:effectLst/>
                          <a:latin typeface="メイリオ" panose="020B0604030504040204" pitchFamily="50" charset="-128"/>
                          <a:ea typeface="メイリオ" panose="020B0604030504040204" pitchFamily="50" charset="-128"/>
                        </a:rPr>
                        <a:t>ことさす</a:t>
                      </a:r>
                      <a:r>
                        <a:rPr lang="ja-JP" altLang="en-US" sz="1800" b="1" i="0" dirty="0">
                          <a:solidFill>
                            <a:srgbClr val="222222"/>
                          </a:solidFill>
                          <a:effectLst/>
                          <a:latin typeface="メイリオ" panose="020B0604030504040204" pitchFamily="50" charset="-128"/>
                          <a:ea typeface="メイリオ" panose="020B0604030504040204" pitchFamily="50" charset="-128"/>
                        </a:rPr>
                        <a:t>。</a:t>
                      </a:r>
                      <a:endParaRPr lang="en-US" altLang="ja-JP" sz="1800" b="1" i="0" dirty="0">
                        <a:solidFill>
                          <a:srgbClr val="222222"/>
                        </a:solidFill>
                        <a:effectLst/>
                        <a:latin typeface="メイリオ" panose="020B0604030504040204" pitchFamily="50" charset="-128"/>
                        <a:ea typeface="メイリオ" panose="020B0604030504040204" pitchFamily="50" charset="-128"/>
                      </a:endParaRPr>
                    </a:p>
                    <a:p>
                      <a:pPr>
                        <a:buClr>
                          <a:srgbClr val="0000FF"/>
                        </a:buClr>
                        <a:buSzPct val="120000"/>
                      </a:pPr>
                      <a:endParaRPr lang="en-US" altLang="ja-JP" sz="1800" b="1" i="0" dirty="0">
                        <a:solidFill>
                          <a:srgbClr val="222222"/>
                        </a:solidFill>
                        <a:effectLst/>
                        <a:latin typeface="メイリオ" panose="020B0604030504040204" pitchFamily="50" charset="-128"/>
                        <a:ea typeface="メイリオ" panose="020B0604030504040204" pitchFamily="50" charset="-128"/>
                      </a:endParaRPr>
                    </a:p>
                    <a:p>
                      <a:pPr marL="0" indent="0">
                        <a:buClr>
                          <a:srgbClr val="0000FF"/>
                        </a:buClr>
                        <a:buSzPct val="120000"/>
                        <a:buFont typeface="Wingdings" panose="05000000000000000000" pitchFamily="2" charset="2"/>
                        <a:buNone/>
                      </a:pPr>
                      <a:endParaRPr kumimoji="1" lang="en-US" altLang="ja-JP" sz="3600" b="1" dirty="0">
                        <a:solidFill>
                          <a:srgbClr val="222222"/>
                        </a:solidFill>
                        <a:latin typeface="メイリオ" panose="020B0604030504040204" pitchFamily="50" charset="-128"/>
                        <a:ea typeface="メイリオ" panose="020B0604030504040204" pitchFamily="50" charset="-128"/>
                      </a:endParaRPr>
                    </a:p>
                    <a:p>
                      <a:pPr>
                        <a:buClr>
                          <a:srgbClr val="0000FF"/>
                        </a:buClr>
                        <a:buSzPct val="120000"/>
                      </a:pPr>
                      <a:endParaRPr lang="en-US" altLang="ja-JP" sz="1800" i="0" dirty="0">
                        <a:solidFill>
                          <a:srgbClr val="222222"/>
                        </a:solidFill>
                        <a:effectLst/>
                        <a:latin typeface="メイリオ" panose="020B0604030504040204" pitchFamily="50" charset="-128"/>
                        <a:ea typeface="メイリオ" panose="020B0604030504040204" pitchFamily="50" charset="-128"/>
                      </a:endParaRPr>
                    </a:p>
                    <a:p>
                      <a:pPr>
                        <a:buClr>
                          <a:srgbClr val="0000FF"/>
                        </a:buClr>
                        <a:buSzPct val="120000"/>
                      </a:pPr>
                      <a:r>
                        <a:rPr lang="ja-JP" altLang="en-US" sz="1800" i="0" dirty="0">
                          <a:solidFill>
                            <a:srgbClr val="222222"/>
                          </a:solidFill>
                          <a:effectLst/>
                          <a:latin typeface="メイリオ" panose="020B0604030504040204" pitchFamily="50" charset="-128"/>
                          <a:ea typeface="メイリオ" panose="020B0604030504040204" pitchFamily="50" charset="-128"/>
                        </a:rPr>
                        <a:t>そうした多様な人たちが</a:t>
                      </a:r>
                      <a:r>
                        <a:rPr lang="ja-JP" altLang="en-US" sz="1800" b="1" i="0" dirty="0">
                          <a:solidFill>
                            <a:srgbClr val="FF0000"/>
                          </a:solidFill>
                          <a:effectLst/>
                          <a:latin typeface="メイリオ" panose="020B0604030504040204" pitchFamily="50" charset="-128"/>
                          <a:ea typeface="メイリオ" panose="020B0604030504040204" pitchFamily="50" charset="-128"/>
                        </a:rPr>
                        <a:t>それぞれの持ち味を生か</a:t>
                      </a:r>
                      <a:endParaRPr lang="en-US" altLang="ja-JP" sz="1800" b="1" i="0" dirty="0">
                        <a:solidFill>
                          <a:srgbClr val="FF0000"/>
                        </a:solidFill>
                        <a:effectLst/>
                        <a:latin typeface="メイリオ" panose="020B0604030504040204" pitchFamily="50" charset="-128"/>
                        <a:ea typeface="メイリオ" panose="020B0604030504040204" pitchFamily="50" charset="-128"/>
                      </a:endParaRPr>
                    </a:p>
                    <a:p>
                      <a:pPr>
                        <a:buClr>
                          <a:srgbClr val="0000FF"/>
                        </a:buClr>
                        <a:buSzPct val="120000"/>
                      </a:pPr>
                      <a:r>
                        <a:rPr lang="ja-JP" altLang="en-US" sz="1800" b="1" i="0" dirty="0">
                          <a:solidFill>
                            <a:srgbClr val="FF0000"/>
                          </a:solidFill>
                          <a:effectLst/>
                          <a:latin typeface="メイリオ" panose="020B0604030504040204" pitchFamily="50" charset="-128"/>
                          <a:ea typeface="メイリオ" panose="020B0604030504040204" pitchFamily="50" charset="-128"/>
                        </a:rPr>
                        <a:t>して働き</a:t>
                      </a:r>
                      <a:r>
                        <a:rPr lang="ja-JP" altLang="en-US" sz="1800" b="1" i="0" dirty="0">
                          <a:solidFill>
                            <a:srgbClr val="222222"/>
                          </a:solidFill>
                          <a:effectLst/>
                          <a:latin typeface="メイリオ" panose="020B0604030504040204" pitchFamily="50" charset="-128"/>
                          <a:ea typeface="メイリオ" panose="020B0604030504040204" pitchFamily="50" charset="-128"/>
                        </a:rPr>
                        <a:t>、</a:t>
                      </a:r>
                      <a:r>
                        <a:rPr lang="ja-JP" altLang="en-US" sz="1800" b="1" i="0" dirty="0">
                          <a:solidFill>
                            <a:srgbClr val="FF0000"/>
                          </a:solidFill>
                          <a:effectLst/>
                          <a:latin typeface="メイリオ" panose="020B0604030504040204" pitchFamily="50" charset="-128"/>
                          <a:ea typeface="メイリオ" panose="020B0604030504040204" pitchFamily="50" charset="-128"/>
                        </a:rPr>
                        <a:t>意思決定に関わる</a:t>
                      </a:r>
                      <a:r>
                        <a:rPr lang="ja-JP" altLang="en-US" sz="1800" b="1" i="0" dirty="0">
                          <a:solidFill>
                            <a:srgbClr val="222222"/>
                          </a:solidFill>
                          <a:effectLst/>
                          <a:latin typeface="メイリオ" panose="020B0604030504040204" pitchFamily="50" charset="-128"/>
                          <a:ea typeface="メイリオ" panose="020B0604030504040204" pitchFamily="50" charset="-128"/>
                        </a:rPr>
                        <a:t>ことで企業に</a:t>
                      </a:r>
                      <a:r>
                        <a:rPr lang="ja-JP" altLang="en-US" sz="1800" b="1" i="0" dirty="0">
                          <a:solidFill>
                            <a:srgbClr val="FF0000"/>
                          </a:solidFill>
                          <a:effectLst/>
                          <a:latin typeface="メイリオ" panose="020B0604030504040204" pitchFamily="50" charset="-128"/>
                          <a:ea typeface="メイリオ" panose="020B0604030504040204" pitchFamily="50" charset="-128"/>
                        </a:rPr>
                        <a:t>新たな</a:t>
                      </a:r>
                      <a:endParaRPr lang="en-US" altLang="ja-JP" sz="1800" b="1" i="0" dirty="0">
                        <a:solidFill>
                          <a:srgbClr val="FF0000"/>
                        </a:solidFill>
                        <a:effectLst/>
                        <a:latin typeface="メイリオ" panose="020B0604030504040204" pitchFamily="50" charset="-128"/>
                        <a:ea typeface="メイリオ" panose="020B0604030504040204" pitchFamily="50" charset="-128"/>
                      </a:endParaRPr>
                    </a:p>
                    <a:p>
                      <a:pPr>
                        <a:buClr>
                          <a:srgbClr val="0000FF"/>
                        </a:buClr>
                        <a:buSzPct val="120000"/>
                      </a:pPr>
                      <a:r>
                        <a:rPr lang="ja-JP" altLang="en-US" sz="1800" b="1" i="0" dirty="0">
                          <a:solidFill>
                            <a:srgbClr val="FF0000"/>
                          </a:solidFill>
                          <a:effectLst/>
                          <a:latin typeface="メイリオ" panose="020B0604030504040204" pitchFamily="50" charset="-128"/>
                          <a:ea typeface="メイリオ" panose="020B0604030504040204" pitchFamily="50" charset="-128"/>
                        </a:rPr>
                        <a:t>価値</a:t>
                      </a:r>
                      <a:r>
                        <a:rPr lang="ja-JP" altLang="en-US" sz="1800" b="1" i="0" dirty="0">
                          <a:solidFill>
                            <a:srgbClr val="222222"/>
                          </a:solidFill>
                          <a:effectLst/>
                          <a:latin typeface="メイリオ" panose="020B0604030504040204" pitchFamily="50" charset="-128"/>
                          <a:ea typeface="メイリオ" panose="020B0604030504040204" pitchFamily="50" charset="-128"/>
                        </a:rPr>
                        <a:t>をもたらす</a:t>
                      </a:r>
                      <a:r>
                        <a:rPr lang="ja-JP" altLang="en-US" sz="1800" i="0" dirty="0">
                          <a:solidFill>
                            <a:srgbClr val="222222"/>
                          </a:solidFill>
                          <a:effectLst/>
                          <a:latin typeface="メイリオ" panose="020B0604030504040204" pitchFamily="50" charset="-128"/>
                          <a:ea typeface="メイリオ" panose="020B0604030504040204" pitchFamily="50" charset="-128"/>
                        </a:rPr>
                        <a:t>ことをさす</a:t>
                      </a:r>
                      <a:endParaRPr lang="en-US" altLang="ja-JP" sz="1800" i="0" dirty="0">
                        <a:solidFill>
                          <a:srgbClr val="222222"/>
                        </a:solidFill>
                        <a:effectLst/>
                        <a:latin typeface="メイリオ" panose="020B0604030504040204" pitchFamily="50" charset="-128"/>
                        <a:ea typeface="メイリオ" panose="020B0604030504040204" pitchFamily="50" charset="-128"/>
                      </a:endParaRPr>
                    </a:p>
                    <a:p>
                      <a:endParaRPr kumimoji="1" lang="ja-JP" altLang="en-US" dirty="0"/>
                    </a:p>
                  </a:txBody>
                  <a:tcPr>
                    <a:noFill/>
                  </a:tcPr>
                </a:tc>
                <a:extLst>
                  <a:ext uri="{0D108BD9-81ED-4DB2-BD59-A6C34878D82A}">
                    <a16:rowId xmlns:a16="http://schemas.microsoft.com/office/drawing/2014/main" val="2858312039"/>
                  </a:ext>
                </a:extLst>
              </a:tr>
            </a:tbl>
          </a:graphicData>
        </a:graphic>
      </p:graphicFrame>
      <p:pic>
        <p:nvPicPr>
          <p:cNvPr id="8" name="コンテンツ プレースホルダー 4">
            <a:extLst>
              <a:ext uri="{FF2B5EF4-FFF2-40B4-BE49-F238E27FC236}">
                <a16:creationId xmlns:a16="http://schemas.microsoft.com/office/drawing/2014/main" id="{52FE03AF-A3C6-4D4C-86B3-C5B40F8353EC}"/>
              </a:ext>
            </a:extLst>
          </p:cNvPr>
          <p:cNvPicPr>
            <a:picLocks noChangeAspect="1"/>
          </p:cNvPicPr>
          <p:nvPr/>
        </p:nvPicPr>
        <p:blipFill>
          <a:blip r:embed="rId3"/>
          <a:stretch>
            <a:fillRect/>
          </a:stretch>
        </p:blipFill>
        <p:spPr>
          <a:xfrm>
            <a:off x="6317026" y="1859116"/>
            <a:ext cx="5364000" cy="3517843"/>
          </a:xfrm>
          <a:prstGeom prst="rect">
            <a:avLst/>
          </a:prstGeom>
          <a:solidFill>
            <a:srgbClr val="3BCCFF"/>
          </a:solidFill>
        </p:spPr>
      </p:pic>
      <p:pic>
        <p:nvPicPr>
          <p:cNvPr id="9" name="Picture 6" descr="RotaryMBS_RGB.png">
            <a:extLst>
              <a:ext uri="{FF2B5EF4-FFF2-40B4-BE49-F238E27FC236}">
                <a16:creationId xmlns:a16="http://schemas.microsoft.com/office/drawing/2014/main" id="{54359AB4-DA52-8854-2843-FA224FF645C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75887" y="5892800"/>
            <a:ext cx="12319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F2381E93-83BD-693B-E569-BC280A094D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4662" y="46630"/>
            <a:ext cx="1074349" cy="1224000"/>
          </a:xfrm>
          <a:prstGeom prst="rect">
            <a:avLst/>
          </a:prstGeom>
        </p:spPr>
      </p:pic>
      <p:sp>
        <p:nvSpPr>
          <p:cNvPr id="10" name="四角形: 角を丸くする 9">
            <a:extLst>
              <a:ext uri="{FF2B5EF4-FFF2-40B4-BE49-F238E27FC236}">
                <a16:creationId xmlns:a16="http://schemas.microsoft.com/office/drawing/2014/main" id="{3A93878B-0B52-06E6-1CB0-FC2E5292135D}"/>
              </a:ext>
            </a:extLst>
          </p:cNvPr>
          <p:cNvSpPr/>
          <p:nvPr/>
        </p:nvSpPr>
        <p:spPr>
          <a:xfrm>
            <a:off x="226565" y="317181"/>
            <a:ext cx="10332000" cy="784451"/>
          </a:xfrm>
          <a:prstGeom prst="roundRect">
            <a:avLst/>
          </a:prstGeom>
          <a:noFill/>
          <a:ln w="38100">
            <a:solidFill>
              <a:srgbClr val="99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9112E3C6-0A05-2CC4-9710-06B8E178FBF4}"/>
              </a:ext>
            </a:extLst>
          </p:cNvPr>
          <p:cNvSpPr/>
          <p:nvPr/>
        </p:nvSpPr>
        <p:spPr>
          <a:xfrm>
            <a:off x="332288" y="1520003"/>
            <a:ext cx="2412000" cy="568995"/>
          </a:xfrm>
          <a:prstGeom prst="roundRect">
            <a:avLst/>
          </a:prstGeom>
          <a:solidFill>
            <a:srgbClr val="6600FF"/>
          </a:solidFill>
          <a:ln w="38100">
            <a:solidFill>
              <a:srgbClr val="FF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bg1"/>
                </a:solidFill>
                <a:latin typeface="メイリオ" panose="020B0604030504040204" pitchFamily="50" charset="-128"/>
                <a:ea typeface="メイリオ" panose="020B0604030504040204" pitchFamily="50" charset="-128"/>
              </a:rPr>
              <a:t>Diversity</a:t>
            </a:r>
            <a:endParaRPr kumimoji="1" lang="ja-JP" altLang="en-US" sz="3200" b="1" dirty="0">
              <a:solidFill>
                <a:schemeClr val="bg1"/>
              </a:solidFill>
              <a:latin typeface="メイリオ" panose="020B0604030504040204" pitchFamily="50" charset="-128"/>
              <a:ea typeface="メイリオ" panose="020B0604030504040204" pitchFamily="50" charset="-128"/>
            </a:endParaRPr>
          </a:p>
        </p:txBody>
      </p:sp>
      <p:sp>
        <p:nvSpPr>
          <p:cNvPr id="12" name="四角形: 角を丸くする 11">
            <a:extLst>
              <a:ext uri="{FF2B5EF4-FFF2-40B4-BE49-F238E27FC236}">
                <a16:creationId xmlns:a16="http://schemas.microsoft.com/office/drawing/2014/main" id="{40ACE103-A67C-5646-2903-955252E84BD1}"/>
              </a:ext>
            </a:extLst>
          </p:cNvPr>
          <p:cNvSpPr/>
          <p:nvPr/>
        </p:nvSpPr>
        <p:spPr>
          <a:xfrm>
            <a:off x="380104" y="4718389"/>
            <a:ext cx="2412000" cy="568995"/>
          </a:xfrm>
          <a:prstGeom prst="roundRect">
            <a:avLst/>
          </a:prstGeom>
          <a:solidFill>
            <a:srgbClr val="6600FF"/>
          </a:solidFill>
          <a:ln w="38100">
            <a:solidFill>
              <a:srgbClr val="FF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bg1"/>
                </a:solidFill>
                <a:latin typeface="メイリオ" panose="020B0604030504040204" pitchFamily="50" charset="-128"/>
                <a:ea typeface="メイリオ" panose="020B0604030504040204" pitchFamily="50" charset="-128"/>
              </a:rPr>
              <a:t>Inclusion</a:t>
            </a:r>
            <a:endParaRPr kumimoji="1" lang="ja-JP" altLang="en-US" sz="32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6423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CECF13-60B3-437C-BEDB-2933731F26EF}"/>
              </a:ext>
            </a:extLst>
          </p:cNvPr>
          <p:cNvSpPr>
            <a:spLocks noGrp="1"/>
          </p:cNvSpPr>
          <p:nvPr>
            <p:ph type="title" idx="4294967295"/>
          </p:nvPr>
        </p:nvSpPr>
        <p:spPr>
          <a:xfrm>
            <a:off x="0" y="1"/>
            <a:ext cx="12192000" cy="1143000"/>
          </a:xfrm>
          <a:solidFill>
            <a:srgbClr val="00CCFF"/>
          </a:solidFill>
        </p:spPr>
        <p:txBody>
          <a:bodyPr anchor="ctr">
            <a:normAutofit/>
          </a:bodyPr>
          <a:lstStyle/>
          <a:p>
            <a:pPr algn="ctr">
              <a:lnSpc>
                <a:spcPct val="100000"/>
              </a:lnSpc>
            </a:pPr>
            <a:r>
              <a:rPr lang="ja-JP" altLang="en-US" sz="4000" dirty="0">
                <a:solidFill>
                  <a:schemeClr val="bg1"/>
                </a:solidFill>
                <a:latin typeface="メイリオ" panose="020B0604030504040204" pitchFamily="50" charset="-128"/>
                <a:ea typeface="メイリオ" panose="020B0604030504040204" pitchFamily="50" charset="-128"/>
              </a:rPr>
              <a:t>現在の</a:t>
            </a:r>
            <a:r>
              <a:rPr lang="en-US" altLang="ja-JP" sz="4000" dirty="0">
                <a:solidFill>
                  <a:schemeClr val="bg1"/>
                </a:solidFill>
                <a:latin typeface="メイリオ" panose="020B0604030504040204" pitchFamily="50" charset="-128"/>
                <a:ea typeface="メイリオ" panose="020B0604030504040204" pitchFamily="50" charset="-128"/>
              </a:rPr>
              <a:t>DEI</a:t>
            </a:r>
            <a:r>
              <a:rPr lang="ja-JP" altLang="en-US" sz="4000" dirty="0">
                <a:solidFill>
                  <a:schemeClr val="bg1"/>
                </a:solidFill>
                <a:latin typeface="メイリオ" panose="020B0604030504040204" pitchFamily="50" charset="-128"/>
                <a:ea typeface="メイリオ" panose="020B0604030504040204" pitchFamily="50" charset="-128"/>
              </a:rPr>
              <a:t>に対する社会通念</a:t>
            </a:r>
            <a:endParaRPr kumimoji="1" lang="ja-JP" altLang="en-US" sz="4000" b="0" dirty="0">
              <a:solidFill>
                <a:schemeClr val="bg1"/>
              </a:solidFill>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4ABB1BDA-9546-4F57-B163-9257C8BBA83C}"/>
              </a:ext>
            </a:extLst>
          </p:cNvPr>
          <p:cNvSpPr>
            <a:spLocks noGrp="1"/>
          </p:cNvSpPr>
          <p:nvPr>
            <p:ph idx="4294967295"/>
          </p:nvPr>
        </p:nvSpPr>
        <p:spPr>
          <a:xfrm>
            <a:off x="244475" y="1335428"/>
            <a:ext cx="11947525" cy="5436000"/>
          </a:xfrm>
        </p:spPr>
        <p:txBody>
          <a:bodyPr>
            <a:normAutofit fontScale="25000" lnSpcReduction="20000"/>
          </a:bodyPr>
          <a:lstStyle/>
          <a:p>
            <a:pPr marL="0" indent="0">
              <a:lnSpc>
                <a:spcPts val="2400"/>
              </a:lnSpc>
              <a:buClr>
                <a:srgbClr val="0000FF"/>
              </a:buClr>
              <a:buSzPct val="130000"/>
              <a:buNone/>
            </a:pPr>
            <a:r>
              <a:rPr kumimoji="1" lang="en-US" altLang="ja-JP" sz="12800" b="1" dirty="0">
                <a:latin typeface="メイリオ" panose="020B0604030504040204" pitchFamily="50" charset="-128"/>
                <a:ea typeface="メイリオ" panose="020B0604030504040204" pitchFamily="50" charset="-128"/>
              </a:rPr>
              <a:t>D&amp;I (Diversity and Inclusion)</a:t>
            </a:r>
          </a:p>
          <a:p>
            <a:pPr marL="0" indent="0">
              <a:lnSpc>
                <a:spcPts val="2200"/>
              </a:lnSpc>
              <a:spcBef>
                <a:spcPts val="1200"/>
              </a:spcBef>
              <a:buClr>
                <a:srgbClr val="0000FF"/>
              </a:buClr>
              <a:buSzPct val="150000"/>
              <a:buNone/>
            </a:pPr>
            <a:r>
              <a:rPr kumimoji="1" lang="ja-JP" altLang="en-US" sz="3600" dirty="0">
                <a:latin typeface="メイリオ" panose="020B0604030504040204" pitchFamily="50" charset="-128"/>
                <a:ea typeface="メイリオ" panose="020B0604030504040204" pitchFamily="50" charset="-128"/>
              </a:rPr>
              <a:t>　　</a:t>
            </a:r>
            <a:r>
              <a:rPr kumimoji="1" lang="en-US" altLang="ja-JP" sz="9600" dirty="0">
                <a:latin typeface="メイリオ" panose="020B0604030504040204" pitchFamily="50" charset="-128"/>
                <a:ea typeface="メイリオ" panose="020B0604030504040204" pitchFamily="50" charset="-128"/>
              </a:rPr>
              <a:t>Diversity</a:t>
            </a:r>
            <a:r>
              <a:rPr kumimoji="1" lang="ja-JP" altLang="en-US" sz="9600" dirty="0">
                <a:latin typeface="メイリオ" panose="020B0604030504040204" pitchFamily="50" charset="-128"/>
                <a:ea typeface="メイリオ" panose="020B0604030504040204" pitchFamily="50" charset="-128"/>
              </a:rPr>
              <a:t>多様性は、「</a:t>
            </a:r>
            <a:r>
              <a:rPr kumimoji="1" lang="ja-JP" altLang="en-US" sz="9600" b="1" dirty="0">
                <a:solidFill>
                  <a:srgbClr val="6600FF"/>
                </a:solidFill>
                <a:latin typeface="メイリオ" panose="020B0604030504040204" pitchFamily="50" charset="-128"/>
                <a:ea typeface="メイリオ" panose="020B0604030504040204" pitchFamily="50" charset="-128"/>
              </a:rPr>
              <a:t>個人の持つあらゆる属性の次元</a:t>
            </a:r>
            <a:r>
              <a:rPr kumimoji="1" lang="ja-JP" altLang="en-US" sz="9600" dirty="0">
                <a:latin typeface="メイリオ" panose="020B0604030504040204" pitchFamily="50" charset="-128"/>
                <a:ea typeface="メイリオ" panose="020B0604030504040204" pitchFamily="50" charset="-128"/>
              </a:rPr>
              <a:t>」を指す。</a:t>
            </a:r>
            <a:r>
              <a:rPr kumimoji="1" lang="en-US" altLang="ja-JP" sz="9600" b="1" dirty="0">
                <a:solidFill>
                  <a:srgbClr val="FF0000"/>
                </a:solidFill>
                <a:latin typeface="メイリオ" panose="020B0604030504040204" pitchFamily="50" charset="-128"/>
                <a:ea typeface="メイリオ" panose="020B0604030504040204" pitchFamily="50" charset="-128"/>
              </a:rPr>
              <a:t>1960</a:t>
            </a:r>
            <a:r>
              <a:rPr kumimoji="1" lang="ja-JP" altLang="en-US" sz="9600" b="1" dirty="0">
                <a:solidFill>
                  <a:srgbClr val="FF0000"/>
                </a:solidFill>
                <a:latin typeface="メイリオ" panose="020B0604030504040204" pitchFamily="50" charset="-128"/>
                <a:ea typeface="メイリオ" panose="020B0604030504040204" pitchFamily="50" charset="-128"/>
              </a:rPr>
              <a:t>年代倫理問</a:t>
            </a:r>
            <a:endParaRPr kumimoji="1" lang="en-US" altLang="ja-JP" sz="9600" b="1" dirty="0">
              <a:solidFill>
                <a:srgbClr val="FF0000"/>
              </a:solidFill>
              <a:latin typeface="メイリオ" panose="020B0604030504040204" pitchFamily="50" charset="-128"/>
              <a:ea typeface="メイリオ" panose="020B0604030504040204" pitchFamily="50" charset="-128"/>
            </a:endParaRPr>
          </a:p>
          <a:p>
            <a:pPr marL="0" indent="0">
              <a:lnSpc>
                <a:spcPts val="2200"/>
              </a:lnSpc>
              <a:spcBef>
                <a:spcPts val="1200"/>
              </a:spcBef>
              <a:buClr>
                <a:srgbClr val="0000FF"/>
              </a:buClr>
              <a:buSzPct val="150000"/>
              <a:buNone/>
            </a:pPr>
            <a:r>
              <a:rPr kumimoji="1" lang="ja-JP" altLang="en-US" sz="9600" b="1" dirty="0">
                <a:solidFill>
                  <a:srgbClr val="FF0000"/>
                </a:solidFill>
                <a:latin typeface="メイリオ" panose="020B0604030504040204" pitchFamily="50" charset="-128"/>
                <a:ea typeface="メイリオ" panose="020B0604030504040204" pitchFamily="50" charset="-128"/>
              </a:rPr>
              <a:t>  題（人権等）から</a:t>
            </a:r>
            <a:r>
              <a:rPr kumimoji="1" lang="en-US" altLang="ja-JP" sz="9600" b="1" dirty="0">
                <a:solidFill>
                  <a:srgbClr val="FF0000"/>
                </a:solidFill>
                <a:latin typeface="メイリオ" panose="020B0604030504040204" pitchFamily="50" charset="-128"/>
                <a:ea typeface="メイリオ" panose="020B0604030504040204" pitchFamily="50" charset="-128"/>
              </a:rPr>
              <a:t>1980</a:t>
            </a:r>
            <a:r>
              <a:rPr kumimoji="1" lang="ja-JP" altLang="en-US" sz="9600" b="1" dirty="0">
                <a:solidFill>
                  <a:srgbClr val="FF0000"/>
                </a:solidFill>
                <a:latin typeface="メイリオ" panose="020B0604030504040204" pitchFamily="50" charset="-128"/>
                <a:ea typeface="メイリオ" panose="020B0604030504040204" pitchFamily="50" charset="-128"/>
              </a:rPr>
              <a:t>年代以降経営成果</a:t>
            </a:r>
            <a:r>
              <a:rPr kumimoji="1" lang="ja-JP" altLang="en-US" sz="9600" dirty="0">
                <a:latin typeface="メイリオ" panose="020B0604030504040204" pitchFamily="50" charset="-128"/>
                <a:ea typeface="メイリオ" panose="020B0604030504040204" pitchFamily="50" charset="-128"/>
              </a:rPr>
              <a:t>を得るための</a:t>
            </a:r>
            <a:r>
              <a:rPr kumimoji="1" lang="ja-JP" altLang="en-US" sz="9600" b="1" dirty="0">
                <a:solidFill>
                  <a:srgbClr val="6600FF"/>
                </a:solidFill>
                <a:latin typeface="メイリオ" panose="020B0604030504040204" pitchFamily="50" charset="-128"/>
                <a:ea typeface="メイリオ" panose="020B0604030504040204" pitchFamily="50" charset="-128"/>
              </a:rPr>
              <a:t>戦略的ダイバーシティ・</a:t>
            </a:r>
            <a:endParaRPr kumimoji="1" lang="en-US" altLang="ja-JP" sz="9600" b="1" dirty="0">
              <a:solidFill>
                <a:srgbClr val="6600FF"/>
              </a:solidFill>
              <a:latin typeface="メイリオ" panose="020B0604030504040204" pitchFamily="50" charset="-128"/>
              <a:ea typeface="メイリオ" panose="020B0604030504040204" pitchFamily="50" charset="-128"/>
            </a:endParaRPr>
          </a:p>
          <a:p>
            <a:pPr marL="0" indent="0">
              <a:lnSpc>
                <a:spcPts val="2200"/>
              </a:lnSpc>
              <a:spcBef>
                <a:spcPts val="1200"/>
              </a:spcBef>
              <a:buClr>
                <a:srgbClr val="0000FF"/>
              </a:buClr>
              <a:buSzPct val="150000"/>
              <a:buNone/>
            </a:pPr>
            <a:r>
              <a:rPr kumimoji="1" lang="en-US" altLang="ja-JP" sz="9600" b="1" dirty="0">
                <a:solidFill>
                  <a:srgbClr val="6600FF"/>
                </a:solidFill>
                <a:latin typeface="メイリオ" panose="020B0604030504040204" pitchFamily="50" charset="-128"/>
                <a:ea typeface="メイリオ" panose="020B0604030504040204" pitchFamily="50" charset="-128"/>
              </a:rPr>
              <a:t>  </a:t>
            </a:r>
            <a:r>
              <a:rPr kumimoji="1" lang="ja-JP" altLang="en-US" sz="9600" b="1" dirty="0">
                <a:solidFill>
                  <a:srgbClr val="6600FF"/>
                </a:solidFill>
                <a:latin typeface="メイリオ" panose="020B0604030504040204" pitchFamily="50" charset="-128"/>
                <a:ea typeface="メイリオ" panose="020B0604030504040204" pitchFamily="50" charset="-128"/>
              </a:rPr>
              <a:t>マネジメント（人材活用や組織開発を活かすための企業戦略）へ発展</a:t>
            </a:r>
            <a:r>
              <a:rPr kumimoji="1" lang="ja-JP" altLang="en-US" sz="9600" dirty="0">
                <a:latin typeface="メイリオ" panose="020B0604030504040204" pitchFamily="50" charset="-128"/>
                <a:ea typeface="メイリオ" panose="020B0604030504040204" pitchFamily="50" charset="-128"/>
              </a:rPr>
              <a:t>している。</a:t>
            </a:r>
            <a:endParaRPr kumimoji="1" lang="en-US" altLang="ja-JP" sz="9600" b="1" dirty="0">
              <a:latin typeface="メイリオ" panose="020B0604030504040204" pitchFamily="50" charset="-128"/>
              <a:ea typeface="メイリオ" panose="020B0604030504040204" pitchFamily="50" charset="-128"/>
            </a:endParaRPr>
          </a:p>
          <a:p>
            <a:pPr marL="0" indent="0">
              <a:lnSpc>
                <a:spcPts val="2800"/>
              </a:lnSpc>
              <a:spcBef>
                <a:spcPts val="600"/>
              </a:spcBef>
              <a:buClr>
                <a:srgbClr val="0000FF"/>
              </a:buClr>
              <a:buSzPct val="150000"/>
              <a:buNone/>
            </a:pPr>
            <a:r>
              <a:rPr kumimoji="1" lang="ja-JP" altLang="en-US" sz="9600" b="1" dirty="0">
                <a:latin typeface="メイリオ" panose="020B0604030504040204" pitchFamily="50" charset="-128"/>
                <a:ea typeface="メイリオ" panose="020B0604030504040204" pitchFamily="50" charset="-128"/>
              </a:rPr>
              <a:t>　 　　　　　</a:t>
            </a:r>
            <a:endParaRPr kumimoji="1" lang="en-US" altLang="ja-JP" sz="9600" b="1" dirty="0">
              <a:latin typeface="メイリオ" panose="020B0604030504040204" pitchFamily="50" charset="-128"/>
              <a:ea typeface="メイリオ" panose="020B0604030504040204" pitchFamily="50" charset="-128"/>
            </a:endParaRPr>
          </a:p>
          <a:p>
            <a:pPr marL="0" indent="0">
              <a:lnSpc>
                <a:spcPts val="2800"/>
              </a:lnSpc>
              <a:spcBef>
                <a:spcPts val="600"/>
              </a:spcBef>
              <a:buClr>
                <a:srgbClr val="0000FF"/>
              </a:buClr>
              <a:buSzPct val="150000"/>
              <a:buNone/>
            </a:pPr>
            <a:endParaRPr kumimoji="1" lang="en-US" altLang="ja-JP" sz="9600" b="1" dirty="0">
              <a:latin typeface="メイリオ" panose="020B0604030504040204" pitchFamily="50" charset="-128"/>
              <a:ea typeface="メイリオ" panose="020B0604030504040204" pitchFamily="50" charset="-128"/>
            </a:endParaRPr>
          </a:p>
          <a:p>
            <a:pPr marL="0" indent="0">
              <a:lnSpc>
                <a:spcPts val="2800"/>
              </a:lnSpc>
              <a:spcBef>
                <a:spcPts val="1200"/>
              </a:spcBef>
              <a:buClr>
                <a:srgbClr val="0000FF"/>
              </a:buClr>
              <a:buSzPct val="150000"/>
              <a:buNone/>
            </a:pPr>
            <a:endParaRPr kumimoji="1" lang="en-US" altLang="ja-JP" sz="10400" b="1" dirty="0">
              <a:latin typeface="メイリオ" panose="020B0604030504040204" pitchFamily="50" charset="-128"/>
              <a:ea typeface="メイリオ" panose="020B0604030504040204" pitchFamily="50" charset="-128"/>
            </a:endParaRPr>
          </a:p>
          <a:p>
            <a:pPr marL="0" indent="0">
              <a:lnSpc>
                <a:spcPts val="2800"/>
              </a:lnSpc>
              <a:spcBef>
                <a:spcPts val="1200"/>
              </a:spcBef>
              <a:buClr>
                <a:srgbClr val="0000FF"/>
              </a:buClr>
              <a:buSzPct val="150000"/>
              <a:buNone/>
            </a:pPr>
            <a:endParaRPr kumimoji="1" lang="en-US" altLang="ja-JP" sz="10400" b="1" dirty="0">
              <a:latin typeface="メイリオ" panose="020B0604030504040204" pitchFamily="50" charset="-128"/>
              <a:ea typeface="メイリオ" panose="020B0604030504040204" pitchFamily="50" charset="-128"/>
            </a:endParaRPr>
          </a:p>
          <a:p>
            <a:pPr marL="0" indent="0">
              <a:lnSpc>
                <a:spcPts val="2800"/>
              </a:lnSpc>
              <a:spcBef>
                <a:spcPts val="1200"/>
              </a:spcBef>
              <a:buClr>
                <a:srgbClr val="0000FF"/>
              </a:buClr>
              <a:buSzPct val="150000"/>
              <a:buNone/>
            </a:pPr>
            <a:r>
              <a:rPr kumimoji="1" lang="ja-JP" altLang="en-US" sz="10400" b="1" dirty="0">
                <a:latin typeface="メイリオ" panose="020B0604030504040204" pitchFamily="50" charset="-128"/>
                <a:ea typeface="メイリオ" panose="020B0604030504040204" pitchFamily="50" charset="-128"/>
              </a:rPr>
              <a:t>結論として、</a:t>
            </a:r>
            <a:endParaRPr kumimoji="1" lang="en-US" altLang="ja-JP" sz="10400" b="1" dirty="0">
              <a:latin typeface="メイリオ" panose="020B0604030504040204" pitchFamily="50" charset="-128"/>
              <a:ea typeface="メイリオ" panose="020B0604030504040204" pitchFamily="50" charset="-128"/>
            </a:endParaRPr>
          </a:p>
          <a:p>
            <a:pPr marL="0" indent="0">
              <a:lnSpc>
                <a:spcPts val="2800"/>
              </a:lnSpc>
              <a:spcBef>
                <a:spcPts val="0"/>
              </a:spcBef>
              <a:buClr>
                <a:srgbClr val="0000FF"/>
              </a:buClr>
              <a:buSzPct val="150000"/>
              <a:buNone/>
            </a:pPr>
            <a:r>
              <a:rPr kumimoji="1" lang="ja-JP" altLang="en-US" sz="10400" dirty="0">
                <a:latin typeface="メイリオ" panose="020B0604030504040204" pitchFamily="50" charset="-128"/>
                <a:ea typeface="メイリオ" panose="020B0604030504040204" pitchFamily="50" charset="-128"/>
              </a:rPr>
              <a:t>　</a:t>
            </a:r>
            <a:r>
              <a:rPr kumimoji="1" lang="ja-JP" altLang="en-US" sz="10400" b="1" u="dottedHeavy" dirty="0">
                <a:solidFill>
                  <a:srgbClr val="FF0000"/>
                </a:solidFill>
                <a:latin typeface="メイリオ" panose="020B0604030504040204" pitchFamily="50" charset="-128"/>
                <a:ea typeface="メイリオ" panose="020B0604030504040204" pitchFamily="50" charset="-128"/>
              </a:rPr>
              <a:t>組織の多様性を高める</a:t>
            </a:r>
            <a:r>
              <a:rPr kumimoji="1" lang="ja-JP" altLang="en-US" sz="10400" dirty="0">
                <a:latin typeface="メイリオ" panose="020B0604030504040204" pitchFamily="50" charset="-128"/>
                <a:ea typeface="メイリオ" panose="020B0604030504040204" pitchFamily="50" charset="-128"/>
              </a:rPr>
              <a:t>と共に、</a:t>
            </a:r>
            <a:r>
              <a:rPr kumimoji="1" lang="ja-JP" altLang="en-US" sz="10400" b="1" u="dottedHeavy" dirty="0">
                <a:solidFill>
                  <a:srgbClr val="FF0000"/>
                </a:solidFill>
                <a:latin typeface="メイリオ" panose="020B0604030504040204" pitchFamily="50" charset="-128"/>
                <a:ea typeface="メイリオ" panose="020B0604030504040204" pitchFamily="50" charset="-128"/>
              </a:rPr>
              <a:t>個々が尊重</a:t>
            </a:r>
            <a:r>
              <a:rPr kumimoji="1" lang="ja-JP" altLang="en-US" sz="10400" u="dottedHeavy" dirty="0">
                <a:latin typeface="メイリオ" panose="020B0604030504040204" pitchFamily="50" charset="-128"/>
                <a:ea typeface="メイリオ" panose="020B0604030504040204" pitchFamily="50" charset="-128"/>
              </a:rPr>
              <a:t>され、</a:t>
            </a:r>
            <a:r>
              <a:rPr kumimoji="1" lang="ja-JP" altLang="en-US" sz="10400" b="1" u="dottedHeavy" dirty="0">
                <a:solidFill>
                  <a:srgbClr val="FF0000"/>
                </a:solidFill>
                <a:latin typeface="メイリオ" panose="020B0604030504040204" pitchFamily="50" charset="-128"/>
                <a:ea typeface="メイリオ" panose="020B0604030504040204" pitchFamily="50" charset="-128"/>
              </a:rPr>
              <a:t>一人ひとりの違いを活かす</a:t>
            </a:r>
            <a:endParaRPr kumimoji="1" lang="en-US" altLang="ja-JP" sz="10400" b="1" u="dottedHeavy" dirty="0">
              <a:solidFill>
                <a:srgbClr val="FF0000"/>
              </a:solidFill>
              <a:latin typeface="メイリオ" panose="020B0604030504040204" pitchFamily="50" charset="-128"/>
              <a:ea typeface="メイリオ" panose="020B0604030504040204" pitchFamily="50" charset="-128"/>
            </a:endParaRPr>
          </a:p>
          <a:p>
            <a:pPr marL="0" indent="0">
              <a:lnSpc>
                <a:spcPts val="2800"/>
              </a:lnSpc>
              <a:spcBef>
                <a:spcPts val="0"/>
              </a:spcBef>
              <a:buClr>
                <a:srgbClr val="0000FF"/>
              </a:buClr>
              <a:buSzPct val="150000"/>
              <a:buNone/>
            </a:pPr>
            <a:r>
              <a:rPr kumimoji="1" lang="ja-JP" altLang="en-US" sz="10400" b="1" dirty="0">
                <a:solidFill>
                  <a:srgbClr val="FF0000"/>
                </a:solidFill>
                <a:latin typeface="メイリオ" panose="020B0604030504040204" pitchFamily="50" charset="-128"/>
                <a:ea typeface="メイリオ" panose="020B0604030504040204" pitchFamily="50" charset="-128"/>
              </a:rPr>
              <a:t>　</a:t>
            </a:r>
            <a:r>
              <a:rPr kumimoji="1" lang="ja-JP" altLang="en-US" sz="10400" b="1" u="dottedHeavy" dirty="0">
                <a:latin typeface="メイリオ" panose="020B0604030504040204" pitchFamily="50" charset="-128"/>
                <a:ea typeface="メイリオ" panose="020B0604030504040204" pitchFamily="50" charset="-128"/>
              </a:rPr>
              <a:t>ことで、個々のもつ力が発揮できる環境整備を働きかける</a:t>
            </a:r>
            <a:r>
              <a:rPr kumimoji="1" lang="ja-JP" altLang="en-US" sz="10400" dirty="0">
                <a:latin typeface="メイリオ" panose="020B0604030504040204" pitchFamily="50" charset="-128"/>
                <a:ea typeface="メイリオ" panose="020B0604030504040204" pitchFamily="50" charset="-128"/>
              </a:rPr>
              <a:t>ことをさす</a:t>
            </a:r>
            <a:r>
              <a:rPr kumimoji="1" lang="ja-JP" altLang="en-US" sz="11200" dirty="0">
                <a:latin typeface="メイリオ" panose="020B0604030504040204" pitchFamily="50" charset="-128"/>
                <a:ea typeface="メイリオ" panose="020B0604030504040204" pitchFamily="50" charset="-128"/>
              </a:rPr>
              <a:t>。</a:t>
            </a:r>
            <a:endParaRPr kumimoji="1" lang="en-US" altLang="ja-JP" sz="2600" dirty="0">
              <a:latin typeface="メイリオ" panose="020B0604030504040204" pitchFamily="50" charset="-128"/>
              <a:ea typeface="メイリオ" panose="020B0604030504040204" pitchFamily="50" charset="-128"/>
            </a:endParaRPr>
          </a:p>
          <a:p>
            <a:pPr marL="0" indent="0">
              <a:lnSpc>
                <a:spcPts val="5200"/>
              </a:lnSpc>
              <a:spcBef>
                <a:spcPts val="0"/>
              </a:spcBef>
              <a:buClr>
                <a:srgbClr val="0000FF"/>
              </a:buClr>
              <a:buSzPct val="150000"/>
              <a:buNone/>
            </a:pPr>
            <a:r>
              <a:rPr kumimoji="1" lang="ja-JP" altLang="en-US" sz="2600" dirty="0">
                <a:latin typeface="メイリオ" panose="020B0604030504040204" pitchFamily="50" charset="-128"/>
                <a:ea typeface="メイリオ" panose="020B0604030504040204" pitchFamily="50" charset="-128"/>
              </a:rPr>
              <a:t>　　　</a:t>
            </a:r>
            <a:r>
              <a:rPr kumimoji="1" lang="ja-JP" altLang="en-US" sz="14400" dirty="0">
                <a:latin typeface="メイリオ" panose="020B0604030504040204" pitchFamily="50" charset="-128"/>
                <a:ea typeface="メイリオ" panose="020B0604030504040204" pitchFamily="50" charset="-128"/>
              </a:rPr>
              <a:t>　　　　　  </a:t>
            </a:r>
            <a:r>
              <a:rPr kumimoji="1" lang="ja-JP" altLang="en-US" sz="14400" b="1" dirty="0">
                <a:solidFill>
                  <a:srgbClr val="FF0000"/>
                </a:solidFill>
                <a:latin typeface="メイリオ" panose="020B0604030504040204" pitchFamily="50" charset="-128"/>
                <a:ea typeface="メイリオ" panose="020B0604030504040204" pitchFamily="50" charset="-128"/>
              </a:rPr>
              <a:t>     組織強化をおこなうこと</a:t>
            </a:r>
            <a:endParaRPr kumimoji="1" lang="en-US" altLang="ja-JP" sz="14400" b="1" dirty="0">
              <a:solidFill>
                <a:srgbClr val="FF0000"/>
              </a:solidFill>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13477166-0F04-4B10-83A0-D4E99888F7F2}"/>
              </a:ext>
            </a:extLst>
          </p:cNvPr>
          <p:cNvSpPr>
            <a:spLocks noGrp="1"/>
          </p:cNvSpPr>
          <p:nvPr>
            <p:ph type="sldNum" sz="quarter" idx="4294967295"/>
          </p:nvPr>
        </p:nvSpPr>
        <p:spPr>
          <a:xfrm>
            <a:off x="11769725" y="115888"/>
            <a:ext cx="422275" cy="365125"/>
          </a:xfrm>
        </p:spPr>
        <p:txBody>
          <a:bodyPr/>
          <a:lstStyle/>
          <a:p>
            <a:fld id="{97A94E25-127B-4C48-AF96-44BA7B823777}" type="slidenum">
              <a:rPr lang="en-US" smtClean="0"/>
              <a:pPr/>
              <a:t>7</a:t>
            </a:fld>
            <a:endParaRPr lang="en-US" dirty="0"/>
          </a:p>
        </p:txBody>
      </p:sp>
      <p:pic>
        <p:nvPicPr>
          <p:cNvPr id="7" name="Picture 6" descr="RotaryMBS_RGB.png">
            <a:extLst>
              <a:ext uri="{FF2B5EF4-FFF2-40B4-BE49-F238E27FC236}">
                <a16:creationId xmlns:a16="http://schemas.microsoft.com/office/drawing/2014/main" id="{A605DE5A-96F2-4749-815D-3CF4CEC58F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31020" y="6382430"/>
            <a:ext cx="956713"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四角形: 角を丸くする 4">
            <a:extLst>
              <a:ext uri="{FF2B5EF4-FFF2-40B4-BE49-F238E27FC236}">
                <a16:creationId xmlns:a16="http://schemas.microsoft.com/office/drawing/2014/main" id="{1B611434-F4E3-98DF-0FAC-4A29940EBAE7}"/>
              </a:ext>
            </a:extLst>
          </p:cNvPr>
          <p:cNvSpPr/>
          <p:nvPr/>
        </p:nvSpPr>
        <p:spPr>
          <a:xfrm>
            <a:off x="434834" y="3168650"/>
            <a:ext cx="1800000" cy="647700"/>
          </a:xfrm>
          <a:prstGeom prst="roundRect">
            <a:avLst/>
          </a:prstGeom>
          <a:solidFill>
            <a:srgbClr val="FF99FF"/>
          </a:solid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latin typeface="メイリオ" panose="020B0604030504040204" pitchFamily="50" charset="-128"/>
                <a:ea typeface="メイリオ" panose="020B0604030504040204" pitchFamily="50" charset="-128"/>
              </a:rPr>
              <a:t>Diversity</a:t>
            </a:r>
            <a:endParaRPr kumimoji="1" lang="ja-JP" altLang="en-US" sz="2400" b="1" dirty="0">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8194CD13-70D3-4B26-9227-FE9872E0CD86}"/>
              </a:ext>
            </a:extLst>
          </p:cNvPr>
          <p:cNvSpPr/>
          <p:nvPr/>
        </p:nvSpPr>
        <p:spPr>
          <a:xfrm>
            <a:off x="2894910" y="3057071"/>
            <a:ext cx="8534908" cy="952500"/>
          </a:xfrm>
          <a:prstGeom prst="roundRect">
            <a:avLst/>
          </a:prstGeom>
          <a:solidFill>
            <a:srgbClr val="FF99FF"/>
          </a:solid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nSpc>
                <a:spcPts val="2800"/>
              </a:lnSpc>
              <a:spcBef>
                <a:spcPts val="600"/>
              </a:spcBef>
              <a:buClr>
                <a:srgbClr val="0000FF"/>
              </a:buClr>
              <a:buSzPct val="150000"/>
              <a:buNone/>
            </a:pPr>
            <a:r>
              <a:rPr kumimoji="1" lang="ja-JP" altLang="en-US" sz="2400" dirty="0">
                <a:latin typeface="メイリオ" panose="020B0604030504040204" pitchFamily="50" charset="-128"/>
                <a:ea typeface="メイリオ" panose="020B0604030504040204" pitchFamily="50" charset="-128"/>
              </a:rPr>
              <a:t>性別</a:t>
            </a:r>
            <a:r>
              <a:rPr kumimoji="1" lang="ja-JP" altLang="en-US" sz="2400" dirty="0">
                <a:solidFill>
                  <a:schemeClr val="bg1"/>
                </a:solidFill>
                <a:latin typeface="メイリオ" panose="020B0604030504040204" pitchFamily="50" charset="-128"/>
                <a:ea typeface="メイリオ" panose="020B0604030504040204" pitchFamily="50" charset="-128"/>
              </a:rPr>
              <a:t>、国籍、性的指向、障害の有無にかかわらず多様な人が</a:t>
            </a:r>
            <a:endParaRPr kumimoji="1" lang="en-US" altLang="ja-JP" sz="2400" dirty="0">
              <a:solidFill>
                <a:schemeClr val="bg1"/>
              </a:solidFill>
              <a:latin typeface="メイリオ" panose="020B0604030504040204" pitchFamily="50" charset="-128"/>
              <a:ea typeface="メイリオ" panose="020B0604030504040204" pitchFamily="50" charset="-128"/>
            </a:endParaRPr>
          </a:p>
          <a:p>
            <a:pPr marL="0" indent="0">
              <a:lnSpc>
                <a:spcPts val="2800"/>
              </a:lnSpc>
              <a:spcBef>
                <a:spcPts val="600"/>
              </a:spcBef>
              <a:buClr>
                <a:srgbClr val="0000FF"/>
              </a:buClr>
              <a:buSzPct val="150000"/>
              <a:buNone/>
            </a:pPr>
            <a:r>
              <a:rPr kumimoji="1" lang="ja-JP" altLang="en-US" sz="2800" b="1" dirty="0">
                <a:solidFill>
                  <a:srgbClr val="6600FF"/>
                </a:solidFill>
                <a:latin typeface="メイリオ" panose="020B0604030504040204" pitchFamily="50" charset="-128"/>
                <a:ea typeface="メイリオ" panose="020B0604030504040204" pitchFamily="50" charset="-128"/>
              </a:rPr>
              <a:t>差別なく働ける</a:t>
            </a:r>
            <a:r>
              <a:rPr kumimoji="1" lang="ja-JP" altLang="en-US" sz="2400" dirty="0">
                <a:solidFill>
                  <a:schemeClr val="bg1"/>
                </a:solidFill>
                <a:latin typeface="メイリオ" panose="020B0604030504040204" pitchFamily="50" charset="-128"/>
                <a:ea typeface="メイリオ" panose="020B0604030504040204" pitchFamily="50" charset="-128"/>
              </a:rPr>
              <a:t>こと</a:t>
            </a:r>
            <a:r>
              <a:rPr kumimoji="1" lang="ja-JP" altLang="en-US" sz="2400" dirty="0">
                <a:latin typeface="メイリオ" panose="020B0604030504040204" pitchFamily="50" charset="-128"/>
                <a:ea typeface="メイリオ" panose="020B0604030504040204" pitchFamily="50" charset="-128"/>
              </a:rPr>
              <a:t>を指す。</a:t>
            </a:r>
            <a:endParaRPr kumimoji="1" lang="en-US" altLang="ja-JP" sz="2400" dirty="0">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7CD064B2-B1FB-74AC-49E0-EE3159D3D4AA}"/>
              </a:ext>
            </a:extLst>
          </p:cNvPr>
          <p:cNvSpPr/>
          <p:nvPr/>
        </p:nvSpPr>
        <p:spPr>
          <a:xfrm>
            <a:off x="434834" y="4250077"/>
            <a:ext cx="1800000" cy="647700"/>
          </a:xfrm>
          <a:prstGeom prst="roundRect">
            <a:avLst/>
          </a:prstGeom>
          <a:solidFill>
            <a:srgbClr val="00CCFF"/>
          </a:solidFill>
          <a:ln w="381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latin typeface="メイリオ" panose="020B0604030504040204" pitchFamily="50" charset="-128"/>
                <a:ea typeface="メイリオ" panose="020B0604030504040204" pitchFamily="50" charset="-128"/>
              </a:rPr>
              <a:t>Inclusion</a:t>
            </a:r>
            <a:endParaRPr kumimoji="1" lang="ja-JP" altLang="en-US" sz="2400" b="1" dirty="0">
              <a:latin typeface="メイリオ" panose="020B0604030504040204" pitchFamily="50" charset="-128"/>
              <a:ea typeface="メイリオ" panose="020B0604030504040204" pitchFamily="50" charset="-128"/>
            </a:endParaRPr>
          </a:p>
        </p:txBody>
      </p:sp>
      <p:sp>
        <p:nvSpPr>
          <p:cNvPr id="9" name="四角形: 角を丸くする 8">
            <a:extLst>
              <a:ext uri="{FF2B5EF4-FFF2-40B4-BE49-F238E27FC236}">
                <a16:creationId xmlns:a16="http://schemas.microsoft.com/office/drawing/2014/main" id="{0BFCCB64-96B7-331E-E578-AC82B1BB623A}"/>
              </a:ext>
            </a:extLst>
          </p:cNvPr>
          <p:cNvSpPr/>
          <p:nvPr/>
        </p:nvSpPr>
        <p:spPr>
          <a:xfrm>
            <a:off x="2894910" y="4097677"/>
            <a:ext cx="8534908" cy="952500"/>
          </a:xfrm>
          <a:prstGeom prst="roundRect">
            <a:avLst/>
          </a:prstGeom>
          <a:solidFill>
            <a:srgbClr val="00CCFF"/>
          </a:solidFill>
          <a:ln w="381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nSpc>
                <a:spcPts val="2800"/>
              </a:lnSpc>
              <a:spcBef>
                <a:spcPts val="600"/>
              </a:spcBef>
              <a:buClr>
                <a:srgbClr val="0000FF"/>
              </a:buClr>
              <a:buSzPct val="150000"/>
              <a:buNone/>
            </a:pPr>
            <a:r>
              <a:rPr kumimoji="1" lang="ja-JP" altLang="en-US" sz="2400" dirty="0">
                <a:latin typeface="メイリオ" panose="020B0604030504040204" pitchFamily="50" charset="-128"/>
                <a:ea typeface="メイリオ" panose="020B0604030504040204" pitchFamily="50" charset="-128"/>
              </a:rPr>
              <a:t>多様な人たちが</a:t>
            </a:r>
            <a:r>
              <a:rPr kumimoji="1" lang="ja-JP" altLang="en-US" sz="2400" b="1" dirty="0">
                <a:solidFill>
                  <a:srgbClr val="6600FF"/>
                </a:solidFill>
                <a:latin typeface="メイリオ" panose="020B0604030504040204" pitchFamily="50" charset="-128"/>
                <a:ea typeface="メイリオ" panose="020B0604030504040204" pitchFamily="50" charset="-128"/>
              </a:rPr>
              <a:t>それぞれの持ち味を生かして働き</a:t>
            </a:r>
            <a:r>
              <a:rPr kumimoji="1" lang="ja-JP" altLang="en-US" sz="2400" dirty="0">
                <a:solidFill>
                  <a:srgbClr val="6600FF"/>
                </a:solidFill>
                <a:latin typeface="メイリオ" panose="020B0604030504040204" pitchFamily="50" charset="-128"/>
                <a:ea typeface="メイリオ" panose="020B0604030504040204" pitchFamily="50" charset="-128"/>
              </a:rPr>
              <a:t>、</a:t>
            </a:r>
            <a:r>
              <a:rPr kumimoji="1" lang="ja-JP" altLang="en-US" sz="2400" b="1" dirty="0">
                <a:solidFill>
                  <a:srgbClr val="6600FF"/>
                </a:solidFill>
                <a:latin typeface="メイリオ" panose="020B0604030504040204" pitchFamily="50" charset="-128"/>
                <a:ea typeface="メイリオ" panose="020B0604030504040204" pitchFamily="50" charset="-128"/>
              </a:rPr>
              <a:t>意思決定に関わる</a:t>
            </a:r>
            <a:r>
              <a:rPr kumimoji="1" lang="ja-JP" altLang="en-US" sz="2400" dirty="0">
                <a:solidFill>
                  <a:schemeClr val="bg1"/>
                </a:solidFill>
                <a:latin typeface="メイリオ" panose="020B0604030504040204" pitchFamily="50" charset="-128"/>
                <a:ea typeface="メイリオ" panose="020B0604030504040204" pitchFamily="50" charset="-128"/>
              </a:rPr>
              <a:t>ことで企業に</a:t>
            </a:r>
            <a:r>
              <a:rPr kumimoji="1" lang="ja-JP" altLang="en-US" sz="2800" b="1" dirty="0">
                <a:solidFill>
                  <a:srgbClr val="6600FF"/>
                </a:solidFill>
                <a:latin typeface="メイリオ" panose="020B0604030504040204" pitchFamily="50" charset="-128"/>
                <a:ea typeface="メイリオ" panose="020B0604030504040204" pitchFamily="50" charset="-128"/>
              </a:rPr>
              <a:t>新たな価値</a:t>
            </a:r>
            <a:r>
              <a:rPr kumimoji="1" lang="ja-JP" altLang="en-US" sz="2400" dirty="0">
                <a:solidFill>
                  <a:schemeClr val="bg1"/>
                </a:solidFill>
                <a:latin typeface="メイリオ" panose="020B0604030504040204" pitchFamily="50" charset="-128"/>
                <a:ea typeface="メイリオ" panose="020B0604030504040204" pitchFamily="50" charset="-128"/>
              </a:rPr>
              <a:t>をもたらすことを</a:t>
            </a:r>
            <a:endParaRPr kumimoji="1" lang="en-US" altLang="ja-JP" sz="2400" dirty="0">
              <a:solidFill>
                <a:schemeClr val="bg1"/>
              </a:solidFill>
              <a:latin typeface="メイリオ" panose="020B0604030504040204" pitchFamily="50" charset="-128"/>
              <a:ea typeface="メイリオ" panose="020B0604030504040204" pitchFamily="50" charset="-128"/>
            </a:endParaRPr>
          </a:p>
        </p:txBody>
      </p:sp>
      <p:sp>
        <p:nvSpPr>
          <p:cNvPr id="10" name="矢印: 右 9">
            <a:extLst>
              <a:ext uri="{FF2B5EF4-FFF2-40B4-BE49-F238E27FC236}">
                <a16:creationId xmlns:a16="http://schemas.microsoft.com/office/drawing/2014/main" id="{0C662CFE-F762-FD3B-7F85-B92AB65AEB6C}"/>
              </a:ext>
            </a:extLst>
          </p:cNvPr>
          <p:cNvSpPr/>
          <p:nvPr/>
        </p:nvSpPr>
        <p:spPr>
          <a:xfrm>
            <a:off x="2425172" y="3084173"/>
            <a:ext cx="279400" cy="821077"/>
          </a:xfrm>
          <a:prstGeom prst="rightArrow">
            <a:avLst/>
          </a:prstGeom>
          <a:solidFill>
            <a:srgbClr val="FF99FF"/>
          </a:solid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423EDECB-F3B6-5798-1433-2D785B37D4CA}"/>
              </a:ext>
            </a:extLst>
          </p:cNvPr>
          <p:cNvSpPr/>
          <p:nvPr/>
        </p:nvSpPr>
        <p:spPr>
          <a:xfrm>
            <a:off x="2425172" y="4163388"/>
            <a:ext cx="279400" cy="821077"/>
          </a:xfrm>
          <a:prstGeom prst="rightArrow">
            <a:avLst/>
          </a:prstGeom>
          <a:solidFill>
            <a:srgbClr val="00CCFF"/>
          </a:solidFill>
          <a:ln w="381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862B372D-E876-2D6B-B68E-C11BC73D5E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5373" y="-26873"/>
            <a:ext cx="1074352" cy="1224000"/>
          </a:xfrm>
          <a:prstGeom prst="rect">
            <a:avLst/>
          </a:prstGeom>
        </p:spPr>
      </p:pic>
      <p:sp>
        <p:nvSpPr>
          <p:cNvPr id="14" name="四角形: 角を丸くする 13">
            <a:extLst>
              <a:ext uri="{FF2B5EF4-FFF2-40B4-BE49-F238E27FC236}">
                <a16:creationId xmlns:a16="http://schemas.microsoft.com/office/drawing/2014/main" id="{C34B8F90-521F-9150-5BED-67C636CBCEEB}"/>
              </a:ext>
            </a:extLst>
          </p:cNvPr>
          <p:cNvSpPr/>
          <p:nvPr/>
        </p:nvSpPr>
        <p:spPr>
          <a:xfrm>
            <a:off x="3757613" y="6066165"/>
            <a:ext cx="5472000" cy="648000"/>
          </a:xfrm>
          <a:prstGeom prst="roundRect">
            <a:avLst/>
          </a:prstGeom>
          <a:noFill/>
          <a:ln w="381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D7FC6CE3-66D0-04C2-3A8B-84ED9BB9D07A}"/>
              </a:ext>
            </a:extLst>
          </p:cNvPr>
          <p:cNvSpPr/>
          <p:nvPr/>
        </p:nvSpPr>
        <p:spPr>
          <a:xfrm>
            <a:off x="3260613" y="6058430"/>
            <a:ext cx="392733" cy="684000"/>
          </a:xfrm>
          <a:prstGeom prst="rightArrow">
            <a:avLst/>
          </a:prstGeom>
          <a:solidFill>
            <a:srgbClr val="FFFF00"/>
          </a:solidFill>
          <a:ln w="381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77155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D386BD-55E1-4DE8-9193-74722765BCE2}"/>
              </a:ext>
            </a:extLst>
          </p:cNvPr>
          <p:cNvSpPr>
            <a:spLocks noGrp="1"/>
          </p:cNvSpPr>
          <p:nvPr>
            <p:ph type="title" idx="4294967295"/>
          </p:nvPr>
        </p:nvSpPr>
        <p:spPr>
          <a:xfrm>
            <a:off x="0" y="1"/>
            <a:ext cx="12192000" cy="1117600"/>
          </a:xfrm>
          <a:solidFill>
            <a:srgbClr val="00CCFF"/>
          </a:solidFill>
        </p:spPr>
        <p:txBody>
          <a:bodyPr anchor="b">
            <a:normAutofit/>
          </a:bodyPr>
          <a:lstStyle/>
          <a:p>
            <a:pPr algn="ctr"/>
            <a:r>
              <a:rPr lang="en-US" altLang="ja-JP" sz="4000" dirty="0">
                <a:solidFill>
                  <a:schemeClr val="bg1"/>
                </a:solidFill>
                <a:latin typeface="メイリオ" panose="020B0604030504040204" pitchFamily="50" charset="-128"/>
                <a:ea typeface="メイリオ" panose="020B0604030504040204" pitchFamily="50" charset="-128"/>
              </a:rPr>
              <a:t>DEI</a:t>
            </a:r>
            <a:r>
              <a:rPr lang="ja-JP" altLang="en-US" sz="4000" dirty="0">
                <a:solidFill>
                  <a:schemeClr val="bg1"/>
                </a:solidFill>
                <a:latin typeface="メイリオ" panose="020B0604030504040204" pitchFamily="50" charset="-128"/>
                <a:ea typeface="メイリオ" panose="020B0604030504040204" pitchFamily="50" charset="-128"/>
              </a:rPr>
              <a:t>における</a:t>
            </a:r>
            <a:r>
              <a:rPr lang="en-US" altLang="ja-JP" sz="4000" dirty="0">
                <a:solidFill>
                  <a:schemeClr val="bg1"/>
                </a:solidFill>
                <a:latin typeface="メイリオ" panose="020B0604030504040204" pitchFamily="50" charset="-128"/>
                <a:ea typeface="メイリオ" panose="020B0604030504040204" pitchFamily="50" charset="-128"/>
              </a:rPr>
              <a:t>Equity</a:t>
            </a:r>
            <a:r>
              <a:rPr lang="ja-JP" altLang="en-US" sz="4000" dirty="0">
                <a:solidFill>
                  <a:schemeClr val="bg1"/>
                </a:solidFill>
                <a:latin typeface="メイリオ" panose="020B0604030504040204" pitchFamily="50" charset="-128"/>
                <a:ea typeface="メイリオ" panose="020B0604030504040204" pitchFamily="50" charset="-128"/>
              </a:rPr>
              <a:t>とは</a:t>
            </a:r>
            <a:br>
              <a:rPr kumimoji="1" lang="en-US" altLang="ja-JP" sz="4800" b="0" dirty="0">
                <a:solidFill>
                  <a:schemeClr val="bg1"/>
                </a:solidFill>
                <a:latin typeface="メイリオ" panose="020B0604030504040204" pitchFamily="50" charset="-128"/>
                <a:ea typeface="メイリオ" panose="020B0604030504040204" pitchFamily="50" charset="-128"/>
              </a:rPr>
            </a:br>
            <a:r>
              <a:rPr kumimoji="1" lang="en-US" altLang="ja-JP" sz="1600" dirty="0">
                <a:solidFill>
                  <a:schemeClr val="bg1"/>
                </a:solidFill>
                <a:latin typeface="メイリオ" panose="020B0604030504040204" pitchFamily="50" charset="-128"/>
                <a:ea typeface="メイリオ" panose="020B0604030504040204" pitchFamily="50" charset="-128"/>
              </a:rPr>
              <a:t>-</a:t>
            </a:r>
            <a:r>
              <a:rPr kumimoji="1" lang="ja-JP" altLang="en-US" sz="1600" dirty="0">
                <a:solidFill>
                  <a:schemeClr val="bg1"/>
                </a:solidFill>
                <a:latin typeface="メイリオ" panose="020B0604030504040204" pitchFamily="50" charset="-128"/>
                <a:ea typeface="メイリオ" panose="020B0604030504040204" pitchFamily="50" charset="-128"/>
              </a:rPr>
              <a:t>公益社団法人 日本技術士会 男女共同参画委員会第４回</a:t>
            </a:r>
            <a:r>
              <a:rPr kumimoji="1" lang="en-US" altLang="ja-JP" sz="1600" dirty="0">
                <a:solidFill>
                  <a:schemeClr val="bg1"/>
                </a:solidFill>
                <a:latin typeface="メイリオ" panose="020B0604030504040204" pitchFamily="50" charset="-128"/>
                <a:ea typeface="メイリオ" panose="020B0604030504040204" pitchFamily="50" charset="-128"/>
              </a:rPr>
              <a:t>D&amp;I</a:t>
            </a:r>
            <a:r>
              <a:rPr kumimoji="1" lang="ja-JP" altLang="en-US" sz="1600" dirty="0">
                <a:solidFill>
                  <a:schemeClr val="bg1"/>
                </a:solidFill>
                <a:latin typeface="メイリオ" panose="020B0604030504040204" pitchFamily="50" charset="-128"/>
                <a:ea typeface="メイリオ" panose="020B0604030504040204" pitchFamily="50" charset="-128"/>
              </a:rPr>
              <a:t>学習会開催報告より </a:t>
            </a:r>
            <a:r>
              <a:rPr kumimoji="1" lang="en-US" altLang="ja-JP" sz="1600" dirty="0">
                <a:solidFill>
                  <a:schemeClr val="bg1"/>
                </a:solidFill>
                <a:latin typeface="メイリオ" panose="020B0604030504040204" pitchFamily="50" charset="-128"/>
                <a:ea typeface="メイリオ" panose="020B0604030504040204" pitchFamily="50" charset="-128"/>
              </a:rPr>
              <a:t>2023</a:t>
            </a:r>
            <a:r>
              <a:rPr kumimoji="1" lang="ja-JP" altLang="en-US" sz="1600" dirty="0">
                <a:solidFill>
                  <a:schemeClr val="bg1"/>
                </a:solidFill>
                <a:latin typeface="メイリオ" panose="020B0604030504040204" pitchFamily="50" charset="-128"/>
                <a:ea typeface="メイリオ" panose="020B0604030504040204" pitchFamily="50" charset="-128"/>
              </a:rPr>
              <a:t>年</a:t>
            </a:r>
            <a:r>
              <a:rPr kumimoji="1" lang="en-US" altLang="ja-JP" sz="1600" dirty="0">
                <a:solidFill>
                  <a:schemeClr val="bg1"/>
                </a:solidFill>
                <a:latin typeface="メイリオ" panose="020B0604030504040204" pitchFamily="50" charset="-128"/>
                <a:ea typeface="メイリオ" panose="020B0604030504040204" pitchFamily="50" charset="-128"/>
              </a:rPr>
              <a:t>3</a:t>
            </a:r>
            <a:r>
              <a:rPr kumimoji="1" lang="ja-JP" altLang="en-US" sz="1600" dirty="0">
                <a:solidFill>
                  <a:schemeClr val="bg1"/>
                </a:solidFill>
                <a:latin typeface="メイリオ" panose="020B0604030504040204" pitchFamily="50" charset="-128"/>
                <a:ea typeface="メイリオ" panose="020B0604030504040204" pitchFamily="50" charset="-128"/>
              </a:rPr>
              <a:t>月</a:t>
            </a:r>
            <a:r>
              <a:rPr kumimoji="1" lang="en-US" altLang="ja-JP" sz="1600" dirty="0">
                <a:solidFill>
                  <a:schemeClr val="bg1"/>
                </a:solidFill>
                <a:latin typeface="メイリオ" panose="020B0604030504040204" pitchFamily="50" charset="-128"/>
                <a:ea typeface="メイリオ" panose="020B0604030504040204" pitchFamily="50" charset="-128"/>
              </a:rPr>
              <a:t>12</a:t>
            </a:r>
            <a:r>
              <a:rPr kumimoji="1" lang="ja-JP" altLang="en-US" sz="1600" dirty="0">
                <a:solidFill>
                  <a:schemeClr val="bg1"/>
                </a:solidFill>
                <a:latin typeface="メイリオ" panose="020B0604030504040204" pitchFamily="50" charset="-128"/>
                <a:ea typeface="メイリオ" panose="020B0604030504040204" pitchFamily="50" charset="-128"/>
              </a:rPr>
              <a:t>日</a:t>
            </a:r>
            <a:r>
              <a:rPr kumimoji="1" lang="en-US" altLang="ja-JP" sz="1600" dirty="0">
                <a:solidFill>
                  <a:schemeClr val="bg1"/>
                </a:solidFill>
                <a:latin typeface="メイリオ" panose="020B0604030504040204" pitchFamily="50" charset="-128"/>
                <a:ea typeface="メイリオ" panose="020B0604030504040204" pitchFamily="50" charset="-128"/>
              </a:rPr>
              <a:t>-</a:t>
            </a:r>
            <a:endParaRPr kumimoji="1" lang="ja-JP" altLang="en-US" sz="1600" dirty="0">
              <a:solidFill>
                <a:schemeClr val="bg1"/>
              </a:solidFill>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1A8C82AF-B362-4A85-A2AA-811000F9B855}"/>
              </a:ext>
            </a:extLst>
          </p:cNvPr>
          <p:cNvSpPr>
            <a:spLocks noGrp="1"/>
          </p:cNvSpPr>
          <p:nvPr>
            <p:ph idx="4294967295"/>
          </p:nvPr>
        </p:nvSpPr>
        <p:spPr>
          <a:xfrm>
            <a:off x="59531" y="1170801"/>
            <a:ext cx="12072938" cy="5740399"/>
          </a:xfrm>
        </p:spPr>
        <p:txBody>
          <a:bodyPr>
            <a:normAutofit fontScale="25000" lnSpcReduction="20000"/>
          </a:bodyPr>
          <a:lstStyle/>
          <a:p>
            <a:pPr marL="0" indent="0">
              <a:lnSpc>
                <a:spcPct val="120000"/>
              </a:lnSpc>
              <a:buClr>
                <a:srgbClr val="0000FF"/>
              </a:buClr>
              <a:buSzPct val="130000"/>
              <a:buNone/>
            </a:pPr>
            <a:r>
              <a:rPr kumimoji="1" lang="en-US" altLang="ja-JP" sz="8000" dirty="0">
                <a:latin typeface="メイリオ" panose="020B0604030504040204" pitchFamily="50" charset="-128"/>
                <a:ea typeface="メイリオ" panose="020B0604030504040204" pitchFamily="50" charset="-128"/>
              </a:rPr>
              <a:t> Equity</a:t>
            </a:r>
            <a:r>
              <a:rPr kumimoji="1" lang="ja-JP" altLang="en-US" sz="8000" dirty="0">
                <a:latin typeface="メイリオ" panose="020B0604030504040204" pitchFamily="50" charset="-128"/>
                <a:ea typeface="メイリオ" panose="020B0604030504040204" pitchFamily="50" charset="-128"/>
              </a:rPr>
              <a:t>について考えると、</a:t>
            </a:r>
            <a:r>
              <a:rPr kumimoji="1" lang="en-US" altLang="ja-JP" sz="10400" b="1" dirty="0">
                <a:latin typeface="メイリオ" panose="020B0604030504040204" pitchFamily="50" charset="-128"/>
                <a:ea typeface="メイリオ" panose="020B0604030504040204" pitchFamily="50" charset="-128"/>
              </a:rPr>
              <a:t>Diversity</a:t>
            </a:r>
            <a:r>
              <a:rPr kumimoji="1" lang="ja-JP" altLang="en-US" sz="10400" b="1" dirty="0">
                <a:latin typeface="メイリオ" panose="020B0604030504040204" pitchFamily="50" charset="-128"/>
                <a:ea typeface="メイリオ" panose="020B0604030504040204" pitchFamily="50" charset="-128"/>
              </a:rPr>
              <a:t>と</a:t>
            </a:r>
            <a:r>
              <a:rPr kumimoji="1" lang="en-US" altLang="ja-JP" sz="10400" b="1" dirty="0">
                <a:latin typeface="メイリオ" panose="020B0604030504040204" pitchFamily="50" charset="-128"/>
                <a:ea typeface="メイリオ" panose="020B0604030504040204" pitchFamily="50" charset="-128"/>
              </a:rPr>
              <a:t>Inclusion</a:t>
            </a:r>
            <a:r>
              <a:rPr kumimoji="1" lang="ja-JP" altLang="en-US" sz="10400" b="1" dirty="0">
                <a:latin typeface="メイリオ" panose="020B0604030504040204" pitchFamily="50" charset="-128"/>
                <a:ea typeface="メイリオ" panose="020B0604030504040204" pitchFamily="50" charset="-128"/>
              </a:rPr>
              <a:t>を足しても平等にはならない</a:t>
            </a:r>
            <a:r>
              <a:rPr kumimoji="1" lang="ja-JP" altLang="en-US" sz="10400" dirty="0">
                <a:latin typeface="メイリオ" panose="020B0604030504040204" pitchFamily="50" charset="-128"/>
                <a:ea typeface="メイリオ" panose="020B0604030504040204" pitchFamily="50" charset="-128"/>
              </a:rPr>
              <a:t>。</a:t>
            </a:r>
            <a:endParaRPr kumimoji="1" lang="en-US" altLang="ja-JP" sz="10400" dirty="0">
              <a:latin typeface="メイリオ" panose="020B0604030504040204" pitchFamily="50" charset="-128"/>
              <a:ea typeface="メイリオ" panose="020B0604030504040204" pitchFamily="50" charset="-128"/>
            </a:endParaRPr>
          </a:p>
          <a:p>
            <a:pPr marL="0" indent="0">
              <a:lnSpc>
                <a:spcPct val="120000"/>
              </a:lnSpc>
              <a:buClr>
                <a:srgbClr val="0000FF"/>
              </a:buClr>
              <a:buSzPct val="130000"/>
              <a:buNone/>
            </a:pPr>
            <a:r>
              <a:rPr kumimoji="1" lang="ja-JP" altLang="en-US" sz="10400" dirty="0">
                <a:latin typeface="メイリオ" panose="020B0604030504040204" pitchFamily="50" charset="-128"/>
                <a:ea typeface="メイリオ" panose="020B0604030504040204" pitchFamily="50" charset="-128"/>
              </a:rPr>
              <a:t>なぜか？「</a:t>
            </a:r>
            <a:r>
              <a:rPr kumimoji="1" lang="ja-JP" altLang="en-US" sz="10400" b="1" dirty="0">
                <a:solidFill>
                  <a:srgbClr val="9900FF"/>
                </a:solidFill>
                <a:latin typeface="メイリオ" panose="020B0604030504040204" pitchFamily="50" charset="-128"/>
                <a:ea typeface="メイリオ" panose="020B0604030504040204" pitchFamily="50" charset="-128"/>
              </a:rPr>
              <a:t>社会構造的な不平等がある以上</a:t>
            </a:r>
            <a:r>
              <a:rPr kumimoji="1" lang="ja-JP" altLang="en-US" sz="10400" dirty="0">
                <a:latin typeface="メイリオ" panose="020B0604030504040204" pitchFamily="50" charset="-128"/>
                <a:ea typeface="メイリオ" panose="020B0604030504040204" pitchFamily="50" charset="-128"/>
              </a:rPr>
              <a:t>、</a:t>
            </a:r>
            <a:r>
              <a:rPr kumimoji="1" lang="ja-JP" altLang="en-US" sz="10400" b="1" dirty="0">
                <a:solidFill>
                  <a:srgbClr val="9900FF"/>
                </a:solidFill>
                <a:latin typeface="メイリオ" panose="020B0604030504040204" pitchFamily="50" charset="-128"/>
                <a:ea typeface="メイリオ" panose="020B0604030504040204" pitchFamily="50" charset="-128"/>
              </a:rPr>
              <a:t>スタート地点が平等とは限らない</a:t>
            </a:r>
            <a:r>
              <a:rPr kumimoji="1" lang="ja-JP" altLang="en-US" sz="10400" dirty="0">
                <a:latin typeface="メイリオ" panose="020B0604030504040204" pitchFamily="50" charset="-128"/>
                <a:ea typeface="メイリオ" panose="020B0604030504040204" pitchFamily="50" charset="-128"/>
              </a:rPr>
              <a:t>」</a:t>
            </a:r>
            <a:endParaRPr kumimoji="1" lang="en-US" altLang="ja-JP" sz="10400" dirty="0">
              <a:latin typeface="メイリオ" panose="020B0604030504040204" pitchFamily="50" charset="-128"/>
              <a:ea typeface="メイリオ" panose="020B0604030504040204" pitchFamily="50" charset="-128"/>
            </a:endParaRPr>
          </a:p>
          <a:p>
            <a:pPr marL="0" indent="0">
              <a:lnSpc>
                <a:spcPct val="120000"/>
              </a:lnSpc>
              <a:buClr>
                <a:srgbClr val="0000FF"/>
              </a:buClr>
              <a:buSzPct val="130000"/>
              <a:buNone/>
            </a:pPr>
            <a:r>
              <a:rPr kumimoji="1" lang="ja-JP" altLang="en-US" sz="10400" dirty="0">
                <a:latin typeface="メイリオ" panose="020B0604030504040204" pitchFamily="50" charset="-128"/>
                <a:ea typeface="メイリオ" panose="020B0604030504040204" pitchFamily="50" charset="-128"/>
              </a:rPr>
              <a:t>　     </a:t>
            </a:r>
            <a:r>
              <a:rPr kumimoji="1" lang="ja-JP" altLang="en-US" sz="10400" b="1" dirty="0">
                <a:latin typeface="メイリオ" panose="020B0604030504040204" pitchFamily="50" charset="-128"/>
                <a:ea typeface="メイリオ" panose="020B0604030504040204" pitchFamily="50" charset="-128"/>
              </a:rPr>
              <a:t>⇨</a:t>
            </a:r>
            <a:endParaRPr kumimoji="1" lang="en-US" altLang="ja-JP" sz="10400" b="1" dirty="0">
              <a:latin typeface="メイリオ" panose="020B0604030504040204" pitchFamily="50" charset="-128"/>
              <a:ea typeface="メイリオ" panose="020B0604030504040204" pitchFamily="50" charset="-128"/>
            </a:endParaRPr>
          </a:p>
          <a:p>
            <a:pPr marL="0" indent="0">
              <a:lnSpc>
                <a:spcPct val="120000"/>
              </a:lnSpc>
              <a:buClr>
                <a:srgbClr val="0000FF"/>
              </a:buClr>
              <a:buSzPct val="130000"/>
              <a:buNone/>
            </a:pPr>
            <a:r>
              <a:rPr kumimoji="1" lang="ja-JP" altLang="en-US" sz="11200" b="1" dirty="0">
                <a:solidFill>
                  <a:srgbClr val="FF0000"/>
                </a:solidFill>
                <a:latin typeface="メイリオ" panose="020B0604030504040204" pitchFamily="50" charset="-128"/>
                <a:ea typeface="メイリオ" panose="020B0604030504040204" pitchFamily="50" charset="-128"/>
              </a:rPr>
              <a:t>「公正」</a:t>
            </a:r>
            <a:r>
              <a:rPr kumimoji="1" lang="ja-JP" altLang="en-US" sz="8000" dirty="0">
                <a:latin typeface="メイリオ" panose="020B0604030504040204" pitchFamily="50" charset="-128"/>
                <a:ea typeface="メイリオ" panose="020B0604030504040204" pitchFamily="50" charset="-128"/>
              </a:rPr>
              <a:t>とは、国籍、性別、家庭環境等</a:t>
            </a:r>
            <a:r>
              <a:rPr kumimoji="1" lang="ja-JP" altLang="en-US" sz="8000" b="1" dirty="0">
                <a:latin typeface="メイリオ" panose="020B0604030504040204" pitchFamily="50" charset="-128"/>
                <a:ea typeface="メイリオ" panose="020B0604030504040204" pitchFamily="50" charset="-128"/>
              </a:rPr>
              <a:t>さまざまな異なる属性があることを認め</a:t>
            </a:r>
            <a:r>
              <a:rPr kumimoji="1" lang="ja-JP" altLang="en-US" sz="8000" dirty="0">
                <a:latin typeface="メイリオ" panose="020B0604030504040204" pitchFamily="50" charset="-128"/>
                <a:ea typeface="メイリオ" panose="020B0604030504040204" pitchFamily="50" charset="-128"/>
              </a:rPr>
              <a:t>下記を考えること</a:t>
            </a:r>
            <a:endParaRPr kumimoji="1" lang="en-US" altLang="ja-JP" sz="8000" dirty="0">
              <a:latin typeface="メイリオ" panose="020B0604030504040204" pitchFamily="50" charset="-128"/>
              <a:ea typeface="メイリオ" panose="020B0604030504040204" pitchFamily="50" charset="-128"/>
            </a:endParaRPr>
          </a:p>
          <a:p>
            <a:pPr marL="0" indent="0">
              <a:lnSpc>
                <a:spcPts val="2600"/>
              </a:lnSpc>
              <a:buClr>
                <a:srgbClr val="0000FF"/>
              </a:buClr>
              <a:buSzPct val="130000"/>
              <a:buNone/>
            </a:pPr>
            <a:r>
              <a:rPr kumimoji="1" lang="ja-JP" altLang="en-US" sz="8000" dirty="0">
                <a:latin typeface="メイリオ" panose="020B0604030504040204" pitchFamily="50" charset="-128"/>
                <a:ea typeface="メイリオ" panose="020B0604030504040204" pitchFamily="50" charset="-128"/>
              </a:rPr>
              <a:t>　</a:t>
            </a:r>
            <a:endParaRPr kumimoji="1" lang="en-US" altLang="ja-JP" sz="8000" dirty="0">
              <a:latin typeface="メイリオ" panose="020B0604030504040204" pitchFamily="50" charset="-128"/>
              <a:ea typeface="メイリオ" panose="020B0604030504040204" pitchFamily="50" charset="-128"/>
            </a:endParaRPr>
          </a:p>
          <a:p>
            <a:pPr marL="0" indent="0">
              <a:lnSpc>
                <a:spcPts val="3200"/>
              </a:lnSpc>
              <a:spcBef>
                <a:spcPts val="0"/>
              </a:spcBef>
              <a:buClr>
                <a:srgbClr val="0000FF"/>
              </a:buClr>
              <a:buSzPct val="130000"/>
              <a:buNone/>
            </a:pPr>
            <a:endParaRPr kumimoji="1" lang="en-US" altLang="ja-JP" sz="8000" dirty="0">
              <a:latin typeface="メイリオ" panose="020B0604030504040204" pitchFamily="50" charset="-128"/>
              <a:ea typeface="メイリオ" panose="020B0604030504040204" pitchFamily="50" charset="-128"/>
            </a:endParaRPr>
          </a:p>
          <a:p>
            <a:pPr marL="0" indent="0">
              <a:lnSpc>
                <a:spcPts val="3200"/>
              </a:lnSpc>
              <a:spcBef>
                <a:spcPts val="0"/>
              </a:spcBef>
              <a:buClr>
                <a:srgbClr val="0000FF"/>
              </a:buClr>
              <a:buSzPct val="130000"/>
              <a:buNone/>
            </a:pPr>
            <a:endParaRPr kumimoji="1" lang="en-US" altLang="ja-JP" sz="4000" dirty="0">
              <a:latin typeface="メイリオ" panose="020B0604030504040204" pitchFamily="50" charset="-128"/>
              <a:ea typeface="メイリオ" panose="020B0604030504040204" pitchFamily="50" charset="-128"/>
            </a:endParaRPr>
          </a:p>
          <a:p>
            <a:pPr marL="0" indent="0">
              <a:lnSpc>
                <a:spcPts val="3200"/>
              </a:lnSpc>
              <a:spcBef>
                <a:spcPts val="0"/>
              </a:spcBef>
              <a:buClr>
                <a:srgbClr val="0000FF"/>
              </a:buClr>
              <a:buSzPct val="130000"/>
              <a:buNone/>
            </a:pPr>
            <a:r>
              <a:rPr kumimoji="1" lang="en-US" altLang="ja-JP" sz="8000" dirty="0">
                <a:latin typeface="メイリオ" panose="020B0604030504040204" pitchFamily="50" charset="-128"/>
                <a:ea typeface="メイリオ" panose="020B0604030504040204" pitchFamily="50" charset="-128"/>
              </a:rPr>
              <a:t>   Equality</a:t>
            </a:r>
            <a:r>
              <a:rPr kumimoji="1" lang="ja-JP" altLang="en-US" sz="8000" dirty="0">
                <a:latin typeface="メイリオ" panose="020B0604030504040204" pitchFamily="50" charset="-128"/>
                <a:ea typeface="メイリオ" panose="020B0604030504040204" pitchFamily="50" charset="-128"/>
              </a:rPr>
              <a:t>を目指すならば違いを受入れなければならない。これが</a:t>
            </a:r>
            <a:r>
              <a:rPr kumimoji="1" lang="en-US" altLang="ja-JP" sz="8000" dirty="0">
                <a:latin typeface="メイリオ" panose="020B0604030504040204" pitchFamily="50" charset="-128"/>
                <a:ea typeface="メイリオ" panose="020B0604030504040204" pitchFamily="50" charset="-128"/>
              </a:rPr>
              <a:t>Equity</a:t>
            </a:r>
            <a:r>
              <a:rPr kumimoji="1" lang="ja-JP" altLang="en-US" sz="8000" dirty="0">
                <a:latin typeface="メイリオ" panose="020B0604030504040204" pitchFamily="50" charset="-128"/>
                <a:ea typeface="メイリオ" panose="020B0604030504040204" pitchFamily="50" charset="-128"/>
              </a:rPr>
              <a:t>に相当するもの。</a:t>
            </a:r>
            <a:endParaRPr kumimoji="1" lang="en-US" altLang="ja-JP" sz="8000" dirty="0">
              <a:latin typeface="メイリオ" panose="020B0604030504040204" pitchFamily="50" charset="-128"/>
              <a:ea typeface="メイリオ" panose="020B0604030504040204" pitchFamily="50" charset="-128"/>
            </a:endParaRPr>
          </a:p>
          <a:p>
            <a:pPr marL="0" indent="0">
              <a:lnSpc>
                <a:spcPts val="3200"/>
              </a:lnSpc>
              <a:spcBef>
                <a:spcPts val="0"/>
              </a:spcBef>
              <a:buClr>
                <a:srgbClr val="0000FF"/>
              </a:buClr>
              <a:buSzPct val="130000"/>
              <a:buNone/>
            </a:pPr>
            <a:r>
              <a:rPr kumimoji="1" lang="ja-JP" altLang="en-US" sz="8000" dirty="0">
                <a:latin typeface="メイリオ" panose="020B0604030504040204" pitchFamily="50" charset="-128"/>
                <a:ea typeface="メイリオ" panose="020B0604030504040204" pitchFamily="50" charset="-128"/>
              </a:rPr>
              <a:t>　</a:t>
            </a:r>
            <a:r>
              <a:rPr kumimoji="1" lang="en-US" altLang="ja-JP" sz="8000" dirty="0">
                <a:latin typeface="メイリオ" panose="020B0604030504040204" pitchFamily="50" charset="-128"/>
                <a:ea typeface="メイリオ" panose="020B0604030504040204" pitchFamily="50" charset="-128"/>
              </a:rPr>
              <a:t>Equity</a:t>
            </a:r>
            <a:r>
              <a:rPr kumimoji="1" lang="ja-JP" altLang="en-US" sz="8000" dirty="0">
                <a:latin typeface="メイリオ" panose="020B0604030504040204" pitchFamily="50" charset="-128"/>
                <a:ea typeface="メイリオ" panose="020B0604030504040204" pitchFamily="50" charset="-128"/>
              </a:rPr>
              <a:t>のプロセスは</a:t>
            </a:r>
            <a:r>
              <a:rPr kumimoji="1" lang="ja-JP" altLang="en-US" sz="8800" dirty="0">
                <a:latin typeface="メイリオ" panose="020B0604030504040204" pitchFamily="50" charset="-128"/>
                <a:ea typeface="メイリオ" panose="020B0604030504040204" pitchFamily="50" charset="-128"/>
              </a:rPr>
              <a:t>、</a:t>
            </a:r>
            <a:r>
              <a:rPr kumimoji="1" lang="ja-JP" altLang="en-US" sz="8800" b="1" dirty="0">
                <a:solidFill>
                  <a:srgbClr val="6600FF"/>
                </a:solidFill>
                <a:latin typeface="メイリオ" panose="020B0604030504040204" pitchFamily="50" charset="-128"/>
                <a:ea typeface="メイリオ" panose="020B0604030504040204" pitchFamily="50" charset="-128"/>
              </a:rPr>
              <a:t>①不平等なスタート地点を認識し、②不均衡を是正し、③対処する</a:t>
            </a:r>
            <a:r>
              <a:rPr kumimoji="1" lang="ja-JP" altLang="en-US" sz="8000" dirty="0">
                <a:latin typeface="メイリオ" panose="020B0604030504040204" pitchFamily="50" charset="-128"/>
                <a:ea typeface="メイリオ" panose="020B0604030504040204" pitchFamily="50" charset="-128"/>
              </a:rPr>
              <a:t>こと。</a:t>
            </a:r>
            <a:endParaRPr kumimoji="1" lang="en-US" altLang="ja-JP" sz="8000" dirty="0">
              <a:latin typeface="メイリオ" panose="020B0604030504040204" pitchFamily="50" charset="-128"/>
              <a:ea typeface="メイリオ" panose="020B0604030504040204" pitchFamily="50" charset="-128"/>
            </a:endParaRPr>
          </a:p>
          <a:p>
            <a:pPr marL="0" indent="0">
              <a:lnSpc>
                <a:spcPts val="3200"/>
              </a:lnSpc>
              <a:spcBef>
                <a:spcPts val="0"/>
              </a:spcBef>
              <a:buClr>
                <a:srgbClr val="0000FF"/>
              </a:buClr>
              <a:buSzPct val="130000"/>
              <a:buNone/>
            </a:pPr>
            <a:r>
              <a:rPr kumimoji="1" lang="ja-JP" altLang="en-US" sz="8000" dirty="0">
                <a:latin typeface="メイリオ" panose="020B0604030504040204" pitchFamily="50" charset="-128"/>
                <a:ea typeface="メイリオ" panose="020B0604030504040204" pitchFamily="50" charset="-128"/>
              </a:rPr>
              <a:t>　世界的に、</a:t>
            </a:r>
            <a:r>
              <a:rPr kumimoji="1" lang="en-US" altLang="ja-JP" sz="8000" dirty="0">
                <a:latin typeface="メイリオ" panose="020B0604030504040204" pitchFamily="50" charset="-128"/>
                <a:ea typeface="メイリオ" panose="020B0604030504040204" pitchFamily="50" charset="-128"/>
              </a:rPr>
              <a:t>D</a:t>
            </a:r>
            <a:r>
              <a:rPr kumimoji="1" lang="ja-JP" altLang="en-US" sz="8000" dirty="0">
                <a:latin typeface="メイリオ" panose="020B0604030504040204" pitchFamily="50" charset="-128"/>
                <a:ea typeface="メイリオ" panose="020B0604030504040204" pitchFamily="50" charset="-128"/>
              </a:rPr>
              <a:t>＆</a:t>
            </a:r>
            <a:r>
              <a:rPr kumimoji="1" lang="en-US" altLang="ja-JP" sz="8000" dirty="0">
                <a:latin typeface="メイリオ" panose="020B0604030504040204" pitchFamily="50" charset="-128"/>
                <a:ea typeface="メイリオ" panose="020B0604030504040204" pitchFamily="50" charset="-128"/>
              </a:rPr>
              <a:t>I</a:t>
            </a:r>
            <a:r>
              <a:rPr kumimoji="1" lang="ja-JP" altLang="en-US" sz="8000" dirty="0">
                <a:latin typeface="メイリオ" panose="020B0604030504040204" pitchFamily="50" charset="-128"/>
                <a:ea typeface="メイリオ" panose="020B0604030504040204" pitchFamily="50" charset="-128"/>
              </a:rPr>
              <a:t>から</a:t>
            </a:r>
            <a:r>
              <a:rPr kumimoji="1" lang="en-US" altLang="ja-JP" sz="8000" dirty="0">
                <a:latin typeface="メイリオ" panose="020B0604030504040204" pitchFamily="50" charset="-128"/>
                <a:ea typeface="メイリオ" panose="020B0604030504040204" pitchFamily="50" charset="-128"/>
              </a:rPr>
              <a:t>DE&amp;I</a:t>
            </a:r>
            <a:r>
              <a:rPr kumimoji="1" lang="ja-JP" altLang="en-US" sz="8000" dirty="0">
                <a:latin typeface="メイリオ" panose="020B0604030504040204" pitchFamily="50" charset="-128"/>
                <a:ea typeface="メイリオ" panose="020B0604030504040204" pitchFamily="50" charset="-128"/>
              </a:rPr>
              <a:t>にシフトしている、</a:t>
            </a:r>
            <a:endParaRPr kumimoji="1" lang="en-US" altLang="ja-JP" sz="8000" dirty="0">
              <a:latin typeface="メイリオ" panose="020B0604030504040204" pitchFamily="50" charset="-128"/>
              <a:ea typeface="メイリオ" panose="020B0604030504040204" pitchFamily="50" charset="-128"/>
            </a:endParaRPr>
          </a:p>
          <a:p>
            <a:pPr marL="0" indent="0">
              <a:lnSpc>
                <a:spcPts val="2000"/>
              </a:lnSpc>
              <a:buClr>
                <a:srgbClr val="0000FF"/>
              </a:buClr>
              <a:buSzPct val="130000"/>
              <a:buNone/>
            </a:pPr>
            <a:r>
              <a:rPr kumimoji="1" lang="ja-JP" altLang="en-US" sz="8000" dirty="0">
                <a:latin typeface="メイリオ" panose="020B0604030504040204" pitchFamily="50" charset="-128"/>
                <a:ea typeface="メイリオ" panose="020B0604030504040204" pitchFamily="50" charset="-128"/>
              </a:rPr>
              <a:t>　</a:t>
            </a:r>
            <a:r>
              <a:rPr kumimoji="1" lang="en-US" altLang="ja-JP" sz="8800" b="1" dirty="0">
                <a:solidFill>
                  <a:srgbClr val="FF0000"/>
                </a:solidFill>
                <a:latin typeface="メイリオ" panose="020B0604030504040204" pitchFamily="50" charset="-128"/>
                <a:ea typeface="メイリオ" panose="020B0604030504040204" pitchFamily="50" charset="-128"/>
              </a:rPr>
              <a:t>1</a:t>
            </a:r>
            <a:r>
              <a:rPr kumimoji="1" lang="ja-JP" altLang="en-US" sz="8800" b="1" dirty="0">
                <a:solidFill>
                  <a:srgbClr val="FF0000"/>
                </a:solidFill>
                <a:latin typeface="メイリオ" panose="020B0604030504040204" pitchFamily="50" charset="-128"/>
                <a:ea typeface="メイリオ" panose="020B0604030504040204" pitchFamily="50" charset="-128"/>
              </a:rPr>
              <a:t>）</a:t>
            </a:r>
            <a:r>
              <a:rPr kumimoji="1" lang="en-US" altLang="ja-JP" sz="8800" b="1" dirty="0">
                <a:solidFill>
                  <a:srgbClr val="FF0000"/>
                </a:solidFill>
                <a:latin typeface="メイリオ" panose="020B0604030504040204" pitchFamily="50" charset="-128"/>
                <a:ea typeface="メイリオ" panose="020B0604030504040204" pitchFamily="50" charset="-128"/>
              </a:rPr>
              <a:t>2019</a:t>
            </a:r>
            <a:r>
              <a:rPr kumimoji="1" lang="ja-JP" altLang="en-US" sz="8800" b="1" dirty="0">
                <a:solidFill>
                  <a:srgbClr val="FF0000"/>
                </a:solidFill>
                <a:latin typeface="メイリオ" panose="020B0604030504040204" pitchFamily="50" charset="-128"/>
                <a:ea typeface="メイリオ" panose="020B0604030504040204" pitchFamily="50" charset="-128"/>
              </a:rPr>
              <a:t>年国際ロータリー理事会は</a:t>
            </a:r>
            <a:r>
              <a:rPr kumimoji="1" lang="en-US" altLang="ja-JP" sz="8800" b="1" dirty="0">
                <a:solidFill>
                  <a:srgbClr val="FF0000"/>
                </a:solidFill>
                <a:latin typeface="メイリオ" panose="020B0604030504040204" pitchFamily="50" charset="-128"/>
                <a:ea typeface="メイリオ" panose="020B0604030504040204" pitchFamily="50" charset="-128"/>
              </a:rPr>
              <a:t>DE&amp;I</a:t>
            </a:r>
            <a:r>
              <a:rPr kumimoji="1" lang="ja-JP" altLang="en-US" sz="8800" b="1" dirty="0">
                <a:solidFill>
                  <a:srgbClr val="FF0000"/>
                </a:solidFill>
                <a:latin typeface="メイリオ" panose="020B0604030504040204" pitchFamily="50" charset="-128"/>
                <a:ea typeface="メイリオ" panose="020B0604030504040204" pitchFamily="50" charset="-128"/>
              </a:rPr>
              <a:t>声明を採択</a:t>
            </a:r>
            <a:endParaRPr kumimoji="1" lang="en-US" altLang="ja-JP" sz="8800" b="1" dirty="0">
              <a:solidFill>
                <a:srgbClr val="FF0000"/>
              </a:solidFill>
              <a:latin typeface="メイリオ" panose="020B0604030504040204" pitchFamily="50" charset="-128"/>
              <a:ea typeface="メイリオ" panose="020B0604030504040204" pitchFamily="50" charset="-128"/>
            </a:endParaRPr>
          </a:p>
          <a:p>
            <a:pPr marL="0" indent="0">
              <a:lnSpc>
                <a:spcPts val="2000"/>
              </a:lnSpc>
              <a:buClr>
                <a:srgbClr val="0000FF"/>
              </a:buClr>
              <a:buSzPct val="130000"/>
              <a:buNone/>
            </a:pPr>
            <a:r>
              <a:rPr kumimoji="1" lang="ja-JP" altLang="en-US" sz="8800" b="1" dirty="0">
                <a:latin typeface="メイリオ" panose="020B0604030504040204" pitchFamily="50" charset="-128"/>
                <a:ea typeface="メイリオ" panose="020B0604030504040204" pitchFamily="50" charset="-128"/>
              </a:rPr>
              <a:t>　</a:t>
            </a:r>
            <a:r>
              <a:rPr kumimoji="1" lang="en-US" altLang="ja-JP" sz="8800" b="1" dirty="0">
                <a:latin typeface="メイリオ" panose="020B0604030504040204" pitchFamily="50" charset="-128"/>
                <a:ea typeface="メイリオ" panose="020B0604030504040204" pitchFamily="50" charset="-128"/>
              </a:rPr>
              <a:t>2</a:t>
            </a:r>
            <a:r>
              <a:rPr kumimoji="1" lang="ja-JP" altLang="en-US" sz="8800" b="1" dirty="0">
                <a:latin typeface="メイリオ" panose="020B0604030504040204" pitchFamily="50" charset="-128"/>
                <a:ea typeface="メイリオ" panose="020B0604030504040204" pitchFamily="50" charset="-128"/>
              </a:rPr>
              <a:t>）日本の経団連もイノベーションには</a:t>
            </a:r>
            <a:r>
              <a:rPr kumimoji="1" lang="en-US" altLang="ja-JP" sz="8800" b="1" dirty="0">
                <a:latin typeface="メイリオ" panose="020B0604030504040204" pitchFamily="50" charset="-128"/>
                <a:ea typeface="メイリオ" panose="020B0604030504040204" pitchFamily="50" charset="-128"/>
              </a:rPr>
              <a:t>DE&amp;I</a:t>
            </a:r>
            <a:r>
              <a:rPr kumimoji="1" lang="ja-JP" altLang="en-US" sz="8800" b="1" dirty="0">
                <a:latin typeface="メイリオ" panose="020B0604030504040204" pitchFamily="50" charset="-128"/>
                <a:ea typeface="メイリオ" panose="020B0604030504040204" pitchFamily="50" charset="-128"/>
              </a:rPr>
              <a:t>が重要と表明</a:t>
            </a:r>
            <a:endParaRPr kumimoji="1" lang="en-US" altLang="ja-JP" sz="8800" b="1" dirty="0">
              <a:latin typeface="メイリオ" panose="020B0604030504040204" pitchFamily="50" charset="-128"/>
              <a:ea typeface="メイリオ" panose="020B0604030504040204" pitchFamily="50" charset="-128"/>
            </a:endParaRPr>
          </a:p>
          <a:p>
            <a:pPr marL="0" indent="0">
              <a:lnSpc>
                <a:spcPts val="2000"/>
              </a:lnSpc>
              <a:buClr>
                <a:srgbClr val="0000FF"/>
              </a:buClr>
              <a:buSzPct val="130000"/>
              <a:buNone/>
            </a:pPr>
            <a:r>
              <a:rPr kumimoji="1" lang="ja-JP" altLang="en-US" sz="8800" b="1" dirty="0">
                <a:latin typeface="メイリオ" panose="020B0604030504040204" pitchFamily="50" charset="-128"/>
                <a:ea typeface="メイリオ" panose="020B0604030504040204" pitchFamily="50" charset="-128"/>
              </a:rPr>
              <a:t>　</a:t>
            </a:r>
            <a:r>
              <a:rPr kumimoji="1" lang="en-US" altLang="ja-JP" sz="8800" b="1" dirty="0">
                <a:latin typeface="メイリオ" panose="020B0604030504040204" pitchFamily="50" charset="-128"/>
                <a:ea typeface="メイリオ" panose="020B0604030504040204" pitchFamily="50" charset="-128"/>
              </a:rPr>
              <a:t>3</a:t>
            </a:r>
            <a:r>
              <a:rPr kumimoji="1" lang="ja-JP" altLang="en-US" sz="8800" b="1" dirty="0">
                <a:latin typeface="メイリオ" panose="020B0604030504040204" pitchFamily="50" charset="-128"/>
                <a:ea typeface="メイリオ" panose="020B0604030504040204" pitchFamily="50" charset="-128"/>
              </a:rPr>
              <a:t>）</a:t>
            </a:r>
            <a:r>
              <a:rPr kumimoji="1" lang="en-US" altLang="ja-JP" sz="8800" b="1" dirty="0">
                <a:latin typeface="メイリオ" panose="020B0604030504040204" pitchFamily="50" charset="-128"/>
                <a:ea typeface="メイリオ" panose="020B0604030504040204" pitchFamily="50" charset="-128"/>
              </a:rPr>
              <a:t>2023</a:t>
            </a:r>
            <a:r>
              <a:rPr kumimoji="1" lang="ja-JP" altLang="en-US" sz="8800" b="1" dirty="0">
                <a:latin typeface="メイリオ" panose="020B0604030504040204" pitchFamily="50" charset="-128"/>
                <a:ea typeface="メイリオ" panose="020B0604030504040204" pitchFamily="50" charset="-128"/>
              </a:rPr>
              <a:t>年日本開催</a:t>
            </a:r>
            <a:r>
              <a:rPr kumimoji="1" lang="en-US" altLang="ja-JP" sz="8800" b="1" dirty="0">
                <a:latin typeface="メイリオ" panose="020B0604030504040204" pitchFamily="50" charset="-128"/>
                <a:ea typeface="メイリオ" panose="020B0604030504040204" pitchFamily="50" charset="-128"/>
              </a:rPr>
              <a:t>G7</a:t>
            </a:r>
            <a:r>
              <a:rPr kumimoji="1" lang="ja-JP" altLang="en-US" sz="8800" b="1" dirty="0">
                <a:latin typeface="メイリオ" panose="020B0604030504040204" pitchFamily="50" charset="-128"/>
                <a:ea typeface="メイリオ" panose="020B0604030504040204" pitchFamily="50" charset="-128"/>
              </a:rPr>
              <a:t>は最近５年間のテーマはジェンダーエクイティ</a:t>
            </a:r>
            <a:endParaRPr kumimoji="1" lang="en-US" altLang="ja-JP" sz="8800" b="1" dirty="0">
              <a:latin typeface="メイリオ" panose="020B0604030504040204" pitchFamily="50" charset="-128"/>
              <a:ea typeface="メイリオ" panose="020B0604030504040204" pitchFamily="50" charset="-128"/>
            </a:endParaRPr>
          </a:p>
          <a:p>
            <a:pPr marL="0" indent="0">
              <a:lnSpc>
                <a:spcPct val="120000"/>
              </a:lnSpc>
              <a:buNone/>
            </a:pPr>
            <a:endParaRPr kumimoji="1" lang="en-US" altLang="ja-JP" sz="2800" dirty="0">
              <a:latin typeface="メイリオ" panose="020B0604030504040204" pitchFamily="50" charset="-128"/>
              <a:ea typeface="メイリオ" panose="020B0604030504040204" pitchFamily="50" charset="-128"/>
            </a:endParaRPr>
          </a:p>
          <a:p>
            <a:pPr marL="0" indent="0">
              <a:lnSpc>
                <a:spcPct val="120000"/>
              </a:lnSpc>
              <a:spcBef>
                <a:spcPts val="1200"/>
              </a:spcBef>
              <a:buClr>
                <a:srgbClr val="0000FF"/>
              </a:buClr>
              <a:buSzPct val="150000"/>
              <a:buNone/>
            </a:pPr>
            <a:r>
              <a:rPr kumimoji="1" lang="ja-JP" altLang="en-US" sz="2800" dirty="0">
                <a:latin typeface="メイリオ" panose="020B0604030504040204" pitchFamily="50" charset="-128"/>
                <a:ea typeface="メイリオ" panose="020B0604030504040204" pitchFamily="50" charset="-128"/>
              </a:rPr>
              <a:t>　　</a:t>
            </a:r>
          </a:p>
        </p:txBody>
      </p:sp>
      <p:sp>
        <p:nvSpPr>
          <p:cNvPr id="4" name="スライド番号プレースホルダー 3">
            <a:extLst>
              <a:ext uri="{FF2B5EF4-FFF2-40B4-BE49-F238E27FC236}">
                <a16:creationId xmlns:a16="http://schemas.microsoft.com/office/drawing/2014/main" id="{6FD969F7-1BBA-4D2E-9019-40E56202CB4D}"/>
              </a:ext>
            </a:extLst>
          </p:cNvPr>
          <p:cNvSpPr>
            <a:spLocks noGrp="1"/>
          </p:cNvSpPr>
          <p:nvPr>
            <p:ph type="sldNum" sz="quarter" idx="4294967295"/>
          </p:nvPr>
        </p:nvSpPr>
        <p:spPr>
          <a:xfrm>
            <a:off x="11769725" y="115888"/>
            <a:ext cx="422275" cy="365125"/>
          </a:xfrm>
        </p:spPr>
        <p:txBody>
          <a:bodyPr/>
          <a:lstStyle/>
          <a:p>
            <a:fld id="{97A94E25-127B-4C48-AF96-44BA7B823777}" type="slidenum">
              <a:rPr lang="en-US" smtClean="0"/>
              <a:pPr/>
              <a:t>8</a:t>
            </a:fld>
            <a:endParaRPr lang="en-US" dirty="0"/>
          </a:p>
        </p:txBody>
      </p:sp>
      <p:pic>
        <p:nvPicPr>
          <p:cNvPr id="7" name="Picture 6" descr="RotaryMBS_RGB.png">
            <a:extLst>
              <a:ext uri="{FF2B5EF4-FFF2-40B4-BE49-F238E27FC236}">
                <a16:creationId xmlns:a16="http://schemas.microsoft.com/office/drawing/2014/main" id="{BF508E11-07EE-471F-9EDC-AD2BD8FFB4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9900" y="6123864"/>
            <a:ext cx="12319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四角形: 角を丸くする 4">
            <a:extLst>
              <a:ext uri="{FF2B5EF4-FFF2-40B4-BE49-F238E27FC236}">
                <a16:creationId xmlns:a16="http://schemas.microsoft.com/office/drawing/2014/main" id="{02AE81D5-BE38-9E41-227D-A5653BD5F4F4}"/>
              </a:ext>
            </a:extLst>
          </p:cNvPr>
          <p:cNvSpPr/>
          <p:nvPr/>
        </p:nvSpPr>
        <p:spPr>
          <a:xfrm>
            <a:off x="1557900" y="2115800"/>
            <a:ext cx="9072000" cy="504000"/>
          </a:xfrm>
          <a:prstGeom prst="roundRect">
            <a:avLst/>
          </a:prstGeom>
          <a:solidFill>
            <a:srgbClr val="FFFF00"/>
          </a:solidFill>
          <a:ln w="38100">
            <a:solidFill>
              <a:srgbClr val="00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200" b="1" dirty="0">
                <a:solidFill>
                  <a:srgbClr val="6600FF"/>
                </a:solidFill>
                <a:latin typeface="メイリオ" panose="020B0604030504040204" pitchFamily="50" charset="-128"/>
                <a:ea typeface="メイリオ" panose="020B0604030504040204" pitchFamily="50" charset="-128"/>
              </a:rPr>
              <a:t>スタート時点から不公平では機会を平等に提供しても解決にならない</a:t>
            </a:r>
          </a:p>
        </p:txBody>
      </p:sp>
      <p:sp>
        <p:nvSpPr>
          <p:cNvPr id="6" name="四角形: 角を丸くする 5">
            <a:extLst>
              <a:ext uri="{FF2B5EF4-FFF2-40B4-BE49-F238E27FC236}">
                <a16:creationId xmlns:a16="http://schemas.microsoft.com/office/drawing/2014/main" id="{C7A664F5-ADC9-85F3-AB7F-E4CA2BBDED18}"/>
              </a:ext>
            </a:extLst>
          </p:cNvPr>
          <p:cNvSpPr/>
          <p:nvPr/>
        </p:nvSpPr>
        <p:spPr>
          <a:xfrm>
            <a:off x="1560000" y="3251936"/>
            <a:ext cx="9072000" cy="1116000"/>
          </a:xfrm>
          <a:prstGeom prst="roundRect">
            <a:avLst/>
          </a:prstGeom>
          <a:solidFill>
            <a:srgbClr val="FFFF00"/>
          </a:solidFill>
          <a:ln w="38100">
            <a:solidFill>
              <a:srgbClr val="00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000" b="1" dirty="0">
                <a:solidFill>
                  <a:srgbClr val="6600FF"/>
                </a:solidFill>
                <a:latin typeface="メイリオ" panose="020B0604030504040204" pitchFamily="50" charset="-128"/>
                <a:ea typeface="メイリオ" panose="020B0604030504040204" pitchFamily="50" charset="-128"/>
              </a:rPr>
              <a:t>それぞれ異なるスタートラインに立っているという</a:t>
            </a:r>
            <a:endParaRPr kumimoji="1" lang="en-US" altLang="ja-JP" sz="3000" b="1" dirty="0">
              <a:solidFill>
                <a:srgbClr val="6600FF"/>
              </a:solidFill>
              <a:latin typeface="メイリオ" panose="020B0604030504040204" pitchFamily="50" charset="-128"/>
              <a:ea typeface="メイリオ" panose="020B0604030504040204" pitchFamily="50" charset="-128"/>
            </a:endParaRPr>
          </a:p>
          <a:p>
            <a:pPr algn="ctr"/>
            <a:r>
              <a:rPr kumimoji="1" lang="ja-JP" altLang="en-US" sz="3000" b="1" dirty="0">
                <a:solidFill>
                  <a:srgbClr val="6600FF"/>
                </a:solidFill>
                <a:latin typeface="メイリオ" panose="020B0604030504040204" pitchFamily="50" charset="-128"/>
                <a:ea typeface="メイリオ" panose="020B0604030504040204" pitchFamily="50" charset="-128"/>
              </a:rPr>
              <a:t>前提のもと、それぞれの人に最適なサポートは何か</a:t>
            </a:r>
          </a:p>
        </p:txBody>
      </p:sp>
      <p:sp>
        <p:nvSpPr>
          <p:cNvPr id="8" name="四角形: 角を丸くする 7">
            <a:extLst>
              <a:ext uri="{FF2B5EF4-FFF2-40B4-BE49-F238E27FC236}">
                <a16:creationId xmlns:a16="http://schemas.microsoft.com/office/drawing/2014/main" id="{BDF1A435-11EB-029F-3412-8666D6F56587}"/>
              </a:ext>
            </a:extLst>
          </p:cNvPr>
          <p:cNvSpPr/>
          <p:nvPr/>
        </p:nvSpPr>
        <p:spPr>
          <a:xfrm>
            <a:off x="245788" y="2717686"/>
            <a:ext cx="1188000" cy="468000"/>
          </a:xfrm>
          <a:prstGeom prst="roundRect">
            <a:avLst/>
          </a:prstGeom>
          <a:noFill/>
          <a:ln w="38100">
            <a:solidFill>
              <a:srgbClr val="FF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C3A2FB97-802E-5B0A-CE7C-4B87E8F96B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8120" y="-53199"/>
            <a:ext cx="1074349" cy="1224000"/>
          </a:xfrm>
          <a:prstGeom prst="rect">
            <a:avLst/>
          </a:prstGeom>
        </p:spPr>
      </p:pic>
    </p:spTree>
    <p:extLst>
      <p:ext uri="{BB962C8B-B14F-4D97-AF65-F5344CB8AC3E}">
        <p14:creationId xmlns:p14="http://schemas.microsoft.com/office/powerpoint/2010/main" val="326577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4" end="14"/>
                                            </p:txEl>
                                          </p:spTgt>
                                        </p:tgtEl>
                                        <p:attrNameLst>
                                          <p:attrName>style.visibility</p:attrName>
                                        </p:attrNameLst>
                                      </p:cBhvr>
                                      <p:to>
                                        <p:strVal val="visible"/>
                                      </p:to>
                                    </p:set>
                                    <p:animEffect transition="in" filter="fade">
                                      <p:cBhvr>
                                        <p:cTn id="7" dur="1000"/>
                                        <p:tgtEl>
                                          <p:spTgt spid="3">
                                            <p:txEl>
                                              <p:pRg st="14" end="14"/>
                                            </p:txEl>
                                          </p:spTgt>
                                        </p:tgtEl>
                                      </p:cBhvr>
                                    </p:animEffect>
                                    <p:anim calcmode="lin" valueType="num">
                                      <p:cBhvr>
                                        <p:cTn id="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D386BD-55E1-4DE8-9193-74722765BCE2}"/>
              </a:ext>
            </a:extLst>
          </p:cNvPr>
          <p:cNvSpPr>
            <a:spLocks noGrp="1"/>
          </p:cNvSpPr>
          <p:nvPr>
            <p:ph type="title" idx="4294967295"/>
          </p:nvPr>
        </p:nvSpPr>
        <p:spPr>
          <a:xfrm>
            <a:off x="0" y="1"/>
            <a:ext cx="12192000" cy="1117600"/>
          </a:xfrm>
          <a:solidFill>
            <a:srgbClr val="00CCFF"/>
          </a:solidFill>
        </p:spPr>
        <p:txBody>
          <a:bodyPr anchor="ctr">
            <a:normAutofit/>
          </a:bodyPr>
          <a:lstStyle/>
          <a:p>
            <a:pPr algn="ctr"/>
            <a:r>
              <a:rPr kumimoji="1" lang="ja-JP" altLang="en-US" sz="4000" dirty="0">
                <a:solidFill>
                  <a:schemeClr val="bg1"/>
                </a:solidFill>
                <a:latin typeface="メイリオ" panose="020B0604030504040204" pitchFamily="50" charset="-128"/>
                <a:ea typeface="メイリオ" panose="020B0604030504040204" pitchFamily="50" charset="-128"/>
              </a:rPr>
              <a:t>一般社会における</a:t>
            </a:r>
            <a:r>
              <a:rPr kumimoji="1" lang="en-US" altLang="ja-JP" sz="4000" dirty="0">
                <a:solidFill>
                  <a:schemeClr val="bg1"/>
                </a:solidFill>
                <a:latin typeface="メイリオ" panose="020B0604030504040204" pitchFamily="50" charset="-128"/>
                <a:ea typeface="メイリオ" panose="020B0604030504040204" pitchFamily="50" charset="-128"/>
              </a:rPr>
              <a:t>DEI</a:t>
            </a:r>
            <a:r>
              <a:rPr kumimoji="1" lang="ja-JP" altLang="en-US" sz="4000" dirty="0">
                <a:solidFill>
                  <a:schemeClr val="bg1"/>
                </a:solidFill>
                <a:latin typeface="メイリオ" panose="020B0604030504040204" pitchFamily="50" charset="-128"/>
                <a:ea typeface="メイリオ" panose="020B0604030504040204" pitchFamily="50" charset="-128"/>
              </a:rPr>
              <a:t>の現状</a:t>
            </a:r>
            <a:br>
              <a:rPr kumimoji="1" lang="en-US" altLang="ja-JP" sz="4000" dirty="0">
                <a:solidFill>
                  <a:schemeClr val="bg1"/>
                </a:solidFill>
                <a:latin typeface="メイリオ" panose="020B0604030504040204" pitchFamily="50" charset="-128"/>
                <a:ea typeface="メイリオ" panose="020B0604030504040204" pitchFamily="50" charset="-128"/>
              </a:rPr>
            </a:br>
            <a:r>
              <a:rPr kumimoji="1" lang="en-US" altLang="ja-JP" sz="2400" dirty="0">
                <a:solidFill>
                  <a:schemeClr val="bg1"/>
                </a:solidFill>
                <a:latin typeface="メイリオ" panose="020B0604030504040204" pitchFamily="50" charset="-128"/>
                <a:ea typeface="メイリオ" panose="020B0604030504040204" pitchFamily="50" charset="-128"/>
              </a:rPr>
              <a:t>-</a:t>
            </a:r>
            <a:r>
              <a:rPr kumimoji="1" lang="ja-JP" altLang="en-US" sz="2400" dirty="0">
                <a:solidFill>
                  <a:schemeClr val="bg1"/>
                </a:solidFill>
                <a:latin typeface="メイリオ" panose="020B0604030504040204" pitchFamily="50" charset="-128"/>
                <a:ea typeface="メイリオ" panose="020B0604030504040204" pitchFamily="50" charset="-128"/>
              </a:rPr>
              <a:t> </a:t>
            </a:r>
            <a:r>
              <a:rPr kumimoji="1" lang="en-US" altLang="ja-JP" sz="2400" dirty="0">
                <a:solidFill>
                  <a:schemeClr val="bg1"/>
                </a:solidFill>
                <a:latin typeface="メイリオ" panose="020B0604030504040204" pitchFamily="50" charset="-128"/>
                <a:ea typeface="メイリオ" panose="020B0604030504040204" pitchFamily="50" charset="-128"/>
              </a:rPr>
              <a:t>DEI</a:t>
            </a:r>
            <a:r>
              <a:rPr kumimoji="1" lang="ja-JP" altLang="en-US" sz="2400" dirty="0">
                <a:solidFill>
                  <a:schemeClr val="bg1"/>
                </a:solidFill>
                <a:latin typeface="メイリオ" panose="020B0604030504040204" pitchFamily="50" charset="-128"/>
                <a:ea typeface="メイリオ" panose="020B0604030504040204" pitchFamily="50" charset="-128"/>
              </a:rPr>
              <a:t>＋</a:t>
            </a:r>
            <a:r>
              <a:rPr kumimoji="1" lang="en-US" altLang="ja-JP" sz="2400" dirty="0">
                <a:solidFill>
                  <a:schemeClr val="bg1"/>
                </a:solidFill>
                <a:latin typeface="メイリオ" panose="020B0604030504040204" pitchFamily="50" charset="-128"/>
                <a:ea typeface="メイリオ" panose="020B0604030504040204" pitchFamily="50" charset="-128"/>
              </a:rPr>
              <a:t>Belonging</a:t>
            </a:r>
            <a:r>
              <a:rPr kumimoji="1" lang="ja-JP" altLang="en-US" sz="2400" dirty="0">
                <a:solidFill>
                  <a:schemeClr val="bg1"/>
                </a:solidFill>
                <a:latin typeface="メイリオ" panose="020B0604030504040204" pitchFamily="50" charset="-128"/>
                <a:ea typeface="メイリオ" panose="020B0604030504040204" pitchFamily="50" charset="-128"/>
              </a:rPr>
              <a:t>へ </a:t>
            </a:r>
            <a:r>
              <a:rPr kumimoji="1" lang="en-US" altLang="ja-JP" sz="2400" dirty="0">
                <a:solidFill>
                  <a:schemeClr val="bg1"/>
                </a:solidFill>
                <a:latin typeface="メイリオ" panose="020B0604030504040204" pitchFamily="50" charset="-128"/>
                <a:ea typeface="メイリオ" panose="020B0604030504040204" pitchFamily="50" charset="-128"/>
              </a:rPr>
              <a:t>-</a:t>
            </a:r>
            <a:endParaRPr kumimoji="1" lang="ja-JP" altLang="en-US" sz="2400" dirty="0">
              <a:solidFill>
                <a:schemeClr val="bg1"/>
              </a:solidFill>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1A8C82AF-B362-4A85-A2AA-811000F9B855}"/>
              </a:ext>
            </a:extLst>
          </p:cNvPr>
          <p:cNvSpPr>
            <a:spLocks noGrp="1"/>
          </p:cNvSpPr>
          <p:nvPr>
            <p:ph idx="4294967295"/>
          </p:nvPr>
        </p:nvSpPr>
        <p:spPr>
          <a:xfrm>
            <a:off x="59531" y="1170801"/>
            <a:ext cx="12072938" cy="5740399"/>
          </a:xfrm>
        </p:spPr>
        <p:txBody>
          <a:bodyPr>
            <a:normAutofit/>
          </a:bodyPr>
          <a:lstStyle/>
          <a:p>
            <a:pPr marL="0" indent="0">
              <a:lnSpc>
                <a:spcPct val="120000"/>
              </a:lnSpc>
              <a:buNone/>
            </a:pPr>
            <a:endParaRPr kumimoji="1" lang="en-US" altLang="ja-JP" sz="2800" dirty="0">
              <a:latin typeface="メイリオ" panose="020B0604030504040204" pitchFamily="50" charset="-128"/>
              <a:ea typeface="メイリオ" panose="020B0604030504040204" pitchFamily="50" charset="-128"/>
            </a:endParaRPr>
          </a:p>
          <a:p>
            <a:pPr marL="0" indent="0">
              <a:lnSpc>
                <a:spcPct val="120000"/>
              </a:lnSpc>
              <a:spcBef>
                <a:spcPts val="1200"/>
              </a:spcBef>
              <a:buClr>
                <a:srgbClr val="0000FF"/>
              </a:buClr>
              <a:buSzPct val="150000"/>
              <a:buNone/>
            </a:pPr>
            <a:r>
              <a:rPr kumimoji="1" lang="ja-JP" altLang="en-US" sz="2800" dirty="0">
                <a:latin typeface="メイリオ" panose="020B0604030504040204" pitchFamily="50" charset="-128"/>
                <a:ea typeface="メイリオ" panose="020B0604030504040204" pitchFamily="50" charset="-128"/>
              </a:rPr>
              <a:t>　　</a:t>
            </a:r>
          </a:p>
        </p:txBody>
      </p:sp>
      <p:sp>
        <p:nvSpPr>
          <p:cNvPr id="4" name="スライド番号プレースホルダー 3">
            <a:extLst>
              <a:ext uri="{FF2B5EF4-FFF2-40B4-BE49-F238E27FC236}">
                <a16:creationId xmlns:a16="http://schemas.microsoft.com/office/drawing/2014/main" id="{6FD969F7-1BBA-4D2E-9019-40E56202CB4D}"/>
              </a:ext>
            </a:extLst>
          </p:cNvPr>
          <p:cNvSpPr>
            <a:spLocks noGrp="1"/>
          </p:cNvSpPr>
          <p:nvPr>
            <p:ph type="sldNum" sz="quarter" idx="4294967295"/>
          </p:nvPr>
        </p:nvSpPr>
        <p:spPr>
          <a:xfrm>
            <a:off x="11769725" y="115888"/>
            <a:ext cx="422275" cy="365125"/>
          </a:xfrm>
        </p:spPr>
        <p:txBody>
          <a:bodyPr/>
          <a:lstStyle/>
          <a:p>
            <a:fld id="{97A94E25-127B-4C48-AF96-44BA7B823777}" type="slidenum">
              <a:rPr lang="en-US" smtClean="0"/>
              <a:pPr/>
              <a:t>9</a:t>
            </a:fld>
            <a:endParaRPr lang="en-US" dirty="0"/>
          </a:p>
        </p:txBody>
      </p:sp>
      <p:pic>
        <p:nvPicPr>
          <p:cNvPr id="7" name="Picture 6" descr="RotaryMBS_RGB.png">
            <a:extLst>
              <a:ext uri="{FF2B5EF4-FFF2-40B4-BE49-F238E27FC236}">
                <a16:creationId xmlns:a16="http://schemas.microsoft.com/office/drawing/2014/main" id="{BF508E11-07EE-471F-9EDC-AD2BD8FFB4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9900" y="6123864"/>
            <a:ext cx="12319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C3A2FB97-802E-5B0A-CE7C-4B87E8F96B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8120" y="-53199"/>
            <a:ext cx="1074349" cy="1224000"/>
          </a:xfrm>
          <a:prstGeom prst="rect">
            <a:avLst/>
          </a:prstGeom>
        </p:spPr>
      </p:pic>
      <p:graphicFrame>
        <p:nvGraphicFramePr>
          <p:cNvPr id="10" name="表 10">
            <a:extLst>
              <a:ext uri="{FF2B5EF4-FFF2-40B4-BE49-F238E27FC236}">
                <a16:creationId xmlns:a16="http://schemas.microsoft.com/office/drawing/2014/main" id="{12E31B6A-72B1-6CDA-538A-F40F2F1F4320}"/>
              </a:ext>
            </a:extLst>
          </p:cNvPr>
          <p:cNvGraphicFramePr>
            <a:graphicFrameLocks noGrp="1"/>
          </p:cNvGraphicFramePr>
          <p:nvPr>
            <p:extLst>
              <p:ext uri="{D42A27DB-BD31-4B8C-83A1-F6EECF244321}">
                <p14:modId xmlns:p14="http://schemas.microsoft.com/office/powerpoint/2010/main" val="3044976586"/>
              </p:ext>
            </p:extLst>
          </p:nvPr>
        </p:nvGraphicFramePr>
        <p:xfrm>
          <a:off x="330200" y="1192167"/>
          <a:ext cx="11880000" cy="5580000"/>
        </p:xfrm>
        <a:graphic>
          <a:graphicData uri="http://schemas.openxmlformats.org/drawingml/2006/table">
            <a:tbl>
              <a:tblPr firstRow="1" bandRow="1">
                <a:tableStyleId>{5C22544A-7EE6-4342-B048-85BDC9FD1C3A}</a:tableStyleId>
              </a:tblPr>
              <a:tblGrid>
                <a:gridCol w="11880000">
                  <a:extLst>
                    <a:ext uri="{9D8B030D-6E8A-4147-A177-3AD203B41FA5}">
                      <a16:colId xmlns:a16="http://schemas.microsoft.com/office/drawing/2014/main" val="2726648254"/>
                    </a:ext>
                  </a:extLst>
                </a:gridCol>
              </a:tblGrid>
              <a:tr h="5580000">
                <a:tc>
                  <a:txBody>
                    <a:bodyPr/>
                    <a:lstStyle/>
                    <a:p>
                      <a:pPr marL="0" indent="0">
                        <a:lnSpc>
                          <a:spcPts val="4320"/>
                        </a:lnSpc>
                        <a:buFont typeface="メイリオ" panose="020B0604030504040204" pitchFamily="50" charset="-128"/>
                        <a:buNone/>
                      </a:pPr>
                      <a:r>
                        <a:rPr kumimoji="1" lang="ja-JP" altLang="en-US" sz="2800" b="0" dirty="0">
                          <a:solidFill>
                            <a:schemeClr val="tx1"/>
                          </a:solidFill>
                          <a:latin typeface="メイリオ" panose="020B0604030504040204" pitchFamily="50" charset="-128"/>
                          <a:ea typeface="メイリオ" panose="020B0604030504040204" pitchFamily="50" charset="-128"/>
                        </a:rPr>
                        <a:t>現在の社会における</a:t>
                      </a:r>
                      <a:r>
                        <a:rPr kumimoji="1" lang="en-US" altLang="ja-JP" sz="2800" b="0" dirty="0">
                          <a:solidFill>
                            <a:schemeClr val="tx1"/>
                          </a:solidFill>
                          <a:latin typeface="メイリオ" panose="020B0604030504040204" pitchFamily="50" charset="-128"/>
                          <a:ea typeface="メイリオ" panose="020B0604030504040204" pitchFamily="50" charset="-128"/>
                        </a:rPr>
                        <a:t>DEI</a:t>
                      </a:r>
                      <a:r>
                        <a:rPr kumimoji="1" lang="ja-JP" altLang="en-US" sz="2800" b="0" dirty="0">
                          <a:solidFill>
                            <a:schemeClr val="tx1"/>
                          </a:solidFill>
                          <a:latin typeface="メイリオ" panose="020B0604030504040204" pitchFamily="50" charset="-128"/>
                          <a:ea typeface="メイリオ" panose="020B0604030504040204" pitchFamily="50" charset="-128"/>
                        </a:rPr>
                        <a:t>に対する社会的概念の変化をまとめると、</a:t>
                      </a:r>
                      <a:endParaRPr kumimoji="1" lang="en-US" altLang="ja-JP" sz="2800" b="0" dirty="0">
                        <a:solidFill>
                          <a:schemeClr val="tx1"/>
                        </a:solidFill>
                        <a:latin typeface="メイリオ" panose="020B0604030504040204" pitchFamily="50" charset="-128"/>
                        <a:ea typeface="メイリオ" panose="020B0604030504040204" pitchFamily="50" charset="-128"/>
                      </a:endParaRPr>
                    </a:p>
                    <a:p>
                      <a:pPr marL="514350" indent="-514350">
                        <a:lnSpc>
                          <a:spcPts val="4320"/>
                        </a:lnSpc>
                        <a:buFont typeface="+mj-lt"/>
                        <a:buAutoNum type="arabicPeriod"/>
                      </a:pPr>
                      <a:r>
                        <a:rPr kumimoji="1" lang="ja-JP" altLang="en-US" sz="2800" b="1" dirty="0">
                          <a:solidFill>
                            <a:srgbClr val="FF0000"/>
                          </a:solidFill>
                          <a:latin typeface="メイリオ" panose="020B0604030504040204" pitchFamily="50" charset="-128"/>
                          <a:ea typeface="メイリオ" panose="020B0604030504040204" pitchFamily="50" charset="-128"/>
                        </a:rPr>
                        <a:t>公民権運動や女性運動等を契機に“</a:t>
                      </a:r>
                      <a:r>
                        <a:rPr kumimoji="1" lang="en-US" altLang="ja-JP" sz="2800" b="1" dirty="0">
                          <a:solidFill>
                            <a:srgbClr val="FF0000"/>
                          </a:solidFill>
                          <a:latin typeface="メイリオ" panose="020B0604030504040204" pitchFamily="50" charset="-128"/>
                          <a:ea typeface="メイリオ" panose="020B0604030504040204" pitchFamily="50" charset="-128"/>
                        </a:rPr>
                        <a:t>Diversity”</a:t>
                      </a:r>
                      <a:r>
                        <a:rPr kumimoji="1" lang="ja-JP" altLang="en-US" sz="2800" b="1" dirty="0">
                          <a:solidFill>
                            <a:srgbClr val="FF0000"/>
                          </a:solidFill>
                          <a:latin typeface="メイリオ" panose="020B0604030504040204" pitchFamily="50" charset="-128"/>
                          <a:ea typeface="メイリオ" panose="020B0604030504040204" pitchFamily="50" charset="-128"/>
                        </a:rPr>
                        <a:t>の概念が発展</a:t>
                      </a:r>
                      <a:endParaRPr kumimoji="1" lang="en-US" altLang="ja-JP" sz="2800" b="1" dirty="0">
                        <a:solidFill>
                          <a:srgbClr val="FF0000"/>
                        </a:solidFill>
                        <a:latin typeface="メイリオ" panose="020B0604030504040204" pitchFamily="50" charset="-128"/>
                        <a:ea typeface="メイリオ" panose="020B0604030504040204" pitchFamily="50" charset="-128"/>
                      </a:endParaRPr>
                    </a:p>
                    <a:p>
                      <a:pPr marL="514350" indent="-514350">
                        <a:lnSpc>
                          <a:spcPts val="4320"/>
                        </a:lnSpc>
                        <a:buFont typeface="+mj-lt"/>
                        <a:buAutoNum type="arabicPeriod"/>
                      </a:pPr>
                      <a:r>
                        <a:rPr kumimoji="1" lang="ja-JP" altLang="en-US" sz="2800" b="1" dirty="0">
                          <a:solidFill>
                            <a:schemeClr val="tx1"/>
                          </a:solidFill>
                          <a:latin typeface="メイリオ" panose="020B0604030504040204" pitchFamily="50" charset="-128"/>
                          <a:ea typeface="メイリオ" panose="020B0604030504040204" pitchFamily="50" charset="-128"/>
                        </a:rPr>
                        <a:t>雇用機会均等法制定</a:t>
                      </a:r>
                      <a:r>
                        <a:rPr kumimoji="1" lang="en-US" altLang="ja-JP" sz="2800" b="1" dirty="0">
                          <a:solidFill>
                            <a:schemeClr val="tx1"/>
                          </a:solidFill>
                          <a:latin typeface="メイリオ" panose="020B0604030504040204" pitchFamily="50" charset="-128"/>
                          <a:ea typeface="メイリオ" panose="020B0604030504040204" pitchFamily="50" charset="-128"/>
                        </a:rPr>
                        <a:t>/</a:t>
                      </a:r>
                      <a:r>
                        <a:rPr kumimoji="1" lang="ja-JP" altLang="en-US" sz="2800" b="1" dirty="0">
                          <a:solidFill>
                            <a:schemeClr val="tx1"/>
                          </a:solidFill>
                          <a:latin typeface="メイリオ" panose="020B0604030504040204" pitchFamily="50" charset="-128"/>
                          <a:ea typeface="メイリオ" panose="020B0604030504040204" pitchFamily="50" charset="-128"/>
                        </a:rPr>
                        <a:t>積極的差別是正措置</a:t>
                      </a:r>
                      <a:r>
                        <a:rPr kumimoji="1" lang="ja-JP" altLang="en-US" sz="2800" b="0" dirty="0">
                          <a:solidFill>
                            <a:schemeClr val="tx1"/>
                          </a:solidFill>
                          <a:latin typeface="メイリオ" panose="020B0604030504040204" pitchFamily="50" charset="-128"/>
                          <a:ea typeface="メイリオ" panose="020B0604030504040204" pitchFamily="50" charset="-128"/>
                        </a:rPr>
                        <a:t>が生まれた</a:t>
                      </a:r>
                      <a:endParaRPr kumimoji="1" lang="en-US" altLang="ja-JP" sz="2800" b="0" dirty="0">
                        <a:solidFill>
                          <a:schemeClr val="tx1"/>
                        </a:solidFill>
                        <a:latin typeface="メイリオ" panose="020B0604030504040204" pitchFamily="50" charset="-128"/>
                        <a:ea typeface="メイリオ" panose="020B0604030504040204" pitchFamily="50" charset="-128"/>
                      </a:endParaRPr>
                    </a:p>
                    <a:p>
                      <a:pPr marL="514350" indent="-514350">
                        <a:lnSpc>
                          <a:spcPts val="4320"/>
                        </a:lnSpc>
                        <a:buFont typeface="+mj-lt"/>
                        <a:buAutoNum type="arabicPeriod"/>
                      </a:pPr>
                      <a:r>
                        <a:rPr kumimoji="1" lang="ja-JP" altLang="en-US" sz="2800" b="1" dirty="0">
                          <a:solidFill>
                            <a:schemeClr val="tx1"/>
                          </a:solidFill>
                          <a:latin typeface="メイリオ" panose="020B0604030504040204" pitchFamily="50" charset="-128"/>
                          <a:ea typeface="メイリオ" panose="020B0604030504040204" pitchFamily="50" charset="-128"/>
                        </a:rPr>
                        <a:t>個々の多様性に大きな価値</a:t>
                      </a:r>
                      <a:r>
                        <a:rPr kumimoji="1" lang="ja-JP" altLang="en-US" sz="2000" b="0" dirty="0">
                          <a:solidFill>
                            <a:schemeClr val="tx1"/>
                          </a:solidFill>
                          <a:latin typeface="メイリオ" panose="020B0604030504040204" pitchFamily="50" charset="-128"/>
                          <a:ea typeface="メイリオ" panose="020B0604030504040204" pitchFamily="50" charset="-128"/>
                        </a:rPr>
                        <a:t>があり、</a:t>
                      </a:r>
                      <a:r>
                        <a:rPr kumimoji="1" lang="ja-JP" altLang="en-US" sz="2800" b="1" dirty="0">
                          <a:solidFill>
                            <a:schemeClr val="tx1"/>
                          </a:solidFill>
                          <a:latin typeface="メイリオ" panose="020B0604030504040204" pitchFamily="50" charset="-128"/>
                          <a:ea typeface="メイリオ" panose="020B0604030504040204" pitchFamily="50" charset="-128"/>
                        </a:rPr>
                        <a:t>多様性を理解尊重する必要性</a:t>
                      </a:r>
                      <a:r>
                        <a:rPr kumimoji="1" lang="ja-JP" altLang="en-US" sz="2000" b="0" dirty="0">
                          <a:solidFill>
                            <a:schemeClr val="tx1"/>
                          </a:solidFill>
                          <a:latin typeface="メイリオ" panose="020B0604030504040204" pitchFamily="50" charset="-128"/>
                          <a:ea typeface="メイリオ" panose="020B0604030504040204" pitchFamily="50" charset="-128"/>
                        </a:rPr>
                        <a:t>が芽生えた</a:t>
                      </a:r>
                      <a:endParaRPr kumimoji="1" lang="en-US" altLang="ja-JP" sz="2000" b="0" dirty="0">
                        <a:solidFill>
                          <a:schemeClr val="tx1"/>
                        </a:solidFill>
                        <a:latin typeface="メイリオ" panose="020B0604030504040204" pitchFamily="50" charset="-128"/>
                        <a:ea typeface="メイリオ" panose="020B0604030504040204" pitchFamily="50" charset="-128"/>
                      </a:endParaRPr>
                    </a:p>
                    <a:p>
                      <a:pPr marL="514350" indent="-514350">
                        <a:lnSpc>
                          <a:spcPts val="4320"/>
                        </a:lnSpc>
                        <a:buFont typeface="+mj-lt"/>
                        <a:buAutoNum type="arabicPeriod"/>
                      </a:pPr>
                      <a:r>
                        <a:rPr kumimoji="1" lang="ja-JP" altLang="en-US" sz="2000" b="0" dirty="0">
                          <a:solidFill>
                            <a:schemeClr val="tx1"/>
                          </a:solidFill>
                          <a:latin typeface="メイリオ" panose="020B0604030504040204" pitchFamily="50" charset="-128"/>
                          <a:ea typeface="メイリオ" panose="020B0604030504040204" pitchFamily="50" charset="-128"/>
                        </a:rPr>
                        <a:t>組織内の</a:t>
                      </a:r>
                      <a:r>
                        <a:rPr kumimoji="1" lang="ja-JP" altLang="en-US" sz="2800" b="1" dirty="0">
                          <a:solidFill>
                            <a:schemeClr val="tx1"/>
                          </a:solidFill>
                          <a:latin typeface="メイリオ" panose="020B0604030504040204" pitchFamily="50" charset="-128"/>
                          <a:ea typeface="メイリオ" panose="020B0604030504040204" pitchFamily="50" charset="-128"/>
                        </a:rPr>
                        <a:t>人種差別や性差別の表出を抑える教育・訓練プログラム</a:t>
                      </a:r>
                      <a:r>
                        <a:rPr kumimoji="1" lang="ja-JP" altLang="en-US" sz="2000" b="0" dirty="0">
                          <a:solidFill>
                            <a:schemeClr val="tx1"/>
                          </a:solidFill>
                          <a:latin typeface="メイリオ" panose="020B0604030504040204" pitchFamily="50" charset="-128"/>
                          <a:ea typeface="メイリオ" panose="020B0604030504040204" pitchFamily="50" charset="-128"/>
                        </a:rPr>
                        <a:t>実施</a:t>
                      </a:r>
                      <a:endParaRPr kumimoji="1" lang="en-US" altLang="ja-JP" sz="2000" b="0" dirty="0">
                        <a:solidFill>
                          <a:schemeClr val="tx1"/>
                        </a:solidFill>
                        <a:latin typeface="メイリオ" panose="020B0604030504040204" pitchFamily="50" charset="-128"/>
                        <a:ea typeface="メイリオ" panose="020B0604030504040204" pitchFamily="50" charset="-128"/>
                      </a:endParaRPr>
                    </a:p>
                    <a:p>
                      <a:pPr marL="514350" indent="-514350">
                        <a:lnSpc>
                          <a:spcPts val="4320"/>
                        </a:lnSpc>
                        <a:buFont typeface="+mj-lt"/>
                        <a:buAutoNum type="arabicPeriod"/>
                      </a:pPr>
                      <a:r>
                        <a:rPr kumimoji="1" lang="en-US" altLang="ja-JP" sz="2800" b="1" dirty="0">
                          <a:solidFill>
                            <a:srgbClr val="FF0000"/>
                          </a:solidFill>
                          <a:latin typeface="メイリオ" panose="020B0604030504040204" pitchFamily="50" charset="-128"/>
                          <a:ea typeface="メイリオ" panose="020B0604030504040204" pitchFamily="50" charset="-128"/>
                        </a:rPr>
                        <a:t>Diversity</a:t>
                      </a:r>
                      <a:r>
                        <a:rPr kumimoji="1" lang="ja-JP" altLang="en-US" sz="2800" b="1" dirty="0">
                          <a:solidFill>
                            <a:srgbClr val="FF0000"/>
                          </a:solidFill>
                          <a:latin typeface="メイリオ" panose="020B0604030504040204" pitchFamily="50" charset="-128"/>
                          <a:ea typeface="メイリオ" panose="020B0604030504040204" pitchFamily="50" charset="-128"/>
                        </a:rPr>
                        <a:t>が倫理問題から経営問題にシフト</a:t>
                      </a:r>
                      <a:endParaRPr kumimoji="1" lang="en-US" altLang="ja-JP" sz="2800" b="0" dirty="0">
                        <a:solidFill>
                          <a:schemeClr val="tx1"/>
                        </a:solidFill>
                        <a:latin typeface="メイリオ" panose="020B0604030504040204" pitchFamily="50" charset="-128"/>
                        <a:ea typeface="メイリオ" panose="020B0604030504040204" pitchFamily="50" charset="-128"/>
                      </a:endParaRPr>
                    </a:p>
                    <a:p>
                      <a:pPr marL="0" indent="0">
                        <a:lnSpc>
                          <a:spcPts val="4320"/>
                        </a:lnSpc>
                        <a:buFont typeface="+mj-lt"/>
                        <a:buNone/>
                      </a:pPr>
                      <a:r>
                        <a:rPr kumimoji="1" lang="ja-JP" altLang="en-US" sz="2800" b="0" dirty="0">
                          <a:solidFill>
                            <a:schemeClr val="tx1"/>
                          </a:solidFill>
                          <a:latin typeface="メイリオ" panose="020B0604030504040204" pitchFamily="50" charset="-128"/>
                          <a:ea typeface="メイリオ" panose="020B0604030504040204" pitchFamily="50" charset="-128"/>
                        </a:rPr>
                        <a:t>歴史的のながれから、</a:t>
                      </a:r>
                      <a:r>
                        <a:rPr kumimoji="1" lang="ja-JP" altLang="en-US" sz="2800" b="1" dirty="0">
                          <a:solidFill>
                            <a:srgbClr val="9900FF"/>
                          </a:solidFill>
                          <a:latin typeface="メイリオ" panose="020B0604030504040204" pitchFamily="50" charset="-128"/>
                          <a:ea typeface="メイリオ" panose="020B0604030504040204" pitchFamily="50" charset="-128"/>
                        </a:rPr>
                        <a:t>多様な人材を格差や差別是正のための取り組み</a:t>
                      </a:r>
                      <a:endParaRPr kumimoji="1" lang="en-US" altLang="ja-JP" sz="2800" b="1" dirty="0">
                        <a:solidFill>
                          <a:srgbClr val="9900FF"/>
                        </a:solidFill>
                        <a:latin typeface="メイリオ" panose="020B0604030504040204" pitchFamily="50" charset="-128"/>
                        <a:ea typeface="メイリオ" panose="020B0604030504040204" pitchFamily="50" charset="-128"/>
                      </a:endParaRPr>
                    </a:p>
                    <a:p>
                      <a:pPr marL="0" indent="0">
                        <a:lnSpc>
                          <a:spcPts val="4320"/>
                        </a:lnSpc>
                        <a:buFont typeface="+mj-lt"/>
                        <a:buNone/>
                      </a:pPr>
                      <a:r>
                        <a:rPr kumimoji="1" lang="ja-JP" altLang="en-US" sz="2800" b="1" dirty="0">
                          <a:solidFill>
                            <a:srgbClr val="9900FF"/>
                          </a:solidFill>
                          <a:latin typeface="メイリオ" panose="020B0604030504040204" pitchFamily="50" charset="-128"/>
                          <a:ea typeface="メイリオ" panose="020B0604030504040204" pitchFamily="50" charset="-128"/>
                        </a:rPr>
                        <a:t>から、価値を認め尊重する段階を経て⇨</a:t>
                      </a:r>
                      <a:endParaRPr kumimoji="1" lang="en-US" altLang="ja-JP" sz="2800" b="1" dirty="0">
                        <a:solidFill>
                          <a:srgbClr val="9900FF"/>
                        </a:solidFill>
                        <a:latin typeface="メイリオ" panose="020B0604030504040204" pitchFamily="50" charset="-128"/>
                        <a:ea typeface="メイリオ" panose="020B0604030504040204" pitchFamily="50" charset="-128"/>
                      </a:endParaRPr>
                    </a:p>
                    <a:p>
                      <a:pPr>
                        <a:lnSpc>
                          <a:spcPts val="4320"/>
                        </a:lnSpc>
                      </a:pPr>
                      <a:r>
                        <a:rPr kumimoji="1" lang="ja-JP" altLang="en-US" sz="3200" b="1" dirty="0">
                          <a:solidFill>
                            <a:srgbClr val="FF0000"/>
                          </a:solidFill>
                          <a:latin typeface="メイリオ" panose="020B0604030504040204" pitchFamily="50" charset="-128"/>
                          <a:ea typeface="メイリオ" panose="020B0604030504040204" pitchFamily="50" charset="-128"/>
                        </a:rPr>
                        <a:t>経営成果を得るための戦略的ダイバーシティ・マネジメント</a:t>
                      </a:r>
                      <a:endParaRPr kumimoji="1" lang="en-US" altLang="ja-JP" sz="3200" b="1" dirty="0">
                        <a:solidFill>
                          <a:srgbClr val="FF0000"/>
                        </a:solidFill>
                        <a:latin typeface="メイリオ" panose="020B0604030504040204" pitchFamily="50" charset="-128"/>
                        <a:ea typeface="メイリオ" panose="020B0604030504040204" pitchFamily="50" charset="-128"/>
                      </a:endParaRPr>
                    </a:p>
                    <a:p>
                      <a:pPr>
                        <a:lnSpc>
                          <a:spcPts val="4320"/>
                        </a:lnSpc>
                      </a:pPr>
                      <a:r>
                        <a:rPr kumimoji="1" lang="ja-JP" altLang="en-US" sz="2800" b="1" dirty="0">
                          <a:solidFill>
                            <a:srgbClr val="9900FF"/>
                          </a:solidFill>
                          <a:latin typeface="メイリオ" panose="020B0604030504040204" pitchFamily="50" charset="-128"/>
                          <a:ea typeface="メイリオ" panose="020B0604030504040204" pitchFamily="50" charset="-128"/>
                        </a:rPr>
                        <a:t>へ発展した。</a:t>
                      </a:r>
                      <a:r>
                        <a:rPr kumimoji="1" lang="ja-JP" altLang="en-US" sz="2800" b="1" dirty="0">
                          <a:solidFill>
                            <a:srgbClr val="FF0000"/>
                          </a:solidFill>
                          <a:latin typeface="メイリオ" panose="020B0604030504040204" pitchFamily="50" charset="-128"/>
                          <a:ea typeface="メイリオ" panose="020B0604030504040204" pitchFamily="50" charset="-128"/>
                        </a:rPr>
                        <a:t>⇨</a:t>
                      </a:r>
                      <a:r>
                        <a:rPr kumimoji="1" lang="ja-JP" altLang="en-US" sz="3600" b="1" dirty="0">
                          <a:solidFill>
                            <a:srgbClr val="FF0000"/>
                          </a:solidFill>
                          <a:latin typeface="メイリオ" panose="020B0604030504040204" pitchFamily="50" charset="-128"/>
                          <a:ea typeface="メイリオ" panose="020B0604030504040204" pitchFamily="50" charset="-128"/>
                        </a:rPr>
                        <a:t>組織強化へと変化してきた（</a:t>
                      </a:r>
                      <a:r>
                        <a:rPr kumimoji="1" lang="en-US" altLang="ja-JP" sz="3600" b="1" dirty="0">
                          <a:solidFill>
                            <a:srgbClr val="FF0000"/>
                          </a:solidFill>
                          <a:latin typeface="メイリオ" panose="020B0604030504040204" pitchFamily="50" charset="-128"/>
                          <a:ea typeface="メイリオ" panose="020B0604030504040204" pitchFamily="50" charset="-128"/>
                        </a:rPr>
                        <a:t>DEI+B</a:t>
                      </a:r>
                      <a:r>
                        <a:rPr kumimoji="1" lang="ja-JP" altLang="en-US" sz="3600" b="1" dirty="0">
                          <a:solidFill>
                            <a:srgbClr val="FF0000"/>
                          </a:solidFill>
                          <a:latin typeface="メイリオ" panose="020B0604030504040204" pitchFamily="50" charset="-128"/>
                          <a:ea typeface="メイリオ" panose="020B0604030504040204" pitchFamily="50" charset="-128"/>
                        </a:rPr>
                        <a:t>）</a:t>
                      </a:r>
                      <a:endParaRPr kumimoji="1" lang="en-US" altLang="ja-JP" sz="3600" b="1" dirty="0">
                        <a:solidFill>
                          <a:srgbClr val="FF0000"/>
                        </a:solidFill>
                        <a:latin typeface="メイリオ" panose="020B0604030504040204" pitchFamily="50" charset="-128"/>
                        <a:ea typeface="メイリオ" panose="020B0604030504040204" pitchFamily="50" charset="-128"/>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22604646"/>
                  </a:ext>
                </a:extLst>
              </a:tr>
            </a:tbl>
          </a:graphicData>
        </a:graphic>
      </p:graphicFrame>
    </p:spTree>
    <p:extLst>
      <p:ext uri="{BB962C8B-B14F-4D97-AF65-F5344CB8AC3E}">
        <p14:creationId xmlns:p14="http://schemas.microsoft.com/office/powerpoint/2010/main" val="340732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129698</TotalTime>
  <Words>11129</Words>
  <Application>Microsoft Office PowerPoint</Application>
  <PresentationFormat>ワイド画面</PresentationFormat>
  <Paragraphs>1373</Paragraphs>
  <Slides>37</Slides>
  <Notes>37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37</vt:i4>
      </vt:variant>
    </vt:vector>
  </HeadingPairs>
  <TitlesOfParts>
    <vt:vector size="44" baseType="lpstr">
      <vt:lpstr>メイリオ</vt:lpstr>
      <vt:lpstr>游ゴシック</vt:lpstr>
      <vt:lpstr>游明朝</vt:lpstr>
      <vt:lpstr>Arial</vt:lpstr>
      <vt:lpstr>Calibri</vt:lpstr>
      <vt:lpstr>Wingdings</vt:lpstr>
      <vt:lpstr>Office Theme</vt:lpstr>
      <vt:lpstr>国際ロータリー第2790地区 ロータリーとDEI -歴史的変遷からみたDEIの意義-</vt:lpstr>
      <vt:lpstr>DEIとは…</vt:lpstr>
      <vt:lpstr>DEIの歴史 組織におけるダイバシティ・マネジメント ：早大教授 谷口真美 日本におけるダイバーシティ・マネジメント研究の今後に関する一考察：福山大助教 堀田彩</vt:lpstr>
      <vt:lpstr>DEI                                      Diversity、Equity and Inclusion</vt:lpstr>
      <vt:lpstr>日本におけるダイバーシーティの現状</vt:lpstr>
      <vt:lpstr>インクルージョン（包摂性）の理解のために</vt:lpstr>
      <vt:lpstr>現在のDEIに対する社会通念</vt:lpstr>
      <vt:lpstr>DEIにおけるEquityとは -公益社団法人 日本技術士会 男女共同参画委員会第４回D&amp;I学習会開催報告より 2023年3月12日-</vt:lpstr>
      <vt:lpstr>一般社会におけるDEIの現状 - DEI＋Belongingへ -</vt:lpstr>
      <vt:lpstr>PowerPoint プレゼンテーション</vt:lpstr>
      <vt:lpstr>国際ロータリーの変化認識と対応</vt:lpstr>
      <vt:lpstr>ロータリーの基本理念</vt:lpstr>
      <vt:lpstr>国際ロータリー理事会（1）</vt:lpstr>
      <vt:lpstr>国際ロータリー理事会（2）</vt:lpstr>
      <vt:lpstr>国際ロータリー理事会（3）</vt:lpstr>
      <vt:lpstr>DEI行動規範</vt:lpstr>
      <vt:lpstr>多様性・公平さ・インクルージョンへの ロータリーのコミットメント</vt:lpstr>
      <vt:lpstr>2022規定審議会採択制定案22-10 国際ロータリー細則の変更</vt:lpstr>
      <vt:lpstr>多様性、公平さ、インクルージョンの阻害因子</vt:lpstr>
      <vt:lpstr>無意識のバイアス -オーケストラのオーディション：「アンコンシャス・バイアス」より-</vt:lpstr>
      <vt:lpstr>無意識のバイアス - DEI + Belongingをめざして -</vt:lpstr>
      <vt:lpstr> 無意識のバイアスの要因 - 元プリンストン大学教授、行動経済学者・心理学者 Daniel Kahneman著 “Thinking, Fast and Slow” - </vt:lpstr>
      <vt:lpstr> DEIと無意識のバイアスとリーダーシップ - 田村次朗：慶応義塾大学教授/渡邊理佐子慶應義塾大学グローバルリサーチインスティテュート所員 – -アダム・グラント：ペンシルベニア大学ウォートンスクール組織心理学- </vt:lpstr>
      <vt:lpstr>国際協議会におけるDEI</vt:lpstr>
      <vt:lpstr>クラブにおける体験</vt:lpstr>
      <vt:lpstr>クラブ文化を変革する</vt:lpstr>
      <vt:lpstr>PowerPoint プレゼンテーション</vt:lpstr>
      <vt:lpstr>PowerPoint プレゼンテーション</vt:lpstr>
      <vt:lpstr>ビジョン声明</vt:lpstr>
      <vt:lpstr>PowerPoint プレゼンテーション</vt:lpstr>
      <vt:lpstr>PowerPoint プレゼンテーション</vt:lpstr>
      <vt:lpstr>結　果（１）</vt:lpstr>
      <vt:lpstr>結　果（２）</vt:lpstr>
      <vt:lpstr>PowerPoint プレゼンテーション</vt:lpstr>
      <vt:lpstr>ロータリーのDEIの重要性と目的</vt:lpstr>
      <vt:lpstr>ロータリーのDEIが求めるもの</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克己 青木</cp:lastModifiedBy>
  <cp:revision>1202</cp:revision>
  <cp:lastPrinted>2023-10-08T15:07:11Z</cp:lastPrinted>
  <dcterms:created xsi:type="dcterms:W3CDTF">2019-11-18T03:22:22Z</dcterms:created>
  <dcterms:modified xsi:type="dcterms:W3CDTF">2023-10-18T07:03:58Z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