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1" r:id="rId1"/>
  </p:sldMasterIdLst>
  <p:notesMasterIdLst>
    <p:notesMasterId r:id="rId18"/>
  </p:notesMasterIdLst>
  <p:sldIdLst>
    <p:sldId id="466" r:id="rId2"/>
    <p:sldId id="467" r:id="rId3"/>
    <p:sldId id="471" r:id="rId4"/>
    <p:sldId id="454" r:id="rId5"/>
    <p:sldId id="458" r:id="rId6"/>
    <p:sldId id="457" r:id="rId7"/>
    <p:sldId id="464" r:id="rId8"/>
    <p:sldId id="478" r:id="rId9"/>
    <p:sldId id="479" r:id="rId10"/>
    <p:sldId id="480" r:id="rId11"/>
    <p:sldId id="481" r:id="rId12"/>
    <p:sldId id="482" r:id="rId13"/>
    <p:sldId id="483" r:id="rId14"/>
    <p:sldId id="485" r:id="rId15"/>
    <p:sldId id="462" r:id="rId16"/>
    <p:sldId id="484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5897"/>
  </p:normalViewPr>
  <p:slideViewPr>
    <p:cSldViewPr snapToGrid="0">
      <p:cViewPr varScale="1">
        <p:scale>
          <a:sx n="109" d="100"/>
          <a:sy n="109" d="100"/>
        </p:scale>
        <p:origin x="44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87903-BDCA-45B4-B632-C792989810B2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B685D44-FD87-4AE8-B398-234873DEA6B7}">
      <dgm:prSet/>
      <dgm:spPr/>
      <dgm:t>
        <a:bodyPr/>
        <a:lstStyle/>
        <a:p>
          <a:r>
            <a:rPr lang="ja-JP" b="1"/>
            <a:t>多様な人材が、</a:t>
          </a:r>
          <a:r>
            <a:rPr lang="ja-JP" altLang="en-US" b="1"/>
            <a:t>強い</a:t>
          </a:r>
          <a:r>
            <a:rPr lang="ja-JP" b="1"/>
            <a:t>クラブを</a:t>
          </a:r>
          <a:r>
            <a:rPr lang="ja-JP" altLang="en-US" b="1"/>
            <a:t>つくる</a:t>
          </a:r>
          <a:r>
            <a:rPr lang="ja-JP" b="1"/>
            <a:t>（</a:t>
          </a:r>
          <a:r>
            <a:rPr lang="en-US" b="1" dirty="0"/>
            <a:t>Diversity)</a:t>
          </a:r>
          <a:endParaRPr lang="en-US" dirty="0"/>
        </a:p>
      </dgm:t>
    </dgm:pt>
    <dgm:pt modelId="{56B93F47-C7EA-4A7A-AD2A-EDCCA3272A30}" type="parTrans" cxnId="{2FD118EF-5F15-472B-A10D-525C0DB27ACF}">
      <dgm:prSet/>
      <dgm:spPr/>
      <dgm:t>
        <a:bodyPr/>
        <a:lstStyle/>
        <a:p>
          <a:endParaRPr lang="en-US"/>
        </a:p>
      </dgm:t>
    </dgm:pt>
    <dgm:pt modelId="{94A7C638-1206-42C1-B439-F3399BA63910}" type="sibTrans" cxnId="{2FD118EF-5F15-472B-A10D-525C0DB27ACF}">
      <dgm:prSet/>
      <dgm:spPr/>
      <dgm:t>
        <a:bodyPr/>
        <a:lstStyle/>
        <a:p>
          <a:endParaRPr lang="en-US"/>
        </a:p>
      </dgm:t>
    </dgm:pt>
    <dgm:pt modelId="{A8031E04-E040-47AF-AA43-4476DCEA35EC}">
      <dgm:prSet/>
      <dgm:spPr/>
      <dgm:t>
        <a:bodyPr/>
        <a:lstStyle/>
        <a:p>
          <a:r>
            <a:rPr lang="ja-JP" b="1"/>
            <a:t>一人一人の違いを理解し</a:t>
          </a:r>
          <a:r>
            <a:rPr lang="ja-JP" altLang="en-US" b="1"/>
            <a:t>て、</a:t>
          </a:r>
          <a:r>
            <a:rPr lang="ja-JP" b="1"/>
            <a:t>気遣い（</a:t>
          </a:r>
          <a:r>
            <a:rPr lang="en-US" b="1" dirty="0"/>
            <a:t>Equity)</a:t>
          </a:r>
          <a:endParaRPr lang="en-US" dirty="0"/>
        </a:p>
      </dgm:t>
    </dgm:pt>
    <dgm:pt modelId="{74D7C052-34A8-4B90-9B65-9D76F7A9E0BB}" type="parTrans" cxnId="{7701973C-5167-4728-8E2A-670C13CAE53D}">
      <dgm:prSet/>
      <dgm:spPr/>
      <dgm:t>
        <a:bodyPr/>
        <a:lstStyle/>
        <a:p>
          <a:endParaRPr lang="en-US"/>
        </a:p>
      </dgm:t>
    </dgm:pt>
    <dgm:pt modelId="{734EF532-30A4-415B-A2A6-E374902E052F}" type="sibTrans" cxnId="{7701973C-5167-4728-8E2A-670C13CAE53D}">
      <dgm:prSet/>
      <dgm:spPr/>
      <dgm:t>
        <a:bodyPr/>
        <a:lstStyle/>
        <a:p>
          <a:endParaRPr lang="en-US"/>
        </a:p>
      </dgm:t>
    </dgm:pt>
    <dgm:pt modelId="{8E8E3DBC-A5A9-40E1-9B3C-39E704E702D2}">
      <dgm:prSet/>
      <dgm:spPr/>
      <dgm:t>
        <a:bodyPr/>
        <a:lstStyle/>
        <a:p>
          <a:r>
            <a:rPr lang="ja-JP" b="1"/>
            <a:t>「寛容の心」</a:t>
          </a:r>
          <a:endParaRPr lang="en-US" altLang="ja-JP" b="1" dirty="0"/>
        </a:p>
      </dgm:t>
    </dgm:pt>
    <dgm:pt modelId="{11918357-F770-4916-B80A-E57EA1E4E528}" type="parTrans" cxnId="{16E50F36-4AD7-4DCA-87A3-6AE7D528E5EA}">
      <dgm:prSet/>
      <dgm:spPr/>
      <dgm:t>
        <a:bodyPr/>
        <a:lstStyle/>
        <a:p>
          <a:endParaRPr lang="en-US"/>
        </a:p>
      </dgm:t>
    </dgm:pt>
    <dgm:pt modelId="{07CC946A-9E04-49FC-B4F0-F905BDC1F34E}" type="sibTrans" cxnId="{16E50F36-4AD7-4DCA-87A3-6AE7D528E5EA}">
      <dgm:prSet/>
      <dgm:spPr/>
      <dgm:t>
        <a:bodyPr/>
        <a:lstStyle/>
        <a:p>
          <a:endParaRPr lang="en-US"/>
        </a:p>
      </dgm:t>
    </dgm:pt>
    <dgm:pt modelId="{0D4C2FFD-458E-4734-B294-31C3D17497E2}">
      <dgm:prSet/>
      <dgm:spPr/>
      <dgm:t>
        <a:bodyPr/>
        <a:lstStyle/>
        <a:p>
          <a:r>
            <a:rPr lang="ja-JP" b="1"/>
            <a:t>会員が居心地よく同じ方向</a:t>
          </a:r>
          <a:r>
            <a:rPr lang="ja-JP" altLang="en-US" b="1"/>
            <a:t>を向いて</a:t>
          </a:r>
          <a:r>
            <a:rPr lang="ja-JP" b="1"/>
            <a:t>（</a:t>
          </a:r>
          <a:r>
            <a:rPr lang="en-US" b="1" dirty="0"/>
            <a:t>Inclusion)</a:t>
          </a:r>
          <a:endParaRPr lang="en-US" dirty="0"/>
        </a:p>
      </dgm:t>
    </dgm:pt>
    <dgm:pt modelId="{396A0B9D-7394-4D92-93F9-A219F8949BF8}" type="parTrans" cxnId="{681683E2-582E-4B56-A005-D709AB498890}">
      <dgm:prSet/>
      <dgm:spPr/>
      <dgm:t>
        <a:bodyPr/>
        <a:lstStyle/>
        <a:p>
          <a:endParaRPr lang="en-US"/>
        </a:p>
      </dgm:t>
    </dgm:pt>
    <dgm:pt modelId="{D37DCB47-B3A5-49C2-81D0-2BF1285295CA}" type="sibTrans" cxnId="{681683E2-582E-4B56-A005-D709AB498890}">
      <dgm:prSet/>
      <dgm:spPr/>
      <dgm:t>
        <a:bodyPr/>
        <a:lstStyle/>
        <a:p>
          <a:endParaRPr lang="en-US"/>
        </a:p>
      </dgm:t>
    </dgm:pt>
    <dgm:pt modelId="{7CCA3E0B-4BB8-4E50-908F-AA956214DCE5}">
      <dgm:prSet/>
      <dgm:spPr/>
      <dgm:t>
        <a:bodyPr/>
        <a:lstStyle/>
        <a:p>
          <a:r>
            <a:rPr lang="ja-JP" b="1"/>
            <a:t>会員一人一人を包み込むクラブ文化</a:t>
          </a:r>
          <a:endParaRPr lang="en-US" dirty="0"/>
        </a:p>
      </dgm:t>
    </dgm:pt>
    <dgm:pt modelId="{4BE33FC5-5AE2-4714-B54F-60C2104AD571}" type="parTrans" cxnId="{CC1B011D-BC97-4EBE-A047-6C4410EB3416}">
      <dgm:prSet/>
      <dgm:spPr/>
      <dgm:t>
        <a:bodyPr/>
        <a:lstStyle/>
        <a:p>
          <a:endParaRPr lang="en-US"/>
        </a:p>
      </dgm:t>
    </dgm:pt>
    <dgm:pt modelId="{0E489739-8403-4988-9CF2-621B32863AE0}" type="sibTrans" cxnId="{CC1B011D-BC97-4EBE-A047-6C4410EB3416}">
      <dgm:prSet/>
      <dgm:spPr/>
      <dgm:t>
        <a:bodyPr/>
        <a:lstStyle/>
        <a:p>
          <a:endParaRPr lang="en-US"/>
        </a:p>
      </dgm:t>
    </dgm:pt>
    <dgm:pt modelId="{648B12F9-EBFC-4665-A87C-CBAC1C5CF0B9}">
      <dgm:prSet/>
      <dgm:spPr/>
      <dgm:t>
        <a:bodyPr/>
        <a:lstStyle/>
        <a:p>
          <a:r>
            <a:rPr lang="en-US" b="1"/>
            <a:t>DEI</a:t>
          </a:r>
          <a:r>
            <a:rPr lang="ja-JP" b="1"/>
            <a:t>を理解すれば帰属意識が育まれる（</a:t>
          </a:r>
          <a:r>
            <a:rPr lang="en-US" b="1"/>
            <a:t>Belonging)</a:t>
          </a:r>
          <a:endParaRPr lang="en-US"/>
        </a:p>
      </dgm:t>
    </dgm:pt>
    <dgm:pt modelId="{751BAD5E-6E96-410B-AEDE-5555E08CDC42}" type="parTrans" cxnId="{18F19E77-431E-47A3-B008-2FD6F67F1139}">
      <dgm:prSet/>
      <dgm:spPr/>
      <dgm:t>
        <a:bodyPr/>
        <a:lstStyle/>
        <a:p>
          <a:endParaRPr lang="en-US"/>
        </a:p>
      </dgm:t>
    </dgm:pt>
    <dgm:pt modelId="{8A989504-82C1-4AB5-930E-2B46FCBA15A8}" type="sibTrans" cxnId="{18F19E77-431E-47A3-B008-2FD6F67F1139}">
      <dgm:prSet/>
      <dgm:spPr/>
      <dgm:t>
        <a:bodyPr/>
        <a:lstStyle/>
        <a:p>
          <a:endParaRPr lang="en-US"/>
        </a:p>
      </dgm:t>
    </dgm:pt>
    <dgm:pt modelId="{0C709CDF-BF96-F947-95DD-5EF30CF65D26}" type="pres">
      <dgm:prSet presAssocID="{97E87903-BDCA-45B4-B632-C792989810B2}" presName="diagram" presStyleCnt="0">
        <dgm:presLayoutVars>
          <dgm:dir/>
          <dgm:resizeHandles val="exact"/>
        </dgm:presLayoutVars>
      </dgm:prSet>
      <dgm:spPr/>
    </dgm:pt>
    <dgm:pt modelId="{AD077D9B-D3C4-514E-9D03-1D1FEF916C96}" type="pres">
      <dgm:prSet presAssocID="{CB685D44-FD87-4AE8-B398-234873DEA6B7}" presName="node" presStyleLbl="node1" presStyleIdx="0" presStyleCnt="6">
        <dgm:presLayoutVars>
          <dgm:bulletEnabled val="1"/>
        </dgm:presLayoutVars>
      </dgm:prSet>
      <dgm:spPr/>
    </dgm:pt>
    <dgm:pt modelId="{71B000FD-55E1-AF43-8012-CB4934474826}" type="pres">
      <dgm:prSet presAssocID="{94A7C638-1206-42C1-B439-F3399BA63910}" presName="sibTrans" presStyleCnt="0"/>
      <dgm:spPr/>
    </dgm:pt>
    <dgm:pt modelId="{67C369C6-D346-494D-AE82-46135036F977}" type="pres">
      <dgm:prSet presAssocID="{A8031E04-E040-47AF-AA43-4476DCEA35EC}" presName="node" presStyleLbl="node1" presStyleIdx="1" presStyleCnt="6">
        <dgm:presLayoutVars>
          <dgm:bulletEnabled val="1"/>
        </dgm:presLayoutVars>
      </dgm:prSet>
      <dgm:spPr/>
    </dgm:pt>
    <dgm:pt modelId="{F06519A7-C6C9-9D4D-BF3E-A1179CA9FD0A}" type="pres">
      <dgm:prSet presAssocID="{734EF532-30A4-415B-A2A6-E374902E052F}" presName="sibTrans" presStyleCnt="0"/>
      <dgm:spPr/>
    </dgm:pt>
    <dgm:pt modelId="{E706F5AD-EEA9-AF4B-832B-4CF7B5DB04AA}" type="pres">
      <dgm:prSet presAssocID="{8E8E3DBC-A5A9-40E1-9B3C-39E704E702D2}" presName="node" presStyleLbl="node1" presStyleIdx="2" presStyleCnt="6">
        <dgm:presLayoutVars>
          <dgm:bulletEnabled val="1"/>
        </dgm:presLayoutVars>
      </dgm:prSet>
      <dgm:spPr/>
    </dgm:pt>
    <dgm:pt modelId="{DDE883DC-D717-B745-AE2C-2A3B0A2118C0}" type="pres">
      <dgm:prSet presAssocID="{07CC946A-9E04-49FC-B4F0-F905BDC1F34E}" presName="sibTrans" presStyleCnt="0"/>
      <dgm:spPr/>
    </dgm:pt>
    <dgm:pt modelId="{8C89A7A7-8644-3541-A7E8-B7B91FD83F48}" type="pres">
      <dgm:prSet presAssocID="{0D4C2FFD-458E-4734-B294-31C3D17497E2}" presName="node" presStyleLbl="node1" presStyleIdx="3" presStyleCnt="6">
        <dgm:presLayoutVars>
          <dgm:bulletEnabled val="1"/>
        </dgm:presLayoutVars>
      </dgm:prSet>
      <dgm:spPr/>
    </dgm:pt>
    <dgm:pt modelId="{557550E6-A378-D94C-96C7-5C0E533B650F}" type="pres">
      <dgm:prSet presAssocID="{D37DCB47-B3A5-49C2-81D0-2BF1285295CA}" presName="sibTrans" presStyleCnt="0"/>
      <dgm:spPr/>
    </dgm:pt>
    <dgm:pt modelId="{0C4877F6-64ED-0649-B940-EA7CF0EFBAC8}" type="pres">
      <dgm:prSet presAssocID="{7CCA3E0B-4BB8-4E50-908F-AA956214DCE5}" presName="node" presStyleLbl="node1" presStyleIdx="4" presStyleCnt="6">
        <dgm:presLayoutVars>
          <dgm:bulletEnabled val="1"/>
        </dgm:presLayoutVars>
      </dgm:prSet>
      <dgm:spPr/>
    </dgm:pt>
    <dgm:pt modelId="{E0290075-94DA-D84B-A49A-A6B48802996F}" type="pres">
      <dgm:prSet presAssocID="{0E489739-8403-4988-9CF2-621B32863AE0}" presName="sibTrans" presStyleCnt="0"/>
      <dgm:spPr/>
    </dgm:pt>
    <dgm:pt modelId="{78309AA7-CD85-AD41-AE29-3DE436FEFBC3}" type="pres">
      <dgm:prSet presAssocID="{648B12F9-EBFC-4665-A87C-CBAC1C5CF0B9}" presName="node" presStyleLbl="node1" presStyleIdx="5" presStyleCnt="6">
        <dgm:presLayoutVars>
          <dgm:bulletEnabled val="1"/>
        </dgm:presLayoutVars>
      </dgm:prSet>
      <dgm:spPr/>
    </dgm:pt>
  </dgm:ptLst>
  <dgm:cxnLst>
    <dgm:cxn modelId="{F4F75014-C36B-624E-9C8F-0AC29C3028B5}" type="presOf" srcId="{0D4C2FFD-458E-4734-B294-31C3D17497E2}" destId="{8C89A7A7-8644-3541-A7E8-B7B91FD83F48}" srcOrd="0" destOrd="0" presId="urn:microsoft.com/office/officeart/2005/8/layout/default"/>
    <dgm:cxn modelId="{CC1B011D-BC97-4EBE-A047-6C4410EB3416}" srcId="{97E87903-BDCA-45B4-B632-C792989810B2}" destId="{7CCA3E0B-4BB8-4E50-908F-AA956214DCE5}" srcOrd="4" destOrd="0" parTransId="{4BE33FC5-5AE2-4714-B54F-60C2104AD571}" sibTransId="{0E489739-8403-4988-9CF2-621B32863AE0}"/>
    <dgm:cxn modelId="{16E50F36-4AD7-4DCA-87A3-6AE7D528E5EA}" srcId="{97E87903-BDCA-45B4-B632-C792989810B2}" destId="{8E8E3DBC-A5A9-40E1-9B3C-39E704E702D2}" srcOrd="2" destOrd="0" parTransId="{11918357-F770-4916-B80A-E57EA1E4E528}" sibTransId="{07CC946A-9E04-49FC-B4F0-F905BDC1F34E}"/>
    <dgm:cxn modelId="{7701973C-5167-4728-8E2A-670C13CAE53D}" srcId="{97E87903-BDCA-45B4-B632-C792989810B2}" destId="{A8031E04-E040-47AF-AA43-4476DCEA35EC}" srcOrd="1" destOrd="0" parTransId="{74D7C052-34A8-4B90-9B65-9D76F7A9E0BB}" sibTransId="{734EF532-30A4-415B-A2A6-E374902E052F}"/>
    <dgm:cxn modelId="{DDD5976A-317A-B04B-8C6B-B37C60A8F2EB}" type="presOf" srcId="{CB685D44-FD87-4AE8-B398-234873DEA6B7}" destId="{AD077D9B-D3C4-514E-9D03-1D1FEF916C96}" srcOrd="0" destOrd="0" presId="urn:microsoft.com/office/officeart/2005/8/layout/default"/>
    <dgm:cxn modelId="{18F19E77-431E-47A3-B008-2FD6F67F1139}" srcId="{97E87903-BDCA-45B4-B632-C792989810B2}" destId="{648B12F9-EBFC-4665-A87C-CBAC1C5CF0B9}" srcOrd="5" destOrd="0" parTransId="{751BAD5E-6E96-410B-AEDE-5555E08CDC42}" sibTransId="{8A989504-82C1-4AB5-930E-2B46FCBA15A8}"/>
    <dgm:cxn modelId="{8842759A-E3BD-384B-A77C-8B1FE34D8183}" type="presOf" srcId="{97E87903-BDCA-45B4-B632-C792989810B2}" destId="{0C709CDF-BF96-F947-95DD-5EF30CF65D26}" srcOrd="0" destOrd="0" presId="urn:microsoft.com/office/officeart/2005/8/layout/default"/>
    <dgm:cxn modelId="{DAA320A6-162F-3949-AD7D-10178B666BAC}" type="presOf" srcId="{648B12F9-EBFC-4665-A87C-CBAC1C5CF0B9}" destId="{78309AA7-CD85-AD41-AE29-3DE436FEFBC3}" srcOrd="0" destOrd="0" presId="urn:microsoft.com/office/officeart/2005/8/layout/default"/>
    <dgm:cxn modelId="{5BE75BD5-3985-3444-8D3E-3985B5ACB940}" type="presOf" srcId="{A8031E04-E040-47AF-AA43-4476DCEA35EC}" destId="{67C369C6-D346-494D-AE82-46135036F977}" srcOrd="0" destOrd="0" presId="urn:microsoft.com/office/officeart/2005/8/layout/default"/>
    <dgm:cxn modelId="{9301ECDA-34FB-9240-A135-B35B8F89EFE2}" type="presOf" srcId="{8E8E3DBC-A5A9-40E1-9B3C-39E704E702D2}" destId="{E706F5AD-EEA9-AF4B-832B-4CF7B5DB04AA}" srcOrd="0" destOrd="0" presId="urn:microsoft.com/office/officeart/2005/8/layout/default"/>
    <dgm:cxn modelId="{AACACBDB-0668-9549-B290-2C2554F4FADF}" type="presOf" srcId="{7CCA3E0B-4BB8-4E50-908F-AA956214DCE5}" destId="{0C4877F6-64ED-0649-B940-EA7CF0EFBAC8}" srcOrd="0" destOrd="0" presId="urn:microsoft.com/office/officeart/2005/8/layout/default"/>
    <dgm:cxn modelId="{681683E2-582E-4B56-A005-D709AB498890}" srcId="{97E87903-BDCA-45B4-B632-C792989810B2}" destId="{0D4C2FFD-458E-4734-B294-31C3D17497E2}" srcOrd="3" destOrd="0" parTransId="{396A0B9D-7394-4D92-93F9-A219F8949BF8}" sibTransId="{D37DCB47-B3A5-49C2-81D0-2BF1285295CA}"/>
    <dgm:cxn modelId="{2FD118EF-5F15-472B-A10D-525C0DB27ACF}" srcId="{97E87903-BDCA-45B4-B632-C792989810B2}" destId="{CB685D44-FD87-4AE8-B398-234873DEA6B7}" srcOrd="0" destOrd="0" parTransId="{56B93F47-C7EA-4A7A-AD2A-EDCCA3272A30}" sibTransId="{94A7C638-1206-42C1-B439-F3399BA63910}"/>
    <dgm:cxn modelId="{3DBCBF6A-54C5-7F42-9844-D16873536123}" type="presParOf" srcId="{0C709CDF-BF96-F947-95DD-5EF30CF65D26}" destId="{AD077D9B-D3C4-514E-9D03-1D1FEF916C96}" srcOrd="0" destOrd="0" presId="urn:microsoft.com/office/officeart/2005/8/layout/default"/>
    <dgm:cxn modelId="{6B6F8941-75CA-D74A-8356-52B87B0C237B}" type="presParOf" srcId="{0C709CDF-BF96-F947-95DD-5EF30CF65D26}" destId="{71B000FD-55E1-AF43-8012-CB4934474826}" srcOrd="1" destOrd="0" presId="urn:microsoft.com/office/officeart/2005/8/layout/default"/>
    <dgm:cxn modelId="{DAFE999F-46CA-B44C-92FD-DC99A4967746}" type="presParOf" srcId="{0C709CDF-BF96-F947-95DD-5EF30CF65D26}" destId="{67C369C6-D346-494D-AE82-46135036F977}" srcOrd="2" destOrd="0" presId="urn:microsoft.com/office/officeart/2005/8/layout/default"/>
    <dgm:cxn modelId="{8981D15A-71FD-CB40-AB96-38A53059EDB7}" type="presParOf" srcId="{0C709CDF-BF96-F947-95DD-5EF30CF65D26}" destId="{F06519A7-C6C9-9D4D-BF3E-A1179CA9FD0A}" srcOrd="3" destOrd="0" presId="urn:microsoft.com/office/officeart/2005/8/layout/default"/>
    <dgm:cxn modelId="{B4EB7898-8E79-9C40-BB41-69A5CB85F7EF}" type="presParOf" srcId="{0C709CDF-BF96-F947-95DD-5EF30CF65D26}" destId="{E706F5AD-EEA9-AF4B-832B-4CF7B5DB04AA}" srcOrd="4" destOrd="0" presId="urn:microsoft.com/office/officeart/2005/8/layout/default"/>
    <dgm:cxn modelId="{93773562-F92A-3E4F-8A97-D5881CB16141}" type="presParOf" srcId="{0C709CDF-BF96-F947-95DD-5EF30CF65D26}" destId="{DDE883DC-D717-B745-AE2C-2A3B0A2118C0}" srcOrd="5" destOrd="0" presId="urn:microsoft.com/office/officeart/2005/8/layout/default"/>
    <dgm:cxn modelId="{196EBEA5-9206-7846-A31D-1A860766FAF7}" type="presParOf" srcId="{0C709CDF-BF96-F947-95DD-5EF30CF65D26}" destId="{8C89A7A7-8644-3541-A7E8-B7B91FD83F48}" srcOrd="6" destOrd="0" presId="urn:microsoft.com/office/officeart/2005/8/layout/default"/>
    <dgm:cxn modelId="{FD53AE2B-2322-A64F-BF05-A953DD9F572D}" type="presParOf" srcId="{0C709CDF-BF96-F947-95DD-5EF30CF65D26}" destId="{557550E6-A378-D94C-96C7-5C0E533B650F}" srcOrd="7" destOrd="0" presId="urn:microsoft.com/office/officeart/2005/8/layout/default"/>
    <dgm:cxn modelId="{43D9F68F-0F1E-7E42-A2CC-B6DCEC8C1BDB}" type="presParOf" srcId="{0C709CDF-BF96-F947-95DD-5EF30CF65D26}" destId="{0C4877F6-64ED-0649-B940-EA7CF0EFBAC8}" srcOrd="8" destOrd="0" presId="urn:microsoft.com/office/officeart/2005/8/layout/default"/>
    <dgm:cxn modelId="{C7D71C62-E4F7-8F46-A142-038101A26C4E}" type="presParOf" srcId="{0C709CDF-BF96-F947-95DD-5EF30CF65D26}" destId="{E0290075-94DA-D84B-A49A-A6B48802996F}" srcOrd="9" destOrd="0" presId="urn:microsoft.com/office/officeart/2005/8/layout/default"/>
    <dgm:cxn modelId="{A1F59E96-36E7-334B-A898-D34594D0471C}" type="presParOf" srcId="{0C709CDF-BF96-F947-95DD-5EF30CF65D26}" destId="{78309AA7-CD85-AD41-AE29-3DE436FEFBC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77D9B-D3C4-514E-9D03-1D1FEF916C96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000" b="1" kern="1200"/>
            <a:t>多様な人材が、</a:t>
          </a:r>
          <a:r>
            <a:rPr lang="ja-JP" altLang="en-US" sz="3000" b="1" kern="1200"/>
            <a:t>強い</a:t>
          </a:r>
          <a:r>
            <a:rPr lang="ja-JP" sz="3000" b="1" kern="1200"/>
            <a:t>クラブを</a:t>
          </a:r>
          <a:r>
            <a:rPr lang="ja-JP" altLang="en-US" sz="3000" b="1" kern="1200"/>
            <a:t>つくる</a:t>
          </a:r>
          <a:r>
            <a:rPr lang="ja-JP" sz="3000" b="1" kern="1200"/>
            <a:t>（</a:t>
          </a:r>
          <a:r>
            <a:rPr lang="en-US" sz="3000" b="1" kern="1200" dirty="0"/>
            <a:t>Diversity)</a:t>
          </a:r>
          <a:endParaRPr lang="en-US" sz="3000" kern="1200" dirty="0"/>
        </a:p>
      </dsp:txBody>
      <dsp:txXfrm>
        <a:off x="0" y="40290"/>
        <a:ext cx="3286125" cy="1971675"/>
      </dsp:txXfrm>
    </dsp:sp>
    <dsp:sp modelId="{67C369C6-D346-494D-AE82-46135036F977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000" b="1" kern="1200"/>
            <a:t>一人一人の違いを理解し</a:t>
          </a:r>
          <a:r>
            <a:rPr lang="ja-JP" altLang="en-US" sz="3000" b="1" kern="1200"/>
            <a:t>て、</a:t>
          </a:r>
          <a:r>
            <a:rPr lang="ja-JP" sz="3000" b="1" kern="1200"/>
            <a:t>気遣い（</a:t>
          </a:r>
          <a:r>
            <a:rPr lang="en-US" sz="3000" b="1" kern="1200" dirty="0"/>
            <a:t>Equity)</a:t>
          </a:r>
          <a:endParaRPr lang="en-US" sz="3000" kern="1200" dirty="0"/>
        </a:p>
      </dsp:txBody>
      <dsp:txXfrm>
        <a:off x="3614737" y="40290"/>
        <a:ext cx="3286125" cy="1971675"/>
      </dsp:txXfrm>
    </dsp:sp>
    <dsp:sp modelId="{E706F5AD-EEA9-AF4B-832B-4CF7B5DB04AA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000" b="1" kern="1200"/>
            <a:t>「寛容の心」</a:t>
          </a:r>
          <a:endParaRPr lang="en-US" altLang="ja-JP" sz="3000" b="1" kern="1200" dirty="0"/>
        </a:p>
      </dsp:txBody>
      <dsp:txXfrm>
        <a:off x="7229475" y="40290"/>
        <a:ext cx="3286125" cy="1971675"/>
      </dsp:txXfrm>
    </dsp:sp>
    <dsp:sp modelId="{8C89A7A7-8644-3541-A7E8-B7B91FD83F48}">
      <dsp:nvSpPr>
        <dsp:cNvPr id="0" name=""/>
        <dsp:cNvSpPr/>
      </dsp:nvSpPr>
      <dsp:spPr>
        <a:xfrm>
          <a:off x="0" y="2340578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000" b="1" kern="1200"/>
            <a:t>会員が居心地よく同じ方向</a:t>
          </a:r>
          <a:r>
            <a:rPr lang="ja-JP" altLang="en-US" sz="3000" b="1" kern="1200"/>
            <a:t>を向いて</a:t>
          </a:r>
          <a:r>
            <a:rPr lang="ja-JP" sz="3000" b="1" kern="1200"/>
            <a:t>（</a:t>
          </a:r>
          <a:r>
            <a:rPr lang="en-US" sz="3000" b="1" kern="1200" dirty="0"/>
            <a:t>Inclusion)</a:t>
          </a:r>
          <a:endParaRPr lang="en-US" sz="3000" kern="1200" dirty="0"/>
        </a:p>
      </dsp:txBody>
      <dsp:txXfrm>
        <a:off x="0" y="2340578"/>
        <a:ext cx="3286125" cy="1971675"/>
      </dsp:txXfrm>
    </dsp:sp>
    <dsp:sp modelId="{0C4877F6-64ED-0649-B940-EA7CF0EFBAC8}">
      <dsp:nvSpPr>
        <dsp:cNvPr id="0" name=""/>
        <dsp:cNvSpPr/>
      </dsp:nvSpPr>
      <dsp:spPr>
        <a:xfrm>
          <a:off x="3614737" y="2340578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000" b="1" kern="1200"/>
            <a:t>会員一人一人を包み込むクラブ文化</a:t>
          </a:r>
          <a:endParaRPr lang="en-US" sz="3000" kern="1200" dirty="0"/>
        </a:p>
      </dsp:txBody>
      <dsp:txXfrm>
        <a:off x="3614737" y="2340578"/>
        <a:ext cx="3286125" cy="1971675"/>
      </dsp:txXfrm>
    </dsp:sp>
    <dsp:sp modelId="{78309AA7-CD85-AD41-AE29-3DE436FEFBC3}">
      <dsp:nvSpPr>
        <dsp:cNvPr id="0" name=""/>
        <dsp:cNvSpPr/>
      </dsp:nvSpPr>
      <dsp:spPr>
        <a:xfrm>
          <a:off x="7229475" y="2340578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DEI</a:t>
          </a:r>
          <a:r>
            <a:rPr lang="ja-JP" sz="3000" b="1" kern="1200"/>
            <a:t>を理解すれば帰属意識が育まれる（</a:t>
          </a:r>
          <a:r>
            <a:rPr lang="en-US" sz="3000" b="1" kern="1200"/>
            <a:t>Belonging)</a:t>
          </a:r>
          <a:endParaRPr lang="en-US" sz="3000" kern="1200"/>
        </a:p>
      </dsp:txBody>
      <dsp:txXfrm>
        <a:off x="7229475" y="2340578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4AECB-632E-3342-874B-11FBD77AB2C7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7CF34-D6EA-E548-812C-AA84D43392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04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D68E8C-7CDF-F39A-6423-78BD1A91B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DAB7B0-362D-92B7-DBD8-8A657301C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C4C107-6E4C-5323-52C5-E01820FC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7F49-3904-9542-A6A4-5480FA957B66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3D67CD-DD95-A0B5-7EFE-3658A4DE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FC6C1-08A8-CE56-FF59-A7FC089F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5DC5-0342-0F45-803C-61A98335D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08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F44BDE-BBA9-0CCF-4AEC-48A5A44C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B021294-5063-A920-C2EE-36C945DC1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5153B9-E9BF-705F-070B-2C0E6B4A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7F49-3904-9542-A6A4-5480FA957B66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BE822E-756D-B5AD-3F08-C5C70CF9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5EF0B7-1AEE-979A-6CFA-9D9ECB9B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5DC5-0342-0F45-803C-61A98335D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73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7CC3DEE-F44B-C105-7BC3-664844F7F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75A9F3D-D1F6-B3E4-6BF5-6681B3BEF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8DDDDA-36B1-1DBA-FCF0-30E58E0B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7F49-3904-9542-A6A4-5480FA957B66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6D244E-44E1-A43C-D37C-3DF69EA22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CB094D-15D6-9BCC-FAEC-7A84D919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5DC5-0342-0F45-803C-61A98335D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45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930641-1F6F-7AE6-DB77-E2B984AC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DC07B8-895C-19E2-0BA3-563A57AEE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97BCCC-6298-4ED6-93A6-4DD48433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7F49-3904-9542-A6A4-5480FA957B66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E22A03-9DD6-A0B1-C66F-1AA829B45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1C43FB-02E3-FDF0-4366-D66582F1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5DC5-0342-0F45-803C-61A98335D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26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FAEC4D-DBB5-FC10-3000-D6BDC5AA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B27BB1-16A4-E371-2377-1B71F92F7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DB84CA-EC95-62F8-ACDA-AAFDE789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7F49-3904-9542-A6A4-5480FA957B66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F228E7-CDDC-70D9-5262-7F85C95A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F473CF-96D9-3A40-427A-D55BC712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5DC5-0342-0F45-803C-61A98335D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1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BCEC3E-36AB-5FBF-B870-49F6468F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1CE07D-638F-A093-D27A-27E75E697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301F412-E9EC-0AAF-39A2-DE0D0A825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3F03F3-2E79-DB87-6A74-EE33696B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7F49-3904-9542-A6A4-5480FA957B66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9925BC-EEA0-E971-8E6F-8EDD1B66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0DA8C5-2A3B-44C0-A466-439098C4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5DC5-0342-0F45-803C-61A98335D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542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CFF3CA-8268-E509-44B1-FDAB428BD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3E90C7-F4E4-90D7-7452-D8A7EE764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6E3634-C6DF-73A6-854F-7379B570D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A0DC22-37DB-00E1-BC74-F4ACDE0DD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50574E7-7001-13EB-5F00-5CFB032C8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A4CE4A4-100D-F047-F90B-8DBBCF18A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7F49-3904-9542-A6A4-5480FA957B66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9EBCBEA-C9D8-F746-8CF7-DB24BAB62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0ED12E3-1820-71B0-BA16-64CCB8D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5DC5-0342-0F45-803C-61A98335D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532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22486-8D86-85C6-8133-03577498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DD8062F-4619-F74B-054E-1D2872F7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7F49-3904-9542-A6A4-5480FA957B66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847719B-77AB-8F44-CDA9-B424A67C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61CF7DA-F567-1D3E-6D22-003A7FA3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5DC5-0342-0F45-803C-61A98335D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31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0438DC9-4726-8603-D26A-02F20973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7F49-3904-9542-A6A4-5480FA957B66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742FF82-F2D9-A2B1-6549-784D8965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5B1B7C-44FB-0C31-5072-9AE4630A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5DC5-0342-0F45-803C-61A98335D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04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954827-74A4-4F38-AB30-B4F1C0D6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2443C8-6174-6E7E-2DFE-2131735C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F846B6C-CADC-4909-9544-9FF7B437B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9A8AC0-7CC3-6F0D-79BC-423B281F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7F49-3904-9542-A6A4-5480FA957B66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D8719E-5C12-F76C-782C-ACD6C765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83F464-3EF4-BA95-6DD5-564FDFC3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5DC5-0342-0F45-803C-61A98335D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249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C3CD02-118F-117F-10AB-8C0A254D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7BB3AEF-01B2-A1CB-766C-3BF1AA673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14099BE-8E96-1D98-C28F-64EECFECB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853EB6-6FD3-005E-CF6B-1E11CBD3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7F49-3904-9542-A6A4-5480FA957B66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D2D3B6-FA9F-2478-2AE4-0B6B214D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C88C57-9668-38BB-5F58-49B1F13A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5DC5-0342-0F45-803C-61A98335D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9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2E96AE6-6D94-C04D-1FC2-20C5F915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5F8959-5EDF-F247-02E6-46C46A816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31C29F-BF36-895C-44A8-CC001624C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17F49-3904-9542-A6A4-5480FA957B66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6A817B-B535-0066-0A7C-CBD28DF37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76E2C9-CB85-8749-C2F1-FA4B5C5FB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95DC5-0342-0F45-803C-61A98335D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11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7" name="Rectangle 310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965AACB2-7406-4D2B-3F86-25293D0E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8" y="364466"/>
            <a:ext cx="5866495" cy="16067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ja-JP" sz="32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2024-25</a:t>
            </a:r>
            <a:r>
              <a:rPr lang="ja-JP" altLang="en-US" sz="32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年度国際ロータリー</a:t>
            </a:r>
            <a:br>
              <a:rPr lang="en-US" altLang="ja-JP" sz="32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ja-JP" sz="32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ja-JP" altLang="en-US" sz="32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会長テーマ</a:t>
            </a:r>
            <a:endParaRPr kumimoji="1" lang="en-US" altLang="ja-JP" sz="3200" b="1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6DB1387-171C-E845-80F5-BCDBA41C011D}"/>
              </a:ext>
            </a:extLst>
          </p:cNvPr>
          <p:cNvSpPr txBox="1">
            <a:spLocks/>
          </p:cNvSpPr>
          <p:nvPr/>
        </p:nvSpPr>
        <p:spPr>
          <a:xfrm>
            <a:off x="639025" y="2335659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/>
              <a:t>The Magic of Rotary</a:t>
            </a:r>
          </a:p>
          <a:p>
            <a:pPr marL="0" indent="0" algn="ctr">
              <a:buNone/>
            </a:pPr>
            <a:r>
              <a:rPr lang="ja-JP" altLang="en-US" sz="2400" b="1"/>
              <a:t>「ロータリーのマジック」</a:t>
            </a:r>
            <a:endParaRPr lang="en-US" altLang="ja-JP" sz="2400" b="1" dirty="0"/>
          </a:p>
          <a:p>
            <a:pPr marL="0"/>
            <a:endParaRPr lang="en-US" altLang="ja-JP" sz="1500" b="1" dirty="0"/>
          </a:p>
          <a:p>
            <a:pPr marL="0" indent="0" algn="ctr">
              <a:buNone/>
            </a:pPr>
            <a:r>
              <a:rPr lang="ja-JP" altLang="en-US" sz="1500" b="1"/>
              <a:t>多くの人々を救うロータリーの力（</a:t>
            </a:r>
            <a:r>
              <a:rPr lang="en-US" altLang="ja-JP" sz="1500" b="1" dirty="0"/>
              <a:t>Magical Power)     </a:t>
            </a:r>
            <a:r>
              <a:rPr lang="ja-JP" altLang="en-US" sz="1500" b="1"/>
              <a:t>を認識してこれをさらに広げよう</a:t>
            </a:r>
            <a:endParaRPr lang="en-US" altLang="ja-JP" sz="1500" b="1" dirty="0"/>
          </a:p>
          <a:p>
            <a:pPr marL="0" indent="0">
              <a:buNone/>
            </a:pPr>
            <a:endParaRPr lang="en-US" altLang="ja-JP" sz="1500" b="1" dirty="0"/>
          </a:p>
          <a:p>
            <a:pPr marL="0" indent="0">
              <a:buNone/>
            </a:pPr>
            <a:r>
              <a:rPr lang="ja-JP" altLang="en-US" sz="1500" b="1"/>
              <a:t>　ドミニカ共和国で浄水器設置活動をした時、汚い水が</a:t>
            </a:r>
            <a:endParaRPr lang="en-US" altLang="ja-JP" sz="1500" b="1" dirty="0"/>
          </a:p>
          <a:p>
            <a:pPr marL="0" indent="0">
              <a:buNone/>
            </a:pPr>
            <a:r>
              <a:rPr lang="ja-JP" altLang="en-US" sz="1500" b="1"/>
              <a:t>きれいな水に変わったのをみて、「もう一度その魔法を</a:t>
            </a:r>
            <a:endParaRPr lang="en-US" altLang="ja-JP" sz="1500" b="1" dirty="0"/>
          </a:p>
          <a:p>
            <a:pPr marL="0" indent="0">
              <a:buNone/>
            </a:pPr>
            <a:r>
              <a:rPr lang="ja-JP" altLang="en-US" sz="1500" b="1"/>
              <a:t>見せて」と子供達は言った。きれいな水は子供達の人生</a:t>
            </a:r>
            <a:endParaRPr lang="en-US" altLang="ja-JP" sz="1500" b="1" dirty="0"/>
          </a:p>
          <a:p>
            <a:pPr marL="0" indent="0">
              <a:buNone/>
            </a:pPr>
            <a:r>
              <a:rPr lang="ja-JP" altLang="en-US" sz="1500" b="1"/>
              <a:t>を変える。それは私の人生も変えた。</a:t>
            </a:r>
            <a:endParaRPr lang="en-US" altLang="ja-JP" sz="1500" b="1" dirty="0"/>
          </a:p>
          <a:p>
            <a:pPr marL="0" indent="0">
              <a:buNone/>
            </a:pPr>
            <a:endParaRPr lang="en-US" altLang="ja-JP" sz="1500" b="1" dirty="0"/>
          </a:p>
          <a:p>
            <a:pPr marL="0" indent="0">
              <a:buNone/>
            </a:pPr>
            <a:r>
              <a:rPr lang="ja-JP" altLang="en-US" sz="1500" b="1"/>
              <a:t>　　</a:t>
            </a:r>
            <a:r>
              <a:rPr lang="ja-JP" altLang="en-US" sz="1500" b="1" u="sng"/>
              <a:t>測定可能で達成可能な奉仕プロジェクトの実践</a:t>
            </a:r>
            <a:endParaRPr lang="en-US" altLang="ja-JP" sz="1500" b="1" u="sng" dirty="0"/>
          </a:p>
        </p:txBody>
      </p:sp>
      <p:sp>
        <p:nvSpPr>
          <p:cNvPr id="3108" name="Oval 310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9" name="Arc 310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FAABBA82-35DE-FA82-F13C-6A32EAD35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1" r="-3" b="3271"/>
          <a:stretch/>
        </p:blipFill>
        <p:spPr>
          <a:xfrm>
            <a:off x="5367266" y="101653"/>
            <a:ext cx="4006085" cy="3463023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3" name="図 2" descr="黒いシャツを着ている人はスマイルしている&#10;&#10;中程度の精度で自動的に生成された説明">
            <a:extLst>
              <a:ext uri="{FF2B5EF4-FFF2-40B4-BE49-F238E27FC236}">
                <a16:creationId xmlns:a16="http://schemas.microsoft.com/office/drawing/2014/main" id="{0DD89145-1BB4-3534-4EF0-0C3C4E470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3741"/>
          <a:stretch/>
        </p:blipFill>
        <p:spPr>
          <a:xfrm>
            <a:off x="7269480" y="2366743"/>
            <a:ext cx="4905848" cy="452122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9" name="円/楕円 8">
            <a:extLst>
              <a:ext uri="{FF2B5EF4-FFF2-40B4-BE49-F238E27FC236}">
                <a16:creationId xmlns:a16="http://schemas.microsoft.com/office/drawing/2014/main" id="{8C89C279-A1DB-140C-83E7-B12C4A3916C9}"/>
              </a:ext>
            </a:extLst>
          </p:cNvPr>
          <p:cNvSpPr/>
          <p:nvPr/>
        </p:nvSpPr>
        <p:spPr>
          <a:xfrm>
            <a:off x="10305777" y="1213550"/>
            <a:ext cx="1177071" cy="1178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99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00943-4A35-8732-2B13-5E3F353C5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3F16DE1-0146-A335-5395-B19A6337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263191"/>
            <a:ext cx="6243636" cy="10777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ja-JP" altLang="en-US" sz="3600" b="1"/>
              <a:t>奉仕プロジェクト統括委員会</a:t>
            </a:r>
            <a:endParaRPr lang="ja-JP" altLang="en-US" sz="36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2D6FB4-0CC0-5FAD-1239-0BD59A6572EA}"/>
              </a:ext>
            </a:extLst>
          </p:cNvPr>
          <p:cNvSpPr txBox="1"/>
          <p:nvPr/>
        </p:nvSpPr>
        <p:spPr>
          <a:xfrm>
            <a:off x="600076" y="1665223"/>
            <a:ext cx="7348170" cy="50286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職業奉仕委員会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　　＊会員の職業スキルを活かした活動を推進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　　＊</a:t>
            </a:r>
            <a:r>
              <a:rPr lang="en-US" altLang="ja-JP" dirty="0"/>
              <a:t>VTT</a:t>
            </a:r>
            <a:r>
              <a:rPr lang="ja-JP" altLang="en-US"/>
              <a:t>活動の検討（医療・福祉・幼児教育等）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社会奉仕委員会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　　＊社会奉仕活動の実例を紹介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　　＊地域社会調査の実施を推奨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　　＊地区補助金の審査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国際奉仕委員会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　　＊「</a:t>
            </a:r>
            <a:r>
              <a:rPr lang="en-US" altLang="ja-JP" dirty="0"/>
              <a:t>TSUNAGU</a:t>
            </a:r>
            <a:r>
              <a:rPr lang="ja-JP" altLang="en-US"/>
              <a:t>」の運用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　　＊地区リソースネットワークの構築を検討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環境委員会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　　＊地区内企業のカーボンニュートラルへの取り組み支援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000" dirty="0"/>
          </a:p>
        </p:txBody>
      </p:sp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26A20AA2-0F28-B603-1585-4BE1D371A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1" r="-3" b="3271"/>
          <a:stretch/>
        </p:blipFill>
        <p:spPr>
          <a:xfrm>
            <a:off x="6887561" y="802058"/>
            <a:ext cx="5137228" cy="43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9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31C0E-6A6B-08D4-4ADC-3A7B9E05A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B2A6AF4-8E2E-8BC7-44A2-91613FA9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263191"/>
            <a:ext cx="6243636" cy="10777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ja-JP" altLang="en-US" sz="3600" b="1"/>
              <a:t>青少年プロジェクト統括委員会</a:t>
            </a:r>
            <a:endParaRPr lang="ja-JP" altLang="en-US" sz="36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8DE79C-C016-B5E1-2975-C9DB48579F6D}"/>
              </a:ext>
            </a:extLst>
          </p:cNvPr>
          <p:cNvSpPr txBox="1"/>
          <p:nvPr/>
        </p:nvSpPr>
        <p:spPr>
          <a:xfrm>
            <a:off x="342897" y="1719995"/>
            <a:ext cx="7089533" cy="48748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統括委員会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　＊ロータリー希望の風奨学金の継続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インターアクト委員会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　＊地区内インターアクトクラブとの連携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　＊海外派遣研修の継続（台北２３２２地区他）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青少年交換委員会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　＊青少年交換の実施の継続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　＊一般財団法人</a:t>
            </a:r>
            <a:r>
              <a:rPr lang="en-US" altLang="ja-JP" sz="2000" dirty="0"/>
              <a:t>ROTEX</a:t>
            </a:r>
            <a:r>
              <a:rPr lang="ja-JP" altLang="en-US" sz="2000"/>
              <a:t>との連携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2000" dirty="0"/>
              <a:t>RYLA</a:t>
            </a:r>
            <a:r>
              <a:rPr lang="ja-JP" altLang="en-US" sz="2000"/>
              <a:t>委員会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　＊青少年指導者養成プログラムの継続</a:t>
            </a:r>
            <a:endParaRPr lang="en-US" altLang="ja-JP" sz="2000" dirty="0"/>
          </a:p>
        </p:txBody>
      </p:sp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656DE76B-7CDD-67AF-6ADE-AAA66B86E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1" r="-3" b="3271"/>
          <a:stretch/>
        </p:blipFill>
        <p:spPr>
          <a:xfrm>
            <a:off x="6887561" y="802058"/>
            <a:ext cx="5137228" cy="43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4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CD804-C9A6-95DB-FE20-345C258AD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F11847F-FA53-C0A5-B532-F54A0D62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263191"/>
            <a:ext cx="6243636" cy="10777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3600" b="1"/>
              <a:t>ロータリー財団統括委員会</a:t>
            </a:r>
            <a:endParaRPr lang="ja-JP" altLang="en-US" sz="36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01CDE6-6214-67F0-9D49-6DA37CB7989A}"/>
              </a:ext>
            </a:extLst>
          </p:cNvPr>
          <p:cNvSpPr txBox="1"/>
          <p:nvPr/>
        </p:nvSpPr>
        <p:spPr>
          <a:xfrm>
            <a:off x="342899" y="2071689"/>
            <a:ext cx="6500814" cy="3871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altLang="ja-JP" sz="2000" b="1" dirty="0"/>
          </a:p>
        </p:txBody>
      </p:sp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0774DDB9-3596-C677-C2A6-97E85F5EB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1" r="-3" b="3271"/>
          <a:stretch/>
        </p:blipFill>
        <p:spPr>
          <a:xfrm>
            <a:off x="6887561" y="802058"/>
            <a:ext cx="5137228" cy="439071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0C6666-86D3-C311-5BA1-3D3718E22CF7}"/>
              </a:ext>
            </a:extLst>
          </p:cNvPr>
          <p:cNvSpPr txBox="1"/>
          <p:nvPr/>
        </p:nvSpPr>
        <p:spPr>
          <a:xfrm>
            <a:off x="1031631" y="1502688"/>
            <a:ext cx="61311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/>
              <a:t>統括委員会</a:t>
            </a:r>
            <a:endParaRPr kumimoji="1" lang="en-US" altLang="ja-JP" b="1" dirty="0"/>
          </a:p>
          <a:p>
            <a:r>
              <a:rPr lang="ja-JP" altLang="en-US"/>
              <a:t>　　＊ロータリー財団関係全委員会をスムーズに継続</a:t>
            </a:r>
            <a:endParaRPr lang="en-US" altLang="ja-JP" dirty="0"/>
          </a:p>
          <a:p>
            <a:r>
              <a:rPr kumimoji="1" lang="ja-JP" altLang="en-US" b="1"/>
              <a:t>財団資金管理・寄付推進委員会</a:t>
            </a:r>
            <a:endParaRPr kumimoji="1" lang="en-US" altLang="ja-JP" b="1" dirty="0"/>
          </a:p>
          <a:p>
            <a:r>
              <a:rPr lang="ja-JP" altLang="en-US"/>
              <a:t>　　＊財団資金の活用の具体的な事例を紹介</a:t>
            </a:r>
            <a:endParaRPr lang="en-US" altLang="ja-JP" dirty="0"/>
          </a:p>
          <a:p>
            <a:r>
              <a:rPr lang="ja-JP" altLang="en-US"/>
              <a:t>　　＊ポールハリスソサイエティーの会員増強</a:t>
            </a:r>
            <a:endParaRPr kumimoji="1" lang="en-US" altLang="ja-JP" dirty="0"/>
          </a:p>
          <a:p>
            <a:r>
              <a:rPr kumimoji="1" lang="ja-JP" altLang="en-US" b="1"/>
              <a:t>グローバル補助金プロジェクト委員会</a:t>
            </a:r>
            <a:endParaRPr kumimoji="1" lang="en-US" altLang="ja-JP" b="1" dirty="0"/>
          </a:p>
          <a:p>
            <a:r>
              <a:rPr lang="ja-JP" altLang="en-US"/>
              <a:t>　　＊</a:t>
            </a:r>
            <a:r>
              <a:rPr lang="en-US" altLang="ja-JP" dirty="0"/>
              <a:t>GG</a:t>
            </a:r>
            <a:r>
              <a:rPr lang="ja-JP" altLang="en-US"/>
              <a:t>プロジェクトの推進（パキンスタンとの連携）</a:t>
            </a:r>
            <a:endParaRPr lang="en-US" altLang="ja-JP" dirty="0"/>
          </a:p>
          <a:p>
            <a:r>
              <a:rPr lang="ja-JP" altLang="en-US" b="1"/>
              <a:t>地区補助金プロジェクト委員会</a:t>
            </a:r>
            <a:endParaRPr lang="en-US" altLang="ja-JP" b="1" dirty="0"/>
          </a:p>
          <a:p>
            <a:r>
              <a:rPr kumimoji="1" lang="ja-JP" altLang="en-US"/>
              <a:t>　　＊地区内クラブの地区補助金活用の推進</a:t>
            </a:r>
            <a:endParaRPr kumimoji="1" lang="en-US" altLang="ja-JP" dirty="0"/>
          </a:p>
          <a:p>
            <a:r>
              <a:rPr lang="ja-JP" altLang="en-US"/>
              <a:t>　　＊</a:t>
            </a:r>
            <a:r>
              <a:rPr lang="en-US" altLang="ja-JP" dirty="0"/>
              <a:t>RAC</a:t>
            </a:r>
            <a:r>
              <a:rPr lang="ja-JP" altLang="en-US"/>
              <a:t>の補助金使用の要件を再検討（寄付金の徴収）</a:t>
            </a:r>
            <a:endParaRPr lang="en-US" altLang="ja-JP" dirty="0"/>
          </a:p>
          <a:p>
            <a:r>
              <a:rPr lang="ja-JP" altLang="en-US" b="1"/>
              <a:t>奨学生・学友委員会</a:t>
            </a:r>
            <a:endParaRPr lang="en-US" altLang="ja-JP" b="1" dirty="0"/>
          </a:p>
          <a:p>
            <a:r>
              <a:rPr lang="ja-JP" altLang="en-US"/>
              <a:t>　　＊奨学生の支援</a:t>
            </a:r>
            <a:endParaRPr lang="en-US" altLang="ja-JP" dirty="0"/>
          </a:p>
          <a:p>
            <a:r>
              <a:rPr lang="ja-JP" altLang="en-US"/>
              <a:t>　　＊奨学生出身者の社会貢献事例を紹介</a:t>
            </a:r>
            <a:endParaRPr lang="en-US" altLang="ja-JP" dirty="0"/>
          </a:p>
          <a:p>
            <a:r>
              <a:rPr lang="ja-JP" altLang="en-US" b="1"/>
              <a:t>ロータリーポリオプラス委員会</a:t>
            </a:r>
            <a:endParaRPr lang="en-US" altLang="ja-JP" b="1" dirty="0"/>
          </a:p>
          <a:p>
            <a:r>
              <a:rPr lang="ja-JP" altLang="en-US"/>
              <a:t>　　＊ポリオプラスソサエティーの会員増強</a:t>
            </a:r>
            <a:endParaRPr lang="en-US" altLang="ja-JP" dirty="0"/>
          </a:p>
          <a:p>
            <a:r>
              <a:rPr lang="ja-JP" altLang="en-US" b="1"/>
              <a:t>平和フェローシップ委員会</a:t>
            </a:r>
            <a:endParaRPr lang="en-US" altLang="ja-JP" b="1" dirty="0"/>
          </a:p>
          <a:p>
            <a:r>
              <a:rPr lang="ja-JP" altLang="en-US"/>
              <a:t>　　＊ロータリー平和フェローのプロジェクトの紹介促進</a:t>
            </a:r>
            <a:endParaRPr lang="en-US" altLang="ja-JP" dirty="0"/>
          </a:p>
          <a:p>
            <a:r>
              <a:rPr lang="ja-JP" altLang="en-US"/>
              <a:t>　　＊平和フェローによる卓話や講演を企画・運営</a:t>
            </a:r>
            <a:endParaRPr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926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928C6-ED73-192D-569C-4225F8DC9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930BBC5-C24A-550D-A003-6D1BF9BD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55" y="3300046"/>
            <a:ext cx="6243636" cy="10777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ja-JP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RAC</a:t>
            </a:r>
            <a:r>
              <a:rPr lang="ja-JP" alt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拡大委員会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C519C9-0436-12CC-439A-5D4D351E9A96}"/>
              </a:ext>
            </a:extLst>
          </p:cNvPr>
          <p:cNvSpPr txBox="1"/>
          <p:nvPr/>
        </p:nvSpPr>
        <p:spPr>
          <a:xfrm>
            <a:off x="914034" y="1868614"/>
            <a:ext cx="6082078" cy="972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＊米山奨学生制度の運営・サポート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＊米山奨学生の選定・サポート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000" dirty="0"/>
          </a:p>
        </p:txBody>
      </p:sp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6B4054D1-2E65-ABEE-77C2-69814E2CE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1" r="-3" b="3271"/>
          <a:stretch/>
        </p:blipFill>
        <p:spPr>
          <a:xfrm>
            <a:off x="6887561" y="802058"/>
            <a:ext cx="5137228" cy="4390718"/>
          </a:xfrm>
          <a:prstGeom prst="rect">
            <a:avLst/>
          </a:prstGeom>
        </p:spPr>
      </p:pic>
      <p:sp>
        <p:nvSpPr>
          <p:cNvPr id="4" name="タイトル 2">
            <a:extLst>
              <a:ext uri="{FF2B5EF4-FFF2-40B4-BE49-F238E27FC236}">
                <a16:creationId xmlns:a16="http://schemas.microsoft.com/office/drawing/2014/main" id="{FD947FDC-7ED9-BB8D-4673-F5525C177A3D}"/>
              </a:ext>
            </a:extLst>
          </p:cNvPr>
          <p:cNvSpPr txBox="1">
            <a:spLocks/>
          </p:cNvSpPr>
          <p:nvPr/>
        </p:nvSpPr>
        <p:spPr>
          <a:xfrm>
            <a:off x="752476" y="415591"/>
            <a:ext cx="6243636" cy="1077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/>
              <a:t>米山記念奨学委員会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C27837-9C40-8802-80F6-92197D96999E}"/>
              </a:ext>
            </a:extLst>
          </p:cNvPr>
          <p:cNvSpPr txBox="1"/>
          <p:nvPr/>
        </p:nvSpPr>
        <p:spPr>
          <a:xfrm>
            <a:off x="859759" y="4647804"/>
            <a:ext cx="6082078" cy="972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＊</a:t>
            </a:r>
            <a:r>
              <a:rPr lang="en-US" altLang="ja-JP" sz="2000" dirty="0"/>
              <a:t>RAC</a:t>
            </a:r>
            <a:r>
              <a:rPr lang="ja-JP" altLang="en-US" sz="2000"/>
              <a:t>の更なる拡大（特に地区内大学との連携）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＊青少年プロジェクト統括委員会との連携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38040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F8AB0A-0F93-9C85-F75D-DB832B0F1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B90F171C-A2B5-941D-C23F-32EA85319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1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D6B7B4-7A5C-5244-A496-99C698B29663}"/>
              </a:ext>
            </a:extLst>
          </p:cNvPr>
          <p:cNvSpPr txBox="1"/>
          <p:nvPr/>
        </p:nvSpPr>
        <p:spPr>
          <a:xfrm>
            <a:off x="350520" y="2743200"/>
            <a:ext cx="6492240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 b="1"/>
              <a:t>　＊紙ベースの冊子とスマートフォン対応の</a:t>
            </a:r>
            <a:endParaRPr lang="en-US" altLang="ja-JP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 b="1"/>
              <a:t>　　　　　　　　　　　　　　　デジタル版を用意</a:t>
            </a:r>
            <a:endParaRPr lang="en-US" altLang="ja-JP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 b="1"/>
              <a:t>　＊デジタル版はメルマガ形式で、</a:t>
            </a:r>
            <a:endParaRPr lang="en-US" altLang="ja-JP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 b="1"/>
              <a:t>　　　　　　　　　　動画のコンテンツを多数用意</a:t>
            </a:r>
            <a:endParaRPr lang="en-US" altLang="ja-JP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 b="1"/>
              <a:t>　＊新入会員の動画紹介を採用</a:t>
            </a:r>
            <a:endParaRPr lang="en-US" altLang="ja-JP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000" dirty="0"/>
          </a:p>
        </p:txBody>
      </p:sp>
      <p:sp>
        <p:nvSpPr>
          <p:cNvPr id="4" name="タイトル 2">
            <a:extLst>
              <a:ext uri="{FF2B5EF4-FFF2-40B4-BE49-F238E27FC236}">
                <a16:creationId xmlns:a16="http://schemas.microsoft.com/office/drawing/2014/main" id="{4F81FF43-2C9E-2F53-2287-105D8E458DC8}"/>
              </a:ext>
            </a:extLst>
          </p:cNvPr>
          <p:cNvSpPr txBox="1">
            <a:spLocks/>
          </p:cNvSpPr>
          <p:nvPr/>
        </p:nvSpPr>
        <p:spPr>
          <a:xfrm>
            <a:off x="1895476" y="912923"/>
            <a:ext cx="4200524" cy="1077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 sz="4000" b="1"/>
              <a:t>月信委員会</a:t>
            </a:r>
          </a:p>
        </p:txBody>
      </p:sp>
    </p:spTree>
    <p:extLst>
      <p:ext uri="{BB962C8B-B14F-4D97-AF65-F5344CB8AC3E}">
        <p14:creationId xmlns:p14="http://schemas.microsoft.com/office/powerpoint/2010/main" val="62220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3CCBC3-5774-B2E3-0E45-C0D337A47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図 7" descr="ロゴ, 会社名&#10;&#10;自動的に生成された説明">
            <a:extLst>
              <a:ext uri="{FF2B5EF4-FFF2-40B4-BE49-F238E27FC236}">
                <a16:creationId xmlns:a16="http://schemas.microsoft.com/office/drawing/2014/main" id="{EEA0DC56-C49E-3D3B-F969-9CCEF7A34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93" b="2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Picture 2" descr="WestJet Adds Extra Flights to Canada From Caribbean and Mexico |  TravelPulse Canada">
            <a:extLst>
              <a:ext uri="{FF2B5EF4-FFF2-40B4-BE49-F238E27FC236}">
                <a16:creationId xmlns:a16="http://schemas.microsoft.com/office/drawing/2014/main" id="{3CE961D8-E5DD-0AE1-9DCC-54197EDBA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6" r="25679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カナダ第5の都市「カルガリー」！｜カナダ留学・海外生活はWLP さん">
            <a:extLst>
              <a:ext uri="{FF2B5EF4-FFF2-40B4-BE49-F238E27FC236}">
                <a16:creationId xmlns:a16="http://schemas.microsoft.com/office/drawing/2014/main" id="{D8218744-7D4F-9761-2FBA-AEAA76B4F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1" r="-1" b="17672"/>
          <a:stretch/>
        </p:blipFill>
        <p:spPr bwMode="auto"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6D64F9C-0CC8-FDC0-384E-D3B11903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国際大会への参加を！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615CD5-170B-65B1-8A6D-3C52412F133B}"/>
              </a:ext>
            </a:extLst>
          </p:cNvPr>
          <p:cNvSpPr txBox="1"/>
          <p:nvPr/>
        </p:nvSpPr>
        <p:spPr>
          <a:xfrm>
            <a:off x="266132" y="2863907"/>
            <a:ext cx="4922338" cy="3249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2000" b="1"/>
              <a:t>カルガリー世界大会</a:t>
            </a:r>
            <a:r>
              <a:rPr lang="ja-JP" altLang="en-US" sz="2000" b="1"/>
              <a:t>　</a:t>
            </a:r>
            <a:r>
              <a:rPr lang="en-US" altLang="ja-JP" sz="2000" b="1" dirty="0"/>
              <a:t>2025.6.21-25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kumimoji="1" lang="en-US" altLang="ja-JP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2000" b="1"/>
              <a:t>千葉ナイト　</a:t>
            </a:r>
            <a:r>
              <a:rPr kumimoji="1" lang="en-US" altLang="ja-JP" sz="2000" b="1" dirty="0"/>
              <a:t>20.25.6.21</a:t>
            </a:r>
            <a:r>
              <a:rPr kumimoji="1" lang="ja-JP" altLang="en-US" sz="2000" b="1"/>
              <a:t>（予定）</a:t>
            </a:r>
            <a:endParaRPr kumimoji="1" lang="en-US" altLang="ja-JP" sz="20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ja-JP" altLang="en-US" sz="2000" b="1"/>
              <a:t>５０人の参加を目標とする</a:t>
            </a:r>
            <a:endParaRPr lang="en-US" altLang="ja-JP" sz="20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ja-JP" altLang="en-US" sz="2000" b="1"/>
              <a:t>ダイレクト便（</a:t>
            </a:r>
            <a:r>
              <a:rPr lang="en-US" altLang="ja-JP" sz="2000" b="1" dirty="0"/>
              <a:t>WESTJET</a:t>
            </a:r>
            <a:r>
              <a:rPr lang="ja-JP" altLang="en-US" sz="2000" b="1"/>
              <a:t>）の広報</a:t>
            </a:r>
            <a:endParaRPr lang="en-US" altLang="ja-JP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2000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05780A7-D875-6A32-4CD6-3B4C9B824074}"/>
              </a:ext>
            </a:extLst>
          </p:cNvPr>
          <p:cNvSpPr txBox="1">
            <a:spLocks/>
          </p:cNvSpPr>
          <p:nvPr/>
        </p:nvSpPr>
        <p:spPr>
          <a:xfrm>
            <a:off x="1385888" y="2365424"/>
            <a:ext cx="9929814" cy="4363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900" b="1"/>
              <a:t>　</a:t>
            </a: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265223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B2D6B3-3BBC-9998-4641-1BA1B39A1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図 7" descr="ロゴ, 会社名&#10;&#10;自動的に生成された説明">
            <a:extLst>
              <a:ext uri="{FF2B5EF4-FFF2-40B4-BE49-F238E27FC236}">
                <a16:creationId xmlns:a16="http://schemas.microsoft.com/office/drawing/2014/main" id="{D376E917-54FC-D1AB-C6B5-BE55DCE7A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8" r="28965"/>
          <a:stretch/>
        </p:blipFill>
        <p:spPr>
          <a:xfrm>
            <a:off x="7670241" y="365358"/>
            <a:ext cx="3645461" cy="5197241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6" name="Picture 2" descr="幕張ホール｜宴会場｜TKP東京ベイ幕張ホール さん">
            <a:extLst>
              <a:ext uri="{FF2B5EF4-FFF2-40B4-BE49-F238E27FC236}">
                <a16:creationId xmlns:a16="http://schemas.microsoft.com/office/drawing/2014/main" id="{75381D03-C83C-C3D5-CB77-4823A056D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r="1" b="1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久能カントリー倶楽部 さん">
            <a:extLst>
              <a:ext uri="{FF2B5EF4-FFF2-40B4-BE49-F238E27FC236}">
                <a16:creationId xmlns:a16="http://schemas.microsoft.com/office/drawing/2014/main" id="{F072BE46-2C97-6A1C-D432-B1543C93A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3" b="1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7" name="Freeform: Shape 1036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0CB0580-0845-5CAD-6771-492D6B39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36" y="883842"/>
            <a:ext cx="355396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地区大会</a:t>
            </a:r>
            <a:br>
              <a:rPr lang="en-US" altLang="ja-JP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ja-JP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ja-JP" altLang="en-US"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地区大会記念ゴルフ大会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EE4737-9EB7-A776-54E0-21E6571FDA31}"/>
              </a:ext>
            </a:extLst>
          </p:cNvPr>
          <p:cNvSpPr txBox="1"/>
          <p:nvPr/>
        </p:nvSpPr>
        <p:spPr>
          <a:xfrm>
            <a:off x="105136" y="3827390"/>
            <a:ext cx="3544824" cy="193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ja-JP" altLang="en-US" sz="1700" b="1"/>
              <a:t>地区大会</a:t>
            </a:r>
            <a:r>
              <a:rPr lang="en-US" altLang="ja-JP" sz="1700" b="1" dirty="0"/>
              <a:t>  </a:t>
            </a:r>
            <a:r>
              <a:rPr kumimoji="1" lang="en-US" altLang="ja-JP" sz="1700" b="1" dirty="0"/>
              <a:t>2025. 2. 8-9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ja-JP" sz="1700" b="1" dirty="0"/>
              <a:t>TKP</a:t>
            </a:r>
            <a:r>
              <a:rPr lang="ja-JP" altLang="en-US" sz="1700" b="1"/>
              <a:t>東京ベイ幕張ホール</a:t>
            </a:r>
            <a:endParaRPr kumimoji="1" lang="en-US" altLang="ja-JP" sz="17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7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ja-JP" altLang="en-US" sz="1700" b="1"/>
              <a:t>記念ゴルフ大会　</a:t>
            </a:r>
            <a:r>
              <a:rPr lang="en-US" altLang="ja-JP" sz="1700" b="1" dirty="0"/>
              <a:t>2025.4.23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ja-JP" altLang="en-US" sz="1700" b="1"/>
              <a:t>久能カントリークラブ</a:t>
            </a:r>
            <a:endParaRPr lang="en-US" altLang="ja-JP" sz="1700" b="1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0FAED369-DC53-AAAD-693E-F812DC31BA80}"/>
              </a:ext>
            </a:extLst>
          </p:cNvPr>
          <p:cNvSpPr txBox="1">
            <a:spLocks/>
          </p:cNvSpPr>
          <p:nvPr/>
        </p:nvSpPr>
        <p:spPr>
          <a:xfrm>
            <a:off x="1385888" y="2365424"/>
            <a:ext cx="9929814" cy="4363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900" b="1"/>
              <a:t>　</a:t>
            </a: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388925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6DB1387-171C-E845-80F5-BCDBA41C011D}"/>
              </a:ext>
            </a:extLst>
          </p:cNvPr>
          <p:cNvSpPr txBox="1">
            <a:spLocks/>
          </p:cNvSpPr>
          <p:nvPr/>
        </p:nvSpPr>
        <p:spPr>
          <a:xfrm>
            <a:off x="1055901" y="2072366"/>
            <a:ext cx="9929814" cy="4363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ja-JP" sz="2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B62360-657E-DDFD-3083-695106A9962D}"/>
              </a:ext>
            </a:extLst>
          </p:cNvPr>
          <p:cNvSpPr txBox="1"/>
          <p:nvPr/>
        </p:nvSpPr>
        <p:spPr>
          <a:xfrm>
            <a:off x="3453502" y="277382"/>
            <a:ext cx="51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u="sng" dirty="0"/>
              <a:t>Rotary Action Plan</a:t>
            </a:r>
            <a:endParaRPr kumimoji="1" lang="ja-JP" altLang="en-US" sz="3200" b="1" u="sng"/>
          </a:p>
        </p:txBody>
      </p:sp>
      <p:pic>
        <p:nvPicPr>
          <p:cNvPr id="1026" name="Picture 2" descr="Rotary District 6780">
            <a:extLst>
              <a:ext uri="{FF2B5EF4-FFF2-40B4-BE49-F238E27FC236}">
                <a16:creationId xmlns:a16="http://schemas.microsoft.com/office/drawing/2014/main" id="{089BE35C-DE1E-35C1-AA4D-ECA9F4C45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041260"/>
            <a:ext cx="5715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C2E9A74-C09B-2213-24E5-0CDE96802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254360"/>
            <a:ext cx="7772400" cy="255985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5A3D51-2B36-9997-8A10-1F12F26DD950}"/>
              </a:ext>
            </a:extLst>
          </p:cNvPr>
          <p:cNvSpPr txBox="1"/>
          <p:nvPr/>
        </p:nvSpPr>
        <p:spPr>
          <a:xfrm>
            <a:off x="9019804" y="1145521"/>
            <a:ext cx="30811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/>
              <a:t>私たちの届く範囲を拡大していこう</a:t>
            </a:r>
            <a:endParaRPr kumimoji="1" lang="en-US" altLang="ja-JP" sz="1400" b="1" dirty="0"/>
          </a:p>
          <a:p>
            <a:endParaRPr lang="en-US" altLang="ja-JP" sz="1200" dirty="0"/>
          </a:p>
          <a:p>
            <a:pPr algn="ctr"/>
            <a:r>
              <a:rPr kumimoji="1" lang="ja-JP" altLang="en-US" sz="1200"/>
              <a:t>　会員基盤や参加者を多様に</a:t>
            </a:r>
            <a:endParaRPr kumimoji="1" lang="en-US" altLang="ja-JP" sz="1200" dirty="0"/>
          </a:p>
          <a:p>
            <a:pPr algn="ctr"/>
            <a:r>
              <a:rPr lang="ja-JP" altLang="en-US" sz="1200"/>
              <a:t>ロータリー参加の新しい道筋を創造</a:t>
            </a:r>
            <a:endParaRPr lang="en-US" altLang="ja-JP" sz="1200" dirty="0"/>
          </a:p>
          <a:p>
            <a:pPr algn="ctr"/>
            <a:r>
              <a:rPr lang="ja-JP" altLang="en-US" sz="1200"/>
              <a:t>ロータリーの開放性とアピール力</a:t>
            </a:r>
            <a:endParaRPr lang="en-US" altLang="ja-JP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668F3C3-4CD4-42C4-FDE6-E73EAA7F0196}"/>
              </a:ext>
            </a:extLst>
          </p:cNvPr>
          <p:cNvSpPr txBox="1"/>
          <p:nvPr/>
        </p:nvSpPr>
        <p:spPr>
          <a:xfrm>
            <a:off x="9019804" y="2887069"/>
            <a:ext cx="28600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/>
              <a:t>私達の適応する能力を高めよう</a:t>
            </a:r>
            <a:endParaRPr lang="en-US" altLang="ja-JP" sz="1400" b="1" dirty="0"/>
          </a:p>
          <a:p>
            <a:endParaRPr kumimoji="1" lang="en-US" altLang="ja-JP" sz="1200" dirty="0"/>
          </a:p>
          <a:p>
            <a:pPr algn="ctr"/>
            <a:r>
              <a:rPr lang="ja-JP" altLang="en-US" sz="1200"/>
              <a:t>研究と確信、リスクをいとわない文化</a:t>
            </a:r>
            <a:endParaRPr lang="en-US" altLang="ja-JP" sz="1200" dirty="0"/>
          </a:p>
          <a:p>
            <a:pPr algn="ctr"/>
            <a:r>
              <a:rPr kumimoji="1" lang="ja-JP" altLang="en-US" sz="1200"/>
              <a:t>ガバナンスや構造の合理化</a:t>
            </a:r>
            <a:endParaRPr kumimoji="1" lang="en-US" altLang="ja-JP" sz="1200" dirty="0"/>
          </a:p>
          <a:p>
            <a:pPr algn="ctr"/>
            <a:r>
              <a:rPr lang="ja-JP" altLang="en-US" sz="1200"/>
              <a:t>意思決定に多様な支店</a:t>
            </a:r>
            <a:endParaRPr kumimoji="1" lang="ja-JP" altLang="en-US" sz="12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CA88089-4BDF-3386-1B09-F4129C5AA066}"/>
              </a:ext>
            </a:extLst>
          </p:cNvPr>
          <p:cNvSpPr txBox="1"/>
          <p:nvPr/>
        </p:nvSpPr>
        <p:spPr>
          <a:xfrm>
            <a:off x="312160" y="1129384"/>
            <a:ext cx="2926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/>
              <a:t>私たちの影響力をもっと増やそう</a:t>
            </a:r>
            <a:endParaRPr lang="en-US" altLang="ja-JP" sz="1400" b="1" dirty="0"/>
          </a:p>
          <a:p>
            <a:endParaRPr kumimoji="1" lang="en-US" altLang="ja-JP" sz="1400" dirty="0"/>
          </a:p>
          <a:p>
            <a:pPr algn="ctr"/>
            <a:r>
              <a:rPr lang="ja-JP" altLang="en-US" sz="1200"/>
              <a:t>　ロータリーのプログラムや体験に焦点</a:t>
            </a:r>
            <a:endParaRPr lang="en-US" altLang="ja-JP" sz="1200" dirty="0"/>
          </a:p>
          <a:p>
            <a:pPr algn="ctr"/>
            <a:r>
              <a:rPr kumimoji="1" lang="ja-JP" altLang="en-US" sz="1200"/>
              <a:t>　　活動成果を測る能力</a:t>
            </a:r>
            <a:endParaRPr kumimoji="1" lang="en-US" altLang="ja-JP" sz="1200" dirty="0"/>
          </a:p>
          <a:p>
            <a:pPr algn="ctr"/>
            <a:r>
              <a:rPr lang="ja-JP" altLang="en-US" sz="1200"/>
              <a:t>ポリオの根絶</a:t>
            </a:r>
            <a:endParaRPr kumimoji="1" lang="ja-JP" altLang="en-US" sz="12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7F6C403-EC12-8817-9167-61C786EDB0C2}"/>
              </a:ext>
            </a:extLst>
          </p:cNvPr>
          <p:cNvSpPr txBox="1"/>
          <p:nvPr/>
        </p:nvSpPr>
        <p:spPr>
          <a:xfrm>
            <a:off x="190005" y="2905780"/>
            <a:ext cx="304849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/>
              <a:t>携わる人の関わりを増進させよう</a:t>
            </a:r>
            <a:endParaRPr lang="en-US" altLang="ja-JP" sz="1400" b="1" dirty="0"/>
          </a:p>
          <a:p>
            <a:endParaRPr kumimoji="1" lang="en-US" altLang="ja-JP" sz="1200" dirty="0"/>
          </a:p>
          <a:p>
            <a:pPr algn="ctr"/>
            <a:r>
              <a:rPr lang="ja-JP" altLang="en-US" sz="1200"/>
              <a:t>クラブ会員の積極的参加</a:t>
            </a:r>
            <a:endParaRPr lang="en-US" altLang="ja-JP" sz="1200" dirty="0"/>
          </a:p>
          <a:p>
            <a:pPr algn="ctr"/>
            <a:r>
              <a:rPr kumimoji="1" lang="ja-JP" altLang="en-US" sz="1200"/>
              <a:t>個人的・職業的な繋がりを構築</a:t>
            </a:r>
            <a:endParaRPr kumimoji="1" lang="en-US" altLang="ja-JP" sz="1200" dirty="0"/>
          </a:p>
          <a:p>
            <a:pPr algn="ctr"/>
            <a:r>
              <a:rPr lang="ja-JP" altLang="en-US" sz="1200"/>
              <a:t>リーダーシップの育成・スキルアップ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69459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9E72E0-1BB9-AE3E-BC05-6EE3A07545EB}"/>
              </a:ext>
            </a:extLst>
          </p:cNvPr>
          <p:cNvSpPr txBox="1"/>
          <p:nvPr/>
        </p:nvSpPr>
        <p:spPr>
          <a:xfrm>
            <a:off x="2892854" y="207554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世界で良いことをしよう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A769483-0AE8-9136-3BCF-10D2F68E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55" y="1574308"/>
            <a:ext cx="10916423" cy="507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965AACB2-7406-4D2B-3F86-25293D0E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基本的考え方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6DB1387-171C-E845-80F5-BCDBA41C011D}"/>
              </a:ext>
            </a:extLst>
          </p:cNvPr>
          <p:cNvSpPr txBox="1">
            <a:spLocks/>
          </p:cNvSpPr>
          <p:nvPr/>
        </p:nvSpPr>
        <p:spPr>
          <a:xfrm>
            <a:off x="1371599" y="2318196"/>
            <a:ext cx="10201276" cy="4245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/>
              <a:t>　</a:t>
            </a:r>
            <a:r>
              <a:rPr lang="ja-JP" altLang="en-US" b="1" u="sng"/>
              <a:t>主役は、クラブでありロータリアンである</a:t>
            </a:r>
            <a:endParaRPr lang="en-US" altLang="ja-JP" sz="2000" b="1" u="sng" dirty="0"/>
          </a:p>
          <a:p>
            <a:pPr marL="0" indent="0">
              <a:buNone/>
            </a:pPr>
            <a:endParaRPr lang="en-US" altLang="ja-JP" sz="2000" b="1" dirty="0"/>
          </a:p>
          <a:p>
            <a:pPr marL="0" indent="0">
              <a:buNone/>
            </a:pPr>
            <a:r>
              <a:rPr lang="ja-JP" altLang="en-US" sz="2000" b="1"/>
              <a:t>　最優先に考えるべきはクラブの繁栄</a:t>
            </a:r>
            <a:endParaRPr lang="en-US" altLang="ja-JP" sz="2000" b="1" dirty="0"/>
          </a:p>
          <a:p>
            <a:pPr marL="0" indent="0">
              <a:buNone/>
            </a:pPr>
            <a:r>
              <a:rPr lang="ja-JP" altLang="en-US" sz="2000" b="1"/>
              <a:t>　しかし、それは世界に存在するクラブも対象である</a:t>
            </a:r>
            <a:endParaRPr lang="en-US" altLang="ja-JP" sz="2000" b="1" dirty="0"/>
          </a:p>
          <a:p>
            <a:pPr marL="0"/>
            <a:endParaRPr lang="en-US" altLang="ja-JP" sz="2000" b="1" dirty="0"/>
          </a:p>
          <a:p>
            <a:pPr marL="0" indent="0">
              <a:buNone/>
            </a:pPr>
            <a:r>
              <a:rPr lang="ja-JP" altLang="en-US" sz="2000" b="1"/>
              <a:t>　グローバルに考える時、国際ロータリーの指針は重要</a:t>
            </a:r>
            <a:endParaRPr lang="en-US" altLang="ja-JP" sz="2000" b="1" dirty="0"/>
          </a:p>
          <a:p>
            <a:pPr marL="0" indent="0">
              <a:buNone/>
            </a:pPr>
            <a:r>
              <a:rPr lang="ja-JP" altLang="en-US" sz="2000" b="1"/>
              <a:t>　世界平和を願う、世界で奉仕するクラブもサポートしたい</a:t>
            </a:r>
            <a:endParaRPr lang="en-US" altLang="ja-JP" sz="2000" b="1" dirty="0"/>
          </a:p>
          <a:p>
            <a:pPr marL="0"/>
            <a:endParaRPr lang="en-US" altLang="ja-JP" sz="2000" b="1" u="sng" dirty="0"/>
          </a:p>
          <a:p>
            <a:pPr marL="0" indent="0">
              <a:buNone/>
            </a:pPr>
            <a:r>
              <a:rPr lang="ja-JP" altLang="en-US" b="1" u="sng"/>
              <a:t>　国際的な組織の一員であることに誇りを持ちたい　</a:t>
            </a:r>
            <a:endParaRPr lang="en-US" altLang="ja-JP" b="1" u="sng" dirty="0"/>
          </a:p>
          <a:p>
            <a:pPr marL="0"/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20359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41A9501-36CC-E30D-4024-365BE9E68DBD}"/>
              </a:ext>
            </a:extLst>
          </p:cNvPr>
          <p:cNvSpPr txBox="1">
            <a:spLocks/>
          </p:cNvSpPr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altLang="ja-JP" sz="52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DEI</a:t>
            </a:r>
            <a:r>
              <a:rPr lang="ja-JP" altLang="en-US" sz="52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を基本としたクラブの活性化</a:t>
            </a:r>
          </a:p>
        </p:txBody>
      </p:sp>
      <p:graphicFrame>
        <p:nvGraphicFramePr>
          <p:cNvPr id="10" name="コンテンツ プレースホルダー 2">
            <a:extLst>
              <a:ext uri="{FF2B5EF4-FFF2-40B4-BE49-F238E27FC236}">
                <a16:creationId xmlns:a16="http://schemas.microsoft.com/office/drawing/2014/main" id="{88FC38A1-A3AA-9C61-734F-D07D02FD2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37939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930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会議室のテーブル">
            <a:extLst>
              <a:ext uri="{FF2B5EF4-FFF2-40B4-BE49-F238E27FC236}">
                <a16:creationId xmlns:a16="http://schemas.microsoft.com/office/drawing/2014/main" id="{E5D9BA15-9C6B-4A0C-A969-701C75E3F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9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A20A5389-684E-D1B0-33A0-391538F1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3400" b="1" u="sng"/>
              <a:t>トレーニングから</a:t>
            </a:r>
            <a:br>
              <a:rPr lang="en-US" altLang="ja-JP" sz="3400" b="1" u="sng" dirty="0"/>
            </a:br>
            <a:br>
              <a:rPr lang="en-US" altLang="ja-JP" sz="3400" b="1" u="sng" dirty="0"/>
            </a:br>
            <a:r>
              <a:rPr lang="ja-JP" altLang="en-US" sz="3400" b="1" u="sng"/>
              <a:t>ラーニングへ</a:t>
            </a:r>
            <a:endParaRPr kumimoji="1" lang="en-US" altLang="ja-JP" sz="3400" b="1" u="sng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94C5B9DD-B950-BF25-E7F2-7DBA1A27E45B}"/>
              </a:ext>
            </a:extLst>
          </p:cNvPr>
          <p:cNvSpPr txBox="1">
            <a:spLocks/>
          </p:cNvSpPr>
          <p:nvPr/>
        </p:nvSpPr>
        <p:spPr>
          <a:xfrm>
            <a:off x="5700714" y="2370671"/>
            <a:ext cx="6257924" cy="4187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n-US" altLang="ja-JP" sz="2000" b="1" dirty="0"/>
          </a:p>
          <a:p>
            <a:pPr marL="0"/>
            <a:r>
              <a:rPr lang="ja-JP" altLang="en-US" sz="2000" b="1"/>
              <a:t>テーマは「気づき」</a:t>
            </a:r>
            <a:endParaRPr lang="en-US" altLang="ja-JP" sz="2000" b="1" dirty="0"/>
          </a:p>
          <a:p>
            <a:pPr marL="0"/>
            <a:endParaRPr lang="en-US" altLang="ja-JP" sz="2000" b="1" dirty="0"/>
          </a:p>
          <a:p>
            <a:pPr marL="0"/>
            <a:r>
              <a:rPr lang="en-US" altLang="ja-JP" sz="2000" b="1" dirty="0"/>
              <a:t>MY ROTARY</a:t>
            </a:r>
            <a:r>
              <a:rPr lang="ja-JP" altLang="en-US" sz="2000" b="1"/>
              <a:t>のラーニングセンターを活用</a:t>
            </a:r>
            <a:endParaRPr lang="en-US" altLang="ja-JP" sz="2000" b="1" dirty="0"/>
          </a:p>
          <a:p>
            <a:pPr marL="0"/>
            <a:r>
              <a:rPr lang="en-US" altLang="ja-JP" sz="2000" b="1" dirty="0"/>
              <a:t>RI</a:t>
            </a:r>
            <a:r>
              <a:rPr lang="ja-JP" altLang="en-US" sz="2000" b="1"/>
              <a:t>の方向性やロータリーの知識を習得</a:t>
            </a:r>
            <a:endParaRPr lang="en-US" altLang="ja-JP" sz="2000" b="1" dirty="0"/>
          </a:p>
          <a:p>
            <a:pPr marL="0"/>
            <a:r>
              <a:rPr lang="ja-JP" altLang="en-US" sz="2000" b="1"/>
              <a:t>セッションを行うことにより、自ら気づいていく</a:t>
            </a:r>
            <a:endParaRPr lang="en-US" altLang="ja-JP" sz="2000" b="1" dirty="0"/>
          </a:p>
          <a:p>
            <a:pPr marL="0"/>
            <a:r>
              <a:rPr lang="ja-JP" altLang="en-US" sz="2000" b="1"/>
              <a:t>ファシリテーションの技術を習得</a:t>
            </a:r>
            <a:endParaRPr lang="en-US" altLang="ja-JP" sz="2000" b="1" dirty="0"/>
          </a:p>
          <a:p>
            <a:pPr marL="0"/>
            <a:r>
              <a:rPr lang="ja-JP" altLang="en-US" sz="2000" b="1"/>
              <a:t>ファシリテートによるリーダーシップを研鑽</a:t>
            </a:r>
            <a:endParaRPr lang="en-US" altLang="ja-JP" sz="2000" b="1" dirty="0"/>
          </a:p>
          <a:p>
            <a:pPr marL="0"/>
            <a:r>
              <a:rPr lang="ja-JP" altLang="en-US" sz="2000" b="1"/>
              <a:t>ファシリテートによるインクルーシブな組織を　　</a:t>
            </a:r>
            <a:endParaRPr lang="en-US" altLang="ja-JP" sz="2000" b="1" dirty="0"/>
          </a:p>
          <a:p>
            <a:pPr marL="0"/>
            <a:endParaRPr lang="en-US" altLang="ja-JP" sz="1700" dirty="0"/>
          </a:p>
        </p:txBody>
      </p:sp>
    </p:spTree>
    <p:extLst>
      <p:ext uri="{BB962C8B-B14F-4D97-AF65-F5344CB8AC3E}">
        <p14:creationId xmlns:p14="http://schemas.microsoft.com/office/powerpoint/2010/main" val="33368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5098EDE-8D6B-5EC1-995D-A0AE2FE2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263191"/>
            <a:ext cx="6243636" cy="10777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ja-JP" alt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地区危機管理・防災への取組み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261DD1-D3A1-D00D-2646-8711CA20596F}"/>
              </a:ext>
            </a:extLst>
          </p:cNvPr>
          <p:cNvSpPr txBox="1"/>
          <p:nvPr/>
        </p:nvSpPr>
        <p:spPr>
          <a:xfrm>
            <a:off x="342899" y="2071689"/>
            <a:ext cx="6500814" cy="3871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2000" b="1"/>
              <a:t>＊ハラスメントなどの危機管理全般を対象</a:t>
            </a:r>
            <a:endParaRPr kumimoji="1" lang="en-US" altLang="ja-JP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ja-JP" altLang="en-US" sz="2000" b="1"/>
              <a:t>＊災害などに対する危機管理を対象</a:t>
            </a:r>
            <a:endParaRPr lang="en-US" altLang="ja-JP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2000" b="1"/>
              <a:t>＊上記の問題に対する基本的対策を検討する</a:t>
            </a:r>
            <a:endParaRPr kumimoji="1" lang="en-US" altLang="ja-JP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altLang="ja-JP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kumimoji="1" lang="en-US" altLang="ja-JP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ja-JP" altLang="en-US" sz="2000" b="1"/>
              <a:t>検討課題を整理、マニュアルや指針、組織などを提言</a:t>
            </a:r>
            <a:endParaRPr lang="en-US" altLang="ja-JP" sz="20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ja-JP" sz="2000" b="1" dirty="0"/>
              <a:t>RIJYEM</a:t>
            </a:r>
            <a:r>
              <a:rPr lang="ja-JP" altLang="en-US" sz="2000" b="1"/>
              <a:t>と協調</a:t>
            </a:r>
            <a:endParaRPr lang="en-US" altLang="ja-JP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 b="1"/>
              <a:t>　（国際ロータリー日本青少年交換他地区合同機構）</a:t>
            </a:r>
            <a:endParaRPr lang="en-US" altLang="ja-JP" sz="2000" b="1" dirty="0"/>
          </a:p>
        </p:txBody>
      </p:sp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C077723A-4310-1D10-0236-50AD84244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1" r="-3" b="3271"/>
          <a:stretch/>
        </p:blipFill>
        <p:spPr>
          <a:xfrm>
            <a:off x="6887561" y="802058"/>
            <a:ext cx="5137228" cy="4390718"/>
          </a:xfrm>
          <a:prstGeom prst="rect">
            <a:avLst/>
          </a:prstGeom>
        </p:spPr>
      </p:pic>
      <p:grpSp>
        <p:nvGrpSpPr>
          <p:cNvPr id="3086" name="Group 3085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3087" name="Rectangle 3086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8" name="Rectangle 3087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031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681A7-C757-41C3-8E5C-16210C694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E65F24C6-4C2F-2B24-6F94-205397140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1" r="-3" b="3271"/>
          <a:stretch/>
        </p:blipFill>
        <p:spPr>
          <a:xfrm>
            <a:off x="6887561" y="802058"/>
            <a:ext cx="5137228" cy="4390718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15952E89-EFCF-82A0-45B4-95A4D09DA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7" y="263191"/>
            <a:ext cx="7151076" cy="10777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2800" b="1">
                <a:latin typeface="+mn-lt"/>
              </a:rPr>
              <a:t>ラーニングファシリテーター直轄４委員会</a:t>
            </a:r>
            <a:endParaRPr lang="ja-JP" altLang="en-US" sz="2800" b="1" kern="120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CEF2A5-F9E8-4F1C-8BA2-15AAF963431B}"/>
              </a:ext>
            </a:extLst>
          </p:cNvPr>
          <p:cNvSpPr txBox="1"/>
          <p:nvPr/>
        </p:nvSpPr>
        <p:spPr>
          <a:xfrm>
            <a:off x="846990" y="1879791"/>
            <a:ext cx="6984025" cy="47150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理念委員会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　＊ロータリーの理念や歴史、モットーなどを啓蒙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　＊</a:t>
            </a:r>
            <a:r>
              <a:rPr lang="en-US" altLang="ja-JP" dirty="0"/>
              <a:t>RI</a:t>
            </a:r>
            <a:r>
              <a:rPr lang="ja-JP" altLang="en-US"/>
              <a:t>会長はクラブ運営に“４つのテスト”を奨励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ラーニング委員会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　＊</a:t>
            </a:r>
            <a:r>
              <a:rPr lang="en-US" altLang="ja-JP" dirty="0" err="1"/>
              <a:t>MyRotary</a:t>
            </a:r>
            <a:r>
              <a:rPr lang="ja-JP" altLang="en-US"/>
              <a:t>のラーニングセンターの受講の奨励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　＊セッション形式による「気づき」の学習を推進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dirty="0"/>
              <a:t>DEI</a:t>
            </a:r>
            <a:r>
              <a:rPr lang="ja-JP" altLang="en-US"/>
              <a:t>推進委員会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　＊</a:t>
            </a:r>
            <a:r>
              <a:rPr lang="en-US" altLang="ja-JP" dirty="0"/>
              <a:t>DEI</a:t>
            </a:r>
            <a:r>
              <a:rPr lang="ja-JP" altLang="en-US"/>
              <a:t>の更なる推進をはかり、会員の帰属意識を向上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dirty="0"/>
              <a:t>RLI</a:t>
            </a:r>
            <a:r>
              <a:rPr lang="ja-JP" altLang="en-US"/>
              <a:t>委員会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　＊ロータリー全般の学習を推進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/>
              <a:t>　＊セッション形式の推進によるファシリテート技術の向上</a:t>
            </a:r>
            <a:endParaRPr lang="en-US" altLang="ja-JP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699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8746A-AF6D-9304-5E50-ADEF740CE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285E8A80-E162-60F3-3BCD-3FC522BB5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1" r="-3" b="3271"/>
          <a:stretch/>
        </p:blipFill>
        <p:spPr>
          <a:xfrm>
            <a:off x="6887561" y="802058"/>
            <a:ext cx="5137228" cy="4390718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1970BC8B-D774-6BCD-B4A5-FB274485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263191"/>
            <a:ext cx="6243636" cy="10777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管理運営統括委員会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D704E79-476B-8BDA-ECB0-042A66D7AA96}"/>
              </a:ext>
            </a:extLst>
          </p:cNvPr>
          <p:cNvSpPr txBox="1"/>
          <p:nvPr/>
        </p:nvSpPr>
        <p:spPr>
          <a:xfrm>
            <a:off x="351691" y="1741455"/>
            <a:ext cx="7526215" cy="48533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 b="1"/>
              <a:t>　</a:t>
            </a:r>
            <a:r>
              <a:rPr lang="ja-JP" altLang="en-US" sz="2000"/>
              <a:t>統括委員会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　＊ロータリーデー（ポリオイベント）の企画・運営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会員増強・退会防止委員会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　＊会員増強ガイドを使ったセミナーやセッションの開催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広報・公共イメージ向上委員会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　＊ソーシャルメディアの積極的活用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　＊マスコミとの連携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フェローシップ・親睦活動委員会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　＊地区内各団体の活動をサポート</a:t>
            </a: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000"/>
              <a:t>　　＊親睦活動の企画・運営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063265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15744</TotalTime>
  <Words>1101</Words>
  <Application>Microsoft Macintosh PowerPoint</Application>
  <PresentationFormat>ワイド画面</PresentationFormat>
  <Paragraphs>179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游ゴシック</vt:lpstr>
      <vt:lpstr>游ゴシック Light</vt:lpstr>
      <vt:lpstr>Arial</vt:lpstr>
      <vt:lpstr>Calibri</vt:lpstr>
      <vt:lpstr>Office テーマ</vt:lpstr>
      <vt:lpstr>2024-25年度国際ロータリー  会長テーマ</vt:lpstr>
      <vt:lpstr>PowerPoint プレゼンテーション</vt:lpstr>
      <vt:lpstr>PowerPoint プレゼンテーション</vt:lpstr>
      <vt:lpstr>基本的考え方</vt:lpstr>
      <vt:lpstr>PowerPoint プレゼンテーション</vt:lpstr>
      <vt:lpstr>トレーニングから  ラーニングへ</vt:lpstr>
      <vt:lpstr>地区危機管理・防災への取組み</vt:lpstr>
      <vt:lpstr>ラーニングファシリテーター直轄４委員会</vt:lpstr>
      <vt:lpstr>管理運営統括委員会</vt:lpstr>
      <vt:lpstr>奉仕プロジェクト統括委員会</vt:lpstr>
      <vt:lpstr>青少年プロジェクト統括委員会</vt:lpstr>
      <vt:lpstr>ロータリー財団統括委員会</vt:lpstr>
      <vt:lpstr>RAC拡大委員会</vt:lpstr>
      <vt:lpstr>PowerPoint プレゼンテーション</vt:lpstr>
      <vt:lpstr>国際大会への参加を！</vt:lpstr>
      <vt:lpstr>地区大会  地区大会記念ゴルフ大会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茂樹 寒郡</dc:creator>
  <cp:lastModifiedBy>寒郡 茂樹</cp:lastModifiedBy>
  <cp:revision>31</cp:revision>
  <cp:lastPrinted>2023-10-25T06:39:34Z</cp:lastPrinted>
  <dcterms:created xsi:type="dcterms:W3CDTF">2023-09-17T04:16:24Z</dcterms:created>
  <dcterms:modified xsi:type="dcterms:W3CDTF">2024-02-07T06:15:45Z</dcterms:modified>
</cp:coreProperties>
</file>