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88" r:id="rId2"/>
    <p:sldId id="772" r:id="rId3"/>
    <p:sldId id="763" r:id="rId4"/>
    <p:sldId id="765" r:id="rId5"/>
    <p:sldId id="773" r:id="rId6"/>
    <p:sldId id="774" r:id="rId7"/>
    <p:sldId id="767" r:id="rId8"/>
    <p:sldId id="777" r:id="rId9"/>
    <p:sldId id="768" r:id="rId10"/>
    <p:sldId id="776" r:id="rId11"/>
    <p:sldId id="769" r:id="rId12"/>
    <p:sldId id="775" r:id="rId13"/>
    <p:sldId id="770" r:id="rId14"/>
    <p:sldId id="790" r:id="rId15"/>
    <p:sldId id="262" r:id="rId16"/>
    <p:sldId id="789" r:id="rId17"/>
    <p:sldId id="781" r:id="rId18"/>
    <p:sldId id="783" r:id="rId19"/>
    <p:sldId id="785" r:id="rId20"/>
    <p:sldId id="787" r:id="rId21"/>
    <p:sldId id="786" r:id="rId2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4" d="100"/>
          <a:sy n="44" d="100"/>
        </p:scale>
        <p:origin x="79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oshi\Documents\2023.1.6&#20445;&#23384;\&#12510;&#12452;&#12288;&#65328;&#65315;\&#28006;&#23433;&#12525;&#12540;&#12479;&#12522;&#12540;\&#12525;&#12540;&#12479;&#12522;&#12540;&#12463;&#12521;&#12502;&#20250;&#21729;&#25512;&#31227;&#12464;&#12521;&#125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oshi\Documents\2023.1.6&#20445;&#23384;\&#12510;&#12452;&#12288;&#65328;&#65315;\&#28006;&#23433;&#12525;&#12540;&#12479;&#12522;&#12540;\&#12525;&#12540;&#12479;&#12522;&#12540;&#12463;&#12521;&#12502;&#22312;&#31821;&#25512;&#31227;&#12464;&#12521;&#1250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会員２期!$B$2</c:f>
              <c:strCache>
                <c:ptCount val="1"/>
                <c:pt idx="0">
                  <c:v>2020年</c:v>
                </c:pt>
              </c:strCache>
            </c:strRef>
          </c:tx>
          <c:spPr>
            <a:solidFill>
              <a:schemeClr val="accent1"/>
            </a:solidFill>
            <a:ln>
              <a:noFill/>
            </a:ln>
            <a:effectLst/>
            <a:sp3d/>
          </c:spPr>
          <c:invertIfNegative val="0"/>
          <c:cat>
            <c:strRef>
              <c:f>会員２期!$A$3:$A$9</c:f>
              <c:strCache>
                <c:ptCount val="7"/>
                <c:pt idx="0">
                  <c:v>80～</c:v>
                </c:pt>
                <c:pt idx="1">
                  <c:v>70～79</c:v>
                </c:pt>
                <c:pt idx="2">
                  <c:v>60～69</c:v>
                </c:pt>
                <c:pt idx="3">
                  <c:v>50～59</c:v>
                </c:pt>
                <c:pt idx="4">
                  <c:v>40～49</c:v>
                </c:pt>
                <c:pt idx="5">
                  <c:v>30～39</c:v>
                </c:pt>
                <c:pt idx="6">
                  <c:v>～29</c:v>
                </c:pt>
              </c:strCache>
            </c:strRef>
          </c:cat>
          <c:val>
            <c:numRef>
              <c:f>会員２期!$B$3:$B$9</c:f>
              <c:numCache>
                <c:formatCode>General</c:formatCode>
                <c:ptCount val="7"/>
                <c:pt idx="0">
                  <c:v>4</c:v>
                </c:pt>
                <c:pt idx="1">
                  <c:v>11</c:v>
                </c:pt>
                <c:pt idx="2">
                  <c:v>8</c:v>
                </c:pt>
                <c:pt idx="3">
                  <c:v>10</c:v>
                </c:pt>
                <c:pt idx="4">
                  <c:v>6</c:v>
                </c:pt>
                <c:pt idx="5">
                  <c:v>3</c:v>
                </c:pt>
                <c:pt idx="6">
                  <c:v>1</c:v>
                </c:pt>
              </c:numCache>
            </c:numRef>
          </c:val>
          <c:extLst>
            <c:ext xmlns:c16="http://schemas.microsoft.com/office/drawing/2014/chart" uri="{C3380CC4-5D6E-409C-BE32-E72D297353CC}">
              <c16:uniqueId val="{00000000-99E4-4ABB-BA2C-2E38A721A06A}"/>
            </c:ext>
          </c:extLst>
        </c:ser>
        <c:ser>
          <c:idx val="1"/>
          <c:order val="1"/>
          <c:tx>
            <c:strRef>
              <c:f>会員２期!$C$2</c:f>
              <c:strCache>
                <c:ptCount val="1"/>
                <c:pt idx="0">
                  <c:v>2024年</c:v>
                </c:pt>
              </c:strCache>
            </c:strRef>
          </c:tx>
          <c:spPr>
            <a:solidFill>
              <a:schemeClr val="accent2"/>
            </a:solidFill>
            <a:ln>
              <a:noFill/>
            </a:ln>
            <a:effectLst/>
            <a:sp3d/>
          </c:spPr>
          <c:invertIfNegative val="0"/>
          <c:cat>
            <c:strRef>
              <c:f>会員２期!$A$3:$A$9</c:f>
              <c:strCache>
                <c:ptCount val="7"/>
                <c:pt idx="0">
                  <c:v>80～</c:v>
                </c:pt>
                <c:pt idx="1">
                  <c:v>70～79</c:v>
                </c:pt>
                <c:pt idx="2">
                  <c:v>60～69</c:v>
                </c:pt>
                <c:pt idx="3">
                  <c:v>50～59</c:v>
                </c:pt>
                <c:pt idx="4">
                  <c:v>40～49</c:v>
                </c:pt>
                <c:pt idx="5">
                  <c:v>30～39</c:v>
                </c:pt>
                <c:pt idx="6">
                  <c:v>～29</c:v>
                </c:pt>
              </c:strCache>
            </c:strRef>
          </c:cat>
          <c:val>
            <c:numRef>
              <c:f>会員２期!$C$3:$C$9</c:f>
              <c:numCache>
                <c:formatCode>General</c:formatCode>
                <c:ptCount val="7"/>
                <c:pt idx="0">
                  <c:v>6</c:v>
                </c:pt>
                <c:pt idx="1">
                  <c:v>3</c:v>
                </c:pt>
                <c:pt idx="2">
                  <c:v>4</c:v>
                </c:pt>
                <c:pt idx="3">
                  <c:v>8</c:v>
                </c:pt>
                <c:pt idx="4">
                  <c:v>3</c:v>
                </c:pt>
                <c:pt idx="5">
                  <c:v>0</c:v>
                </c:pt>
                <c:pt idx="6">
                  <c:v>0</c:v>
                </c:pt>
              </c:numCache>
            </c:numRef>
          </c:val>
          <c:extLst>
            <c:ext xmlns:c16="http://schemas.microsoft.com/office/drawing/2014/chart" uri="{C3380CC4-5D6E-409C-BE32-E72D297353CC}">
              <c16:uniqueId val="{00000001-99E4-4ABB-BA2C-2E38A721A06A}"/>
            </c:ext>
          </c:extLst>
        </c:ser>
        <c:dLbls>
          <c:showLegendKey val="0"/>
          <c:showVal val="0"/>
          <c:showCatName val="0"/>
          <c:showSerName val="0"/>
          <c:showPercent val="0"/>
          <c:showBubbleSize val="0"/>
        </c:dLbls>
        <c:gapWidth val="150"/>
        <c:shape val="box"/>
        <c:axId val="530563736"/>
        <c:axId val="530561272"/>
        <c:axId val="0"/>
      </c:bar3DChart>
      <c:catAx>
        <c:axId val="53056373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530561272"/>
        <c:crosses val="autoZero"/>
        <c:auto val="1"/>
        <c:lblAlgn val="ctr"/>
        <c:lblOffset val="100"/>
        <c:noMultiLvlLbl val="0"/>
      </c:catAx>
      <c:valAx>
        <c:axId val="5305612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5305637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baseline="0"/>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会員２期!$B$2</c:f>
              <c:strCache>
                <c:ptCount val="1"/>
                <c:pt idx="0">
                  <c:v>2020年</c:v>
                </c:pt>
              </c:strCache>
            </c:strRef>
          </c:tx>
          <c:spPr>
            <a:solidFill>
              <a:schemeClr val="accent1"/>
            </a:solidFill>
            <a:ln>
              <a:noFill/>
            </a:ln>
            <a:effectLst/>
            <a:sp3d/>
          </c:spPr>
          <c:invertIfNegative val="0"/>
          <c:cat>
            <c:strRef>
              <c:f>会員２期!$A$3:$A$7</c:f>
              <c:strCache>
                <c:ptCount val="5"/>
                <c:pt idx="0">
                  <c:v>40～</c:v>
                </c:pt>
                <c:pt idx="1">
                  <c:v>30～39</c:v>
                </c:pt>
                <c:pt idx="2">
                  <c:v>20～29</c:v>
                </c:pt>
                <c:pt idx="3">
                  <c:v>10～19</c:v>
                </c:pt>
                <c:pt idx="4">
                  <c:v>～9</c:v>
                </c:pt>
              </c:strCache>
            </c:strRef>
          </c:cat>
          <c:val>
            <c:numRef>
              <c:f>会員２期!$B$3:$B$7</c:f>
              <c:numCache>
                <c:formatCode>General</c:formatCode>
                <c:ptCount val="5"/>
                <c:pt idx="0">
                  <c:v>5</c:v>
                </c:pt>
                <c:pt idx="1">
                  <c:v>2</c:v>
                </c:pt>
                <c:pt idx="2">
                  <c:v>8</c:v>
                </c:pt>
                <c:pt idx="3">
                  <c:v>5</c:v>
                </c:pt>
                <c:pt idx="4">
                  <c:v>23</c:v>
                </c:pt>
              </c:numCache>
            </c:numRef>
          </c:val>
          <c:extLst>
            <c:ext xmlns:c16="http://schemas.microsoft.com/office/drawing/2014/chart" uri="{C3380CC4-5D6E-409C-BE32-E72D297353CC}">
              <c16:uniqueId val="{00000000-1135-4908-A11C-2D1E9FD8FD01}"/>
            </c:ext>
          </c:extLst>
        </c:ser>
        <c:ser>
          <c:idx val="1"/>
          <c:order val="1"/>
          <c:tx>
            <c:strRef>
              <c:f>会員２期!$C$2</c:f>
              <c:strCache>
                <c:ptCount val="1"/>
                <c:pt idx="0">
                  <c:v>2024年</c:v>
                </c:pt>
              </c:strCache>
            </c:strRef>
          </c:tx>
          <c:spPr>
            <a:solidFill>
              <a:schemeClr val="accent2"/>
            </a:solidFill>
            <a:ln>
              <a:noFill/>
            </a:ln>
            <a:effectLst/>
            <a:sp3d/>
          </c:spPr>
          <c:invertIfNegative val="0"/>
          <c:cat>
            <c:strRef>
              <c:f>会員２期!$A$3:$A$7</c:f>
              <c:strCache>
                <c:ptCount val="5"/>
                <c:pt idx="0">
                  <c:v>40～</c:v>
                </c:pt>
                <c:pt idx="1">
                  <c:v>30～39</c:v>
                </c:pt>
                <c:pt idx="2">
                  <c:v>20～29</c:v>
                </c:pt>
                <c:pt idx="3">
                  <c:v>10～19</c:v>
                </c:pt>
                <c:pt idx="4">
                  <c:v>～9</c:v>
                </c:pt>
              </c:strCache>
            </c:strRef>
          </c:cat>
          <c:val>
            <c:numRef>
              <c:f>会員２期!$C$3:$C$7</c:f>
              <c:numCache>
                <c:formatCode>General</c:formatCode>
                <c:ptCount val="5"/>
                <c:pt idx="0">
                  <c:v>1</c:v>
                </c:pt>
                <c:pt idx="1">
                  <c:v>3</c:v>
                </c:pt>
                <c:pt idx="2">
                  <c:v>5</c:v>
                </c:pt>
                <c:pt idx="3">
                  <c:v>6</c:v>
                </c:pt>
                <c:pt idx="4">
                  <c:v>9</c:v>
                </c:pt>
              </c:numCache>
            </c:numRef>
          </c:val>
          <c:extLst>
            <c:ext xmlns:c16="http://schemas.microsoft.com/office/drawing/2014/chart" uri="{C3380CC4-5D6E-409C-BE32-E72D297353CC}">
              <c16:uniqueId val="{00000001-1135-4908-A11C-2D1E9FD8FD01}"/>
            </c:ext>
          </c:extLst>
        </c:ser>
        <c:dLbls>
          <c:showLegendKey val="0"/>
          <c:showVal val="0"/>
          <c:showCatName val="0"/>
          <c:showSerName val="0"/>
          <c:showPercent val="0"/>
          <c:showBubbleSize val="0"/>
        </c:dLbls>
        <c:gapWidth val="150"/>
        <c:shape val="box"/>
        <c:axId val="530563736"/>
        <c:axId val="530561272"/>
        <c:axId val="0"/>
      </c:bar3DChart>
      <c:catAx>
        <c:axId val="53056373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530561272"/>
        <c:crosses val="autoZero"/>
        <c:auto val="1"/>
        <c:lblAlgn val="ctr"/>
        <c:lblOffset val="100"/>
        <c:noMultiLvlLbl val="0"/>
      </c:catAx>
      <c:valAx>
        <c:axId val="5305612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5305637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baseline="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926979-0A91-4339-94E3-8E867B58081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BB14BEC-C80F-4184-A331-B62D7A2BB2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DEF3844-E0BF-4422-A514-273FE7FC84CD}"/>
              </a:ext>
            </a:extLst>
          </p:cNvPr>
          <p:cNvSpPr>
            <a:spLocks noGrp="1"/>
          </p:cNvSpPr>
          <p:nvPr>
            <p:ph type="dt" sz="half" idx="10"/>
          </p:nvPr>
        </p:nvSpPr>
        <p:spPr/>
        <p:txBody>
          <a:bodyPr/>
          <a:lstStyle/>
          <a:p>
            <a:fld id="{BE1D5C82-8697-406F-A0C0-35B76DE60DE1}" type="datetimeFigureOut">
              <a:rPr kumimoji="1" lang="ja-JP" altLang="en-US" smtClean="0"/>
              <a:t>2025/2/22</a:t>
            </a:fld>
            <a:endParaRPr kumimoji="1" lang="ja-JP" altLang="en-US"/>
          </a:p>
        </p:txBody>
      </p:sp>
      <p:sp>
        <p:nvSpPr>
          <p:cNvPr id="5" name="フッター プレースホルダー 4">
            <a:extLst>
              <a:ext uri="{FF2B5EF4-FFF2-40B4-BE49-F238E27FC236}">
                <a16:creationId xmlns:a16="http://schemas.microsoft.com/office/drawing/2014/main" id="{AA827A48-CFCB-4B54-824A-EE7BFB918BF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1A58779-F3A4-41D9-8E7B-0F4309C94058}"/>
              </a:ext>
            </a:extLst>
          </p:cNvPr>
          <p:cNvSpPr>
            <a:spLocks noGrp="1"/>
          </p:cNvSpPr>
          <p:nvPr>
            <p:ph type="sldNum" sz="quarter" idx="12"/>
          </p:nvPr>
        </p:nvSpPr>
        <p:spPr/>
        <p:txBody>
          <a:bodyPr/>
          <a:lstStyle/>
          <a:p>
            <a:fld id="{3118FD6C-AC71-4332-8143-3D40DA41A821}" type="slidenum">
              <a:rPr kumimoji="1" lang="ja-JP" altLang="en-US" smtClean="0"/>
              <a:t>‹#›</a:t>
            </a:fld>
            <a:endParaRPr kumimoji="1" lang="ja-JP" altLang="en-US"/>
          </a:p>
        </p:txBody>
      </p:sp>
    </p:spTree>
    <p:extLst>
      <p:ext uri="{BB962C8B-B14F-4D97-AF65-F5344CB8AC3E}">
        <p14:creationId xmlns:p14="http://schemas.microsoft.com/office/powerpoint/2010/main" val="2321424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72D397-92D6-448B-8B8D-FB669ED1061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21BE4BB-AF6F-45D5-856F-E506FE0B4AD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EA94E2D-2CBC-473B-BBA9-94410021A109}"/>
              </a:ext>
            </a:extLst>
          </p:cNvPr>
          <p:cNvSpPr>
            <a:spLocks noGrp="1"/>
          </p:cNvSpPr>
          <p:nvPr>
            <p:ph type="dt" sz="half" idx="10"/>
          </p:nvPr>
        </p:nvSpPr>
        <p:spPr/>
        <p:txBody>
          <a:bodyPr/>
          <a:lstStyle/>
          <a:p>
            <a:fld id="{BE1D5C82-8697-406F-A0C0-35B76DE60DE1}" type="datetimeFigureOut">
              <a:rPr kumimoji="1" lang="ja-JP" altLang="en-US" smtClean="0"/>
              <a:t>2025/2/22</a:t>
            </a:fld>
            <a:endParaRPr kumimoji="1" lang="ja-JP" altLang="en-US"/>
          </a:p>
        </p:txBody>
      </p:sp>
      <p:sp>
        <p:nvSpPr>
          <p:cNvPr id="5" name="フッター プレースホルダー 4">
            <a:extLst>
              <a:ext uri="{FF2B5EF4-FFF2-40B4-BE49-F238E27FC236}">
                <a16:creationId xmlns:a16="http://schemas.microsoft.com/office/drawing/2014/main" id="{9116EDFA-EAE1-49D2-A21A-146EB96ECCA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D6F324-DA04-4BDA-A0BD-C58F99BB4391}"/>
              </a:ext>
            </a:extLst>
          </p:cNvPr>
          <p:cNvSpPr>
            <a:spLocks noGrp="1"/>
          </p:cNvSpPr>
          <p:nvPr>
            <p:ph type="sldNum" sz="quarter" idx="12"/>
          </p:nvPr>
        </p:nvSpPr>
        <p:spPr/>
        <p:txBody>
          <a:bodyPr/>
          <a:lstStyle/>
          <a:p>
            <a:fld id="{3118FD6C-AC71-4332-8143-3D40DA41A821}" type="slidenum">
              <a:rPr kumimoji="1" lang="ja-JP" altLang="en-US" smtClean="0"/>
              <a:t>‹#›</a:t>
            </a:fld>
            <a:endParaRPr kumimoji="1" lang="ja-JP" altLang="en-US"/>
          </a:p>
        </p:txBody>
      </p:sp>
    </p:spTree>
    <p:extLst>
      <p:ext uri="{BB962C8B-B14F-4D97-AF65-F5344CB8AC3E}">
        <p14:creationId xmlns:p14="http://schemas.microsoft.com/office/powerpoint/2010/main" val="3237993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3C1F299-60D2-407E-9968-BE4F9862895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CA80C46-7614-4059-A6E8-BB9463E09D0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91F60BB-5282-4E33-8742-885DBC808FBE}"/>
              </a:ext>
            </a:extLst>
          </p:cNvPr>
          <p:cNvSpPr>
            <a:spLocks noGrp="1"/>
          </p:cNvSpPr>
          <p:nvPr>
            <p:ph type="dt" sz="half" idx="10"/>
          </p:nvPr>
        </p:nvSpPr>
        <p:spPr/>
        <p:txBody>
          <a:bodyPr/>
          <a:lstStyle/>
          <a:p>
            <a:fld id="{BE1D5C82-8697-406F-A0C0-35B76DE60DE1}" type="datetimeFigureOut">
              <a:rPr kumimoji="1" lang="ja-JP" altLang="en-US" smtClean="0"/>
              <a:t>2025/2/22</a:t>
            </a:fld>
            <a:endParaRPr kumimoji="1" lang="ja-JP" altLang="en-US"/>
          </a:p>
        </p:txBody>
      </p:sp>
      <p:sp>
        <p:nvSpPr>
          <p:cNvPr id="5" name="フッター プレースホルダー 4">
            <a:extLst>
              <a:ext uri="{FF2B5EF4-FFF2-40B4-BE49-F238E27FC236}">
                <a16:creationId xmlns:a16="http://schemas.microsoft.com/office/drawing/2014/main" id="{6B01AB8E-F163-4517-8000-C31A1C00923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8C188FA-49E5-4D16-921A-4C1989D882EF}"/>
              </a:ext>
            </a:extLst>
          </p:cNvPr>
          <p:cNvSpPr>
            <a:spLocks noGrp="1"/>
          </p:cNvSpPr>
          <p:nvPr>
            <p:ph type="sldNum" sz="quarter" idx="12"/>
          </p:nvPr>
        </p:nvSpPr>
        <p:spPr/>
        <p:txBody>
          <a:bodyPr/>
          <a:lstStyle/>
          <a:p>
            <a:fld id="{3118FD6C-AC71-4332-8143-3D40DA41A821}" type="slidenum">
              <a:rPr kumimoji="1" lang="ja-JP" altLang="en-US" smtClean="0"/>
              <a:t>‹#›</a:t>
            </a:fld>
            <a:endParaRPr kumimoji="1" lang="ja-JP" altLang="en-US"/>
          </a:p>
        </p:txBody>
      </p:sp>
    </p:spTree>
    <p:extLst>
      <p:ext uri="{BB962C8B-B14F-4D97-AF65-F5344CB8AC3E}">
        <p14:creationId xmlns:p14="http://schemas.microsoft.com/office/powerpoint/2010/main" val="2232916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F28685-84F2-47BE-A363-9B289CD7915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8318033-677B-4B55-AA66-DA4AFE5CB96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CB80A09-ED19-4D99-A468-1DE04303C30F}"/>
              </a:ext>
            </a:extLst>
          </p:cNvPr>
          <p:cNvSpPr>
            <a:spLocks noGrp="1"/>
          </p:cNvSpPr>
          <p:nvPr>
            <p:ph type="dt" sz="half" idx="10"/>
          </p:nvPr>
        </p:nvSpPr>
        <p:spPr/>
        <p:txBody>
          <a:bodyPr/>
          <a:lstStyle/>
          <a:p>
            <a:fld id="{BE1D5C82-8697-406F-A0C0-35B76DE60DE1}" type="datetimeFigureOut">
              <a:rPr kumimoji="1" lang="ja-JP" altLang="en-US" smtClean="0"/>
              <a:t>2025/2/22</a:t>
            </a:fld>
            <a:endParaRPr kumimoji="1" lang="ja-JP" altLang="en-US"/>
          </a:p>
        </p:txBody>
      </p:sp>
      <p:sp>
        <p:nvSpPr>
          <p:cNvPr id="5" name="フッター プレースホルダー 4">
            <a:extLst>
              <a:ext uri="{FF2B5EF4-FFF2-40B4-BE49-F238E27FC236}">
                <a16:creationId xmlns:a16="http://schemas.microsoft.com/office/drawing/2014/main" id="{1BEEBCBD-1E87-433E-8D09-982164C2B12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0436490-65F1-4329-A92D-D25A9DF42C37}"/>
              </a:ext>
            </a:extLst>
          </p:cNvPr>
          <p:cNvSpPr>
            <a:spLocks noGrp="1"/>
          </p:cNvSpPr>
          <p:nvPr>
            <p:ph type="sldNum" sz="quarter" idx="12"/>
          </p:nvPr>
        </p:nvSpPr>
        <p:spPr/>
        <p:txBody>
          <a:bodyPr/>
          <a:lstStyle/>
          <a:p>
            <a:fld id="{3118FD6C-AC71-4332-8143-3D40DA41A821}" type="slidenum">
              <a:rPr kumimoji="1" lang="ja-JP" altLang="en-US" smtClean="0"/>
              <a:t>‹#›</a:t>
            </a:fld>
            <a:endParaRPr kumimoji="1" lang="ja-JP" altLang="en-US"/>
          </a:p>
        </p:txBody>
      </p:sp>
    </p:spTree>
    <p:extLst>
      <p:ext uri="{BB962C8B-B14F-4D97-AF65-F5344CB8AC3E}">
        <p14:creationId xmlns:p14="http://schemas.microsoft.com/office/powerpoint/2010/main" val="2977821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6B3C04-E8AC-4DEF-A015-F9619E27003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D4BB650-A789-452E-BBFF-CC191D51FD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E747D3C-26A2-40CC-BE8E-8E1B903B9566}"/>
              </a:ext>
            </a:extLst>
          </p:cNvPr>
          <p:cNvSpPr>
            <a:spLocks noGrp="1"/>
          </p:cNvSpPr>
          <p:nvPr>
            <p:ph type="dt" sz="half" idx="10"/>
          </p:nvPr>
        </p:nvSpPr>
        <p:spPr/>
        <p:txBody>
          <a:bodyPr/>
          <a:lstStyle/>
          <a:p>
            <a:fld id="{BE1D5C82-8697-406F-A0C0-35B76DE60DE1}" type="datetimeFigureOut">
              <a:rPr kumimoji="1" lang="ja-JP" altLang="en-US" smtClean="0"/>
              <a:t>2025/2/22</a:t>
            </a:fld>
            <a:endParaRPr kumimoji="1" lang="ja-JP" altLang="en-US"/>
          </a:p>
        </p:txBody>
      </p:sp>
      <p:sp>
        <p:nvSpPr>
          <p:cNvPr id="5" name="フッター プレースホルダー 4">
            <a:extLst>
              <a:ext uri="{FF2B5EF4-FFF2-40B4-BE49-F238E27FC236}">
                <a16:creationId xmlns:a16="http://schemas.microsoft.com/office/drawing/2014/main" id="{3374A126-DEAE-4327-8013-92D1092B4D6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23FDB45-BABD-4111-901B-85699ED7ED1E}"/>
              </a:ext>
            </a:extLst>
          </p:cNvPr>
          <p:cNvSpPr>
            <a:spLocks noGrp="1"/>
          </p:cNvSpPr>
          <p:nvPr>
            <p:ph type="sldNum" sz="quarter" idx="12"/>
          </p:nvPr>
        </p:nvSpPr>
        <p:spPr/>
        <p:txBody>
          <a:bodyPr/>
          <a:lstStyle/>
          <a:p>
            <a:fld id="{3118FD6C-AC71-4332-8143-3D40DA41A821}" type="slidenum">
              <a:rPr kumimoji="1" lang="ja-JP" altLang="en-US" smtClean="0"/>
              <a:t>‹#›</a:t>
            </a:fld>
            <a:endParaRPr kumimoji="1" lang="ja-JP" altLang="en-US"/>
          </a:p>
        </p:txBody>
      </p:sp>
    </p:spTree>
    <p:extLst>
      <p:ext uri="{BB962C8B-B14F-4D97-AF65-F5344CB8AC3E}">
        <p14:creationId xmlns:p14="http://schemas.microsoft.com/office/powerpoint/2010/main" val="335338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0DC1E4-FF2B-4DE1-871E-9225267F366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DBC0A37-C24C-4542-B11A-2F0F8129B37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0AD08E8-6E97-40D1-BBBE-C738993AB0C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D830787-46A1-49A5-8C55-93F1320D67A9}"/>
              </a:ext>
            </a:extLst>
          </p:cNvPr>
          <p:cNvSpPr>
            <a:spLocks noGrp="1"/>
          </p:cNvSpPr>
          <p:nvPr>
            <p:ph type="dt" sz="half" idx="10"/>
          </p:nvPr>
        </p:nvSpPr>
        <p:spPr/>
        <p:txBody>
          <a:bodyPr/>
          <a:lstStyle/>
          <a:p>
            <a:fld id="{BE1D5C82-8697-406F-A0C0-35B76DE60DE1}" type="datetimeFigureOut">
              <a:rPr kumimoji="1" lang="ja-JP" altLang="en-US" smtClean="0"/>
              <a:t>2025/2/22</a:t>
            </a:fld>
            <a:endParaRPr kumimoji="1" lang="ja-JP" altLang="en-US"/>
          </a:p>
        </p:txBody>
      </p:sp>
      <p:sp>
        <p:nvSpPr>
          <p:cNvPr id="6" name="フッター プレースホルダー 5">
            <a:extLst>
              <a:ext uri="{FF2B5EF4-FFF2-40B4-BE49-F238E27FC236}">
                <a16:creationId xmlns:a16="http://schemas.microsoft.com/office/drawing/2014/main" id="{F6B3C74B-5F94-4EEF-96D2-05FA4278D2C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9B9B8A9-808A-4085-8C63-EBCEE631C7A6}"/>
              </a:ext>
            </a:extLst>
          </p:cNvPr>
          <p:cNvSpPr>
            <a:spLocks noGrp="1"/>
          </p:cNvSpPr>
          <p:nvPr>
            <p:ph type="sldNum" sz="quarter" idx="12"/>
          </p:nvPr>
        </p:nvSpPr>
        <p:spPr/>
        <p:txBody>
          <a:bodyPr/>
          <a:lstStyle/>
          <a:p>
            <a:fld id="{3118FD6C-AC71-4332-8143-3D40DA41A821}" type="slidenum">
              <a:rPr kumimoji="1" lang="ja-JP" altLang="en-US" smtClean="0"/>
              <a:t>‹#›</a:t>
            </a:fld>
            <a:endParaRPr kumimoji="1" lang="ja-JP" altLang="en-US"/>
          </a:p>
        </p:txBody>
      </p:sp>
    </p:spTree>
    <p:extLst>
      <p:ext uri="{BB962C8B-B14F-4D97-AF65-F5344CB8AC3E}">
        <p14:creationId xmlns:p14="http://schemas.microsoft.com/office/powerpoint/2010/main" val="748438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4D8179-CF68-4785-9831-204D076271D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07DFF4-D4EC-42B5-9C2B-AD2866A3C7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86D4BF0-16C6-4DE4-BE70-AC03F1DD4BB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1CC3202-74B7-448E-9763-0CA1E0BA1F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A213D5F-C6C2-4D72-AB53-51CDC4121F4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A47A6A4-7F10-42F0-AB20-B17A0DFFFDDE}"/>
              </a:ext>
            </a:extLst>
          </p:cNvPr>
          <p:cNvSpPr>
            <a:spLocks noGrp="1"/>
          </p:cNvSpPr>
          <p:nvPr>
            <p:ph type="dt" sz="half" idx="10"/>
          </p:nvPr>
        </p:nvSpPr>
        <p:spPr/>
        <p:txBody>
          <a:bodyPr/>
          <a:lstStyle/>
          <a:p>
            <a:fld id="{BE1D5C82-8697-406F-A0C0-35B76DE60DE1}" type="datetimeFigureOut">
              <a:rPr kumimoji="1" lang="ja-JP" altLang="en-US" smtClean="0"/>
              <a:t>2025/2/22</a:t>
            </a:fld>
            <a:endParaRPr kumimoji="1" lang="ja-JP" altLang="en-US"/>
          </a:p>
        </p:txBody>
      </p:sp>
      <p:sp>
        <p:nvSpPr>
          <p:cNvPr id="8" name="フッター プレースホルダー 7">
            <a:extLst>
              <a:ext uri="{FF2B5EF4-FFF2-40B4-BE49-F238E27FC236}">
                <a16:creationId xmlns:a16="http://schemas.microsoft.com/office/drawing/2014/main" id="{56E02981-6EDC-445F-8F95-0DD91E36955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2F4434A-A648-4DDD-95F2-4B1C5478E294}"/>
              </a:ext>
            </a:extLst>
          </p:cNvPr>
          <p:cNvSpPr>
            <a:spLocks noGrp="1"/>
          </p:cNvSpPr>
          <p:nvPr>
            <p:ph type="sldNum" sz="quarter" idx="12"/>
          </p:nvPr>
        </p:nvSpPr>
        <p:spPr/>
        <p:txBody>
          <a:bodyPr/>
          <a:lstStyle/>
          <a:p>
            <a:fld id="{3118FD6C-AC71-4332-8143-3D40DA41A821}" type="slidenum">
              <a:rPr kumimoji="1" lang="ja-JP" altLang="en-US" smtClean="0"/>
              <a:t>‹#›</a:t>
            </a:fld>
            <a:endParaRPr kumimoji="1" lang="ja-JP" altLang="en-US"/>
          </a:p>
        </p:txBody>
      </p:sp>
    </p:spTree>
    <p:extLst>
      <p:ext uri="{BB962C8B-B14F-4D97-AF65-F5344CB8AC3E}">
        <p14:creationId xmlns:p14="http://schemas.microsoft.com/office/powerpoint/2010/main" val="4081043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EBB363-E120-494D-A253-6E07A34A9FD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B0954EA-4B3F-4EE4-AADA-926DCCA7B71D}"/>
              </a:ext>
            </a:extLst>
          </p:cNvPr>
          <p:cNvSpPr>
            <a:spLocks noGrp="1"/>
          </p:cNvSpPr>
          <p:nvPr>
            <p:ph type="dt" sz="half" idx="10"/>
          </p:nvPr>
        </p:nvSpPr>
        <p:spPr/>
        <p:txBody>
          <a:bodyPr/>
          <a:lstStyle/>
          <a:p>
            <a:fld id="{BE1D5C82-8697-406F-A0C0-35B76DE60DE1}" type="datetimeFigureOut">
              <a:rPr kumimoji="1" lang="ja-JP" altLang="en-US" smtClean="0"/>
              <a:t>2025/2/22</a:t>
            </a:fld>
            <a:endParaRPr kumimoji="1" lang="ja-JP" altLang="en-US"/>
          </a:p>
        </p:txBody>
      </p:sp>
      <p:sp>
        <p:nvSpPr>
          <p:cNvPr id="4" name="フッター プレースホルダー 3">
            <a:extLst>
              <a:ext uri="{FF2B5EF4-FFF2-40B4-BE49-F238E27FC236}">
                <a16:creationId xmlns:a16="http://schemas.microsoft.com/office/drawing/2014/main" id="{745A1D4B-144F-47E8-A15C-8E21088ABF0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39FB26A-3C6C-444B-8B62-0FA727067BFC}"/>
              </a:ext>
            </a:extLst>
          </p:cNvPr>
          <p:cNvSpPr>
            <a:spLocks noGrp="1"/>
          </p:cNvSpPr>
          <p:nvPr>
            <p:ph type="sldNum" sz="quarter" idx="12"/>
          </p:nvPr>
        </p:nvSpPr>
        <p:spPr/>
        <p:txBody>
          <a:bodyPr/>
          <a:lstStyle/>
          <a:p>
            <a:fld id="{3118FD6C-AC71-4332-8143-3D40DA41A821}" type="slidenum">
              <a:rPr kumimoji="1" lang="ja-JP" altLang="en-US" smtClean="0"/>
              <a:t>‹#›</a:t>
            </a:fld>
            <a:endParaRPr kumimoji="1" lang="ja-JP" altLang="en-US"/>
          </a:p>
        </p:txBody>
      </p:sp>
    </p:spTree>
    <p:extLst>
      <p:ext uri="{BB962C8B-B14F-4D97-AF65-F5344CB8AC3E}">
        <p14:creationId xmlns:p14="http://schemas.microsoft.com/office/powerpoint/2010/main" val="3104815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697BD6F-A857-4A06-875D-AB0EA9D42864}"/>
              </a:ext>
            </a:extLst>
          </p:cNvPr>
          <p:cNvSpPr>
            <a:spLocks noGrp="1"/>
          </p:cNvSpPr>
          <p:nvPr>
            <p:ph type="dt" sz="half" idx="10"/>
          </p:nvPr>
        </p:nvSpPr>
        <p:spPr/>
        <p:txBody>
          <a:bodyPr/>
          <a:lstStyle/>
          <a:p>
            <a:fld id="{BE1D5C82-8697-406F-A0C0-35B76DE60DE1}" type="datetimeFigureOut">
              <a:rPr kumimoji="1" lang="ja-JP" altLang="en-US" smtClean="0"/>
              <a:t>2025/2/22</a:t>
            </a:fld>
            <a:endParaRPr kumimoji="1" lang="ja-JP" altLang="en-US"/>
          </a:p>
        </p:txBody>
      </p:sp>
      <p:sp>
        <p:nvSpPr>
          <p:cNvPr id="3" name="フッター プレースホルダー 2">
            <a:extLst>
              <a:ext uri="{FF2B5EF4-FFF2-40B4-BE49-F238E27FC236}">
                <a16:creationId xmlns:a16="http://schemas.microsoft.com/office/drawing/2014/main" id="{0A78466E-37B7-4149-865C-C12FF819088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CE88CA0-3AA2-4631-AF00-9323C02BB3FD}"/>
              </a:ext>
            </a:extLst>
          </p:cNvPr>
          <p:cNvSpPr>
            <a:spLocks noGrp="1"/>
          </p:cNvSpPr>
          <p:nvPr>
            <p:ph type="sldNum" sz="quarter" idx="12"/>
          </p:nvPr>
        </p:nvSpPr>
        <p:spPr/>
        <p:txBody>
          <a:bodyPr/>
          <a:lstStyle/>
          <a:p>
            <a:fld id="{3118FD6C-AC71-4332-8143-3D40DA41A821}" type="slidenum">
              <a:rPr kumimoji="1" lang="ja-JP" altLang="en-US" smtClean="0"/>
              <a:t>‹#›</a:t>
            </a:fld>
            <a:endParaRPr kumimoji="1" lang="ja-JP" altLang="en-US"/>
          </a:p>
        </p:txBody>
      </p:sp>
    </p:spTree>
    <p:extLst>
      <p:ext uri="{BB962C8B-B14F-4D97-AF65-F5344CB8AC3E}">
        <p14:creationId xmlns:p14="http://schemas.microsoft.com/office/powerpoint/2010/main" val="2623468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993A6E-056E-49CE-BCB7-42A3995772A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3ECC9EB-E70F-42C2-B11B-F99D573289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8E3C2B9-75A1-4DB4-B9B9-EFD048F3B7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EA5EEBA-728F-4C04-83CC-CFDDFF1EE749}"/>
              </a:ext>
            </a:extLst>
          </p:cNvPr>
          <p:cNvSpPr>
            <a:spLocks noGrp="1"/>
          </p:cNvSpPr>
          <p:nvPr>
            <p:ph type="dt" sz="half" idx="10"/>
          </p:nvPr>
        </p:nvSpPr>
        <p:spPr/>
        <p:txBody>
          <a:bodyPr/>
          <a:lstStyle/>
          <a:p>
            <a:fld id="{BE1D5C82-8697-406F-A0C0-35B76DE60DE1}" type="datetimeFigureOut">
              <a:rPr kumimoji="1" lang="ja-JP" altLang="en-US" smtClean="0"/>
              <a:t>2025/2/22</a:t>
            </a:fld>
            <a:endParaRPr kumimoji="1" lang="ja-JP" altLang="en-US"/>
          </a:p>
        </p:txBody>
      </p:sp>
      <p:sp>
        <p:nvSpPr>
          <p:cNvPr id="6" name="フッター プレースホルダー 5">
            <a:extLst>
              <a:ext uri="{FF2B5EF4-FFF2-40B4-BE49-F238E27FC236}">
                <a16:creationId xmlns:a16="http://schemas.microsoft.com/office/drawing/2014/main" id="{A8D12CDD-4A50-43DD-AE76-4FCB90A7A2B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E7107B1-06DF-45EE-9D1C-A096ED703139}"/>
              </a:ext>
            </a:extLst>
          </p:cNvPr>
          <p:cNvSpPr>
            <a:spLocks noGrp="1"/>
          </p:cNvSpPr>
          <p:nvPr>
            <p:ph type="sldNum" sz="quarter" idx="12"/>
          </p:nvPr>
        </p:nvSpPr>
        <p:spPr/>
        <p:txBody>
          <a:bodyPr/>
          <a:lstStyle/>
          <a:p>
            <a:fld id="{3118FD6C-AC71-4332-8143-3D40DA41A821}" type="slidenum">
              <a:rPr kumimoji="1" lang="ja-JP" altLang="en-US" smtClean="0"/>
              <a:t>‹#›</a:t>
            </a:fld>
            <a:endParaRPr kumimoji="1" lang="ja-JP" altLang="en-US"/>
          </a:p>
        </p:txBody>
      </p:sp>
    </p:spTree>
    <p:extLst>
      <p:ext uri="{BB962C8B-B14F-4D97-AF65-F5344CB8AC3E}">
        <p14:creationId xmlns:p14="http://schemas.microsoft.com/office/powerpoint/2010/main" val="4032950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8DE9F7-5D66-40D9-B2CD-430E3A617AC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E509C2C-0D3D-486F-B2E1-A33CB4E18E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C6EB128-B026-4B4F-8DE8-9577B54BB5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A0A3226-C0B5-4D68-AD34-1D00FE5E7F96}"/>
              </a:ext>
            </a:extLst>
          </p:cNvPr>
          <p:cNvSpPr>
            <a:spLocks noGrp="1"/>
          </p:cNvSpPr>
          <p:nvPr>
            <p:ph type="dt" sz="half" idx="10"/>
          </p:nvPr>
        </p:nvSpPr>
        <p:spPr/>
        <p:txBody>
          <a:bodyPr/>
          <a:lstStyle/>
          <a:p>
            <a:fld id="{BE1D5C82-8697-406F-A0C0-35B76DE60DE1}" type="datetimeFigureOut">
              <a:rPr kumimoji="1" lang="ja-JP" altLang="en-US" smtClean="0"/>
              <a:t>2025/2/22</a:t>
            </a:fld>
            <a:endParaRPr kumimoji="1" lang="ja-JP" altLang="en-US"/>
          </a:p>
        </p:txBody>
      </p:sp>
      <p:sp>
        <p:nvSpPr>
          <p:cNvPr id="6" name="フッター プレースホルダー 5">
            <a:extLst>
              <a:ext uri="{FF2B5EF4-FFF2-40B4-BE49-F238E27FC236}">
                <a16:creationId xmlns:a16="http://schemas.microsoft.com/office/drawing/2014/main" id="{24331D14-7A75-4B73-ADD4-81901517A00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5B2F838-7E0F-43B0-9909-F8A9F658CD94}"/>
              </a:ext>
            </a:extLst>
          </p:cNvPr>
          <p:cNvSpPr>
            <a:spLocks noGrp="1"/>
          </p:cNvSpPr>
          <p:nvPr>
            <p:ph type="sldNum" sz="quarter" idx="12"/>
          </p:nvPr>
        </p:nvSpPr>
        <p:spPr/>
        <p:txBody>
          <a:bodyPr/>
          <a:lstStyle/>
          <a:p>
            <a:fld id="{3118FD6C-AC71-4332-8143-3D40DA41A821}" type="slidenum">
              <a:rPr kumimoji="1" lang="ja-JP" altLang="en-US" smtClean="0"/>
              <a:t>‹#›</a:t>
            </a:fld>
            <a:endParaRPr kumimoji="1" lang="ja-JP" altLang="en-US"/>
          </a:p>
        </p:txBody>
      </p:sp>
    </p:spTree>
    <p:extLst>
      <p:ext uri="{BB962C8B-B14F-4D97-AF65-F5344CB8AC3E}">
        <p14:creationId xmlns:p14="http://schemas.microsoft.com/office/powerpoint/2010/main" val="3443509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3887C8E-699F-4C81-AC63-E80336EADB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0963545-AA0B-4DD9-9BE8-53B24A7E8D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D852E1E-B228-4493-AC4A-E59E29F62B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1D5C82-8697-406F-A0C0-35B76DE60DE1}" type="datetimeFigureOut">
              <a:rPr kumimoji="1" lang="ja-JP" altLang="en-US" smtClean="0"/>
              <a:t>2025/2/22</a:t>
            </a:fld>
            <a:endParaRPr kumimoji="1" lang="ja-JP" altLang="en-US"/>
          </a:p>
        </p:txBody>
      </p:sp>
      <p:sp>
        <p:nvSpPr>
          <p:cNvPr id="5" name="フッター プレースホルダー 4">
            <a:extLst>
              <a:ext uri="{FF2B5EF4-FFF2-40B4-BE49-F238E27FC236}">
                <a16:creationId xmlns:a16="http://schemas.microsoft.com/office/drawing/2014/main" id="{1C632443-ED71-46AF-8E0C-D3BC1A0E66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7D9DB6D-370C-4BEF-AFAB-55BAD0540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18FD6C-AC71-4332-8143-3D40DA41A821}" type="slidenum">
              <a:rPr kumimoji="1" lang="ja-JP" altLang="en-US" smtClean="0"/>
              <a:t>‹#›</a:t>
            </a:fld>
            <a:endParaRPr kumimoji="1" lang="ja-JP" altLang="en-US"/>
          </a:p>
        </p:txBody>
      </p:sp>
    </p:spTree>
    <p:extLst>
      <p:ext uri="{BB962C8B-B14F-4D97-AF65-F5344CB8AC3E}">
        <p14:creationId xmlns:p14="http://schemas.microsoft.com/office/powerpoint/2010/main" val="4246191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B38168-6EDC-5599-57A5-EE2D7C5EF28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223BFB4-B8A7-179E-B3CF-CE7F74282E13}"/>
              </a:ext>
            </a:extLst>
          </p:cNvPr>
          <p:cNvSpPr>
            <a:spLocks noGrp="1"/>
          </p:cNvSpPr>
          <p:nvPr>
            <p:ph type="title"/>
          </p:nvPr>
        </p:nvSpPr>
        <p:spPr>
          <a:xfrm>
            <a:off x="4550226" y="5084057"/>
            <a:ext cx="6704967" cy="903091"/>
          </a:xfrm>
        </p:spPr>
        <p:txBody>
          <a:bodyPr>
            <a:normAutofit/>
          </a:bodyPr>
          <a:lstStyle/>
          <a:p>
            <a:r>
              <a:rPr lang="ja-JP" altLang="en-US" sz="3200" dirty="0">
                <a:latin typeface="+mn-ea"/>
                <a:ea typeface="+mn-ea"/>
              </a:rPr>
              <a:t>　　　　　　浦安</a:t>
            </a:r>
            <a:r>
              <a:rPr lang="en-US" altLang="ja-JP" sz="3200" dirty="0">
                <a:latin typeface="+mn-ea"/>
                <a:ea typeface="+mn-ea"/>
              </a:rPr>
              <a:t>RC</a:t>
            </a:r>
            <a:r>
              <a:rPr lang="ja-JP" altLang="en-US" sz="3200" dirty="0">
                <a:latin typeface="+mn-ea"/>
                <a:ea typeface="+mn-ea"/>
              </a:rPr>
              <a:t>　古志智宏</a:t>
            </a:r>
            <a:br>
              <a:rPr lang="en-US" altLang="ja-JP" sz="2400" dirty="0">
                <a:latin typeface="+mn-ea"/>
                <a:ea typeface="+mn-ea"/>
              </a:rPr>
            </a:br>
            <a:r>
              <a:rPr lang="ja-JP" altLang="en-US" sz="2400" dirty="0">
                <a:latin typeface="+mn-ea"/>
                <a:ea typeface="+mn-ea"/>
              </a:rPr>
              <a:t>　　　　　</a:t>
            </a:r>
            <a:endParaRPr kumimoji="1" lang="ja-JP" altLang="en-US" sz="2400" dirty="0">
              <a:latin typeface="+mn-ea"/>
              <a:ea typeface="+mn-ea"/>
            </a:endParaRPr>
          </a:p>
        </p:txBody>
      </p:sp>
      <p:pic>
        <p:nvPicPr>
          <p:cNvPr id="3" name="図 2">
            <a:extLst>
              <a:ext uri="{FF2B5EF4-FFF2-40B4-BE49-F238E27FC236}">
                <a16:creationId xmlns:a16="http://schemas.microsoft.com/office/drawing/2014/main" id="{AC1B60AD-78D4-6E73-99F0-90CDBD2A6C52}"/>
              </a:ext>
            </a:extLst>
          </p:cNvPr>
          <p:cNvPicPr>
            <a:picLocks noChangeAspect="1"/>
          </p:cNvPicPr>
          <p:nvPr/>
        </p:nvPicPr>
        <p:blipFill>
          <a:blip r:embed="rId2"/>
          <a:stretch>
            <a:fillRect/>
          </a:stretch>
        </p:blipFill>
        <p:spPr>
          <a:xfrm>
            <a:off x="9186918" y="359727"/>
            <a:ext cx="2235793" cy="1315312"/>
          </a:xfrm>
          <a:prstGeom prst="rect">
            <a:avLst/>
          </a:prstGeom>
        </p:spPr>
      </p:pic>
      <p:sp>
        <p:nvSpPr>
          <p:cNvPr id="5" name="コンテンツ プレースホルダー 4">
            <a:extLst>
              <a:ext uri="{FF2B5EF4-FFF2-40B4-BE49-F238E27FC236}">
                <a16:creationId xmlns:a16="http://schemas.microsoft.com/office/drawing/2014/main" id="{25E4DCE5-24E1-88FC-2102-3F5F03442F84}"/>
              </a:ext>
            </a:extLst>
          </p:cNvPr>
          <p:cNvSpPr>
            <a:spLocks noGrp="1"/>
          </p:cNvSpPr>
          <p:nvPr>
            <p:ph idx="1"/>
          </p:nvPr>
        </p:nvSpPr>
        <p:spPr>
          <a:xfrm>
            <a:off x="1540029" y="2850472"/>
            <a:ext cx="9846420" cy="1113518"/>
          </a:xfrm>
        </p:spPr>
        <p:txBody>
          <a:bodyPr>
            <a:normAutofit/>
          </a:bodyPr>
          <a:lstStyle/>
          <a:p>
            <a:pPr marL="0" indent="0">
              <a:buNone/>
            </a:pPr>
            <a:r>
              <a:rPr lang="ja-JP" altLang="en-US" sz="4800" b="1" dirty="0"/>
              <a:t>浦安</a:t>
            </a:r>
            <a:r>
              <a:rPr lang="en-US" altLang="ja-JP" sz="4800" b="1" dirty="0"/>
              <a:t>RC</a:t>
            </a:r>
            <a:r>
              <a:rPr lang="ja-JP" altLang="en-US" sz="4800" b="1" dirty="0"/>
              <a:t>における行動計画の事例</a:t>
            </a:r>
          </a:p>
        </p:txBody>
      </p:sp>
    </p:spTree>
    <p:extLst>
      <p:ext uri="{BB962C8B-B14F-4D97-AF65-F5344CB8AC3E}">
        <p14:creationId xmlns:p14="http://schemas.microsoft.com/office/powerpoint/2010/main" val="368244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9112" y="131335"/>
            <a:ext cx="12192003" cy="646331"/>
          </a:xfrm>
          <a:prstGeom prst="rect">
            <a:avLst/>
          </a:prstGeom>
          <a:noFill/>
        </p:spPr>
        <p:txBody>
          <a:bodyPr wrap="square" rtlCol="0">
            <a:spAutoFit/>
          </a:bodyPr>
          <a:lstStyle/>
          <a:p>
            <a:r>
              <a:rPr lang="ja-JP" altLang="en-US" sz="3600" b="1" dirty="0">
                <a:latin typeface="メイリオ" panose="020B0604030504040204" pitchFamily="50" charset="-128"/>
                <a:ea typeface="メイリオ" panose="020B0604030504040204" pitchFamily="50" charset="-128"/>
              </a:rPr>
              <a:t>３．人的多様性を持つ活動</a:t>
            </a:r>
            <a:endParaRPr lang="zh-CN" altLang="en-US" sz="3600" dirty="0">
              <a:latin typeface="メイリオ" panose="020B0604030504040204" pitchFamily="50" charset="-128"/>
              <a:ea typeface="メイリオ" panose="020B0604030504040204" pitchFamily="50" charset="-128"/>
            </a:endParaRPr>
          </a:p>
        </p:txBody>
      </p:sp>
      <p:sp>
        <p:nvSpPr>
          <p:cNvPr id="7" name="コンテンツ プレースホルダ 2">
            <a:extLst>
              <a:ext uri="{FF2B5EF4-FFF2-40B4-BE49-F238E27FC236}">
                <a16:creationId xmlns:a16="http://schemas.microsoft.com/office/drawing/2014/main" id="{EF3207F0-6A08-41ED-93C2-6317809A9F9F}"/>
              </a:ext>
            </a:extLst>
          </p:cNvPr>
          <p:cNvSpPr txBox="1">
            <a:spLocks/>
          </p:cNvSpPr>
          <p:nvPr/>
        </p:nvSpPr>
        <p:spPr bwMode="auto">
          <a:xfrm>
            <a:off x="387126" y="626655"/>
            <a:ext cx="11402244" cy="325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77800" indent="-177800" algn="just" defTabSz="1022350" rtl="0" eaLnBrk="0" fontAlgn="base" hangingPunct="0">
              <a:spcBef>
                <a:spcPct val="0"/>
              </a:spcBef>
              <a:spcAft>
                <a:spcPct val="0"/>
              </a:spcAft>
              <a:buClr>
                <a:schemeClr val="accent1"/>
              </a:buClr>
              <a:buSzPct val="80000"/>
              <a:buFont typeface="Wingdings" panose="05000000000000000000" pitchFamily="2" charset="2"/>
              <a:buChar char="n"/>
              <a:defRPr sz="1600">
                <a:solidFill>
                  <a:schemeClr val="tx1"/>
                </a:solidFill>
                <a:latin typeface="+mn-lt"/>
                <a:ea typeface="+mn-ea"/>
                <a:cs typeface="+mn-cs"/>
              </a:defRPr>
            </a:lvl1pPr>
            <a:lvl2pPr marL="585788" indent="-228600" algn="just" defTabSz="1022350" rtl="0" eaLnBrk="0" fontAlgn="base" hangingPunct="0">
              <a:spcBef>
                <a:spcPct val="0"/>
              </a:spcBef>
              <a:spcAft>
                <a:spcPct val="0"/>
              </a:spcAft>
              <a:buClr>
                <a:srgbClr val="074B88"/>
              </a:buClr>
              <a:buSzPct val="80000"/>
              <a:buFont typeface="Wingdings" panose="05000000000000000000" pitchFamily="2" charset="2"/>
              <a:buChar char="n"/>
              <a:defRPr sz="1400">
                <a:solidFill>
                  <a:schemeClr val="tx1"/>
                </a:solidFill>
                <a:latin typeface="+mn-lt"/>
                <a:ea typeface="+mn-ea"/>
              </a:defRPr>
            </a:lvl2pPr>
            <a:lvl3pPr marL="993775" indent="-228600" algn="just" defTabSz="1022350" rtl="0" eaLnBrk="0" fontAlgn="base" hangingPunct="0">
              <a:spcBef>
                <a:spcPct val="0"/>
              </a:spcBef>
              <a:spcAft>
                <a:spcPct val="0"/>
              </a:spcAft>
              <a:buClr>
                <a:srgbClr val="074B88"/>
              </a:buClr>
              <a:buSzPct val="80000"/>
              <a:buFont typeface="Wingdings" panose="05000000000000000000" pitchFamily="2" charset="2"/>
              <a:buChar char="q"/>
              <a:defRPr sz="1400">
                <a:solidFill>
                  <a:schemeClr val="tx1"/>
                </a:solidFill>
                <a:latin typeface="+mn-lt"/>
                <a:ea typeface="+mn-ea"/>
              </a:defRPr>
            </a:lvl3pPr>
            <a:lvl4pPr marL="1401763" indent="-228600" algn="just" defTabSz="1022350" rtl="0" eaLnBrk="0" fontAlgn="base" hangingPunct="0">
              <a:spcBef>
                <a:spcPct val="0"/>
              </a:spcBef>
              <a:spcAft>
                <a:spcPct val="0"/>
              </a:spcAft>
              <a:buClr>
                <a:srgbClr val="074B88"/>
              </a:buClr>
              <a:buSzPct val="80000"/>
              <a:buFont typeface="Arial" panose="020B0604020202020204" pitchFamily="34" charset="0"/>
              <a:buChar char="─"/>
              <a:defRPr sz="1400">
                <a:solidFill>
                  <a:schemeClr val="tx1"/>
                </a:solidFill>
                <a:latin typeface="+mn-lt"/>
                <a:ea typeface="+mn-ea"/>
              </a:defRPr>
            </a:lvl4pPr>
            <a:lvl5pPr marL="18097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5pPr>
            <a:lvl6pPr marL="22669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6pPr>
            <a:lvl7pPr marL="27241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7pPr>
            <a:lvl8pPr marL="31813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8pPr>
            <a:lvl9pPr marL="36385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9pPr>
          </a:lstStyle>
          <a:p>
            <a:pPr marL="237061" indent="-237061" defTabSz="1363099">
              <a:buClr>
                <a:srgbClr val="1F497D"/>
              </a:buClr>
              <a:defRPr/>
            </a:pPr>
            <a:r>
              <a:rPr lang="ja-JP" altLang="en-US" sz="2133" kern="0" dirty="0">
                <a:solidFill>
                  <a:sysClr val="windowText" lastClr="000000"/>
                </a:solidFill>
                <a:latin typeface="Lucida Sans Unicode"/>
                <a:ea typeface="ＭＳ Ｐゴシック" panose="020B0600070205080204" pitchFamily="50" charset="-128"/>
              </a:rPr>
              <a:t>課題を克服し、将来像に近づくための施策（全般）を以下に記す。</a:t>
            </a:r>
            <a:endParaRPr lang="en-US" altLang="ja-JP" sz="2133" kern="0" dirty="0">
              <a:solidFill>
                <a:sysClr val="windowText" lastClr="000000"/>
              </a:solidFill>
              <a:latin typeface="Lucida Sans Unicode"/>
              <a:ea typeface="ＭＳ Ｐゴシック" panose="020B0600070205080204" pitchFamily="50" charset="-128"/>
            </a:endParaRPr>
          </a:p>
        </p:txBody>
      </p:sp>
      <p:sp>
        <p:nvSpPr>
          <p:cNvPr id="12" name="Rectangle 5">
            <a:extLst>
              <a:ext uri="{FF2B5EF4-FFF2-40B4-BE49-F238E27FC236}">
                <a16:creationId xmlns:a16="http://schemas.microsoft.com/office/drawing/2014/main" id="{3A44E87F-6D4E-4E9E-AAF8-EFD1F9685E68}"/>
              </a:ext>
            </a:extLst>
          </p:cNvPr>
          <p:cNvSpPr>
            <a:spLocks noChangeArrowheads="1"/>
          </p:cNvSpPr>
          <p:nvPr/>
        </p:nvSpPr>
        <p:spPr bwMode="auto">
          <a:xfrm>
            <a:off x="1730310" y="1451704"/>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a:solidFill>
                  <a:schemeClr val="tx2"/>
                </a:solidFill>
              </a:rPr>
              <a:t>高い</a:t>
            </a:r>
          </a:p>
        </p:txBody>
      </p:sp>
      <p:sp>
        <p:nvSpPr>
          <p:cNvPr id="14" name="Rectangle 6">
            <a:extLst>
              <a:ext uri="{FF2B5EF4-FFF2-40B4-BE49-F238E27FC236}">
                <a16:creationId xmlns:a16="http://schemas.microsoft.com/office/drawing/2014/main" id="{B15E09AA-CB05-45C0-A9DA-CB3732BE06B7}"/>
              </a:ext>
            </a:extLst>
          </p:cNvPr>
          <p:cNvSpPr>
            <a:spLocks noChangeArrowheads="1"/>
          </p:cNvSpPr>
          <p:nvPr/>
        </p:nvSpPr>
        <p:spPr bwMode="auto">
          <a:xfrm>
            <a:off x="1749728" y="5583933"/>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a:solidFill>
                  <a:schemeClr val="tx2"/>
                </a:solidFill>
              </a:rPr>
              <a:t>低い</a:t>
            </a:r>
          </a:p>
        </p:txBody>
      </p:sp>
      <p:sp>
        <p:nvSpPr>
          <p:cNvPr id="16" name="Line 7">
            <a:extLst>
              <a:ext uri="{FF2B5EF4-FFF2-40B4-BE49-F238E27FC236}">
                <a16:creationId xmlns:a16="http://schemas.microsoft.com/office/drawing/2014/main" id="{5AD348E0-4F25-4E76-94EE-2A20DDB1B155}"/>
              </a:ext>
            </a:extLst>
          </p:cNvPr>
          <p:cNvSpPr>
            <a:spLocks noChangeShapeType="1"/>
          </p:cNvSpPr>
          <p:nvPr/>
        </p:nvSpPr>
        <p:spPr bwMode="auto">
          <a:xfrm>
            <a:off x="1956403" y="1734162"/>
            <a:ext cx="0" cy="3643719"/>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133"/>
          </a:p>
        </p:txBody>
      </p:sp>
      <p:sp>
        <p:nvSpPr>
          <p:cNvPr id="18" name="Rectangle 8">
            <a:extLst>
              <a:ext uri="{FF2B5EF4-FFF2-40B4-BE49-F238E27FC236}">
                <a16:creationId xmlns:a16="http://schemas.microsoft.com/office/drawing/2014/main" id="{BE83F855-131F-4947-9305-2FCC3F97FD42}"/>
              </a:ext>
            </a:extLst>
          </p:cNvPr>
          <p:cNvSpPr>
            <a:spLocks noChangeArrowheads="1"/>
          </p:cNvSpPr>
          <p:nvPr/>
        </p:nvSpPr>
        <p:spPr bwMode="auto">
          <a:xfrm>
            <a:off x="1446788" y="3193506"/>
            <a:ext cx="961802" cy="60337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lnSpc>
                <a:spcPct val="90000"/>
              </a:lnSpc>
              <a:spcBef>
                <a:spcPct val="30000"/>
              </a:spcBef>
            </a:pPr>
            <a:r>
              <a:rPr lang="ja-JP" altLang="en-US" sz="1867" dirty="0">
                <a:solidFill>
                  <a:schemeClr val="tx2"/>
                </a:solidFill>
              </a:rPr>
              <a:t>緊急性</a:t>
            </a:r>
            <a:endParaRPr lang="en-US" altLang="ja-JP" sz="1867" dirty="0">
              <a:solidFill>
                <a:schemeClr val="tx2"/>
              </a:solidFill>
            </a:endParaRPr>
          </a:p>
          <a:p>
            <a:pPr algn="ctr">
              <a:lnSpc>
                <a:spcPct val="90000"/>
              </a:lnSpc>
              <a:spcBef>
                <a:spcPct val="30000"/>
              </a:spcBef>
            </a:pPr>
            <a:r>
              <a:rPr lang="ja-JP" altLang="en-US" sz="1867" dirty="0">
                <a:solidFill>
                  <a:schemeClr val="tx2"/>
                </a:solidFill>
              </a:rPr>
              <a:t>（即効性）</a:t>
            </a:r>
            <a:endParaRPr lang="en-US" altLang="ja-JP" sz="1867" dirty="0">
              <a:solidFill>
                <a:schemeClr val="tx2"/>
              </a:solidFill>
            </a:endParaRPr>
          </a:p>
        </p:txBody>
      </p:sp>
      <p:sp>
        <p:nvSpPr>
          <p:cNvPr id="20" name="Line 9">
            <a:extLst>
              <a:ext uri="{FF2B5EF4-FFF2-40B4-BE49-F238E27FC236}">
                <a16:creationId xmlns:a16="http://schemas.microsoft.com/office/drawing/2014/main" id="{6B7CE17F-079A-462C-96C4-BD2F342F9083}"/>
              </a:ext>
            </a:extLst>
          </p:cNvPr>
          <p:cNvSpPr>
            <a:spLocks noChangeShapeType="1"/>
          </p:cNvSpPr>
          <p:nvPr/>
        </p:nvSpPr>
        <p:spPr bwMode="auto">
          <a:xfrm flipH="1">
            <a:off x="2623711" y="5990934"/>
            <a:ext cx="8062219" cy="64351"/>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133"/>
          </a:p>
        </p:txBody>
      </p:sp>
      <p:sp>
        <p:nvSpPr>
          <p:cNvPr id="22" name="Rectangle 10">
            <a:extLst>
              <a:ext uri="{FF2B5EF4-FFF2-40B4-BE49-F238E27FC236}">
                <a16:creationId xmlns:a16="http://schemas.microsoft.com/office/drawing/2014/main" id="{843831B0-4A86-4245-AAA8-E69FC49BCFDA}"/>
              </a:ext>
            </a:extLst>
          </p:cNvPr>
          <p:cNvSpPr>
            <a:spLocks noChangeArrowheads="1"/>
          </p:cNvSpPr>
          <p:nvPr/>
        </p:nvSpPr>
        <p:spPr bwMode="auto">
          <a:xfrm>
            <a:off x="2054255" y="5914057"/>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dirty="0">
                <a:solidFill>
                  <a:schemeClr val="tx2"/>
                </a:solidFill>
              </a:rPr>
              <a:t>低い</a:t>
            </a:r>
          </a:p>
        </p:txBody>
      </p:sp>
      <p:sp>
        <p:nvSpPr>
          <p:cNvPr id="24" name="Rectangle 11">
            <a:extLst>
              <a:ext uri="{FF2B5EF4-FFF2-40B4-BE49-F238E27FC236}">
                <a16:creationId xmlns:a16="http://schemas.microsoft.com/office/drawing/2014/main" id="{EB9AF5D9-8B3C-4624-82E1-DC0FD6E15769}"/>
              </a:ext>
            </a:extLst>
          </p:cNvPr>
          <p:cNvSpPr>
            <a:spLocks noChangeArrowheads="1"/>
          </p:cNvSpPr>
          <p:nvPr/>
        </p:nvSpPr>
        <p:spPr bwMode="auto">
          <a:xfrm>
            <a:off x="5869060" y="5932125"/>
            <a:ext cx="1923604" cy="28732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dirty="0">
                <a:solidFill>
                  <a:schemeClr val="tx2"/>
                </a:solidFill>
              </a:rPr>
              <a:t>重要性（影響範囲）</a:t>
            </a:r>
          </a:p>
        </p:txBody>
      </p:sp>
      <p:sp>
        <p:nvSpPr>
          <p:cNvPr id="26" name="Rectangle 12">
            <a:extLst>
              <a:ext uri="{FF2B5EF4-FFF2-40B4-BE49-F238E27FC236}">
                <a16:creationId xmlns:a16="http://schemas.microsoft.com/office/drawing/2014/main" id="{650912FA-C10D-4079-A766-BDCA4309E643}"/>
              </a:ext>
            </a:extLst>
          </p:cNvPr>
          <p:cNvSpPr>
            <a:spLocks noChangeArrowheads="1"/>
          </p:cNvSpPr>
          <p:nvPr/>
        </p:nvSpPr>
        <p:spPr bwMode="auto">
          <a:xfrm>
            <a:off x="10767394" y="5917586"/>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dirty="0">
                <a:solidFill>
                  <a:schemeClr val="tx2"/>
                </a:solidFill>
              </a:rPr>
              <a:t>高い</a:t>
            </a:r>
          </a:p>
        </p:txBody>
      </p:sp>
      <p:graphicFrame>
        <p:nvGraphicFramePr>
          <p:cNvPr id="40" name="表 40">
            <a:extLst>
              <a:ext uri="{FF2B5EF4-FFF2-40B4-BE49-F238E27FC236}">
                <a16:creationId xmlns:a16="http://schemas.microsoft.com/office/drawing/2014/main" id="{4EDC3263-E691-420A-AA00-86BDF8EC0667}"/>
              </a:ext>
            </a:extLst>
          </p:cNvPr>
          <p:cNvGraphicFramePr>
            <a:graphicFrameLocks noGrp="1"/>
          </p:cNvGraphicFramePr>
          <p:nvPr>
            <p:extLst>
              <p:ext uri="{D42A27DB-BD31-4B8C-83A1-F6EECF244321}">
                <p14:modId xmlns:p14="http://schemas.microsoft.com/office/powerpoint/2010/main" val="963762057"/>
              </p:ext>
            </p:extLst>
          </p:nvPr>
        </p:nvGraphicFramePr>
        <p:xfrm>
          <a:off x="2466019" y="1092492"/>
          <a:ext cx="9291697" cy="4627377"/>
        </p:xfrm>
        <a:graphic>
          <a:graphicData uri="http://schemas.openxmlformats.org/drawingml/2006/table">
            <a:tbl>
              <a:tblPr firstRow="1" bandRow="1">
                <a:tableStyleId>{5C22544A-7EE6-4342-B048-85BDC9FD1C3A}</a:tableStyleId>
              </a:tblPr>
              <a:tblGrid>
                <a:gridCol w="4622439">
                  <a:extLst>
                    <a:ext uri="{9D8B030D-6E8A-4147-A177-3AD203B41FA5}">
                      <a16:colId xmlns:a16="http://schemas.microsoft.com/office/drawing/2014/main" val="1839648382"/>
                    </a:ext>
                  </a:extLst>
                </a:gridCol>
                <a:gridCol w="4669258">
                  <a:extLst>
                    <a:ext uri="{9D8B030D-6E8A-4147-A177-3AD203B41FA5}">
                      <a16:colId xmlns:a16="http://schemas.microsoft.com/office/drawing/2014/main" val="2810419001"/>
                    </a:ext>
                  </a:extLst>
                </a:gridCol>
              </a:tblGrid>
              <a:tr h="2412708">
                <a:tc>
                  <a:txBody>
                    <a:bodyPr/>
                    <a:lstStyle/>
                    <a:p>
                      <a:endParaRPr kumimoji="1" lang="ja-JP" altLang="en-US" sz="2400" b="1" dirty="0">
                        <a:solidFill>
                          <a:srgbClr val="FF0000"/>
                        </a:solidFill>
                      </a:endParaRPr>
                    </a:p>
                  </a:txBody>
                  <a:tcPr marL="121920" marR="121920" marT="60960" marB="60960">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2400" b="1" dirty="0">
                        <a:solidFill>
                          <a:schemeClr val="tx1"/>
                        </a:solidFill>
                      </a:endParaRPr>
                    </a:p>
                  </a:txBody>
                  <a:tcPr marL="121920" marR="121920" marT="60960" marB="60960">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562545755"/>
                  </a:ext>
                </a:extLst>
              </a:tr>
              <a:tr h="2214669">
                <a:tc>
                  <a:txBody>
                    <a:bodyPr/>
                    <a:lstStyle/>
                    <a:p>
                      <a:pPr marL="0" indent="0">
                        <a:buFontTx/>
                        <a:buNone/>
                      </a:pPr>
                      <a:endParaRPr kumimoji="1" lang="en-US" altLang="ja-JP" sz="2400" b="1" dirty="0"/>
                    </a:p>
                    <a:p>
                      <a:endParaRPr kumimoji="1" lang="ja-JP" altLang="en-US" sz="2400" b="1" dirty="0"/>
                    </a:p>
                  </a:txBody>
                  <a:tcPr marL="121920" marR="121920" marT="60960" marB="60960">
                    <a:lnT w="12700" cap="flat" cmpd="sng" algn="ctr">
                      <a:solidFill>
                        <a:schemeClr val="bg1"/>
                      </a:solidFill>
                      <a:prstDash val="solid"/>
                      <a:round/>
                      <a:headEnd type="none" w="med" len="med"/>
                      <a:tailEnd type="none" w="med" len="med"/>
                    </a:lnT>
                    <a:solidFill>
                      <a:schemeClr val="bg1">
                        <a:lumMod val="85000"/>
                      </a:schemeClr>
                    </a:solidFill>
                  </a:tcPr>
                </a:tc>
                <a:tc>
                  <a:txBody>
                    <a:bodyPr/>
                    <a:lstStyle/>
                    <a:p>
                      <a:endParaRPr kumimoji="1" lang="en-US" altLang="ja-JP" sz="2400" b="1" dirty="0">
                        <a:solidFill>
                          <a:schemeClr val="tx1"/>
                        </a:solidFill>
                      </a:endParaRPr>
                    </a:p>
                  </a:txBody>
                  <a:tcPr marL="121920" marR="121920" marT="60960" marB="60960">
                    <a:lnT w="12700" cap="flat" cmpd="sng" algn="ctr">
                      <a:solidFill>
                        <a:schemeClr val="bg1"/>
                      </a:solidFill>
                      <a:prstDash val="solid"/>
                      <a:round/>
                      <a:headEnd type="none" w="med" len="med"/>
                      <a:tailEnd type="none" w="med" len="med"/>
                    </a:lnT>
                    <a:solidFill>
                      <a:schemeClr val="accent1">
                        <a:lumMod val="40000"/>
                        <a:lumOff val="60000"/>
                      </a:schemeClr>
                    </a:solidFill>
                  </a:tcPr>
                </a:tc>
                <a:extLst>
                  <a:ext uri="{0D108BD9-81ED-4DB2-BD59-A6C34878D82A}">
                    <a16:rowId xmlns:a16="http://schemas.microsoft.com/office/drawing/2014/main" val="1864064155"/>
                  </a:ext>
                </a:extLst>
              </a:tr>
            </a:tbl>
          </a:graphicData>
        </a:graphic>
      </p:graphicFrame>
      <p:pic>
        <p:nvPicPr>
          <p:cNvPr id="3" name="図 2">
            <a:extLst>
              <a:ext uri="{FF2B5EF4-FFF2-40B4-BE49-F238E27FC236}">
                <a16:creationId xmlns:a16="http://schemas.microsoft.com/office/drawing/2014/main" id="{2D8DD969-BFFA-4EF2-BBBF-214E8A909F42}"/>
              </a:ext>
            </a:extLst>
          </p:cNvPr>
          <p:cNvPicPr>
            <a:picLocks noChangeAspect="1"/>
          </p:cNvPicPr>
          <p:nvPr/>
        </p:nvPicPr>
        <p:blipFill>
          <a:blip r:embed="rId2"/>
          <a:stretch>
            <a:fillRect/>
          </a:stretch>
        </p:blipFill>
        <p:spPr>
          <a:xfrm>
            <a:off x="2522332" y="1287325"/>
            <a:ext cx="4462174" cy="1297933"/>
          </a:xfrm>
          <a:prstGeom prst="rect">
            <a:avLst/>
          </a:prstGeom>
        </p:spPr>
      </p:pic>
    </p:spTree>
    <p:extLst>
      <p:ext uri="{BB962C8B-B14F-4D97-AF65-F5344CB8AC3E}">
        <p14:creationId xmlns:p14="http://schemas.microsoft.com/office/powerpoint/2010/main" val="239521939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5556" y="253236"/>
            <a:ext cx="12192003" cy="584775"/>
          </a:xfrm>
          <a:prstGeom prst="rect">
            <a:avLst/>
          </a:prstGeom>
          <a:noFill/>
        </p:spPr>
        <p:txBody>
          <a:bodyPr wrap="square" rtlCol="0">
            <a:spAutoFit/>
          </a:bodyPr>
          <a:lstStyle/>
          <a:p>
            <a:r>
              <a:rPr lang="en-US" altLang="ja-JP" sz="3200" b="1" dirty="0">
                <a:latin typeface="メイリオ" panose="020B0604030504040204" pitchFamily="50" charset="-128"/>
                <a:ea typeface="メイリオ" panose="020B0604030504040204" pitchFamily="50" charset="-128"/>
              </a:rPr>
              <a:t>3.</a:t>
            </a:r>
            <a:r>
              <a:rPr lang="ja-JP" altLang="en-US" sz="3200" b="1" dirty="0">
                <a:latin typeface="メイリオ" panose="020B0604030504040204" pitchFamily="50" charset="-128"/>
                <a:ea typeface="メイリオ" panose="020B0604030504040204" pitchFamily="50" charset="-128"/>
              </a:rPr>
              <a:t>人的多様性を持つ活動（戦略実現） </a:t>
            </a:r>
            <a:endParaRPr lang="en-US" altLang="ja-JP" sz="4267" b="1" dirty="0">
              <a:latin typeface="メイリオ" panose="020B0604030504040204" pitchFamily="50" charset="-128"/>
              <a:ea typeface="メイリオ" panose="020B0604030504040204" pitchFamily="50" charset="-128"/>
            </a:endParaRPr>
          </a:p>
        </p:txBody>
      </p:sp>
      <p:sp>
        <p:nvSpPr>
          <p:cNvPr id="7" name="コンテンツ プレースホルダ 2">
            <a:extLst>
              <a:ext uri="{FF2B5EF4-FFF2-40B4-BE49-F238E27FC236}">
                <a16:creationId xmlns:a16="http://schemas.microsoft.com/office/drawing/2014/main" id="{EF3207F0-6A08-41ED-93C2-6317809A9F9F}"/>
              </a:ext>
            </a:extLst>
          </p:cNvPr>
          <p:cNvSpPr txBox="1">
            <a:spLocks/>
          </p:cNvSpPr>
          <p:nvPr/>
        </p:nvSpPr>
        <p:spPr bwMode="auto">
          <a:xfrm>
            <a:off x="393517" y="1032936"/>
            <a:ext cx="11402244" cy="325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77800" indent="-177800" algn="just" defTabSz="1022350" rtl="0" eaLnBrk="0" fontAlgn="base" hangingPunct="0">
              <a:spcBef>
                <a:spcPct val="0"/>
              </a:spcBef>
              <a:spcAft>
                <a:spcPct val="0"/>
              </a:spcAft>
              <a:buClr>
                <a:schemeClr val="accent1"/>
              </a:buClr>
              <a:buSzPct val="80000"/>
              <a:buFont typeface="Wingdings" panose="05000000000000000000" pitchFamily="2" charset="2"/>
              <a:buChar char="n"/>
              <a:defRPr sz="1600">
                <a:solidFill>
                  <a:schemeClr val="tx1"/>
                </a:solidFill>
                <a:latin typeface="+mn-lt"/>
                <a:ea typeface="+mn-ea"/>
                <a:cs typeface="+mn-cs"/>
              </a:defRPr>
            </a:lvl1pPr>
            <a:lvl2pPr marL="585788" indent="-228600" algn="just" defTabSz="1022350" rtl="0" eaLnBrk="0" fontAlgn="base" hangingPunct="0">
              <a:spcBef>
                <a:spcPct val="0"/>
              </a:spcBef>
              <a:spcAft>
                <a:spcPct val="0"/>
              </a:spcAft>
              <a:buClr>
                <a:srgbClr val="074B88"/>
              </a:buClr>
              <a:buSzPct val="80000"/>
              <a:buFont typeface="Wingdings" panose="05000000000000000000" pitchFamily="2" charset="2"/>
              <a:buChar char="n"/>
              <a:defRPr sz="1400">
                <a:solidFill>
                  <a:schemeClr val="tx1"/>
                </a:solidFill>
                <a:latin typeface="+mn-lt"/>
                <a:ea typeface="+mn-ea"/>
              </a:defRPr>
            </a:lvl2pPr>
            <a:lvl3pPr marL="993775" indent="-228600" algn="just" defTabSz="1022350" rtl="0" eaLnBrk="0" fontAlgn="base" hangingPunct="0">
              <a:spcBef>
                <a:spcPct val="0"/>
              </a:spcBef>
              <a:spcAft>
                <a:spcPct val="0"/>
              </a:spcAft>
              <a:buClr>
                <a:srgbClr val="074B88"/>
              </a:buClr>
              <a:buSzPct val="80000"/>
              <a:buFont typeface="Wingdings" panose="05000000000000000000" pitchFamily="2" charset="2"/>
              <a:buChar char="q"/>
              <a:defRPr sz="1400">
                <a:solidFill>
                  <a:schemeClr val="tx1"/>
                </a:solidFill>
                <a:latin typeface="+mn-lt"/>
                <a:ea typeface="+mn-ea"/>
              </a:defRPr>
            </a:lvl3pPr>
            <a:lvl4pPr marL="1401763" indent="-228600" algn="just" defTabSz="1022350" rtl="0" eaLnBrk="0" fontAlgn="base" hangingPunct="0">
              <a:spcBef>
                <a:spcPct val="0"/>
              </a:spcBef>
              <a:spcAft>
                <a:spcPct val="0"/>
              </a:spcAft>
              <a:buClr>
                <a:srgbClr val="074B88"/>
              </a:buClr>
              <a:buSzPct val="80000"/>
              <a:buFont typeface="Arial" panose="020B0604020202020204" pitchFamily="34" charset="0"/>
              <a:buChar char="─"/>
              <a:defRPr sz="1400">
                <a:solidFill>
                  <a:schemeClr val="tx1"/>
                </a:solidFill>
                <a:latin typeface="+mn-lt"/>
                <a:ea typeface="+mn-ea"/>
              </a:defRPr>
            </a:lvl4pPr>
            <a:lvl5pPr marL="18097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5pPr>
            <a:lvl6pPr marL="22669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6pPr>
            <a:lvl7pPr marL="27241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7pPr>
            <a:lvl8pPr marL="31813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8pPr>
            <a:lvl9pPr marL="36385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9pPr>
          </a:lstStyle>
          <a:p>
            <a:pPr marL="237061" indent="-237061" defTabSz="1363099">
              <a:buClr>
                <a:srgbClr val="1F497D"/>
              </a:buClr>
              <a:defRPr/>
            </a:pPr>
            <a:r>
              <a:rPr lang="ja-JP" altLang="en-US" sz="2400" b="1" kern="0" dirty="0">
                <a:solidFill>
                  <a:sysClr val="windowText" lastClr="000000"/>
                </a:solidFill>
                <a:latin typeface="Lucida Sans Unicode"/>
                <a:ea typeface="ＭＳ Ｐゴシック" panose="020B0600070205080204" pitchFamily="50" charset="-128"/>
              </a:rPr>
              <a:t>例会およびプログラム、委員会活動には更なる多様性を追求していく</a:t>
            </a:r>
            <a:endParaRPr lang="en-US" altLang="ja-JP" sz="2400" b="1" kern="0" dirty="0">
              <a:solidFill>
                <a:sysClr val="windowText" lastClr="000000"/>
              </a:solidFill>
              <a:latin typeface="Lucida Sans Unicode"/>
              <a:ea typeface="ＭＳ Ｐゴシック" panose="020B0600070205080204" pitchFamily="50" charset="-128"/>
            </a:endParaRPr>
          </a:p>
          <a:p>
            <a:pPr marL="924961" lvl="1" indent="-380990">
              <a:buClr>
                <a:srgbClr val="1F497D"/>
              </a:buClr>
              <a:buFont typeface="Wingdings" panose="05000000000000000000" pitchFamily="2" charset="2"/>
              <a:buChar char="Ø"/>
              <a:defRPr/>
            </a:pPr>
            <a:r>
              <a:rPr lang="ja-JP" altLang="en-US" sz="2000" b="1" kern="0" dirty="0">
                <a:solidFill>
                  <a:sysClr val="windowText" lastClr="000000"/>
                </a:solidFill>
                <a:latin typeface="Lucida Sans Unicode"/>
                <a:ea typeface="ＭＳ Ｐゴシック" panose="020B0600070205080204" pitchFamily="50" charset="-128"/>
              </a:rPr>
              <a:t>例会</a:t>
            </a:r>
            <a:endParaRPr lang="en-US" altLang="ja-JP" sz="2000" b="1" kern="0" dirty="0">
              <a:solidFill>
                <a:sysClr val="windowText" lastClr="000000"/>
              </a:solidFill>
              <a:latin typeface="Lucida Sans Unicode"/>
              <a:ea typeface="ＭＳ Ｐゴシック" panose="020B0600070205080204" pitchFamily="50" charset="-128"/>
            </a:endParaRPr>
          </a:p>
          <a:p>
            <a:pPr marL="1468930" lvl="2" indent="-380990">
              <a:buClr>
                <a:srgbClr val="1F497D"/>
              </a:buClr>
              <a:buFont typeface="Arial" panose="020B0604020202020204" pitchFamily="34" charset="0"/>
              <a:buChar char="•"/>
              <a:defRPr/>
            </a:pPr>
            <a:r>
              <a:rPr lang="ja-JP" altLang="en-US" sz="2000" b="1" kern="0" dirty="0">
                <a:solidFill>
                  <a:sysClr val="windowText" lastClr="000000"/>
                </a:solidFill>
                <a:latin typeface="Lucida Sans Unicode"/>
                <a:ea typeface="ＭＳ Ｐゴシック" panose="020B0600070205080204" pitchFamily="50" charset="-128"/>
              </a:rPr>
              <a:t>テーブルは知己で固まりやすいので、話したことのない会員との組み合わせを作る</a:t>
            </a:r>
            <a:endParaRPr lang="en-US" altLang="ja-JP" sz="2000" b="1" kern="0" dirty="0">
              <a:solidFill>
                <a:sysClr val="windowText" lastClr="000000"/>
              </a:solidFill>
              <a:latin typeface="Lucida Sans Unicode"/>
              <a:ea typeface="ＭＳ Ｐゴシック" panose="020B0600070205080204" pitchFamily="50" charset="-128"/>
            </a:endParaRPr>
          </a:p>
          <a:p>
            <a:pPr marL="1468930" lvl="2" indent="-380990">
              <a:buClr>
                <a:srgbClr val="1F497D"/>
              </a:buClr>
              <a:buFont typeface="Arial" panose="020B0604020202020204" pitchFamily="34" charset="0"/>
              <a:buChar char="•"/>
              <a:defRPr/>
            </a:pPr>
            <a:r>
              <a:rPr lang="ja-JP" altLang="en-US" sz="2000" b="1" kern="0" dirty="0">
                <a:solidFill>
                  <a:sysClr val="windowText" lastClr="000000"/>
                </a:solidFill>
                <a:latin typeface="Lucida Sans Unicode"/>
                <a:ea typeface="ＭＳ Ｐゴシック" panose="020B0600070205080204" pitchFamily="50" charset="-128"/>
              </a:rPr>
              <a:t>話のテーマ（月ごとなど）を与えることも検討する考える</a:t>
            </a:r>
            <a:endParaRPr lang="en-US" altLang="ja-JP" sz="2000" b="1" kern="0" dirty="0">
              <a:solidFill>
                <a:sysClr val="windowText" lastClr="000000"/>
              </a:solidFill>
              <a:latin typeface="Lucida Sans Unicode"/>
              <a:ea typeface="ＭＳ Ｐゴシック" panose="020B0600070205080204" pitchFamily="50" charset="-128"/>
            </a:endParaRPr>
          </a:p>
          <a:p>
            <a:pPr marL="924961" lvl="1" indent="-380990">
              <a:buClr>
                <a:srgbClr val="1F497D"/>
              </a:buClr>
              <a:buFont typeface="Wingdings" panose="05000000000000000000" pitchFamily="2" charset="2"/>
              <a:buChar char="Ø"/>
              <a:defRPr/>
            </a:pPr>
            <a:r>
              <a:rPr lang="ja-JP" altLang="en-US" sz="2000" b="1" kern="0" dirty="0">
                <a:solidFill>
                  <a:sysClr val="windowText" lastClr="000000"/>
                </a:solidFill>
                <a:latin typeface="Lucida Sans Unicode"/>
                <a:ea typeface="ＭＳ Ｐゴシック" panose="020B0600070205080204" pitchFamily="50" charset="-128"/>
              </a:rPr>
              <a:t>プログラム</a:t>
            </a:r>
            <a:endParaRPr lang="en-US" altLang="ja-JP" sz="2000" b="1" kern="0" dirty="0">
              <a:solidFill>
                <a:sysClr val="windowText" lastClr="000000"/>
              </a:solidFill>
              <a:latin typeface="Lucida Sans Unicode"/>
              <a:ea typeface="ＭＳ Ｐゴシック" panose="020B0600070205080204" pitchFamily="50" charset="-128"/>
            </a:endParaRPr>
          </a:p>
          <a:p>
            <a:pPr marL="1468930" lvl="2" indent="-380990">
              <a:buClr>
                <a:srgbClr val="1F497D"/>
              </a:buClr>
              <a:buFont typeface="Arial" panose="020B0604020202020204" pitchFamily="34" charset="0"/>
              <a:buChar char="•"/>
              <a:defRPr/>
            </a:pPr>
            <a:r>
              <a:rPr lang="ja-JP" altLang="en-US" sz="2400" b="1" kern="0" dirty="0">
                <a:solidFill>
                  <a:srgbClr val="FF0000"/>
                </a:solidFill>
                <a:latin typeface="Lucida Sans Unicode"/>
                <a:ea typeface="ＭＳ Ｐゴシック" panose="020B0600070205080204" pitchFamily="50" charset="-128"/>
              </a:rPr>
              <a:t>会員卓話「コロナ後の業界動向」について話してもらう</a:t>
            </a:r>
            <a:endParaRPr lang="en-US" altLang="ja-JP" sz="2400" b="1" kern="0" dirty="0">
              <a:solidFill>
                <a:srgbClr val="FF0000"/>
              </a:solidFill>
              <a:latin typeface="Lucida Sans Unicode"/>
              <a:ea typeface="ＭＳ Ｐゴシック" panose="020B0600070205080204" pitchFamily="50" charset="-128"/>
            </a:endParaRPr>
          </a:p>
          <a:p>
            <a:pPr marL="1468930" lvl="2" indent="-380990">
              <a:buClr>
                <a:srgbClr val="1F497D"/>
              </a:buClr>
              <a:buFont typeface="Arial" panose="020B0604020202020204" pitchFamily="34" charset="0"/>
              <a:buChar char="•"/>
              <a:defRPr/>
            </a:pPr>
            <a:r>
              <a:rPr lang="ja-JP" altLang="en-US" sz="2000" b="1" kern="0" dirty="0">
                <a:solidFill>
                  <a:sysClr val="windowText" lastClr="000000"/>
                </a:solidFill>
                <a:latin typeface="Lucida Sans Unicode"/>
                <a:ea typeface="ＭＳ Ｐゴシック" panose="020B0600070205080204" pitchFamily="50" charset="-128"/>
              </a:rPr>
              <a:t>四つのテスト、司会なども継続して多様性を意識して計画する</a:t>
            </a:r>
            <a:endParaRPr lang="en-US" altLang="ja-JP" sz="2000" b="1" kern="0" dirty="0">
              <a:solidFill>
                <a:sysClr val="windowText" lastClr="000000"/>
              </a:solidFill>
              <a:latin typeface="Lucida Sans Unicode"/>
              <a:ea typeface="ＭＳ Ｐゴシック" panose="020B0600070205080204" pitchFamily="50" charset="-128"/>
            </a:endParaRPr>
          </a:p>
          <a:p>
            <a:pPr marL="1468930" lvl="2" indent="-380990">
              <a:buClr>
                <a:srgbClr val="1F497D"/>
              </a:buClr>
              <a:buFont typeface="Arial" panose="020B0604020202020204" pitchFamily="34" charset="0"/>
              <a:buChar char="•"/>
              <a:defRPr/>
            </a:pPr>
            <a:r>
              <a:rPr lang="ja-JP" altLang="en-US" sz="2000" b="1" kern="0" dirty="0">
                <a:solidFill>
                  <a:sysClr val="windowText" lastClr="000000"/>
                </a:solidFill>
                <a:latin typeface="Lucida Sans Unicode"/>
                <a:ea typeface="ＭＳ Ｐゴシック" panose="020B0600070205080204" pitchFamily="50" charset="-128"/>
              </a:rPr>
              <a:t>女性経営者、若い世代の経営者等々、様々な視点を獲得する例会プログラムを立案する</a:t>
            </a:r>
            <a:endParaRPr lang="en-US" altLang="ja-JP" sz="2000" b="1" kern="0" dirty="0">
              <a:solidFill>
                <a:sysClr val="windowText" lastClr="000000"/>
              </a:solidFill>
              <a:latin typeface="Lucida Sans Unicode"/>
              <a:ea typeface="ＭＳ Ｐゴシック" panose="020B0600070205080204" pitchFamily="50" charset="-128"/>
            </a:endParaRPr>
          </a:p>
          <a:p>
            <a:pPr marL="924961" lvl="1" indent="-380990">
              <a:buClr>
                <a:srgbClr val="1F497D"/>
              </a:buClr>
              <a:buFont typeface="Wingdings" panose="05000000000000000000" pitchFamily="2" charset="2"/>
              <a:buChar char="Ø"/>
              <a:defRPr/>
            </a:pPr>
            <a:r>
              <a:rPr lang="ja-JP" altLang="en-US" sz="2000" b="1" kern="0" dirty="0">
                <a:solidFill>
                  <a:sysClr val="windowText" lastClr="000000"/>
                </a:solidFill>
                <a:latin typeface="Lucida Sans Unicode"/>
                <a:ea typeface="ＭＳ Ｐゴシック" panose="020B0600070205080204" pitchFamily="50" charset="-128"/>
              </a:rPr>
              <a:t>委員会活動</a:t>
            </a:r>
            <a:endParaRPr lang="en-US" altLang="ja-JP" sz="2000" b="1" kern="0" dirty="0">
              <a:solidFill>
                <a:sysClr val="windowText" lastClr="000000"/>
              </a:solidFill>
              <a:latin typeface="Lucida Sans Unicode"/>
              <a:ea typeface="ＭＳ Ｐゴシック" panose="020B0600070205080204" pitchFamily="50" charset="-128"/>
            </a:endParaRPr>
          </a:p>
          <a:p>
            <a:pPr marL="1468930" lvl="2" indent="-380990">
              <a:buClr>
                <a:srgbClr val="1F497D"/>
              </a:buClr>
              <a:buFont typeface="Arial" panose="020B0604020202020204" pitchFamily="34" charset="0"/>
              <a:buChar char="•"/>
              <a:defRPr/>
            </a:pPr>
            <a:r>
              <a:rPr lang="ja-JP" altLang="en-US" sz="2000" b="1" kern="0" dirty="0">
                <a:solidFill>
                  <a:sysClr val="windowText" lastClr="000000"/>
                </a:solidFill>
                <a:latin typeface="Lucida Sans Unicode"/>
                <a:ea typeface="ＭＳ Ｐゴシック" panose="020B0600070205080204" pitchFamily="50" charset="-128"/>
              </a:rPr>
              <a:t>戦略計画委員会などにも若い世代、女性の意見を取り入れていく</a:t>
            </a:r>
            <a:endParaRPr lang="en-US" altLang="ja-JP" sz="2000" b="1" kern="0" dirty="0">
              <a:solidFill>
                <a:sysClr val="windowText" lastClr="000000"/>
              </a:solidFill>
              <a:latin typeface="Lucida Sans Unicode"/>
              <a:ea typeface="ＭＳ Ｐゴシック" panose="020B0600070205080204" pitchFamily="50" charset="-128"/>
            </a:endParaRPr>
          </a:p>
          <a:p>
            <a:pPr marL="1087939" lvl="2" indent="0">
              <a:buClr>
                <a:srgbClr val="1F497D"/>
              </a:buClr>
              <a:buNone/>
              <a:defRPr/>
            </a:pPr>
            <a:endParaRPr lang="en-US" altLang="ja-JP" sz="2000" b="1" kern="0" dirty="0">
              <a:solidFill>
                <a:sysClr val="windowText" lastClr="000000"/>
              </a:solidFill>
              <a:latin typeface="Lucida Sans Unicode"/>
              <a:ea typeface="ＭＳ Ｐゴシック" panose="020B0600070205080204" pitchFamily="50" charset="-128"/>
            </a:endParaRPr>
          </a:p>
          <a:p>
            <a:pPr marL="237061" indent="-237061" defTabSz="1363099">
              <a:buClr>
                <a:srgbClr val="1F497D"/>
              </a:buClr>
              <a:defRPr/>
            </a:pPr>
            <a:r>
              <a:rPr lang="ja-JP" altLang="en-US" sz="2400" b="1" kern="0" dirty="0">
                <a:solidFill>
                  <a:sysClr val="windowText" lastClr="000000"/>
                </a:solidFill>
                <a:latin typeface="Lucida Sans Unicode"/>
                <a:ea typeface="ＭＳ Ｐゴシック" panose="020B0600070205080204" pitchFamily="50" charset="-128"/>
              </a:rPr>
              <a:t>ハラスメント防止やマナー向上については研修を重ねる</a:t>
            </a:r>
            <a:endParaRPr lang="en-US" altLang="ja-JP" sz="2400" b="1" kern="0" dirty="0">
              <a:solidFill>
                <a:sysClr val="windowText" lastClr="000000"/>
              </a:solidFill>
              <a:latin typeface="Lucida Sans Unicode"/>
              <a:ea typeface="ＭＳ Ｐゴシック" panose="020B0600070205080204" pitchFamily="50" charset="-128"/>
            </a:endParaRPr>
          </a:p>
          <a:p>
            <a:pPr marL="924961" lvl="1" indent="-380990">
              <a:buClr>
                <a:srgbClr val="1F497D"/>
              </a:buClr>
              <a:buFont typeface="Wingdings" panose="05000000000000000000" pitchFamily="2" charset="2"/>
              <a:buChar char="Ø"/>
              <a:defRPr/>
            </a:pPr>
            <a:r>
              <a:rPr lang="ja-JP" altLang="en-US" sz="2000" b="1" kern="0" dirty="0">
                <a:solidFill>
                  <a:sysClr val="windowText" lastClr="000000"/>
                </a:solidFill>
                <a:latin typeface="Lucida Sans Unicode"/>
                <a:ea typeface="ＭＳ Ｐゴシック" panose="020B0600070205080204" pitchFamily="50" charset="-128"/>
              </a:rPr>
              <a:t>ガイドラインや研修</a:t>
            </a:r>
            <a:endParaRPr lang="en-US" altLang="ja-JP" sz="2000" b="1" kern="0" dirty="0">
              <a:solidFill>
                <a:sysClr val="windowText" lastClr="000000"/>
              </a:solidFill>
              <a:latin typeface="Lucida Sans Unicode"/>
              <a:ea typeface="ＭＳ Ｐゴシック" panose="020B0600070205080204" pitchFamily="50" charset="-128"/>
            </a:endParaRPr>
          </a:p>
          <a:p>
            <a:pPr marL="1468930" lvl="2" indent="-380990">
              <a:buClr>
                <a:srgbClr val="1F497D"/>
              </a:buClr>
              <a:buFont typeface="Arial" panose="020B0604020202020204" pitchFamily="34" charset="0"/>
              <a:buChar char="•"/>
              <a:defRPr/>
            </a:pPr>
            <a:r>
              <a:rPr lang="ja-JP" altLang="en-US" sz="2000" b="1" kern="0" dirty="0">
                <a:solidFill>
                  <a:sysClr val="windowText" lastClr="000000"/>
                </a:solidFill>
                <a:latin typeface="Lucida Sans Unicode"/>
                <a:ea typeface="ＭＳ Ｐゴシック" panose="020B0600070205080204" pitchFamily="50" charset="-128"/>
              </a:rPr>
              <a:t>改めてハラスメント防止のためのガイドラインやマナーを提示する</a:t>
            </a:r>
            <a:endParaRPr lang="en-US" altLang="ja-JP" sz="2000" b="1" kern="0" dirty="0">
              <a:solidFill>
                <a:sysClr val="windowText" lastClr="000000"/>
              </a:solidFill>
              <a:latin typeface="Lucida Sans Unicode"/>
              <a:ea typeface="ＭＳ Ｐゴシック" panose="020B0600070205080204" pitchFamily="50" charset="-128"/>
            </a:endParaRPr>
          </a:p>
          <a:p>
            <a:pPr marL="1468930" lvl="2" indent="-380990">
              <a:buClr>
                <a:srgbClr val="1F497D"/>
              </a:buClr>
              <a:buFont typeface="Arial" panose="020B0604020202020204" pitchFamily="34" charset="0"/>
              <a:buChar char="•"/>
              <a:defRPr/>
            </a:pPr>
            <a:r>
              <a:rPr lang="ja-JP" altLang="en-US" sz="2000" b="1" kern="0" dirty="0">
                <a:solidFill>
                  <a:sysClr val="windowText" lastClr="000000"/>
                </a:solidFill>
                <a:latin typeface="Lucida Sans Unicode"/>
                <a:ea typeface="ＭＳ Ｐゴシック" panose="020B0600070205080204" pitchFamily="50" charset="-128"/>
              </a:rPr>
              <a:t>女性、ＬＧＢＴや外国人労働者といったテーマで卓話や研修を行い、理解を深める</a:t>
            </a:r>
            <a:endParaRPr lang="en-US" altLang="ja-JP" sz="2000" b="1" kern="0" dirty="0">
              <a:solidFill>
                <a:sysClr val="windowText" lastClr="000000"/>
              </a:solidFill>
              <a:latin typeface="Lucida Sans Unicode"/>
              <a:ea typeface="ＭＳ Ｐゴシック" panose="020B0600070205080204" pitchFamily="50" charset="-128"/>
            </a:endParaRPr>
          </a:p>
          <a:p>
            <a:pPr marL="1468930" lvl="2" indent="-380990">
              <a:buClr>
                <a:srgbClr val="1F497D"/>
              </a:buClr>
              <a:buFont typeface="Arial" panose="020B0604020202020204" pitchFamily="34" charset="0"/>
              <a:buChar char="•"/>
              <a:defRPr/>
            </a:pPr>
            <a:r>
              <a:rPr lang="ja-JP" altLang="en-US" sz="2400" b="1" kern="0" dirty="0">
                <a:solidFill>
                  <a:srgbClr val="FF0000"/>
                </a:solidFill>
                <a:latin typeface="Lucida Sans Unicode"/>
                <a:ea typeface="ＭＳ Ｐゴシック" panose="020B0600070205080204" pitchFamily="50" charset="-128"/>
              </a:rPr>
              <a:t>若手会員から見たクラブへの違和感　卓話</a:t>
            </a:r>
            <a:endParaRPr lang="en-US" altLang="ja-JP" sz="2400" b="1" kern="0" dirty="0">
              <a:solidFill>
                <a:srgbClr val="FF0000"/>
              </a:solidFill>
              <a:latin typeface="Lucida Sans Unicode"/>
              <a:ea typeface="ＭＳ Ｐゴシック" panose="020B0600070205080204" pitchFamily="50" charset="-128"/>
            </a:endParaRPr>
          </a:p>
        </p:txBody>
      </p:sp>
    </p:spTree>
    <p:extLst>
      <p:ext uri="{BB962C8B-B14F-4D97-AF65-F5344CB8AC3E}">
        <p14:creationId xmlns:p14="http://schemas.microsoft.com/office/powerpoint/2010/main" val="140981643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9112" y="131335"/>
            <a:ext cx="12192003" cy="646331"/>
          </a:xfrm>
          <a:prstGeom prst="rect">
            <a:avLst/>
          </a:prstGeom>
          <a:noFill/>
        </p:spPr>
        <p:txBody>
          <a:bodyPr wrap="square" rtlCol="0">
            <a:spAutoFit/>
          </a:bodyPr>
          <a:lstStyle/>
          <a:p>
            <a:r>
              <a:rPr lang="ja-JP" altLang="en-US" sz="3600" b="1" dirty="0">
                <a:latin typeface="メイリオ" panose="020B0604030504040204" pitchFamily="50" charset="-128"/>
                <a:ea typeface="メイリオ" panose="020B0604030504040204" pitchFamily="50" charset="-128"/>
              </a:rPr>
              <a:t>４．新入会員の積極的フォロー</a:t>
            </a:r>
            <a:endParaRPr lang="zh-CN" altLang="en-US" sz="3600" dirty="0">
              <a:latin typeface="メイリオ" panose="020B0604030504040204" pitchFamily="50" charset="-128"/>
              <a:ea typeface="メイリオ" panose="020B0604030504040204" pitchFamily="50" charset="-128"/>
            </a:endParaRPr>
          </a:p>
        </p:txBody>
      </p:sp>
      <p:sp>
        <p:nvSpPr>
          <p:cNvPr id="7" name="コンテンツ プレースホルダ 2">
            <a:extLst>
              <a:ext uri="{FF2B5EF4-FFF2-40B4-BE49-F238E27FC236}">
                <a16:creationId xmlns:a16="http://schemas.microsoft.com/office/drawing/2014/main" id="{EF3207F0-6A08-41ED-93C2-6317809A9F9F}"/>
              </a:ext>
            </a:extLst>
          </p:cNvPr>
          <p:cNvSpPr txBox="1">
            <a:spLocks/>
          </p:cNvSpPr>
          <p:nvPr/>
        </p:nvSpPr>
        <p:spPr bwMode="auto">
          <a:xfrm>
            <a:off x="387126" y="626655"/>
            <a:ext cx="11402244" cy="325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77800" indent="-177800" algn="just" defTabSz="1022350" rtl="0" eaLnBrk="0" fontAlgn="base" hangingPunct="0">
              <a:spcBef>
                <a:spcPct val="0"/>
              </a:spcBef>
              <a:spcAft>
                <a:spcPct val="0"/>
              </a:spcAft>
              <a:buClr>
                <a:schemeClr val="accent1"/>
              </a:buClr>
              <a:buSzPct val="80000"/>
              <a:buFont typeface="Wingdings" panose="05000000000000000000" pitchFamily="2" charset="2"/>
              <a:buChar char="n"/>
              <a:defRPr sz="1600">
                <a:solidFill>
                  <a:schemeClr val="tx1"/>
                </a:solidFill>
                <a:latin typeface="+mn-lt"/>
                <a:ea typeface="+mn-ea"/>
                <a:cs typeface="+mn-cs"/>
              </a:defRPr>
            </a:lvl1pPr>
            <a:lvl2pPr marL="585788" indent="-228600" algn="just" defTabSz="1022350" rtl="0" eaLnBrk="0" fontAlgn="base" hangingPunct="0">
              <a:spcBef>
                <a:spcPct val="0"/>
              </a:spcBef>
              <a:spcAft>
                <a:spcPct val="0"/>
              </a:spcAft>
              <a:buClr>
                <a:srgbClr val="074B88"/>
              </a:buClr>
              <a:buSzPct val="80000"/>
              <a:buFont typeface="Wingdings" panose="05000000000000000000" pitchFamily="2" charset="2"/>
              <a:buChar char="n"/>
              <a:defRPr sz="1400">
                <a:solidFill>
                  <a:schemeClr val="tx1"/>
                </a:solidFill>
                <a:latin typeface="+mn-lt"/>
                <a:ea typeface="+mn-ea"/>
              </a:defRPr>
            </a:lvl2pPr>
            <a:lvl3pPr marL="993775" indent="-228600" algn="just" defTabSz="1022350" rtl="0" eaLnBrk="0" fontAlgn="base" hangingPunct="0">
              <a:spcBef>
                <a:spcPct val="0"/>
              </a:spcBef>
              <a:spcAft>
                <a:spcPct val="0"/>
              </a:spcAft>
              <a:buClr>
                <a:srgbClr val="074B88"/>
              </a:buClr>
              <a:buSzPct val="80000"/>
              <a:buFont typeface="Wingdings" panose="05000000000000000000" pitchFamily="2" charset="2"/>
              <a:buChar char="q"/>
              <a:defRPr sz="1400">
                <a:solidFill>
                  <a:schemeClr val="tx1"/>
                </a:solidFill>
                <a:latin typeface="+mn-lt"/>
                <a:ea typeface="+mn-ea"/>
              </a:defRPr>
            </a:lvl3pPr>
            <a:lvl4pPr marL="1401763" indent="-228600" algn="just" defTabSz="1022350" rtl="0" eaLnBrk="0" fontAlgn="base" hangingPunct="0">
              <a:spcBef>
                <a:spcPct val="0"/>
              </a:spcBef>
              <a:spcAft>
                <a:spcPct val="0"/>
              </a:spcAft>
              <a:buClr>
                <a:srgbClr val="074B88"/>
              </a:buClr>
              <a:buSzPct val="80000"/>
              <a:buFont typeface="Arial" panose="020B0604020202020204" pitchFamily="34" charset="0"/>
              <a:buChar char="─"/>
              <a:defRPr sz="1400">
                <a:solidFill>
                  <a:schemeClr val="tx1"/>
                </a:solidFill>
                <a:latin typeface="+mn-lt"/>
                <a:ea typeface="+mn-ea"/>
              </a:defRPr>
            </a:lvl4pPr>
            <a:lvl5pPr marL="18097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5pPr>
            <a:lvl6pPr marL="22669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6pPr>
            <a:lvl7pPr marL="27241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7pPr>
            <a:lvl8pPr marL="31813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8pPr>
            <a:lvl9pPr marL="36385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9pPr>
          </a:lstStyle>
          <a:p>
            <a:pPr marL="237061" indent="-237061" defTabSz="1363099">
              <a:buClr>
                <a:srgbClr val="1F497D"/>
              </a:buClr>
              <a:defRPr/>
            </a:pPr>
            <a:r>
              <a:rPr lang="ja-JP" altLang="en-US" sz="2133" kern="0" dirty="0">
                <a:solidFill>
                  <a:sysClr val="windowText" lastClr="000000"/>
                </a:solidFill>
                <a:latin typeface="Lucida Sans Unicode"/>
                <a:ea typeface="ＭＳ Ｐゴシック" panose="020B0600070205080204" pitchFamily="50" charset="-128"/>
              </a:rPr>
              <a:t>課題を克服し、将来像に近づくための施策（全般）を以下に記す。</a:t>
            </a:r>
            <a:endParaRPr lang="en-US" altLang="ja-JP" sz="2133" kern="0" dirty="0">
              <a:solidFill>
                <a:sysClr val="windowText" lastClr="000000"/>
              </a:solidFill>
              <a:latin typeface="Lucida Sans Unicode"/>
              <a:ea typeface="ＭＳ Ｐゴシック" panose="020B0600070205080204" pitchFamily="50" charset="-128"/>
            </a:endParaRPr>
          </a:p>
        </p:txBody>
      </p:sp>
      <p:sp>
        <p:nvSpPr>
          <p:cNvPr id="12" name="Rectangle 5">
            <a:extLst>
              <a:ext uri="{FF2B5EF4-FFF2-40B4-BE49-F238E27FC236}">
                <a16:creationId xmlns:a16="http://schemas.microsoft.com/office/drawing/2014/main" id="{3A44E87F-6D4E-4E9E-AAF8-EFD1F9685E68}"/>
              </a:ext>
            </a:extLst>
          </p:cNvPr>
          <p:cNvSpPr>
            <a:spLocks noChangeArrowheads="1"/>
          </p:cNvSpPr>
          <p:nvPr/>
        </p:nvSpPr>
        <p:spPr bwMode="auto">
          <a:xfrm>
            <a:off x="1730310" y="1451704"/>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a:solidFill>
                  <a:schemeClr val="tx2"/>
                </a:solidFill>
              </a:rPr>
              <a:t>高い</a:t>
            </a:r>
          </a:p>
        </p:txBody>
      </p:sp>
      <p:sp>
        <p:nvSpPr>
          <p:cNvPr id="14" name="Rectangle 6">
            <a:extLst>
              <a:ext uri="{FF2B5EF4-FFF2-40B4-BE49-F238E27FC236}">
                <a16:creationId xmlns:a16="http://schemas.microsoft.com/office/drawing/2014/main" id="{B15E09AA-CB05-45C0-A9DA-CB3732BE06B7}"/>
              </a:ext>
            </a:extLst>
          </p:cNvPr>
          <p:cNvSpPr>
            <a:spLocks noChangeArrowheads="1"/>
          </p:cNvSpPr>
          <p:nvPr/>
        </p:nvSpPr>
        <p:spPr bwMode="auto">
          <a:xfrm>
            <a:off x="1749728" y="5583933"/>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a:solidFill>
                  <a:schemeClr val="tx2"/>
                </a:solidFill>
              </a:rPr>
              <a:t>低い</a:t>
            </a:r>
          </a:p>
        </p:txBody>
      </p:sp>
      <p:sp>
        <p:nvSpPr>
          <p:cNvPr id="16" name="Line 7">
            <a:extLst>
              <a:ext uri="{FF2B5EF4-FFF2-40B4-BE49-F238E27FC236}">
                <a16:creationId xmlns:a16="http://schemas.microsoft.com/office/drawing/2014/main" id="{5AD348E0-4F25-4E76-94EE-2A20DDB1B155}"/>
              </a:ext>
            </a:extLst>
          </p:cNvPr>
          <p:cNvSpPr>
            <a:spLocks noChangeShapeType="1"/>
          </p:cNvSpPr>
          <p:nvPr/>
        </p:nvSpPr>
        <p:spPr bwMode="auto">
          <a:xfrm>
            <a:off x="1956403" y="1734162"/>
            <a:ext cx="0" cy="3643719"/>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133"/>
          </a:p>
        </p:txBody>
      </p:sp>
      <p:sp>
        <p:nvSpPr>
          <p:cNvPr id="18" name="Rectangle 8">
            <a:extLst>
              <a:ext uri="{FF2B5EF4-FFF2-40B4-BE49-F238E27FC236}">
                <a16:creationId xmlns:a16="http://schemas.microsoft.com/office/drawing/2014/main" id="{BE83F855-131F-4947-9305-2FCC3F97FD42}"/>
              </a:ext>
            </a:extLst>
          </p:cNvPr>
          <p:cNvSpPr>
            <a:spLocks noChangeArrowheads="1"/>
          </p:cNvSpPr>
          <p:nvPr/>
        </p:nvSpPr>
        <p:spPr bwMode="auto">
          <a:xfrm>
            <a:off x="1446788" y="3193506"/>
            <a:ext cx="961802" cy="60337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lnSpc>
                <a:spcPct val="90000"/>
              </a:lnSpc>
              <a:spcBef>
                <a:spcPct val="30000"/>
              </a:spcBef>
            </a:pPr>
            <a:r>
              <a:rPr lang="ja-JP" altLang="en-US" sz="1867" dirty="0">
                <a:solidFill>
                  <a:schemeClr val="tx2"/>
                </a:solidFill>
              </a:rPr>
              <a:t>緊急性</a:t>
            </a:r>
            <a:endParaRPr lang="en-US" altLang="ja-JP" sz="1867" dirty="0">
              <a:solidFill>
                <a:schemeClr val="tx2"/>
              </a:solidFill>
            </a:endParaRPr>
          </a:p>
          <a:p>
            <a:pPr algn="ctr">
              <a:lnSpc>
                <a:spcPct val="90000"/>
              </a:lnSpc>
              <a:spcBef>
                <a:spcPct val="30000"/>
              </a:spcBef>
            </a:pPr>
            <a:r>
              <a:rPr lang="ja-JP" altLang="en-US" sz="1867" dirty="0">
                <a:solidFill>
                  <a:schemeClr val="tx2"/>
                </a:solidFill>
              </a:rPr>
              <a:t>（即効性）</a:t>
            </a:r>
            <a:endParaRPr lang="en-US" altLang="ja-JP" sz="1867" dirty="0">
              <a:solidFill>
                <a:schemeClr val="tx2"/>
              </a:solidFill>
            </a:endParaRPr>
          </a:p>
        </p:txBody>
      </p:sp>
      <p:sp>
        <p:nvSpPr>
          <p:cNvPr id="20" name="Line 9">
            <a:extLst>
              <a:ext uri="{FF2B5EF4-FFF2-40B4-BE49-F238E27FC236}">
                <a16:creationId xmlns:a16="http://schemas.microsoft.com/office/drawing/2014/main" id="{6B7CE17F-079A-462C-96C4-BD2F342F9083}"/>
              </a:ext>
            </a:extLst>
          </p:cNvPr>
          <p:cNvSpPr>
            <a:spLocks noChangeShapeType="1"/>
          </p:cNvSpPr>
          <p:nvPr/>
        </p:nvSpPr>
        <p:spPr bwMode="auto">
          <a:xfrm flipH="1">
            <a:off x="2623711" y="5990934"/>
            <a:ext cx="8062219" cy="64351"/>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133"/>
          </a:p>
        </p:txBody>
      </p:sp>
      <p:sp>
        <p:nvSpPr>
          <p:cNvPr id="22" name="Rectangle 10">
            <a:extLst>
              <a:ext uri="{FF2B5EF4-FFF2-40B4-BE49-F238E27FC236}">
                <a16:creationId xmlns:a16="http://schemas.microsoft.com/office/drawing/2014/main" id="{843831B0-4A86-4245-AAA8-E69FC49BCFDA}"/>
              </a:ext>
            </a:extLst>
          </p:cNvPr>
          <p:cNvSpPr>
            <a:spLocks noChangeArrowheads="1"/>
          </p:cNvSpPr>
          <p:nvPr/>
        </p:nvSpPr>
        <p:spPr bwMode="auto">
          <a:xfrm>
            <a:off x="2054255" y="5914057"/>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dirty="0">
                <a:solidFill>
                  <a:schemeClr val="tx2"/>
                </a:solidFill>
              </a:rPr>
              <a:t>低い</a:t>
            </a:r>
          </a:p>
        </p:txBody>
      </p:sp>
      <p:sp>
        <p:nvSpPr>
          <p:cNvPr id="24" name="Rectangle 11">
            <a:extLst>
              <a:ext uri="{FF2B5EF4-FFF2-40B4-BE49-F238E27FC236}">
                <a16:creationId xmlns:a16="http://schemas.microsoft.com/office/drawing/2014/main" id="{EB9AF5D9-8B3C-4624-82E1-DC0FD6E15769}"/>
              </a:ext>
            </a:extLst>
          </p:cNvPr>
          <p:cNvSpPr>
            <a:spLocks noChangeArrowheads="1"/>
          </p:cNvSpPr>
          <p:nvPr/>
        </p:nvSpPr>
        <p:spPr bwMode="auto">
          <a:xfrm>
            <a:off x="5869060" y="5932125"/>
            <a:ext cx="1923604" cy="28732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dirty="0">
                <a:solidFill>
                  <a:schemeClr val="tx2"/>
                </a:solidFill>
              </a:rPr>
              <a:t>重要性（影響範囲）</a:t>
            </a:r>
          </a:p>
        </p:txBody>
      </p:sp>
      <p:sp>
        <p:nvSpPr>
          <p:cNvPr id="26" name="Rectangle 12">
            <a:extLst>
              <a:ext uri="{FF2B5EF4-FFF2-40B4-BE49-F238E27FC236}">
                <a16:creationId xmlns:a16="http://schemas.microsoft.com/office/drawing/2014/main" id="{650912FA-C10D-4079-A766-BDCA4309E643}"/>
              </a:ext>
            </a:extLst>
          </p:cNvPr>
          <p:cNvSpPr>
            <a:spLocks noChangeArrowheads="1"/>
          </p:cNvSpPr>
          <p:nvPr/>
        </p:nvSpPr>
        <p:spPr bwMode="auto">
          <a:xfrm>
            <a:off x="10767394" y="5917586"/>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dirty="0">
                <a:solidFill>
                  <a:schemeClr val="tx2"/>
                </a:solidFill>
              </a:rPr>
              <a:t>高い</a:t>
            </a:r>
          </a:p>
        </p:txBody>
      </p:sp>
      <p:graphicFrame>
        <p:nvGraphicFramePr>
          <p:cNvPr id="40" name="表 40">
            <a:extLst>
              <a:ext uri="{FF2B5EF4-FFF2-40B4-BE49-F238E27FC236}">
                <a16:creationId xmlns:a16="http://schemas.microsoft.com/office/drawing/2014/main" id="{4EDC3263-E691-420A-AA00-86BDF8EC0667}"/>
              </a:ext>
            </a:extLst>
          </p:cNvPr>
          <p:cNvGraphicFramePr>
            <a:graphicFrameLocks noGrp="1"/>
          </p:cNvGraphicFramePr>
          <p:nvPr>
            <p:extLst>
              <p:ext uri="{D42A27DB-BD31-4B8C-83A1-F6EECF244321}">
                <p14:modId xmlns:p14="http://schemas.microsoft.com/office/powerpoint/2010/main" val="372349138"/>
              </p:ext>
            </p:extLst>
          </p:nvPr>
        </p:nvGraphicFramePr>
        <p:xfrm>
          <a:off x="2466019" y="1092490"/>
          <a:ext cx="9291697" cy="4491444"/>
        </p:xfrm>
        <a:graphic>
          <a:graphicData uri="http://schemas.openxmlformats.org/drawingml/2006/table">
            <a:tbl>
              <a:tblPr firstRow="1" bandRow="1">
                <a:tableStyleId>{5C22544A-7EE6-4342-B048-85BDC9FD1C3A}</a:tableStyleId>
              </a:tblPr>
              <a:tblGrid>
                <a:gridCol w="4622439">
                  <a:extLst>
                    <a:ext uri="{9D8B030D-6E8A-4147-A177-3AD203B41FA5}">
                      <a16:colId xmlns:a16="http://schemas.microsoft.com/office/drawing/2014/main" val="1839648382"/>
                    </a:ext>
                  </a:extLst>
                </a:gridCol>
                <a:gridCol w="4669258">
                  <a:extLst>
                    <a:ext uri="{9D8B030D-6E8A-4147-A177-3AD203B41FA5}">
                      <a16:colId xmlns:a16="http://schemas.microsoft.com/office/drawing/2014/main" val="2810419001"/>
                    </a:ext>
                  </a:extLst>
                </a:gridCol>
              </a:tblGrid>
              <a:tr h="2333457">
                <a:tc>
                  <a:txBody>
                    <a:bodyPr/>
                    <a:lstStyle/>
                    <a:p>
                      <a:endParaRPr kumimoji="1" lang="ja-JP" altLang="en-US" sz="2400" b="1" dirty="0">
                        <a:solidFill>
                          <a:srgbClr val="FF0000"/>
                        </a:solidFill>
                      </a:endParaRPr>
                    </a:p>
                  </a:txBody>
                  <a:tcPr marL="121920" marR="121920" marT="60960" marB="60960">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r>
                        <a:rPr kumimoji="1" lang="en-US" altLang="ja-JP" sz="2400" b="1" dirty="0">
                          <a:solidFill>
                            <a:srgbClr val="FF0000"/>
                          </a:solidFill>
                        </a:rPr>
                        <a:t>4.</a:t>
                      </a:r>
                      <a:r>
                        <a:rPr kumimoji="1" lang="ja-JP" altLang="en-US" sz="2400" b="1" dirty="0">
                          <a:solidFill>
                            <a:srgbClr val="FF0000"/>
                          </a:solidFill>
                        </a:rPr>
                        <a:t>新入会員の積極的フォロー</a:t>
                      </a:r>
                      <a:endParaRPr kumimoji="1" lang="en-US" altLang="ja-JP" sz="2400" b="1" dirty="0">
                        <a:solidFill>
                          <a:srgbClr val="FF0000"/>
                        </a:solidFill>
                      </a:endParaRPr>
                    </a:p>
                    <a:p>
                      <a:r>
                        <a:rPr kumimoji="1" lang="en-US" altLang="ja-JP" sz="2400" b="1" dirty="0">
                          <a:solidFill>
                            <a:srgbClr val="FF0000"/>
                          </a:solidFill>
                        </a:rPr>
                        <a:t>- </a:t>
                      </a:r>
                      <a:r>
                        <a:rPr kumimoji="1" lang="ja-JP" altLang="en-US" sz="2400" b="1" dirty="0">
                          <a:solidFill>
                            <a:srgbClr val="FF0000"/>
                          </a:solidFill>
                        </a:rPr>
                        <a:t>委員会活動への積極的参画</a:t>
                      </a:r>
                      <a:endParaRPr kumimoji="1" lang="en-US" altLang="ja-JP" sz="2400" b="1" dirty="0">
                        <a:solidFill>
                          <a:srgbClr val="FF0000"/>
                        </a:solidFill>
                      </a:endParaRPr>
                    </a:p>
                    <a:p>
                      <a:r>
                        <a:rPr kumimoji="1" lang="en-US" altLang="ja-JP" sz="2400" b="1" dirty="0">
                          <a:solidFill>
                            <a:srgbClr val="FF0000"/>
                          </a:solidFill>
                        </a:rPr>
                        <a:t>- </a:t>
                      </a:r>
                      <a:r>
                        <a:rPr kumimoji="1" lang="ja-JP" altLang="en-US" sz="2400" b="1" dirty="0">
                          <a:solidFill>
                            <a:srgbClr val="FF0000"/>
                          </a:solidFill>
                        </a:rPr>
                        <a:t>親睦委員に留まらない活動</a:t>
                      </a:r>
                      <a:endParaRPr kumimoji="1" lang="en-US" altLang="ja-JP" sz="2400" b="1" dirty="0">
                        <a:solidFill>
                          <a:srgbClr val="FF0000"/>
                        </a:solidFill>
                      </a:endParaRPr>
                    </a:p>
                    <a:p>
                      <a:r>
                        <a:rPr kumimoji="1" lang="en-US" altLang="ja-JP" sz="2400" b="1" dirty="0">
                          <a:solidFill>
                            <a:srgbClr val="FF0000"/>
                          </a:solidFill>
                        </a:rPr>
                        <a:t>  </a:t>
                      </a:r>
                      <a:r>
                        <a:rPr kumimoji="1" lang="ja-JP" altLang="en-US" sz="2400" b="1" dirty="0">
                          <a:solidFill>
                            <a:srgbClr val="FF0000"/>
                          </a:solidFill>
                        </a:rPr>
                        <a:t>参画</a:t>
                      </a:r>
                    </a:p>
                    <a:p>
                      <a:endParaRPr kumimoji="1" lang="ja-JP" altLang="en-US" sz="2400" b="1" dirty="0">
                        <a:solidFill>
                          <a:schemeClr val="tx1"/>
                        </a:solidFill>
                      </a:endParaRPr>
                    </a:p>
                  </a:txBody>
                  <a:tcPr marL="121920" marR="121920" marT="60960" marB="60960">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562545755"/>
                  </a:ext>
                </a:extLst>
              </a:tr>
              <a:tr h="2157987">
                <a:tc>
                  <a:txBody>
                    <a:bodyPr/>
                    <a:lstStyle/>
                    <a:p>
                      <a:pPr marL="0" indent="0">
                        <a:buFontTx/>
                        <a:buNone/>
                      </a:pPr>
                      <a:endParaRPr kumimoji="1" lang="en-US" altLang="ja-JP" sz="2400" b="1" dirty="0"/>
                    </a:p>
                    <a:p>
                      <a:endParaRPr kumimoji="1" lang="ja-JP" altLang="en-US" sz="2400" b="1" dirty="0"/>
                    </a:p>
                  </a:txBody>
                  <a:tcPr marL="121920" marR="121920" marT="60960" marB="60960">
                    <a:lnT w="12700" cap="flat" cmpd="sng" algn="ctr">
                      <a:solidFill>
                        <a:schemeClr val="bg1"/>
                      </a:solidFill>
                      <a:prstDash val="solid"/>
                      <a:round/>
                      <a:headEnd type="none" w="med" len="med"/>
                      <a:tailEnd type="none" w="med" len="med"/>
                    </a:lnT>
                    <a:solidFill>
                      <a:schemeClr val="bg1">
                        <a:lumMod val="85000"/>
                      </a:schemeClr>
                    </a:solidFill>
                  </a:tcPr>
                </a:tc>
                <a:tc>
                  <a:txBody>
                    <a:bodyPr/>
                    <a:lstStyle/>
                    <a:p>
                      <a:endParaRPr kumimoji="1" lang="en-US" altLang="ja-JP" sz="2400" b="1" dirty="0">
                        <a:solidFill>
                          <a:schemeClr val="tx1"/>
                        </a:solidFill>
                      </a:endParaRPr>
                    </a:p>
                  </a:txBody>
                  <a:tcPr marL="121920" marR="121920" marT="60960" marB="60960">
                    <a:lnT w="12700" cap="flat" cmpd="sng" algn="ctr">
                      <a:solidFill>
                        <a:schemeClr val="bg1"/>
                      </a:solidFill>
                      <a:prstDash val="solid"/>
                      <a:round/>
                      <a:headEnd type="none" w="med" len="med"/>
                      <a:tailEnd type="none" w="med" len="med"/>
                    </a:lnT>
                    <a:solidFill>
                      <a:schemeClr val="accent1">
                        <a:lumMod val="40000"/>
                        <a:lumOff val="60000"/>
                      </a:schemeClr>
                    </a:solidFill>
                  </a:tcPr>
                </a:tc>
                <a:extLst>
                  <a:ext uri="{0D108BD9-81ED-4DB2-BD59-A6C34878D82A}">
                    <a16:rowId xmlns:a16="http://schemas.microsoft.com/office/drawing/2014/main" val="1864064155"/>
                  </a:ext>
                </a:extLst>
              </a:tr>
            </a:tbl>
          </a:graphicData>
        </a:graphic>
      </p:graphicFrame>
    </p:spTree>
    <p:extLst>
      <p:ext uri="{BB962C8B-B14F-4D97-AF65-F5344CB8AC3E}">
        <p14:creationId xmlns:p14="http://schemas.microsoft.com/office/powerpoint/2010/main" val="361884008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5556" y="253236"/>
            <a:ext cx="12192003" cy="646331"/>
          </a:xfrm>
          <a:prstGeom prst="rect">
            <a:avLst/>
          </a:prstGeom>
          <a:noFill/>
        </p:spPr>
        <p:txBody>
          <a:bodyPr wrap="square" rtlCol="0">
            <a:spAutoFit/>
          </a:bodyPr>
          <a:lstStyle/>
          <a:p>
            <a:r>
              <a:rPr lang="en-US" altLang="ja-JP" sz="3200" b="1" dirty="0">
                <a:latin typeface="メイリオ" panose="020B0604030504040204" pitchFamily="50" charset="-128"/>
                <a:ea typeface="メイリオ" panose="020B0604030504040204" pitchFamily="50" charset="-128"/>
              </a:rPr>
              <a:t>4.</a:t>
            </a:r>
            <a:r>
              <a:rPr lang="ja-JP" altLang="en-US" sz="3200" b="1" dirty="0">
                <a:latin typeface="メイリオ" panose="020B0604030504040204" pitchFamily="50" charset="-128"/>
                <a:ea typeface="メイリオ" panose="020B0604030504040204" pitchFamily="50" charset="-128"/>
              </a:rPr>
              <a:t>新入会員の積極的フォロー（</a:t>
            </a:r>
            <a:r>
              <a:rPr lang="ja-JP" altLang="en-US" sz="3600" b="1" dirty="0">
                <a:latin typeface="メイリオ" panose="020B0604030504040204" pitchFamily="50" charset="-128"/>
                <a:ea typeface="メイリオ" panose="020B0604030504040204" pitchFamily="50" charset="-128"/>
              </a:rPr>
              <a:t>戦略実現）</a:t>
            </a:r>
            <a:endParaRPr lang="en-US" altLang="ja-JP" sz="3600" b="1" dirty="0">
              <a:latin typeface="メイリオ" panose="020B0604030504040204" pitchFamily="50" charset="-128"/>
              <a:ea typeface="メイリオ" panose="020B0604030504040204" pitchFamily="50" charset="-128"/>
            </a:endParaRPr>
          </a:p>
        </p:txBody>
      </p:sp>
      <p:sp>
        <p:nvSpPr>
          <p:cNvPr id="7" name="コンテンツ プレースホルダ 2">
            <a:extLst>
              <a:ext uri="{FF2B5EF4-FFF2-40B4-BE49-F238E27FC236}">
                <a16:creationId xmlns:a16="http://schemas.microsoft.com/office/drawing/2014/main" id="{EF3207F0-6A08-41ED-93C2-6317809A9F9F}"/>
              </a:ext>
            </a:extLst>
          </p:cNvPr>
          <p:cNvSpPr txBox="1">
            <a:spLocks/>
          </p:cNvSpPr>
          <p:nvPr/>
        </p:nvSpPr>
        <p:spPr bwMode="auto">
          <a:xfrm>
            <a:off x="393517" y="964213"/>
            <a:ext cx="11402244" cy="325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77800" indent="-177800" algn="just" defTabSz="1022350" rtl="0" eaLnBrk="0" fontAlgn="base" hangingPunct="0">
              <a:spcBef>
                <a:spcPct val="0"/>
              </a:spcBef>
              <a:spcAft>
                <a:spcPct val="0"/>
              </a:spcAft>
              <a:buClr>
                <a:schemeClr val="accent1"/>
              </a:buClr>
              <a:buSzPct val="80000"/>
              <a:buFont typeface="Wingdings" panose="05000000000000000000" pitchFamily="2" charset="2"/>
              <a:buChar char="n"/>
              <a:defRPr sz="1600">
                <a:solidFill>
                  <a:schemeClr val="tx1"/>
                </a:solidFill>
                <a:latin typeface="+mn-lt"/>
                <a:ea typeface="+mn-ea"/>
                <a:cs typeface="+mn-cs"/>
              </a:defRPr>
            </a:lvl1pPr>
            <a:lvl2pPr marL="585788" indent="-228600" algn="just" defTabSz="1022350" rtl="0" eaLnBrk="0" fontAlgn="base" hangingPunct="0">
              <a:spcBef>
                <a:spcPct val="0"/>
              </a:spcBef>
              <a:spcAft>
                <a:spcPct val="0"/>
              </a:spcAft>
              <a:buClr>
                <a:srgbClr val="074B88"/>
              </a:buClr>
              <a:buSzPct val="80000"/>
              <a:buFont typeface="Wingdings" panose="05000000000000000000" pitchFamily="2" charset="2"/>
              <a:buChar char="n"/>
              <a:defRPr sz="1400">
                <a:solidFill>
                  <a:schemeClr val="tx1"/>
                </a:solidFill>
                <a:latin typeface="+mn-lt"/>
                <a:ea typeface="+mn-ea"/>
              </a:defRPr>
            </a:lvl2pPr>
            <a:lvl3pPr marL="993775" indent="-228600" algn="just" defTabSz="1022350" rtl="0" eaLnBrk="0" fontAlgn="base" hangingPunct="0">
              <a:spcBef>
                <a:spcPct val="0"/>
              </a:spcBef>
              <a:spcAft>
                <a:spcPct val="0"/>
              </a:spcAft>
              <a:buClr>
                <a:srgbClr val="074B88"/>
              </a:buClr>
              <a:buSzPct val="80000"/>
              <a:buFont typeface="Wingdings" panose="05000000000000000000" pitchFamily="2" charset="2"/>
              <a:buChar char="q"/>
              <a:defRPr sz="1400">
                <a:solidFill>
                  <a:schemeClr val="tx1"/>
                </a:solidFill>
                <a:latin typeface="+mn-lt"/>
                <a:ea typeface="+mn-ea"/>
              </a:defRPr>
            </a:lvl3pPr>
            <a:lvl4pPr marL="1401763" indent="-228600" algn="just" defTabSz="1022350" rtl="0" eaLnBrk="0" fontAlgn="base" hangingPunct="0">
              <a:spcBef>
                <a:spcPct val="0"/>
              </a:spcBef>
              <a:spcAft>
                <a:spcPct val="0"/>
              </a:spcAft>
              <a:buClr>
                <a:srgbClr val="074B88"/>
              </a:buClr>
              <a:buSzPct val="80000"/>
              <a:buFont typeface="Arial" panose="020B0604020202020204" pitchFamily="34" charset="0"/>
              <a:buChar char="─"/>
              <a:defRPr sz="1400">
                <a:solidFill>
                  <a:schemeClr val="tx1"/>
                </a:solidFill>
                <a:latin typeface="+mn-lt"/>
                <a:ea typeface="+mn-ea"/>
              </a:defRPr>
            </a:lvl4pPr>
            <a:lvl5pPr marL="18097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5pPr>
            <a:lvl6pPr marL="22669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6pPr>
            <a:lvl7pPr marL="27241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7pPr>
            <a:lvl8pPr marL="31813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8pPr>
            <a:lvl9pPr marL="36385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9pPr>
          </a:lstStyle>
          <a:p>
            <a:pPr marL="237061" indent="-237061" defTabSz="1363099">
              <a:buClr>
                <a:srgbClr val="1F497D"/>
              </a:buClr>
              <a:defRPr/>
            </a:pPr>
            <a:r>
              <a:rPr lang="ja-JP" altLang="en-US" sz="2400" b="1" kern="0" dirty="0">
                <a:solidFill>
                  <a:sysClr val="windowText" lastClr="000000"/>
                </a:solidFill>
                <a:latin typeface="Lucida Sans Unicode"/>
                <a:ea typeface="ＭＳ Ｐゴシック" panose="020B0600070205080204" pitchFamily="50" charset="-128"/>
              </a:rPr>
              <a:t>新入会員を全員でフォローする意識を持つ</a:t>
            </a:r>
            <a:endParaRPr lang="en-US" altLang="ja-JP" sz="2400" b="1" kern="0" dirty="0">
              <a:solidFill>
                <a:sysClr val="windowText" lastClr="000000"/>
              </a:solidFill>
              <a:latin typeface="Lucida Sans Unicode"/>
              <a:ea typeface="ＭＳ Ｐゴシック" panose="020B0600070205080204" pitchFamily="50" charset="-128"/>
            </a:endParaRPr>
          </a:p>
          <a:p>
            <a:pPr marL="924961" lvl="1" indent="-380990">
              <a:buClr>
                <a:srgbClr val="1F497D"/>
              </a:buClr>
              <a:buFont typeface="Wingdings" panose="05000000000000000000" pitchFamily="2" charset="2"/>
              <a:buChar char="Ø"/>
              <a:defRPr/>
            </a:pPr>
            <a:r>
              <a:rPr lang="ja-JP" altLang="en-US" sz="2000" b="1" kern="0" dirty="0">
                <a:solidFill>
                  <a:sysClr val="windowText" lastClr="000000"/>
                </a:solidFill>
                <a:latin typeface="Lucida Sans Unicode"/>
                <a:ea typeface="ＭＳ Ｐゴシック" panose="020B0600070205080204" pitchFamily="50" charset="-128"/>
              </a:rPr>
              <a:t>例会</a:t>
            </a:r>
            <a:endParaRPr lang="en-US" altLang="ja-JP" sz="2000" b="1" kern="0" dirty="0">
              <a:solidFill>
                <a:sysClr val="windowText" lastClr="000000"/>
              </a:solidFill>
              <a:latin typeface="Lucida Sans Unicode"/>
              <a:ea typeface="ＭＳ Ｐゴシック" panose="020B0600070205080204" pitchFamily="50" charset="-128"/>
            </a:endParaRPr>
          </a:p>
          <a:p>
            <a:pPr marL="1468930" lvl="2" indent="-380990">
              <a:buClr>
                <a:srgbClr val="1F497D"/>
              </a:buClr>
              <a:buFont typeface="Arial" panose="020B0604020202020204" pitchFamily="34" charset="0"/>
              <a:buChar char="•"/>
              <a:defRPr/>
            </a:pPr>
            <a:r>
              <a:rPr lang="ja-JP" altLang="en-US" sz="2400" b="1" kern="0" dirty="0">
                <a:solidFill>
                  <a:srgbClr val="FF0000"/>
                </a:solidFill>
                <a:latin typeface="Lucida Sans Unicode"/>
                <a:ea typeface="ＭＳ Ｐゴシック" panose="020B0600070205080204" pitchFamily="50" charset="-128"/>
              </a:rPr>
              <a:t>新入会員には全会員が入会</a:t>
            </a:r>
            <a:r>
              <a:rPr lang="en-US" altLang="ja-JP" sz="2400" b="1" kern="0" dirty="0">
                <a:solidFill>
                  <a:srgbClr val="FF0000"/>
                </a:solidFill>
                <a:latin typeface="Lucida Sans Unicode"/>
                <a:ea typeface="ＭＳ Ｐゴシック" panose="020B0600070205080204" pitchFamily="50" charset="-128"/>
              </a:rPr>
              <a:t>1</a:t>
            </a:r>
            <a:r>
              <a:rPr lang="ja-JP" altLang="en-US" sz="2400" b="1" kern="0" dirty="0">
                <a:solidFill>
                  <a:srgbClr val="FF0000"/>
                </a:solidFill>
                <a:latin typeface="Lucida Sans Unicode"/>
                <a:ea typeface="ＭＳ Ｐゴシック" panose="020B0600070205080204" pitchFamily="50" charset="-128"/>
              </a:rPr>
              <a:t>年をめどに必ず話しかけることを目標とする</a:t>
            </a:r>
            <a:endParaRPr lang="en-US" altLang="ja-JP" sz="2400" b="1" kern="0" dirty="0">
              <a:solidFill>
                <a:srgbClr val="FF0000"/>
              </a:solidFill>
              <a:latin typeface="Lucida Sans Unicode"/>
              <a:ea typeface="ＭＳ Ｐゴシック" panose="020B0600070205080204" pitchFamily="50" charset="-128"/>
            </a:endParaRPr>
          </a:p>
          <a:p>
            <a:pPr marL="924961" lvl="1" indent="-380990">
              <a:buClr>
                <a:srgbClr val="1F497D"/>
              </a:buClr>
              <a:buFont typeface="Wingdings" panose="05000000000000000000" pitchFamily="2" charset="2"/>
              <a:buChar char="Ø"/>
              <a:defRPr/>
            </a:pPr>
            <a:r>
              <a:rPr lang="ja-JP" altLang="en-US" sz="2400" b="1" kern="0" dirty="0">
                <a:latin typeface="Lucida Sans Unicode"/>
                <a:ea typeface="ＭＳ Ｐゴシック" panose="020B0600070205080204" pitchFamily="50" charset="-128"/>
              </a:rPr>
              <a:t>プログラム</a:t>
            </a:r>
            <a:endParaRPr lang="en-US" altLang="ja-JP" sz="2400" b="1" kern="0" dirty="0">
              <a:latin typeface="Lucida Sans Unicode"/>
              <a:ea typeface="ＭＳ Ｐゴシック" panose="020B0600070205080204" pitchFamily="50" charset="-128"/>
            </a:endParaRPr>
          </a:p>
          <a:p>
            <a:pPr marL="1468930" lvl="2" indent="-380990">
              <a:buClr>
                <a:srgbClr val="1F497D"/>
              </a:buClr>
              <a:buFont typeface="Arial" panose="020B0604020202020204" pitchFamily="34" charset="0"/>
              <a:buChar char="•"/>
              <a:defRPr/>
            </a:pPr>
            <a:r>
              <a:rPr lang="ja-JP" altLang="en-US" sz="2400" b="1" kern="0" dirty="0">
                <a:latin typeface="Lucida Sans Unicode"/>
                <a:ea typeface="ＭＳ Ｐゴシック" panose="020B0600070205080204" pitchFamily="50" charset="-128"/>
              </a:rPr>
              <a:t>プログラムには新入会員向けのロータリー入門的な卓話を盛り込んでいく</a:t>
            </a:r>
            <a:endParaRPr lang="en-US" altLang="ja-JP" sz="2400" b="1" kern="0" dirty="0">
              <a:latin typeface="Lucida Sans Unicode"/>
              <a:ea typeface="ＭＳ Ｐゴシック" panose="020B0600070205080204" pitchFamily="50" charset="-128"/>
            </a:endParaRPr>
          </a:p>
          <a:p>
            <a:pPr marL="1468930" lvl="2" indent="-380990">
              <a:buClr>
                <a:srgbClr val="1F497D"/>
              </a:buClr>
              <a:buFont typeface="Arial" panose="020B0604020202020204" pitchFamily="34" charset="0"/>
              <a:buChar char="•"/>
              <a:defRPr/>
            </a:pPr>
            <a:r>
              <a:rPr lang="ja-JP" altLang="en-US" sz="2400" b="1" kern="0" dirty="0">
                <a:latin typeface="Lucida Sans Unicode"/>
                <a:ea typeface="ＭＳ Ｐゴシック" panose="020B0600070205080204" pitchFamily="50" charset="-128"/>
              </a:rPr>
              <a:t>ロータリーそのものを考える研修を行う</a:t>
            </a:r>
            <a:endParaRPr lang="en-US" altLang="ja-JP" sz="2400" b="1" kern="0" dirty="0">
              <a:latin typeface="Lucida Sans Unicode"/>
              <a:ea typeface="ＭＳ Ｐゴシック" panose="020B0600070205080204" pitchFamily="50" charset="-128"/>
            </a:endParaRPr>
          </a:p>
          <a:p>
            <a:pPr marL="1087939" lvl="2" indent="0">
              <a:buClr>
                <a:srgbClr val="1F497D"/>
              </a:buClr>
              <a:buNone/>
              <a:defRPr/>
            </a:pPr>
            <a:endParaRPr lang="en-US" altLang="ja-JP" sz="2000" b="1" kern="0" dirty="0">
              <a:solidFill>
                <a:sysClr val="windowText" lastClr="000000"/>
              </a:solidFill>
              <a:latin typeface="Lucida Sans Unicode"/>
              <a:ea typeface="ＭＳ Ｐゴシック" panose="020B0600070205080204" pitchFamily="50" charset="-128"/>
            </a:endParaRPr>
          </a:p>
          <a:p>
            <a:pPr marL="237061" indent="-237061" defTabSz="1363099">
              <a:buClr>
                <a:srgbClr val="1F497D"/>
              </a:buClr>
              <a:defRPr/>
            </a:pPr>
            <a:r>
              <a:rPr lang="ja-JP" altLang="en-US" sz="2400" b="1" kern="0" dirty="0">
                <a:solidFill>
                  <a:sysClr val="windowText" lastClr="000000"/>
                </a:solidFill>
                <a:latin typeface="Lucida Sans Unicode"/>
                <a:ea typeface="ＭＳ Ｐゴシック" panose="020B0600070205080204" pitchFamily="50" charset="-128"/>
              </a:rPr>
              <a:t>新入会員にも参画とプレゼンス（存在感）を求める</a:t>
            </a:r>
            <a:endParaRPr lang="en-US" altLang="ja-JP" sz="2400" b="1" kern="0" dirty="0">
              <a:solidFill>
                <a:sysClr val="windowText" lastClr="000000"/>
              </a:solidFill>
              <a:latin typeface="Lucida Sans Unicode"/>
              <a:ea typeface="ＭＳ Ｐゴシック" panose="020B0600070205080204" pitchFamily="50" charset="-128"/>
            </a:endParaRPr>
          </a:p>
          <a:p>
            <a:pPr marL="924961" lvl="1" indent="-380990">
              <a:buClr>
                <a:srgbClr val="1F497D"/>
              </a:buClr>
              <a:buFont typeface="Wingdings" panose="05000000000000000000" pitchFamily="2" charset="2"/>
              <a:buChar char="Ø"/>
              <a:defRPr/>
            </a:pPr>
            <a:r>
              <a:rPr lang="ja-JP" altLang="en-US" sz="2000" b="1" kern="0" dirty="0">
                <a:solidFill>
                  <a:sysClr val="windowText" lastClr="000000"/>
                </a:solidFill>
                <a:latin typeface="Lucida Sans Unicode"/>
                <a:ea typeface="ＭＳ Ｐゴシック" panose="020B0600070205080204" pitchFamily="50" charset="-128"/>
              </a:rPr>
              <a:t>親睦委員会に留まらない活躍</a:t>
            </a:r>
            <a:endParaRPr lang="en-US" altLang="ja-JP" sz="2000" b="1" kern="0" dirty="0">
              <a:solidFill>
                <a:sysClr val="windowText" lastClr="000000"/>
              </a:solidFill>
              <a:latin typeface="Lucida Sans Unicode"/>
              <a:ea typeface="ＭＳ Ｐゴシック" panose="020B0600070205080204" pitchFamily="50" charset="-128"/>
            </a:endParaRPr>
          </a:p>
          <a:p>
            <a:pPr marL="1468930" lvl="2" indent="-380990">
              <a:buClr>
                <a:srgbClr val="1F497D"/>
              </a:buClr>
              <a:buFont typeface="Arial" panose="020B0604020202020204" pitchFamily="34" charset="0"/>
              <a:buChar char="•"/>
              <a:defRPr/>
            </a:pPr>
            <a:r>
              <a:rPr lang="ja-JP" altLang="en-US" sz="2000" b="1" kern="0" dirty="0">
                <a:solidFill>
                  <a:sysClr val="windowText" lastClr="000000"/>
                </a:solidFill>
                <a:latin typeface="Lucida Sans Unicode"/>
                <a:ea typeface="ＭＳ Ｐゴシック" panose="020B0600070205080204" pitchFamily="50" charset="-128"/>
              </a:rPr>
              <a:t>親睦委員会はもちろん、他の委員会にも参画してもらう</a:t>
            </a:r>
            <a:endParaRPr lang="en-US" altLang="ja-JP" sz="2000" b="1" kern="0" dirty="0">
              <a:solidFill>
                <a:sysClr val="windowText" lastClr="000000"/>
              </a:solidFill>
              <a:latin typeface="Lucida Sans Unicode"/>
              <a:ea typeface="ＭＳ Ｐゴシック" panose="020B0600070205080204" pitchFamily="50" charset="-128"/>
            </a:endParaRPr>
          </a:p>
          <a:p>
            <a:pPr marL="924961" lvl="1" indent="-380990">
              <a:buClr>
                <a:srgbClr val="1F497D"/>
              </a:buClr>
              <a:buFont typeface="Wingdings" panose="05000000000000000000" pitchFamily="2" charset="2"/>
              <a:buChar char="Ø"/>
              <a:defRPr/>
            </a:pPr>
            <a:r>
              <a:rPr lang="ja-JP" altLang="en-US" sz="2800" b="1" kern="0" dirty="0">
                <a:solidFill>
                  <a:srgbClr val="FF0000"/>
                </a:solidFill>
                <a:latin typeface="Lucida Sans Unicode"/>
                <a:ea typeface="ＭＳ Ｐゴシック" panose="020B0600070205080204" pitchFamily="50" charset="-128"/>
              </a:rPr>
              <a:t>クラブ内に留まらない活躍</a:t>
            </a:r>
            <a:endParaRPr lang="en-US" altLang="ja-JP" sz="2800" b="1" kern="0" dirty="0">
              <a:solidFill>
                <a:srgbClr val="FF0000"/>
              </a:solidFill>
              <a:latin typeface="Lucida Sans Unicode"/>
              <a:ea typeface="ＭＳ Ｐゴシック" panose="020B0600070205080204" pitchFamily="50" charset="-128"/>
            </a:endParaRPr>
          </a:p>
          <a:p>
            <a:pPr marL="1468930" lvl="2" indent="-380990">
              <a:buClr>
                <a:srgbClr val="1F497D"/>
              </a:buClr>
              <a:buFont typeface="Arial" panose="020B0604020202020204" pitchFamily="34" charset="0"/>
              <a:buChar char="•"/>
              <a:defRPr/>
            </a:pPr>
            <a:r>
              <a:rPr lang="ja-JP" altLang="en-US" sz="2800" b="1" kern="0" dirty="0">
                <a:solidFill>
                  <a:srgbClr val="FF0000"/>
                </a:solidFill>
                <a:latin typeface="Lucida Sans Unicode"/>
                <a:ea typeface="ＭＳ Ｐゴシック" panose="020B0600070205080204" pitchFamily="50" charset="-128"/>
              </a:rPr>
              <a:t>積極的に地区委員などにも推薦していく（但し、補佐的な役割で）</a:t>
            </a:r>
            <a:endParaRPr lang="en-US" altLang="ja-JP" sz="2800" b="1" kern="0" dirty="0">
              <a:solidFill>
                <a:srgbClr val="FF0000"/>
              </a:solidFill>
              <a:latin typeface="Lucida Sans Unicode"/>
              <a:ea typeface="ＭＳ Ｐゴシック" panose="020B0600070205080204" pitchFamily="50" charset="-128"/>
            </a:endParaRPr>
          </a:p>
          <a:p>
            <a:pPr marL="1468930" lvl="2" indent="-380990">
              <a:buClr>
                <a:srgbClr val="1F497D"/>
              </a:buClr>
              <a:buFont typeface="Arial" panose="020B0604020202020204" pitchFamily="34" charset="0"/>
              <a:buChar char="•"/>
              <a:defRPr/>
            </a:pPr>
            <a:r>
              <a:rPr lang="ja-JP" altLang="en-US" sz="2800" b="1" kern="0" dirty="0">
                <a:solidFill>
                  <a:srgbClr val="FF0000"/>
                </a:solidFill>
                <a:latin typeface="Lucida Sans Unicode"/>
                <a:ea typeface="ＭＳ Ｐゴシック" panose="020B0600070205080204" pitchFamily="50" charset="-128"/>
              </a:rPr>
              <a:t>地区研修などにも積極的に参加してもらう</a:t>
            </a:r>
            <a:endParaRPr lang="en-US" altLang="ja-JP" sz="2800" b="1" kern="0" dirty="0">
              <a:solidFill>
                <a:srgbClr val="FF0000"/>
              </a:solidFill>
              <a:latin typeface="Lucida Sans Unicode"/>
              <a:ea typeface="ＭＳ Ｐゴシック" panose="020B0600070205080204" pitchFamily="50" charset="-128"/>
            </a:endParaRPr>
          </a:p>
        </p:txBody>
      </p:sp>
      <p:sp>
        <p:nvSpPr>
          <p:cNvPr id="2" name="正方形/長方形 1">
            <a:extLst>
              <a:ext uri="{FF2B5EF4-FFF2-40B4-BE49-F238E27FC236}">
                <a16:creationId xmlns:a16="http://schemas.microsoft.com/office/drawing/2014/main" id="{CB1D1C67-9CB8-4BDF-B455-F805414AA6FF}"/>
              </a:ext>
            </a:extLst>
          </p:cNvPr>
          <p:cNvSpPr/>
          <p:nvPr/>
        </p:nvSpPr>
        <p:spPr>
          <a:xfrm>
            <a:off x="1915894" y="5681397"/>
            <a:ext cx="7671786" cy="923367"/>
          </a:xfrm>
          <a:prstGeom prst="rect">
            <a:avLst/>
          </a:prstGeom>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t>新入会員にロータリーの活動を理解してもらう</a:t>
            </a:r>
            <a:endParaRPr lang="en-US" altLang="ja-JP" sz="2400" b="1" dirty="0"/>
          </a:p>
          <a:p>
            <a:pPr algn="ctr"/>
            <a:r>
              <a:rPr lang="ja-JP" altLang="en-US" sz="2400" b="1" dirty="0"/>
              <a:t>　→　使う、やらせるになってはいけない</a:t>
            </a:r>
          </a:p>
        </p:txBody>
      </p:sp>
    </p:spTree>
    <p:extLst>
      <p:ext uri="{BB962C8B-B14F-4D97-AF65-F5344CB8AC3E}">
        <p14:creationId xmlns:p14="http://schemas.microsoft.com/office/powerpoint/2010/main" val="137646249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14DB42-D7CC-B18B-50BE-8F0A22CCF499}"/>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E7439B5F-81EE-7BED-B442-E8BA15811108}"/>
              </a:ext>
            </a:extLst>
          </p:cNvPr>
          <p:cNvPicPr>
            <a:picLocks noChangeAspect="1"/>
          </p:cNvPicPr>
          <p:nvPr/>
        </p:nvPicPr>
        <p:blipFill>
          <a:blip r:embed="rId2"/>
          <a:stretch>
            <a:fillRect/>
          </a:stretch>
        </p:blipFill>
        <p:spPr>
          <a:xfrm>
            <a:off x="9186918" y="359727"/>
            <a:ext cx="2235793" cy="1315312"/>
          </a:xfrm>
          <a:prstGeom prst="rect">
            <a:avLst/>
          </a:prstGeom>
        </p:spPr>
      </p:pic>
      <p:sp>
        <p:nvSpPr>
          <p:cNvPr id="5" name="コンテンツ プレースホルダー 4">
            <a:extLst>
              <a:ext uri="{FF2B5EF4-FFF2-40B4-BE49-F238E27FC236}">
                <a16:creationId xmlns:a16="http://schemas.microsoft.com/office/drawing/2014/main" id="{D9D7C138-F519-848C-0BAD-BEB3AD2FC234}"/>
              </a:ext>
            </a:extLst>
          </p:cNvPr>
          <p:cNvSpPr>
            <a:spLocks noGrp="1"/>
          </p:cNvSpPr>
          <p:nvPr>
            <p:ph idx="1"/>
          </p:nvPr>
        </p:nvSpPr>
        <p:spPr>
          <a:xfrm>
            <a:off x="1540029" y="2155371"/>
            <a:ext cx="9846420" cy="3570515"/>
          </a:xfrm>
        </p:spPr>
        <p:txBody>
          <a:bodyPr>
            <a:normAutofit/>
          </a:bodyPr>
          <a:lstStyle/>
          <a:p>
            <a:pPr marL="0" indent="0">
              <a:buNone/>
            </a:pPr>
            <a:r>
              <a:rPr lang="ja-JP" altLang="en-US" sz="4800" b="1" dirty="0"/>
              <a:t>その後、</a:t>
            </a:r>
            <a:endParaRPr lang="en-US" altLang="ja-JP" sz="4800" b="1" dirty="0"/>
          </a:p>
          <a:p>
            <a:pPr marL="0" indent="0">
              <a:buNone/>
            </a:pPr>
            <a:r>
              <a:rPr lang="ja-JP" altLang="en-US" sz="4800" b="1" dirty="0"/>
              <a:t>戦略計画策定から４年後の現状</a:t>
            </a:r>
            <a:endParaRPr lang="en-US" altLang="ja-JP" sz="4800" b="1" dirty="0"/>
          </a:p>
          <a:p>
            <a:pPr marL="0" indent="0">
              <a:buNone/>
            </a:pPr>
            <a:endParaRPr lang="en-US" altLang="ja-JP" sz="4800" b="1" dirty="0"/>
          </a:p>
          <a:p>
            <a:pPr marL="0" indent="0">
              <a:buNone/>
            </a:pPr>
            <a:r>
              <a:rPr lang="en-US" altLang="ja-JP" sz="4800" b="1" dirty="0"/>
              <a:t>※</a:t>
            </a:r>
            <a:r>
              <a:rPr lang="ja-JP" altLang="en-US" sz="4800" b="1" dirty="0"/>
              <a:t>会員数　４３名　→　２４名</a:t>
            </a:r>
          </a:p>
        </p:txBody>
      </p:sp>
    </p:spTree>
    <p:extLst>
      <p:ext uri="{BB962C8B-B14F-4D97-AF65-F5344CB8AC3E}">
        <p14:creationId xmlns:p14="http://schemas.microsoft.com/office/powerpoint/2010/main" val="1914606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4B3D7225-D6EB-44B4-8921-3038A7972A72}"/>
              </a:ext>
            </a:extLst>
          </p:cNvPr>
          <p:cNvSpPr txBox="1"/>
          <p:nvPr/>
        </p:nvSpPr>
        <p:spPr>
          <a:xfrm>
            <a:off x="456566" y="274002"/>
            <a:ext cx="7629016" cy="748988"/>
          </a:xfrm>
          <a:prstGeom prst="rect">
            <a:avLst/>
          </a:prstGeom>
          <a:solidFill>
            <a:schemeClr val="bg1"/>
          </a:solidFill>
        </p:spPr>
        <p:txBody>
          <a:bodyPr wrap="square" rtlCol="0">
            <a:spAutoFit/>
          </a:bodyPr>
          <a:lstStyle/>
          <a:p>
            <a:r>
              <a:rPr lang="ja-JP" altLang="en-US" sz="4267" b="1" dirty="0"/>
              <a:t>浦安</a:t>
            </a:r>
            <a:r>
              <a:rPr lang="en-US" altLang="ja-JP" sz="4267" b="1" dirty="0"/>
              <a:t>RC</a:t>
            </a:r>
            <a:r>
              <a:rPr lang="ja-JP" altLang="en-US" sz="4267" b="1" dirty="0"/>
              <a:t>　年代別会員数の変化</a:t>
            </a:r>
            <a:endParaRPr lang="en-US" altLang="ja-JP" sz="4267" b="1" dirty="0"/>
          </a:p>
        </p:txBody>
      </p:sp>
      <p:graphicFrame>
        <p:nvGraphicFramePr>
          <p:cNvPr id="7" name="表 6">
            <a:extLst>
              <a:ext uri="{FF2B5EF4-FFF2-40B4-BE49-F238E27FC236}">
                <a16:creationId xmlns:a16="http://schemas.microsoft.com/office/drawing/2014/main" id="{BF279ADD-EEE6-949A-24FA-2BB269FF6F01}"/>
              </a:ext>
            </a:extLst>
          </p:cNvPr>
          <p:cNvGraphicFramePr>
            <a:graphicFrameLocks noGrp="1"/>
          </p:cNvGraphicFramePr>
          <p:nvPr>
            <p:extLst>
              <p:ext uri="{D42A27DB-BD31-4B8C-83A1-F6EECF244321}">
                <p14:modId xmlns:p14="http://schemas.microsoft.com/office/powerpoint/2010/main" val="2272179863"/>
              </p:ext>
            </p:extLst>
          </p:nvPr>
        </p:nvGraphicFramePr>
        <p:xfrm>
          <a:off x="8406430" y="1632854"/>
          <a:ext cx="2699657" cy="4876800"/>
        </p:xfrm>
        <a:graphic>
          <a:graphicData uri="http://schemas.openxmlformats.org/drawingml/2006/table">
            <a:tbl>
              <a:tblPr>
                <a:tableStyleId>{5C22544A-7EE6-4342-B048-85BDC9FD1C3A}</a:tableStyleId>
              </a:tblPr>
              <a:tblGrid>
                <a:gridCol w="986971">
                  <a:extLst>
                    <a:ext uri="{9D8B030D-6E8A-4147-A177-3AD203B41FA5}">
                      <a16:colId xmlns:a16="http://schemas.microsoft.com/office/drawing/2014/main" val="177447646"/>
                    </a:ext>
                  </a:extLst>
                </a:gridCol>
                <a:gridCol w="856343">
                  <a:extLst>
                    <a:ext uri="{9D8B030D-6E8A-4147-A177-3AD203B41FA5}">
                      <a16:colId xmlns:a16="http://schemas.microsoft.com/office/drawing/2014/main" val="24130214"/>
                    </a:ext>
                  </a:extLst>
                </a:gridCol>
                <a:gridCol w="856343">
                  <a:extLst>
                    <a:ext uri="{9D8B030D-6E8A-4147-A177-3AD203B41FA5}">
                      <a16:colId xmlns:a16="http://schemas.microsoft.com/office/drawing/2014/main" val="3134411695"/>
                    </a:ext>
                  </a:extLst>
                </a:gridCol>
              </a:tblGrid>
              <a:tr h="552956">
                <a:tc>
                  <a:txBody>
                    <a:bodyPr/>
                    <a:lstStyle/>
                    <a:p>
                      <a:pPr algn="ctr" fontAlgn="ctr"/>
                      <a:endPar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1400" u="none" strike="noStrike">
                          <a:effectLst/>
                        </a:rPr>
                        <a:t>2020</a:t>
                      </a:r>
                      <a:r>
                        <a:rPr lang="ja-JP" altLang="en-US" sz="1400" u="none" strike="noStrike">
                          <a:effectLst/>
                        </a:rPr>
                        <a:t>年</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1400" u="none" strike="noStrike">
                          <a:effectLst/>
                        </a:rPr>
                        <a:t>2024</a:t>
                      </a:r>
                      <a:r>
                        <a:rPr lang="ja-JP" altLang="en-US" sz="1400" u="none" strike="noStrike">
                          <a:effectLst/>
                        </a:rPr>
                        <a:t>年</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952291987"/>
                  </a:ext>
                </a:extLst>
              </a:tr>
              <a:tr h="617692">
                <a:tc>
                  <a:txBody>
                    <a:bodyPr/>
                    <a:lstStyle/>
                    <a:p>
                      <a:pPr algn="ctr" fontAlgn="ctr"/>
                      <a:r>
                        <a:rPr lang="en-US" altLang="ja-JP" sz="1800" u="none" strike="noStrike" dirty="0">
                          <a:effectLst/>
                        </a:rPr>
                        <a:t>80</a:t>
                      </a:r>
                      <a:r>
                        <a:rPr lang="ja-JP" altLang="en-US" sz="1800" u="none" strike="noStrike" dirty="0">
                          <a:effectLst/>
                        </a:rPr>
                        <a:t>～</a:t>
                      </a:r>
                      <a:endParaRPr lang="ja-JP" altLang="en-US" sz="18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dirty="0">
                          <a:effectLst/>
                        </a:rPr>
                        <a:t>4</a:t>
                      </a:r>
                      <a:endParaRPr lang="en-US" altLang="ja-JP" sz="3600" b="1" i="0" u="none" strike="noStrike" dirty="0">
                        <a:solidFill>
                          <a:srgbClr val="305496"/>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dirty="0">
                          <a:effectLst/>
                        </a:rPr>
                        <a:t>6</a:t>
                      </a:r>
                      <a:endParaRPr lang="en-US" altLang="ja-JP" sz="3600" b="1" i="0" u="none" strike="noStrike" dirty="0">
                        <a:solidFill>
                          <a:srgbClr val="C6591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51969121"/>
                  </a:ext>
                </a:extLst>
              </a:tr>
              <a:tr h="617692">
                <a:tc>
                  <a:txBody>
                    <a:bodyPr/>
                    <a:lstStyle/>
                    <a:p>
                      <a:pPr algn="ctr" fontAlgn="ctr"/>
                      <a:r>
                        <a:rPr lang="en-US" altLang="ja-JP" sz="1800" u="none" strike="noStrike">
                          <a:effectLst/>
                        </a:rPr>
                        <a:t>70</a:t>
                      </a:r>
                      <a:r>
                        <a:rPr lang="ja-JP" altLang="en-US" sz="1800" u="none" strike="noStrike">
                          <a:effectLst/>
                        </a:rPr>
                        <a:t>～</a:t>
                      </a:r>
                      <a:r>
                        <a:rPr lang="en-US" altLang="ja-JP" sz="1800" u="none" strike="noStrike">
                          <a:effectLst/>
                        </a:rPr>
                        <a:t>79</a:t>
                      </a:r>
                      <a:endParaRPr lang="en-US" altLang="ja-JP" sz="18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dirty="0">
                          <a:effectLst/>
                        </a:rPr>
                        <a:t>11</a:t>
                      </a:r>
                      <a:endParaRPr lang="en-US" altLang="ja-JP" sz="3600" b="1" i="0" u="none" strike="noStrike" dirty="0">
                        <a:solidFill>
                          <a:srgbClr val="305496"/>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dirty="0">
                          <a:effectLst/>
                        </a:rPr>
                        <a:t>3</a:t>
                      </a:r>
                      <a:endParaRPr lang="en-US" altLang="ja-JP" sz="3600" b="1" i="0" u="none" strike="noStrike" dirty="0">
                        <a:solidFill>
                          <a:srgbClr val="C6591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10655511"/>
                  </a:ext>
                </a:extLst>
              </a:tr>
              <a:tr h="617692">
                <a:tc>
                  <a:txBody>
                    <a:bodyPr/>
                    <a:lstStyle/>
                    <a:p>
                      <a:pPr algn="ctr" fontAlgn="ctr"/>
                      <a:r>
                        <a:rPr lang="en-US" altLang="ja-JP" sz="1800" u="none" strike="noStrike">
                          <a:effectLst/>
                        </a:rPr>
                        <a:t>60</a:t>
                      </a:r>
                      <a:r>
                        <a:rPr lang="ja-JP" altLang="en-US" sz="1800" u="none" strike="noStrike">
                          <a:effectLst/>
                        </a:rPr>
                        <a:t>～</a:t>
                      </a:r>
                      <a:r>
                        <a:rPr lang="en-US" altLang="ja-JP" sz="1800" u="none" strike="noStrike">
                          <a:effectLst/>
                        </a:rPr>
                        <a:t>69</a:t>
                      </a:r>
                      <a:endParaRPr lang="en-US" altLang="ja-JP" sz="18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a:effectLst/>
                        </a:rPr>
                        <a:t>8</a:t>
                      </a:r>
                      <a:endParaRPr lang="en-US" altLang="ja-JP" sz="3600" b="1" i="0" u="none" strike="noStrike">
                        <a:solidFill>
                          <a:srgbClr val="305496"/>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dirty="0">
                          <a:effectLst/>
                        </a:rPr>
                        <a:t>4</a:t>
                      </a:r>
                      <a:endParaRPr lang="en-US" altLang="ja-JP" sz="3600" b="1" i="0" u="none" strike="noStrike" dirty="0">
                        <a:solidFill>
                          <a:srgbClr val="C6591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745998567"/>
                  </a:ext>
                </a:extLst>
              </a:tr>
              <a:tr h="617692">
                <a:tc>
                  <a:txBody>
                    <a:bodyPr/>
                    <a:lstStyle/>
                    <a:p>
                      <a:pPr algn="ctr" fontAlgn="ctr"/>
                      <a:r>
                        <a:rPr lang="en-US" altLang="ja-JP" sz="1800" u="none" strike="noStrike">
                          <a:effectLst/>
                        </a:rPr>
                        <a:t>50</a:t>
                      </a:r>
                      <a:r>
                        <a:rPr lang="ja-JP" altLang="en-US" sz="1800" u="none" strike="noStrike">
                          <a:effectLst/>
                        </a:rPr>
                        <a:t>～</a:t>
                      </a:r>
                      <a:r>
                        <a:rPr lang="en-US" altLang="ja-JP" sz="1800" u="none" strike="noStrike">
                          <a:effectLst/>
                        </a:rPr>
                        <a:t>59</a:t>
                      </a:r>
                      <a:endParaRPr lang="en-US" altLang="ja-JP" sz="18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a:effectLst/>
                        </a:rPr>
                        <a:t>10</a:t>
                      </a:r>
                      <a:endParaRPr lang="en-US" altLang="ja-JP" sz="3600" b="1" i="0" u="none" strike="noStrike">
                        <a:solidFill>
                          <a:srgbClr val="305496"/>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a:effectLst/>
                        </a:rPr>
                        <a:t>8</a:t>
                      </a:r>
                      <a:endParaRPr lang="en-US" altLang="ja-JP" sz="3600" b="1" i="0" u="none" strike="noStrike">
                        <a:solidFill>
                          <a:srgbClr val="C6591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130111147"/>
                  </a:ext>
                </a:extLst>
              </a:tr>
              <a:tr h="617692">
                <a:tc>
                  <a:txBody>
                    <a:bodyPr/>
                    <a:lstStyle/>
                    <a:p>
                      <a:pPr algn="ctr" fontAlgn="ctr"/>
                      <a:r>
                        <a:rPr lang="en-US" altLang="ja-JP" sz="1800" u="none" strike="noStrike">
                          <a:effectLst/>
                        </a:rPr>
                        <a:t>40</a:t>
                      </a:r>
                      <a:r>
                        <a:rPr lang="ja-JP" altLang="en-US" sz="1800" u="none" strike="noStrike">
                          <a:effectLst/>
                        </a:rPr>
                        <a:t>～</a:t>
                      </a:r>
                      <a:r>
                        <a:rPr lang="en-US" altLang="ja-JP" sz="1800" u="none" strike="noStrike">
                          <a:effectLst/>
                        </a:rPr>
                        <a:t>49</a:t>
                      </a:r>
                      <a:endParaRPr lang="en-US" altLang="ja-JP" sz="18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a:effectLst/>
                        </a:rPr>
                        <a:t>6</a:t>
                      </a:r>
                      <a:endParaRPr lang="en-US" altLang="ja-JP" sz="3600" b="1" i="0" u="none" strike="noStrike">
                        <a:solidFill>
                          <a:srgbClr val="305496"/>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dirty="0">
                          <a:effectLst/>
                        </a:rPr>
                        <a:t>3</a:t>
                      </a:r>
                      <a:endParaRPr lang="en-US" altLang="ja-JP" sz="3600" b="1" i="0" u="none" strike="noStrike" dirty="0">
                        <a:solidFill>
                          <a:srgbClr val="C6591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043943870"/>
                  </a:ext>
                </a:extLst>
              </a:tr>
              <a:tr h="617692">
                <a:tc>
                  <a:txBody>
                    <a:bodyPr/>
                    <a:lstStyle/>
                    <a:p>
                      <a:pPr algn="ctr" fontAlgn="ctr"/>
                      <a:r>
                        <a:rPr lang="en-US" altLang="ja-JP" sz="1800" u="none" strike="noStrike">
                          <a:effectLst/>
                        </a:rPr>
                        <a:t>30</a:t>
                      </a:r>
                      <a:r>
                        <a:rPr lang="ja-JP" altLang="en-US" sz="1800" u="none" strike="noStrike">
                          <a:effectLst/>
                        </a:rPr>
                        <a:t>～</a:t>
                      </a:r>
                      <a:r>
                        <a:rPr lang="en-US" altLang="ja-JP" sz="1800" u="none" strike="noStrike">
                          <a:effectLst/>
                        </a:rPr>
                        <a:t>39</a:t>
                      </a:r>
                      <a:endParaRPr lang="en-US" altLang="ja-JP" sz="18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a:effectLst/>
                        </a:rPr>
                        <a:t>3</a:t>
                      </a:r>
                      <a:endParaRPr lang="en-US" altLang="ja-JP" sz="3600" b="1" i="0" u="none" strike="noStrike">
                        <a:solidFill>
                          <a:srgbClr val="305496"/>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dirty="0">
                          <a:effectLst/>
                        </a:rPr>
                        <a:t>0</a:t>
                      </a:r>
                      <a:endParaRPr lang="en-US" altLang="ja-JP" sz="3600" b="1" i="0" u="none" strike="noStrike" dirty="0">
                        <a:solidFill>
                          <a:srgbClr val="C6591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18514853"/>
                  </a:ext>
                </a:extLst>
              </a:tr>
              <a:tr h="617692">
                <a:tc>
                  <a:txBody>
                    <a:bodyPr/>
                    <a:lstStyle/>
                    <a:p>
                      <a:pPr algn="ctr" fontAlgn="ctr"/>
                      <a:r>
                        <a:rPr lang="ja-JP" altLang="en-US" sz="1800" u="none" strike="noStrike">
                          <a:effectLst/>
                        </a:rPr>
                        <a:t>～</a:t>
                      </a:r>
                      <a:r>
                        <a:rPr lang="en-US" altLang="ja-JP" sz="1800" u="none" strike="noStrike">
                          <a:effectLst/>
                        </a:rPr>
                        <a:t>29</a:t>
                      </a:r>
                      <a:endParaRPr lang="en-US" altLang="ja-JP" sz="18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a:effectLst/>
                        </a:rPr>
                        <a:t>1</a:t>
                      </a:r>
                      <a:endParaRPr lang="en-US" altLang="ja-JP" sz="3600" b="1" i="0" u="none" strike="noStrike">
                        <a:solidFill>
                          <a:srgbClr val="305496"/>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dirty="0">
                          <a:effectLst/>
                        </a:rPr>
                        <a:t>0</a:t>
                      </a:r>
                      <a:endParaRPr lang="en-US" altLang="ja-JP" sz="3600" b="1" i="0" u="none" strike="noStrike" dirty="0">
                        <a:solidFill>
                          <a:srgbClr val="C6591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573615929"/>
                  </a:ext>
                </a:extLst>
              </a:tr>
            </a:tbl>
          </a:graphicData>
        </a:graphic>
      </p:graphicFrame>
      <p:graphicFrame>
        <p:nvGraphicFramePr>
          <p:cNvPr id="8" name="グラフ 7">
            <a:extLst>
              <a:ext uri="{FF2B5EF4-FFF2-40B4-BE49-F238E27FC236}">
                <a16:creationId xmlns:a16="http://schemas.microsoft.com/office/drawing/2014/main" id="{1C32BE9E-6949-CB2E-0E25-3BFC9369AAFD}"/>
              </a:ext>
            </a:extLst>
          </p:cNvPr>
          <p:cNvGraphicFramePr>
            <a:graphicFrameLocks/>
          </p:cNvGraphicFramePr>
          <p:nvPr>
            <p:extLst>
              <p:ext uri="{D42A27DB-BD31-4B8C-83A1-F6EECF244321}">
                <p14:modId xmlns:p14="http://schemas.microsoft.com/office/powerpoint/2010/main" val="4255970251"/>
              </p:ext>
            </p:extLst>
          </p:nvPr>
        </p:nvGraphicFramePr>
        <p:xfrm>
          <a:off x="609604" y="740229"/>
          <a:ext cx="7271653" cy="59436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図 2">
            <a:extLst>
              <a:ext uri="{FF2B5EF4-FFF2-40B4-BE49-F238E27FC236}">
                <a16:creationId xmlns:a16="http://schemas.microsoft.com/office/drawing/2014/main" id="{AB7D6C69-89E1-C2B2-1562-A1F79EFFD4FB}"/>
              </a:ext>
            </a:extLst>
          </p:cNvPr>
          <p:cNvPicPr>
            <a:picLocks noChangeAspect="1"/>
          </p:cNvPicPr>
          <p:nvPr/>
        </p:nvPicPr>
        <p:blipFill>
          <a:blip r:embed="rId3"/>
          <a:stretch>
            <a:fillRect/>
          </a:stretch>
        </p:blipFill>
        <p:spPr>
          <a:xfrm>
            <a:off x="9482203" y="143375"/>
            <a:ext cx="2235793" cy="1315312"/>
          </a:xfrm>
          <a:prstGeom prst="rect">
            <a:avLst/>
          </a:prstGeom>
        </p:spPr>
      </p:pic>
    </p:spTree>
    <p:extLst>
      <p:ext uri="{BB962C8B-B14F-4D97-AF65-F5344CB8AC3E}">
        <p14:creationId xmlns:p14="http://schemas.microsoft.com/office/powerpoint/2010/main" val="147575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FEA1C8-E920-1EFB-C2CC-33E4E4454D2B}"/>
            </a:ext>
          </a:extLst>
        </p:cNvPr>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32853FB-D7C3-0B5D-B3C5-B4E0CD8EA751}"/>
              </a:ext>
            </a:extLst>
          </p:cNvPr>
          <p:cNvSpPr txBox="1"/>
          <p:nvPr/>
        </p:nvSpPr>
        <p:spPr>
          <a:xfrm>
            <a:off x="456566" y="274002"/>
            <a:ext cx="7629016" cy="748988"/>
          </a:xfrm>
          <a:prstGeom prst="rect">
            <a:avLst/>
          </a:prstGeom>
          <a:solidFill>
            <a:schemeClr val="bg1"/>
          </a:solidFill>
        </p:spPr>
        <p:txBody>
          <a:bodyPr wrap="square" rtlCol="0">
            <a:spAutoFit/>
          </a:bodyPr>
          <a:lstStyle/>
          <a:p>
            <a:r>
              <a:rPr lang="ja-JP" altLang="en-US" sz="4267" b="1" dirty="0"/>
              <a:t>浦安</a:t>
            </a:r>
            <a:r>
              <a:rPr lang="en-US" altLang="ja-JP" sz="4267" b="1" dirty="0"/>
              <a:t>RC</a:t>
            </a:r>
            <a:r>
              <a:rPr lang="ja-JP" altLang="en-US" sz="4267" b="1" dirty="0"/>
              <a:t>　在籍年数の変化</a:t>
            </a:r>
            <a:endParaRPr lang="en-US" altLang="ja-JP" sz="4267" b="1" dirty="0"/>
          </a:p>
        </p:txBody>
      </p:sp>
      <p:pic>
        <p:nvPicPr>
          <p:cNvPr id="3" name="図 2">
            <a:extLst>
              <a:ext uri="{FF2B5EF4-FFF2-40B4-BE49-F238E27FC236}">
                <a16:creationId xmlns:a16="http://schemas.microsoft.com/office/drawing/2014/main" id="{93C5E5F8-0C64-361C-A95C-760DA0F95B20}"/>
              </a:ext>
            </a:extLst>
          </p:cNvPr>
          <p:cNvPicPr>
            <a:picLocks noChangeAspect="1"/>
          </p:cNvPicPr>
          <p:nvPr/>
        </p:nvPicPr>
        <p:blipFill>
          <a:blip r:embed="rId2"/>
          <a:stretch>
            <a:fillRect/>
          </a:stretch>
        </p:blipFill>
        <p:spPr>
          <a:xfrm>
            <a:off x="9482203" y="143375"/>
            <a:ext cx="2235793" cy="1315312"/>
          </a:xfrm>
          <a:prstGeom prst="rect">
            <a:avLst/>
          </a:prstGeom>
        </p:spPr>
      </p:pic>
      <p:graphicFrame>
        <p:nvGraphicFramePr>
          <p:cNvPr id="2" name="グラフ 1">
            <a:extLst>
              <a:ext uri="{FF2B5EF4-FFF2-40B4-BE49-F238E27FC236}">
                <a16:creationId xmlns:a16="http://schemas.microsoft.com/office/drawing/2014/main" id="{1C32BE9E-6949-CB2E-0E25-3BFC9369AAFD}"/>
              </a:ext>
            </a:extLst>
          </p:cNvPr>
          <p:cNvGraphicFramePr>
            <a:graphicFrameLocks/>
          </p:cNvGraphicFramePr>
          <p:nvPr>
            <p:extLst>
              <p:ext uri="{D42A27DB-BD31-4B8C-83A1-F6EECF244321}">
                <p14:modId xmlns:p14="http://schemas.microsoft.com/office/powerpoint/2010/main" val="153714501"/>
              </p:ext>
            </p:extLst>
          </p:nvPr>
        </p:nvGraphicFramePr>
        <p:xfrm>
          <a:off x="657224" y="1458687"/>
          <a:ext cx="6592662" cy="50509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表 3">
            <a:extLst>
              <a:ext uri="{FF2B5EF4-FFF2-40B4-BE49-F238E27FC236}">
                <a16:creationId xmlns:a16="http://schemas.microsoft.com/office/drawing/2014/main" id="{ABD163BC-E1B5-F273-92E8-D04516FD8FE3}"/>
              </a:ext>
            </a:extLst>
          </p:cNvPr>
          <p:cNvGraphicFramePr>
            <a:graphicFrameLocks noGrp="1"/>
          </p:cNvGraphicFramePr>
          <p:nvPr>
            <p:extLst>
              <p:ext uri="{D42A27DB-BD31-4B8C-83A1-F6EECF244321}">
                <p14:modId xmlns:p14="http://schemas.microsoft.com/office/powerpoint/2010/main" val="2451220942"/>
              </p:ext>
            </p:extLst>
          </p:nvPr>
        </p:nvGraphicFramePr>
        <p:xfrm>
          <a:off x="8085582" y="1760422"/>
          <a:ext cx="3449195" cy="4447495"/>
        </p:xfrm>
        <a:graphic>
          <a:graphicData uri="http://schemas.openxmlformats.org/drawingml/2006/table">
            <a:tbl>
              <a:tblPr>
                <a:tableStyleId>{5C22544A-7EE6-4342-B048-85BDC9FD1C3A}</a:tableStyleId>
              </a:tblPr>
              <a:tblGrid>
                <a:gridCol w="1260995">
                  <a:extLst>
                    <a:ext uri="{9D8B030D-6E8A-4147-A177-3AD203B41FA5}">
                      <a16:colId xmlns:a16="http://schemas.microsoft.com/office/drawing/2014/main" val="2481470296"/>
                    </a:ext>
                  </a:extLst>
                </a:gridCol>
                <a:gridCol w="1094100">
                  <a:extLst>
                    <a:ext uri="{9D8B030D-6E8A-4147-A177-3AD203B41FA5}">
                      <a16:colId xmlns:a16="http://schemas.microsoft.com/office/drawing/2014/main" val="3902504530"/>
                    </a:ext>
                  </a:extLst>
                </a:gridCol>
                <a:gridCol w="1094100">
                  <a:extLst>
                    <a:ext uri="{9D8B030D-6E8A-4147-A177-3AD203B41FA5}">
                      <a16:colId xmlns:a16="http://schemas.microsoft.com/office/drawing/2014/main" val="1230705593"/>
                    </a:ext>
                  </a:extLst>
                </a:gridCol>
              </a:tblGrid>
              <a:tr h="675360">
                <a:tc>
                  <a:txBody>
                    <a:bodyPr/>
                    <a:lstStyle/>
                    <a:p>
                      <a:pPr algn="ctr" fontAlgn="ctr"/>
                      <a:endParaRPr lang="ja-JP" altLang="en-US" sz="2000" b="1" i="0" u="none" strike="noStrike" baseline="0"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2000" u="none" strike="noStrike" baseline="0" dirty="0">
                          <a:effectLst/>
                        </a:rPr>
                        <a:t>2020</a:t>
                      </a:r>
                      <a:r>
                        <a:rPr lang="ja-JP" altLang="en-US" sz="2000" u="none" strike="noStrike" baseline="0" dirty="0">
                          <a:effectLst/>
                        </a:rPr>
                        <a:t>年</a:t>
                      </a:r>
                      <a:endParaRPr lang="ja-JP" altLang="en-US" sz="2000" b="1" i="0" u="none" strike="noStrike" baseline="0"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ctr" fontAlgn="ctr"/>
                      <a:r>
                        <a:rPr lang="en-US" altLang="ja-JP" sz="2000" u="none" strike="noStrike" baseline="0" dirty="0">
                          <a:effectLst/>
                        </a:rPr>
                        <a:t>2024</a:t>
                      </a:r>
                      <a:r>
                        <a:rPr lang="ja-JP" altLang="en-US" sz="2000" u="none" strike="noStrike" baseline="0" dirty="0">
                          <a:effectLst/>
                        </a:rPr>
                        <a:t>年</a:t>
                      </a:r>
                      <a:endParaRPr lang="ja-JP" altLang="en-US" sz="2000" b="1" i="0" u="none" strike="noStrike" baseline="0"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384053735"/>
                  </a:ext>
                </a:extLst>
              </a:tr>
              <a:tr h="754427">
                <a:tc>
                  <a:txBody>
                    <a:bodyPr/>
                    <a:lstStyle/>
                    <a:p>
                      <a:pPr algn="ctr" fontAlgn="ctr"/>
                      <a:r>
                        <a:rPr lang="en-US" altLang="ja-JP" sz="2000" u="none" strike="noStrike" baseline="0" dirty="0">
                          <a:effectLst/>
                        </a:rPr>
                        <a:t>40</a:t>
                      </a:r>
                      <a:r>
                        <a:rPr lang="ja-JP" altLang="en-US" sz="2000" u="none" strike="noStrike" baseline="0" dirty="0">
                          <a:effectLst/>
                        </a:rPr>
                        <a:t>～</a:t>
                      </a:r>
                      <a:endParaRPr lang="ja-JP" altLang="en-US" sz="2000" b="1" i="0" u="none" strike="noStrike" baseline="0"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baseline="0" dirty="0">
                          <a:effectLst/>
                        </a:rPr>
                        <a:t>5</a:t>
                      </a:r>
                      <a:endParaRPr lang="en-US" altLang="ja-JP" sz="3600" b="1" i="0" u="none" strike="noStrike" baseline="0" dirty="0">
                        <a:solidFill>
                          <a:srgbClr val="305496"/>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baseline="0" dirty="0">
                          <a:effectLst/>
                        </a:rPr>
                        <a:t>1</a:t>
                      </a:r>
                      <a:endParaRPr lang="en-US" altLang="ja-JP" sz="3600" b="1" i="0" u="none" strike="noStrike" baseline="0" dirty="0">
                        <a:solidFill>
                          <a:srgbClr val="C6591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736229009"/>
                  </a:ext>
                </a:extLst>
              </a:tr>
              <a:tr h="754427">
                <a:tc>
                  <a:txBody>
                    <a:bodyPr/>
                    <a:lstStyle/>
                    <a:p>
                      <a:pPr algn="ctr" fontAlgn="ctr"/>
                      <a:r>
                        <a:rPr lang="en-US" altLang="ja-JP" sz="2000" u="none" strike="noStrike" baseline="0">
                          <a:effectLst/>
                        </a:rPr>
                        <a:t>30</a:t>
                      </a:r>
                      <a:r>
                        <a:rPr lang="ja-JP" altLang="en-US" sz="2000" u="none" strike="noStrike" baseline="0">
                          <a:effectLst/>
                        </a:rPr>
                        <a:t>～</a:t>
                      </a:r>
                      <a:r>
                        <a:rPr lang="en-US" altLang="ja-JP" sz="2000" u="none" strike="noStrike" baseline="0">
                          <a:effectLst/>
                        </a:rPr>
                        <a:t>39</a:t>
                      </a:r>
                      <a:endParaRPr lang="en-US" altLang="ja-JP" sz="2000" b="1" i="0" u="none" strike="noStrike" baseline="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baseline="0" dirty="0">
                          <a:effectLst/>
                        </a:rPr>
                        <a:t>2</a:t>
                      </a:r>
                      <a:endParaRPr lang="en-US" altLang="ja-JP" sz="3600" b="1" i="0" u="none" strike="noStrike" baseline="0" dirty="0">
                        <a:solidFill>
                          <a:srgbClr val="305496"/>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baseline="0" dirty="0">
                          <a:effectLst/>
                        </a:rPr>
                        <a:t>3</a:t>
                      </a:r>
                      <a:endParaRPr lang="en-US" altLang="ja-JP" sz="3600" b="1" i="0" u="none" strike="noStrike" baseline="0" dirty="0">
                        <a:solidFill>
                          <a:srgbClr val="C6591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852672272"/>
                  </a:ext>
                </a:extLst>
              </a:tr>
              <a:tr h="754427">
                <a:tc>
                  <a:txBody>
                    <a:bodyPr/>
                    <a:lstStyle/>
                    <a:p>
                      <a:pPr algn="ctr" fontAlgn="ctr"/>
                      <a:r>
                        <a:rPr lang="en-US" altLang="ja-JP" sz="2000" u="none" strike="noStrike" baseline="0">
                          <a:effectLst/>
                        </a:rPr>
                        <a:t>20</a:t>
                      </a:r>
                      <a:r>
                        <a:rPr lang="ja-JP" altLang="en-US" sz="2000" u="none" strike="noStrike" baseline="0">
                          <a:effectLst/>
                        </a:rPr>
                        <a:t>～</a:t>
                      </a:r>
                      <a:r>
                        <a:rPr lang="en-US" altLang="ja-JP" sz="2000" u="none" strike="noStrike" baseline="0">
                          <a:effectLst/>
                        </a:rPr>
                        <a:t>29</a:t>
                      </a:r>
                      <a:endParaRPr lang="en-US" altLang="ja-JP" sz="2000" b="1" i="0" u="none" strike="noStrike" baseline="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baseline="0">
                          <a:effectLst/>
                        </a:rPr>
                        <a:t>8</a:t>
                      </a:r>
                      <a:endParaRPr lang="en-US" altLang="ja-JP" sz="3600" b="1" i="0" u="none" strike="noStrike" baseline="0">
                        <a:solidFill>
                          <a:srgbClr val="305496"/>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baseline="0" dirty="0">
                          <a:effectLst/>
                        </a:rPr>
                        <a:t>5</a:t>
                      </a:r>
                      <a:endParaRPr lang="en-US" altLang="ja-JP" sz="3600" b="1" i="0" u="none" strike="noStrike" baseline="0" dirty="0">
                        <a:solidFill>
                          <a:srgbClr val="C6591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58006057"/>
                  </a:ext>
                </a:extLst>
              </a:tr>
              <a:tr h="754427">
                <a:tc>
                  <a:txBody>
                    <a:bodyPr/>
                    <a:lstStyle/>
                    <a:p>
                      <a:pPr algn="ctr" fontAlgn="ctr"/>
                      <a:r>
                        <a:rPr lang="en-US" altLang="ja-JP" sz="2000" u="none" strike="noStrike" baseline="0">
                          <a:effectLst/>
                        </a:rPr>
                        <a:t>10</a:t>
                      </a:r>
                      <a:r>
                        <a:rPr lang="ja-JP" altLang="en-US" sz="2000" u="none" strike="noStrike" baseline="0">
                          <a:effectLst/>
                        </a:rPr>
                        <a:t>～</a:t>
                      </a:r>
                      <a:r>
                        <a:rPr lang="en-US" altLang="ja-JP" sz="2000" u="none" strike="noStrike" baseline="0">
                          <a:effectLst/>
                        </a:rPr>
                        <a:t>19</a:t>
                      </a:r>
                      <a:endParaRPr lang="en-US" altLang="ja-JP" sz="2000" b="1" i="0" u="none" strike="noStrike" baseline="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baseline="0">
                          <a:effectLst/>
                        </a:rPr>
                        <a:t>5</a:t>
                      </a:r>
                      <a:endParaRPr lang="en-US" altLang="ja-JP" sz="3600" b="1" i="0" u="none" strike="noStrike" baseline="0">
                        <a:solidFill>
                          <a:srgbClr val="305496"/>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baseline="0" dirty="0">
                          <a:effectLst/>
                        </a:rPr>
                        <a:t>6</a:t>
                      </a:r>
                      <a:endParaRPr lang="en-US" altLang="ja-JP" sz="3600" b="1" i="0" u="none" strike="noStrike" baseline="0" dirty="0">
                        <a:solidFill>
                          <a:srgbClr val="C6591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07926582"/>
                  </a:ext>
                </a:extLst>
              </a:tr>
              <a:tr h="754427">
                <a:tc>
                  <a:txBody>
                    <a:bodyPr/>
                    <a:lstStyle/>
                    <a:p>
                      <a:pPr algn="ctr" fontAlgn="ctr"/>
                      <a:r>
                        <a:rPr lang="ja-JP" altLang="en-US" sz="2000" u="none" strike="noStrike" baseline="0">
                          <a:effectLst/>
                        </a:rPr>
                        <a:t>～</a:t>
                      </a:r>
                      <a:r>
                        <a:rPr lang="en-US" altLang="ja-JP" sz="2000" u="none" strike="noStrike" baseline="0">
                          <a:effectLst/>
                        </a:rPr>
                        <a:t>9</a:t>
                      </a:r>
                      <a:endParaRPr lang="en-US" altLang="ja-JP" sz="2000" b="1" i="0" u="none" strike="noStrike" baseline="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baseline="0">
                          <a:effectLst/>
                        </a:rPr>
                        <a:t>23</a:t>
                      </a:r>
                      <a:endParaRPr lang="en-US" altLang="ja-JP" sz="3600" b="1" i="0" u="none" strike="noStrike" baseline="0">
                        <a:solidFill>
                          <a:srgbClr val="305496"/>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3600" u="none" strike="noStrike" baseline="0" dirty="0">
                          <a:effectLst/>
                        </a:rPr>
                        <a:t>9</a:t>
                      </a:r>
                      <a:endParaRPr lang="en-US" altLang="ja-JP" sz="3600" b="1" i="0" u="none" strike="noStrike" baseline="0" dirty="0">
                        <a:solidFill>
                          <a:srgbClr val="C6591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229621747"/>
                  </a:ext>
                </a:extLst>
              </a:tr>
            </a:tbl>
          </a:graphicData>
        </a:graphic>
      </p:graphicFrame>
    </p:spTree>
    <p:extLst>
      <p:ext uri="{BB962C8B-B14F-4D97-AF65-F5344CB8AC3E}">
        <p14:creationId xmlns:p14="http://schemas.microsoft.com/office/powerpoint/2010/main" val="590218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F0BF45-C8FE-4CAD-AB14-B1E296AAF6B7}"/>
              </a:ext>
            </a:extLst>
          </p:cNvPr>
          <p:cNvSpPr>
            <a:spLocks noGrp="1"/>
          </p:cNvSpPr>
          <p:nvPr>
            <p:ph type="title"/>
          </p:nvPr>
        </p:nvSpPr>
        <p:spPr>
          <a:xfrm>
            <a:off x="703976" y="105066"/>
            <a:ext cx="10515600" cy="666721"/>
          </a:xfrm>
        </p:spPr>
        <p:txBody>
          <a:bodyPr>
            <a:normAutofit/>
          </a:bodyPr>
          <a:lstStyle/>
          <a:p>
            <a:r>
              <a:rPr kumimoji="1" lang="ja-JP" altLang="en-US" sz="3600" b="1" dirty="0">
                <a:latin typeface="+mn-ea"/>
                <a:ea typeface="+mn-ea"/>
              </a:rPr>
              <a:t>浦安</a:t>
            </a:r>
            <a:r>
              <a:rPr kumimoji="1" lang="en-US" altLang="ja-JP" sz="3600" b="1" dirty="0">
                <a:latin typeface="+mn-ea"/>
                <a:ea typeface="+mn-ea"/>
              </a:rPr>
              <a:t>RC</a:t>
            </a:r>
            <a:r>
              <a:rPr kumimoji="1" lang="ja-JP" altLang="en-US" sz="3600" b="1" dirty="0">
                <a:latin typeface="+mn-ea"/>
                <a:ea typeface="+mn-ea"/>
              </a:rPr>
              <a:t>　会員減少の要因</a:t>
            </a:r>
          </a:p>
        </p:txBody>
      </p:sp>
      <p:sp>
        <p:nvSpPr>
          <p:cNvPr id="3" name="コンテンツ プレースホルダー 2">
            <a:extLst>
              <a:ext uri="{FF2B5EF4-FFF2-40B4-BE49-F238E27FC236}">
                <a16:creationId xmlns:a16="http://schemas.microsoft.com/office/drawing/2014/main" id="{90E5E4BC-4187-4A96-9583-62B07C236A6A}"/>
              </a:ext>
            </a:extLst>
          </p:cNvPr>
          <p:cNvSpPr>
            <a:spLocks noGrp="1"/>
          </p:cNvSpPr>
          <p:nvPr>
            <p:ph idx="1"/>
          </p:nvPr>
        </p:nvSpPr>
        <p:spPr>
          <a:xfrm>
            <a:off x="703976" y="771786"/>
            <a:ext cx="10515600" cy="5813571"/>
          </a:xfrm>
        </p:spPr>
        <p:txBody>
          <a:bodyPr>
            <a:normAutofit fontScale="85000" lnSpcReduction="20000"/>
          </a:bodyPr>
          <a:lstStyle/>
          <a:p>
            <a:pPr marL="0" indent="0">
              <a:buNone/>
            </a:pPr>
            <a:r>
              <a:rPr kumimoji="1" lang="ja-JP" altLang="en-US" b="1" u="sng" dirty="0">
                <a:solidFill>
                  <a:srgbClr val="FF0000"/>
                </a:solidFill>
              </a:rPr>
              <a:t>体調の変化：</a:t>
            </a:r>
            <a:endParaRPr kumimoji="1" lang="en-US" altLang="ja-JP" b="1" u="sng" dirty="0">
              <a:solidFill>
                <a:srgbClr val="FF0000"/>
              </a:solidFill>
            </a:endParaRPr>
          </a:p>
          <a:p>
            <a:pPr marL="0" indent="0">
              <a:buNone/>
            </a:pPr>
            <a:r>
              <a:rPr lang="ja-JP" altLang="en-US" b="1" dirty="0"/>
              <a:t>　①加齢</a:t>
            </a:r>
            <a:endParaRPr lang="en-US" altLang="ja-JP" b="1" dirty="0"/>
          </a:p>
          <a:p>
            <a:pPr marL="0" indent="0">
              <a:buNone/>
            </a:pPr>
            <a:r>
              <a:rPr kumimoji="1" lang="ja-JP" altLang="en-US" b="1" dirty="0"/>
              <a:t>　②病気</a:t>
            </a:r>
            <a:endParaRPr kumimoji="1" lang="en-US" altLang="ja-JP" b="1" dirty="0"/>
          </a:p>
          <a:p>
            <a:pPr marL="0" indent="0">
              <a:buNone/>
            </a:pPr>
            <a:r>
              <a:rPr kumimoji="1" lang="ja-JP" altLang="en-US" b="1" u="sng" dirty="0">
                <a:solidFill>
                  <a:srgbClr val="FF0000"/>
                </a:solidFill>
              </a:rPr>
              <a:t>経済的・時間的な余裕の縮小：</a:t>
            </a:r>
            <a:endParaRPr kumimoji="1" lang="en-US" altLang="ja-JP" b="1" u="sng" dirty="0">
              <a:solidFill>
                <a:srgbClr val="FF0000"/>
              </a:solidFill>
            </a:endParaRPr>
          </a:p>
          <a:p>
            <a:pPr marL="0" indent="0">
              <a:buNone/>
            </a:pPr>
            <a:r>
              <a:rPr kumimoji="1" lang="ja-JP" altLang="en-US" b="1" dirty="0"/>
              <a:t>　①企業からの出向停止（大手企業、外資系企業、金融機関）</a:t>
            </a:r>
            <a:endParaRPr kumimoji="1" lang="en-US" altLang="ja-JP" b="1" dirty="0"/>
          </a:p>
          <a:p>
            <a:pPr marL="0" indent="0">
              <a:buNone/>
            </a:pPr>
            <a:r>
              <a:rPr lang="ja-JP" altLang="en-US" b="1" dirty="0"/>
              <a:t>　②会社の実務に追われる中堅・若手世代</a:t>
            </a:r>
            <a:endParaRPr kumimoji="1" lang="en-US" altLang="ja-JP" b="1" dirty="0"/>
          </a:p>
          <a:p>
            <a:pPr marL="0" indent="0">
              <a:buNone/>
            </a:pPr>
            <a:r>
              <a:rPr kumimoji="1" lang="ja-JP" altLang="en-US" b="1" u="sng" dirty="0">
                <a:solidFill>
                  <a:srgbClr val="FF0000"/>
                </a:solidFill>
              </a:rPr>
              <a:t>コミュニケーション不足：</a:t>
            </a:r>
            <a:endParaRPr kumimoji="1" lang="en-US" altLang="ja-JP" b="1" u="sng" dirty="0">
              <a:solidFill>
                <a:srgbClr val="FF0000"/>
              </a:solidFill>
            </a:endParaRPr>
          </a:p>
          <a:p>
            <a:pPr marL="0" indent="0">
              <a:buNone/>
            </a:pPr>
            <a:r>
              <a:rPr lang="ja-JP" altLang="en-US" b="1" dirty="0"/>
              <a:t>　①入会間もない会員へのフォロー不足</a:t>
            </a:r>
            <a:endParaRPr lang="en-US" altLang="ja-JP" b="1" dirty="0"/>
          </a:p>
          <a:p>
            <a:pPr marL="0" indent="0">
              <a:buNone/>
            </a:pPr>
            <a:r>
              <a:rPr lang="ja-JP" altLang="en-US" b="1" dirty="0"/>
              <a:t>　②メールやグループ</a:t>
            </a:r>
            <a:r>
              <a:rPr lang="en-US" altLang="ja-JP" b="1" dirty="0"/>
              <a:t>LINE</a:t>
            </a:r>
            <a:r>
              <a:rPr lang="ja-JP" altLang="en-US" b="1" dirty="0"/>
              <a:t>での誤解</a:t>
            </a:r>
            <a:endParaRPr lang="en-US" altLang="ja-JP" b="1" dirty="0"/>
          </a:p>
          <a:p>
            <a:pPr marL="0" indent="0">
              <a:buNone/>
            </a:pPr>
            <a:r>
              <a:rPr kumimoji="1" lang="ja-JP" altLang="en-US" b="1" u="sng" dirty="0">
                <a:solidFill>
                  <a:srgbClr val="FF0000"/>
                </a:solidFill>
              </a:rPr>
              <a:t>活動負担の偏り：</a:t>
            </a:r>
            <a:endParaRPr kumimoji="1" lang="en-US" altLang="ja-JP" b="1" u="sng" dirty="0">
              <a:solidFill>
                <a:srgbClr val="FF0000"/>
              </a:solidFill>
            </a:endParaRPr>
          </a:p>
          <a:p>
            <a:pPr marL="0" indent="0">
              <a:buNone/>
            </a:pPr>
            <a:r>
              <a:rPr lang="ja-JP" altLang="en-US" b="1" dirty="0"/>
              <a:t>　①会長・幹事　</a:t>
            </a:r>
            <a:r>
              <a:rPr lang="en-US" altLang="ja-JP" b="1" dirty="0"/>
              <a:t>※</a:t>
            </a:r>
            <a:r>
              <a:rPr lang="ja-JP" altLang="en-US" b="1" dirty="0"/>
              <a:t>任期満了後に疲弊し退会</a:t>
            </a:r>
            <a:endParaRPr lang="en-US" altLang="ja-JP" b="1" dirty="0"/>
          </a:p>
          <a:p>
            <a:pPr marL="0" indent="0">
              <a:buNone/>
            </a:pPr>
            <a:r>
              <a:rPr kumimoji="1" lang="ja-JP" altLang="en-US" b="1" dirty="0"/>
              <a:t>　②</a:t>
            </a:r>
            <a:r>
              <a:rPr lang="ja-JP" altLang="en-US" b="1" dirty="0"/>
              <a:t>依頼しやすい中堅・若手　（⇔他人事で無関心な会員）</a:t>
            </a:r>
            <a:endParaRPr lang="en-US" altLang="ja-JP" b="1" dirty="0"/>
          </a:p>
          <a:p>
            <a:pPr marL="0" indent="0">
              <a:buNone/>
            </a:pPr>
            <a:r>
              <a:rPr kumimoji="1" lang="ja-JP" altLang="en-US" b="1" u="sng" dirty="0">
                <a:solidFill>
                  <a:srgbClr val="FF0000"/>
                </a:solidFill>
              </a:rPr>
              <a:t>他責思考：</a:t>
            </a:r>
            <a:endParaRPr kumimoji="1" lang="en-US" altLang="ja-JP" b="1" u="sng" dirty="0">
              <a:solidFill>
                <a:srgbClr val="FF0000"/>
              </a:solidFill>
            </a:endParaRPr>
          </a:p>
          <a:p>
            <a:pPr marL="0" indent="0">
              <a:buNone/>
            </a:pPr>
            <a:r>
              <a:rPr lang="ja-JP" altLang="en-US" b="1" dirty="0"/>
              <a:t>　①“○○さんが退会したのは△△さんのせいだろう”</a:t>
            </a:r>
            <a:endParaRPr lang="en-US" altLang="ja-JP" b="1" dirty="0"/>
          </a:p>
          <a:p>
            <a:pPr marL="0" indent="0">
              <a:buNone/>
            </a:pPr>
            <a:r>
              <a:rPr lang="ja-JP" altLang="en-US" b="1" dirty="0"/>
              <a:t>　②“最近例会に行っても楽しくないから行かない”</a:t>
            </a:r>
            <a:endParaRPr lang="en-US" altLang="ja-JP" b="1" dirty="0"/>
          </a:p>
        </p:txBody>
      </p:sp>
      <p:pic>
        <p:nvPicPr>
          <p:cNvPr id="5" name="図 4">
            <a:extLst>
              <a:ext uri="{FF2B5EF4-FFF2-40B4-BE49-F238E27FC236}">
                <a16:creationId xmlns:a16="http://schemas.microsoft.com/office/drawing/2014/main" id="{516CAB4C-63B2-2C14-1D8D-AF8983A7E1BB}"/>
              </a:ext>
            </a:extLst>
          </p:cNvPr>
          <p:cNvPicPr>
            <a:picLocks noChangeAspect="1"/>
          </p:cNvPicPr>
          <p:nvPr/>
        </p:nvPicPr>
        <p:blipFill>
          <a:blip r:embed="rId2"/>
          <a:stretch>
            <a:fillRect/>
          </a:stretch>
        </p:blipFill>
        <p:spPr>
          <a:xfrm>
            <a:off x="9317544" y="316185"/>
            <a:ext cx="2235793" cy="1315312"/>
          </a:xfrm>
          <a:prstGeom prst="rect">
            <a:avLst/>
          </a:prstGeom>
        </p:spPr>
      </p:pic>
    </p:spTree>
    <p:extLst>
      <p:ext uri="{BB962C8B-B14F-4D97-AF65-F5344CB8AC3E}">
        <p14:creationId xmlns:p14="http://schemas.microsoft.com/office/powerpoint/2010/main" val="969689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78BC-913A-708A-9618-680879413A5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1FF110C-2008-F4CB-7DE6-85DE79D22555}"/>
              </a:ext>
            </a:extLst>
          </p:cNvPr>
          <p:cNvSpPr>
            <a:spLocks noGrp="1"/>
          </p:cNvSpPr>
          <p:nvPr>
            <p:ph type="title"/>
          </p:nvPr>
        </p:nvSpPr>
        <p:spPr>
          <a:xfrm>
            <a:off x="703976" y="105066"/>
            <a:ext cx="10515600" cy="666721"/>
          </a:xfrm>
        </p:spPr>
        <p:txBody>
          <a:bodyPr>
            <a:normAutofit/>
          </a:bodyPr>
          <a:lstStyle/>
          <a:p>
            <a:r>
              <a:rPr kumimoji="1" lang="ja-JP" altLang="en-US" sz="3600" b="1" dirty="0">
                <a:latin typeface="+mn-ea"/>
                <a:ea typeface="+mn-ea"/>
              </a:rPr>
              <a:t>浦安</a:t>
            </a:r>
            <a:r>
              <a:rPr kumimoji="1" lang="en-US" altLang="ja-JP" sz="3600" b="1" dirty="0">
                <a:latin typeface="+mn-ea"/>
                <a:ea typeface="+mn-ea"/>
              </a:rPr>
              <a:t>RC</a:t>
            </a:r>
            <a:r>
              <a:rPr kumimoji="1" lang="ja-JP" altLang="en-US" sz="3600" b="1" dirty="0">
                <a:latin typeface="+mn-ea"/>
                <a:ea typeface="+mn-ea"/>
              </a:rPr>
              <a:t>　会員減少の要因と対策</a:t>
            </a:r>
          </a:p>
        </p:txBody>
      </p:sp>
      <p:sp>
        <p:nvSpPr>
          <p:cNvPr id="3" name="コンテンツ プレースホルダー 2">
            <a:extLst>
              <a:ext uri="{FF2B5EF4-FFF2-40B4-BE49-F238E27FC236}">
                <a16:creationId xmlns:a16="http://schemas.microsoft.com/office/drawing/2014/main" id="{5B4387FA-06E9-928F-8C68-8BE3F7126DF0}"/>
              </a:ext>
            </a:extLst>
          </p:cNvPr>
          <p:cNvSpPr>
            <a:spLocks noGrp="1"/>
          </p:cNvSpPr>
          <p:nvPr>
            <p:ph idx="1"/>
          </p:nvPr>
        </p:nvSpPr>
        <p:spPr>
          <a:xfrm>
            <a:off x="703976" y="771786"/>
            <a:ext cx="10515600" cy="5813571"/>
          </a:xfrm>
        </p:spPr>
        <p:txBody>
          <a:bodyPr>
            <a:normAutofit/>
          </a:bodyPr>
          <a:lstStyle/>
          <a:p>
            <a:pPr marL="0" indent="0">
              <a:buNone/>
            </a:pPr>
            <a:r>
              <a:rPr kumimoji="1" lang="ja-JP" altLang="en-US" b="1" u="sng" dirty="0">
                <a:solidFill>
                  <a:srgbClr val="FF0000"/>
                </a:solidFill>
              </a:rPr>
              <a:t>体調の変化：</a:t>
            </a:r>
            <a:endParaRPr kumimoji="1" lang="en-US" altLang="ja-JP" b="1" u="sng" dirty="0">
              <a:solidFill>
                <a:srgbClr val="FF0000"/>
              </a:solidFill>
            </a:endParaRPr>
          </a:p>
          <a:p>
            <a:pPr marL="0" indent="0">
              <a:buNone/>
            </a:pPr>
            <a:r>
              <a:rPr lang="ja-JP" altLang="en-US" b="1" dirty="0"/>
              <a:t>　①加齢　　　👈　</a:t>
            </a:r>
            <a:r>
              <a:rPr lang="ja-JP" altLang="en-US" b="1" dirty="0">
                <a:solidFill>
                  <a:schemeClr val="accent2">
                    <a:lumMod val="75000"/>
                  </a:schemeClr>
                </a:solidFill>
              </a:rPr>
              <a:t>人間として不可避な事は</a:t>
            </a:r>
            <a:r>
              <a:rPr lang="en-US" altLang="ja-JP" b="1" dirty="0">
                <a:solidFill>
                  <a:schemeClr val="accent2">
                    <a:lumMod val="75000"/>
                  </a:schemeClr>
                </a:solidFill>
              </a:rPr>
              <a:t>…</a:t>
            </a:r>
          </a:p>
          <a:p>
            <a:pPr marL="0" indent="0">
              <a:buNone/>
            </a:pPr>
            <a:r>
              <a:rPr kumimoji="1" lang="ja-JP" altLang="en-US" b="1" dirty="0"/>
              <a:t>　②病気　　　　　 ・時には無理せず時間をおいて再入会</a:t>
            </a:r>
            <a:endParaRPr kumimoji="1" lang="en-US" altLang="ja-JP" b="1" dirty="0"/>
          </a:p>
          <a:p>
            <a:pPr marL="0" indent="0">
              <a:buNone/>
            </a:pPr>
            <a:endParaRPr kumimoji="1" lang="en-US" altLang="ja-JP" b="1" u="sng" dirty="0">
              <a:solidFill>
                <a:srgbClr val="FF0000"/>
              </a:solidFill>
            </a:endParaRPr>
          </a:p>
          <a:p>
            <a:pPr marL="0" indent="0">
              <a:buNone/>
            </a:pPr>
            <a:r>
              <a:rPr kumimoji="1" lang="ja-JP" altLang="en-US" b="1" u="sng" dirty="0">
                <a:solidFill>
                  <a:srgbClr val="FF0000"/>
                </a:solidFill>
              </a:rPr>
              <a:t>経済的・時間的な余裕の縮小：</a:t>
            </a:r>
            <a:endParaRPr kumimoji="1" lang="en-US" altLang="ja-JP" b="1" u="sng" dirty="0">
              <a:solidFill>
                <a:srgbClr val="FF0000"/>
              </a:solidFill>
            </a:endParaRPr>
          </a:p>
          <a:p>
            <a:pPr marL="0" indent="0">
              <a:buNone/>
            </a:pPr>
            <a:r>
              <a:rPr kumimoji="1" lang="ja-JP" altLang="en-US" b="1" dirty="0"/>
              <a:t>　①企業からの出向停止（大手企業、外資系企業、金融機関）</a:t>
            </a:r>
            <a:endParaRPr kumimoji="1" lang="en-US" altLang="ja-JP" b="1" dirty="0"/>
          </a:p>
          <a:p>
            <a:pPr marL="0" indent="0">
              <a:buNone/>
            </a:pPr>
            <a:r>
              <a:rPr lang="ja-JP" altLang="en-US" b="1" dirty="0"/>
              <a:t>　②会社の実務に追われる中堅・若手世代</a:t>
            </a:r>
            <a:endParaRPr kumimoji="1" lang="en-US" altLang="ja-JP" b="1" dirty="0"/>
          </a:p>
          <a:p>
            <a:pPr marL="0" indent="0">
              <a:buNone/>
            </a:pPr>
            <a:r>
              <a:rPr kumimoji="1" lang="ja-JP" altLang="en-US" b="1" dirty="0"/>
              <a:t>　　　　　　　</a:t>
            </a:r>
            <a:r>
              <a:rPr lang="ja-JP" altLang="en-US" b="1" dirty="0"/>
              <a:t>👈　</a:t>
            </a:r>
            <a:r>
              <a:rPr lang="ja-JP" altLang="en-US" b="1" dirty="0">
                <a:solidFill>
                  <a:schemeClr val="accent2">
                    <a:lumMod val="75000"/>
                  </a:schemeClr>
                </a:solidFill>
              </a:rPr>
              <a:t>コロナ等の外部要因も影響大だが</a:t>
            </a:r>
            <a:r>
              <a:rPr lang="en-US" altLang="ja-JP" b="1" dirty="0">
                <a:solidFill>
                  <a:schemeClr val="accent2">
                    <a:lumMod val="75000"/>
                  </a:schemeClr>
                </a:solidFill>
              </a:rPr>
              <a:t>…</a:t>
            </a:r>
          </a:p>
          <a:p>
            <a:pPr marL="0" indent="0">
              <a:buNone/>
            </a:pPr>
            <a:r>
              <a:rPr kumimoji="1" lang="ja-JP" altLang="en-US" b="1" dirty="0"/>
              <a:t>　　　　 　　　　　　デメリットを超えるメリット</a:t>
            </a:r>
            <a:endParaRPr kumimoji="1" lang="en-US" altLang="ja-JP" b="1" dirty="0"/>
          </a:p>
          <a:p>
            <a:pPr marL="0" indent="0">
              <a:buNone/>
            </a:pPr>
            <a:r>
              <a:rPr lang="ja-JP" altLang="en-US" b="1" dirty="0"/>
              <a:t>　　　　　　　　　</a:t>
            </a:r>
            <a:r>
              <a:rPr kumimoji="1" lang="ja-JP" altLang="en-US" b="1" dirty="0"/>
              <a:t>・異業種からの情報や知恵</a:t>
            </a:r>
            <a:endParaRPr kumimoji="1" lang="en-US" altLang="ja-JP" b="1" dirty="0"/>
          </a:p>
          <a:p>
            <a:pPr marL="0" indent="0">
              <a:buNone/>
            </a:pPr>
            <a:r>
              <a:rPr lang="ja-JP" altLang="en-US" b="1" dirty="0"/>
              <a:t>　　　　　　　　　・</a:t>
            </a:r>
            <a:r>
              <a:rPr lang="en-US" altLang="ja-JP" b="1" dirty="0"/>
              <a:t>RLI</a:t>
            </a:r>
            <a:r>
              <a:rPr lang="ja-JP" altLang="en-US" b="1" dirty="0"/>
              <a:t>等の“気付きの場”を有効活用</a:t>
            </a:r>
            <a:endParaRPr kumimoji="1" lang="en-US" altLang="ja-JP" b="1" dirty="0"/>
          </a:p>
        </p:txBody>
      </p:sp>
      <p:pic>
        <p:nvPicPr>
          <p:cNvPr id="5" name="図 4">
            <a:extLst>
              <a:ext uri="{FF2B5EF4-FFF2-40B4-BE49-F238E27FC236}">
                <a16:creationId xmlns:a16="http://schemas.microsoft.com/office/drawing/2014/main" id="{3F3E0F10-31E2-D30E-3912-4DBF022360F2}"/>
              </a:ext>
            </a:extLst>
          </p:cNvPr>
          <p:cNvPicPr>
            <a:picLocks noChangeAspect="1"/>
          </p:cNvPicPr>
          <p:nvPr/>
        </p:nvPicPr>
        <p:blipFill>
          <a:blip r:embed="rId2"/>
          <a:stretch>
            <a:fillRect/>
          </a:stretch>
        </p:blipFill>
        <p:spPr>
          <a:xfrm>
            <a:off x="9317549" y="272643"/>
            <a:ext cx="2235793" cy="1315312"/>
          </a:xfrm>
          <a:prstGeom prst="rect">
            <a:avLst/>
          </a:prstGeom>
        </p:spPr>
      </p:pic>
    </p:spTree>
    <p:extLst>
      <p:ext uri="{BB962C8B-B14F-4D97-AF65-F5344CB8AC3E}">
        <p14:creationId xmlns:p14="http://schemas.microsoft.com/office/powerpoint/2010/main" val="2717009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38ADB-D929-79EC-AA25-3EEED5502DC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281BCA8-C2DA-75A7-45AC-0DA99335B293}"/>
              </a:ext>
            </a:extLst>
          </p:cNvPr>
          <p:cNvSpPr>
            <a:spLocks noGrp="1"/>
          </p:cNvSpPr>
          <p:nvPr>
            <p:ph type="title"/>
          </p:nvPr>
        </p:nvSpPr>
        <p:spPr>
          <a:xfrm>
            <a:off x="703976" y="105066"/>
            <a:ext cx="10515600" cy="666721"/>
          </a:xfrm>
        </p:spPr>
        <p:txBody>
          <a:bodyPr>
            <a:normAutofit/>
          </a:bodyPr>
          <a:lstStyle/>
          <a:p>
            <a:r>
              <a:rPr kumimoji="1" lang="ja-JP" altLang="en-US" sz="3600" b="1" dirty="0">
                <a:latin typeface="+mn-ea"/>
                <a:ea typeface="+mn-ea"/>
              </a:rPr>
              <a:t>浦安</a:t>
            </a:r>
            <a:r>
              <a:rPr kumimoji="1" lang="en-US" altLang="ja-JP" sz="3600" b="1" dirty="0">
                <a:latin typeface="+mn-ea"/>
                <a:ea typeface="+mn-ea"/>
              </a:rPr>
              <a:t>RC</a:t>
            </a:r>
            <a:r>
              <a:rPr kumimoji="1" lang="ja-JP" altLang="en-US" sz="3600" b="1" dirty="0">
                <a:latin typeface="+mn-ea"/>
                <a:ea typeface="+mn-ea"/>
              </a:rPr>
              <a:t>　会員減少の要因と対策</a:t>
            </a:r>
          </a:p>
        </p:txBody>
      </p:sp>
      <p:sp>
        <p:nvSpPr>
          <p:cNvPr id="3" name="コンテンツ プレースホルダー 2">
            <a:extLst>
              <a:ext uri="{FF2B5EF4-FFF2-40B4-BE49-F238E27FC236}">
                <a16:creationId xmlns:a16="http://schemas.microsoft.com/office/drawing/2014/main" id="{1A0A7EFD-6D74-BF16-AFCB-268DC4E7DA3B}"/>
              </a:ext>
            </a:extLst>
          </p:cNvPr>
          <p:cNvSpPr>
            <a:spLocks noGrp="1"/>
          </p:cNvSpPr>
          <p:nvPr>
            <p:ph idx="1"/>
          </p:nvPr>
        </p:nvSpPr>
        <p:spPr>
          <a:xfrm>
            <a:off x="703976" y="771786"/>
            <a:ext cx="10515600" cy="5813571"/>
          </a:xfrm>
        </p:spPr>
        <p:txBody>
          <a:bodyPr>
            <a:normAutofit fontScale="92500"/>
          </a:bodyPr>
          <a:lstStyle/>
          <a:p>
            <a:pPr marL="0" indent="0">
              <a:buNone/>
            </a:pPr>
            <a:r>
              <a:rPr kumimoji="1" lang="ja-JP" altLang="en-US" b="1" u="sng" dirty="0">
                <a:solidFill>
                  <a:srgbClr val="FF0000"/>
                </a:solidFill>
              </a:rPr>
              <a:t>コミュニケーション不足：</a:t>
            </a:r>
            <a:endParaRPr kumimoji="1" lang="en-US" altLang="ja-JP" b="1" u="sng" dirty="0">
              <a:solidFill>
                <a:srgbClr val="FF0000"/>
              </a:solidFill>
            </a:endParaRPr>
          </a:p>
          <a:p>
            <a:pPr marL="0" indent="0">
              <a:buNone/>
            </a:pPr>
            <a:r>
              <a:rPr lang="ja-JP" altLang="en-US" b="1" dirty="0"/>
              <a:t>　①入会間もない会員へのフォロー不足</a:t>
            </a:r>
            <a:endParaRPr lang="en-US" altLang="ja-JP" b="1" dirty="0"/>
          </a:p>
          <a:p>
            <a:pPr marL="0" indent="0">
              <a:buNone/>
            </a:pPr>
            <a:r>
              <a:rPr lang="ja-JP" altLang="en-US" b="1" dirty="0"/>
              <a:t>　②メールやグループ</a:t>
            </a:r>
            <a:r>
              <a:rPr lang="en-US" altLang="ja-JP" b="1" dirty="0"/>
              <a:t>LINE</a:t>
            </a:r>
            <a:r>
              <a:rPr lang="ja-JP" altLang="en-US" b="1" dirty="0"/>
              <a:t>での誤解</a:t>
            </a:r>
            <a:endParaRPr lang="en-US" altLang="ja-JP" b="1" dirty="0"/>
          </a:p>
          <a:p>
            <a:pPr marL="0" indent="0">
              <a:buNone/>
            </a:pPr>
            <a:r>
              <a:rPr lang="ja-JP" altLang="en-US" b="1" dirty="0"/>
              <a:t>　　　　　　　👈　</a:t>
            </a:r>
            <a:r>
              <a:rPr lang="ja-JP" altLang="en-US" b="1" dirty="0">
                <a:solidFill>
                  <a:schemeClr val="accent2">
                    <a:lumMod val="75000"/>
                  </a:schemeClr>
                </a:solidFill>
              </a:rPr>
              <a:t>世の中の変化もあるけれど</a:t>
            </a:r>
            <a:r>
              <a:rPr lang="en-US" altLang="ja-JP" b="1" dirty="0">
                <a:solidFill>
                  <a:schemeClr val="accent2">
                    <a:lumMod val="75000"/>
                  </a:schemeClr>
                </a:solidFill>
              </a:rPr>
              <a:t>…</a:t>
            </a:r>
          </a:p>
          <a:p>
            <a:pPr marL="0" indent="0">
              <a:buNone/>
            </a:pPr>
            <a:r>
              <a:rPr kumimoji="1" lang="ja-JP" altLang="en-US" b="1" dirty="0"/>
              <a:t>　</a:t>
            </a:r>
            <a:r>
              <a:rPr lang="ja-JP" altLang="en-US" b="1" dirty="0"/>
              <a:t>　</a:t>
            </a:r>
            <a:r>
              <a:rPr kumimoji="1" lang="ja-JP" altLang="en-US" b="1" dirty="0"/>
              <a:t>　　　　　　・あいさつ、声掛け、ミーティング、</a:t>
            </a:r>
            <a:endParaRPr kumimoji="1" lang="en-US" altLang="ja-JP" b="1" dirty="0"/>
          </a:p>
          <a:p>
            <a:pPr marL="0" indent="0">
              <a:buNone/>
            </a:pPr>
            <a:r>
              <a:rPr kumimoji="1" lang="ja-JP" altLang="en-US" b="1" dirty="0"/>
              <a:t>　　　　　　　　　懇親会など、顔の見える関係の見直し</a:t>
            </a:r>
            <a:endParaRPr kumimoji="1" lang="en-US" altLang="ja-JP" b="1" dirty="0"/>
          </a:p>
          <a:p>
            <a:pPr marL="0" indent="0">
              <a:buNone/>
            </a:pPr>
            <a:r>
              <a:rPr kumimoji="1" lang="ja-JP" altLang="en-US" b="1" u="sng" dirty="0">
                <a:solidFill>
                  <a:srgbClr val="FF0000"/>
                </a:solidFill>
              </a:rPr>
              <a:t>活動負担の偏り：</a:t>
            </a:r>
            <a:endParaRPr kumimoji="1" lang="en-US" altLang="ja-JP" b="1" u="sng" dirty="0">
              <a:solidFill>
                <a:srgbClr val="FF0000"/>
              </a:solidFill>
            </a:endParaRPr>
          </a:p>
          <a:p>
            <a:pPr marL="0" indent="0">
              <a:buNone/>
            </a:pPr>
            <a:r>
              <a:rPr lang="ja-JP" altLang="en-US" b="1" dirty="0"/>
              <a:t>　①会長・幹事　</a:t>
            </a:r>
            <a:r>
              <a:rPr lang="en-US" altLang="ja-JP" b="1" dirty="0"/>
              <a:t>※</a:t>
            </a:r>
            <a:r>
              <a:rPr lang="ja-JP" altLang="en-US" b="1" dirty="0"/>
              <a:t>任期満了後に疲弊し退会</a:t>
            </a:r>
            <a:endParaRPr lang="en-US" altLang="ja-JP" b="1" dirty="0"/>
          </a:p>
          <a:p>
            <a:pPr marL="0" indent="0">
              <a:buNone/>
            </a:pPr>
            <a:r>
              <a:rPr kumimoji="1" lang="ja-JP" altLang="en-US" b="1" dirty="0"/>
              <a:t>　②</a:t>
            </a:r>
            <a:r>
              <a:rPr lang="ja-JP" altLang="en-US" b="1" dirty="0"/>
              <a:t>依頼しやすい中堅・若手　（⇔他人事で無関心な会員）</a:t>
            </a:r>
            <a:endParaRPr lang="en-US" altLang="ja-JP" b="1" dirty="0"/>
          </a:p>
          <a:p>
            <a:pPr marL="0" indent="0">
              <a:buNone/>
            </a:pPr>
            <a:r>
              <a:rPr kumimoji="1" lang="ja-JP" altLang="en-US" b="1" dirty="0"/>
              <a:t>　　　　　　　</a:t>
            </a:r>
            <a:r>
              <a:rPr lang="ja-JP" altLang="en-US" b="1" dirty="0"/>
              <a:t>👈　</a:t>
            </a:r>
            <a:r>
              <a:rPr lang="ja-JP" altLang="en-US" b="1" dirty="0">
                <a:solidFill>
                  <a:schemeClr val="accent2">
                    <a:lumMod val="75000"/>
                  </a:schemeClr>
                </a:solidFill>
              </a:rPr>
              <a:t>できる人材に頼るのは楽だけど</a:t>
            </a:r>
            <a:r>
              <a:rPr lang="en-US" altLang="ja-JP" b="1" dirty="0">
                <a:solidFill>
                  <a:schemeClr val="accent2">
                    <a:lumMod val="75000"/>
                  </a:schemeClr>
                </a:solidFill>
              </a:rPr>
              <a:t>…</a:t>
            </a:r>
          </a:p>
          <a:p>
            <a:pPr marL="0" indent="0">
              <a:buNone/>
            </a:pPr>
            <a:r>
              <a:rPr kumimoji="1" lang="ja-JP" altLang="en-US" b="1" dirty="0"/>
              <a:t>　　　　　　　　・クラブの一人一人がみな主役</a:t>
            </a:r>
            <a:endParaRPr kumimoji="1" lang="en-US" altLang="ja-JP" b="1" dirty="0"/>
          </a:p>
          <a:p>
            <a:pPr marL="0" indent="0">
              <a:buNone/>
            </a:pPr>
            <a:r>
              <a:rPr kumimoji="1" lang="ja-JP" altLang="en-US" b="1" dirty="0"/>
              <a:t>　　　　　　　　・無関心そうな会員も実は打診を待っているかも</a:t>
            </a:r>
            <a:r>
              <a:rPr kumimoji="1" lang="en-US" altLang="ja-JP" b="1" dirty="0"/>
              <a:t>⁈</a:t>
            </a:r>
          </a:p>
        </p:txBody>
      </p:sp>
      <p:pic>
        <p:nvPicPr>
          <p:cNvPr id="5" name="図 4">
            <a:extLst>
              <a:ext uri="{FF2B5EF4-FFF2-40B4-BE49-F238E27FC236}">
                <a16:creationId xmlns:a16="http://schemas.microsoft.com/office/drawing/2014/main" id="{128304EC-991E-5FC1-9D08-D5DE94D16935}"/>
              </a:ext>
            </a:extLst>
          </p:cNvPr>
          <p:cNvPicPr>
            <a:picLocks noChangeAspect="1"/>
          </p:cNvPicPr>
          <p:nvPr/>
        </p:nvPicPr>
        <p:blipFill>
          <a:blip r:embed="rId2"/>
          <a:stretch>
            <a:fillRect/>
          </a:stretch>
        </p:blipFill>
        <p:spPr>
          <a:xfrm>
            <a:off x="9186918" y="359727"/>
            <a:ext cx="2235793" cy="1315312"/>
          </a:xfrm>
          <a:prstGeom prst="rect">
            <a:avLst/>
          </a:prstGeom>
        </p:spPr>
      </p:pic>
    </p:spTree>
    <p:extLst>
      <p:ext uri="{BB962C8B-B14F-4D97-AF65-F5344CB8AC3E}">
        <p14:creationId xmlns:p14="http://schemas.microsoft.com/office/powerpoint/2010/main" val="2109726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5556" y="253235"/>
            <a:ext cx="12192003" cy="707886"/>
          </a:xfrm>
          <a:prstGeom prst="rect">
            <a:avLst/>
          </a:prstGeom>
          <a:noFill/>
        </p:spPr>
        <p:txBody>
          <a:bodyPr wrap="square" rtlCol="0">
            <a:spAutoFit/>
          </a:bodyPr>
          <a:lstStyle/>
          <a:p>
            <a:r>
              <a:rPr lang="ja-JP" altLang="en-US" sz="4000" b="1" dirty="0">
                <a:latin typeface="メイリオ" panose="020B0604030504040204" pitchFamily="50" charset="-128"/>
                <a:ea typeface="メイリオ" panose="020B0604030504040204" pitchFamily="50" charset="-128"/>
              </a:rPr>
              <a:t>浦安</a:t>
            </a:r>
            <a:r>
              <a:rPr lang="en-US" altLang="ja-JP" sz="4000" b="1" dirty="0">
                <a:latin typeface="メイリオ" panose="020B0604030504040204" pitchFamily="50" charset="-128"/>
                <a:ea typeface="メイリオ" panose="020B0604030504040204" pitchFamily="50" charset="-128"/>
              </a:rPr>
              <a:t>RC</a:t>
            </a:r>
            <a:r>
              <a:rPr lang="ja-JP" altLang="en-US" sz="4000" b="1" dirty="0">
                <a:latin typeface="メイリオ" panose="020B0604030504040204" pitchFamily="50" charset="-128"/>
                <a:ea typeface="メイリオ" panose="020B0604030504040204" pitchFamily="50" charset="-128"/>
              </a:rPr>
              <a:t>戦略計画委員会設置の流れ</a:t>
            </a:r>
            <a:endParaRPr lang="zh-CN" altLang="en-US" sz="4000" dirty="0">
              <a:latin typeface="メイリオ" panose="020B0604030504040204" pitchFamily="50" charset="-128"/>
              <a:ea typeface="メイリオ" panose="020B0604030504040204" pitchFamily="50" charset="-128"/>
            </a:endParaRPr>
          </a:p>
        </p:txBody>
      </p:sp>
      <p:pic>
        <p:nvPicPr>
          <p:cNvPr id="3" name="図 2">
            <a:extLst>
              <a:ext uri="{FF2B5EF4-FFF2-40B4-BE49-F238E27FC236}">
                <a16:creationId xmlns:a16="http://schemas.microsoft.com/office/drawing/2014/main" id="{191F19A7-07A8-4956-BBA0-E839E26706DF}"/>
              </a:ext>
            </a:extLst>
          </p:cNvPr>
          <p:cNvPicPr>
            <a:picLocks noChangeAspect="1"/>
          </p:cNvPicPr>
          <p:nvPr/>
        </p:nvPicPr>
        <p:blipFill>
          <a:blip r:embed="rId2"/>
          <a:stretch>
            <a:fillRect/>
          </a:stretch>
        </p:blipFill>
        <p:spPr>
          <a:xfrm>
            <a:off x="5821728" y="1130187"/>
            <a:ext cx="5311418" cy="5572903"/>
          </a:xfrm>
          <a:prstGeom prst="rect">
            <a:avLst/>
          </a:prstGeom>
        </p:spPr>
      </p:pic>
      <p:sp>
        <p:nvSpPr>
          <p:cNvPr id="9" name="テキスト ボックス 8">
            <a:extLst>
              <a:ext uri="{FF2B5EF4-FFF2-40B4-BE49-F238E27FC236}">
                <a16:creationId xmlns:a16="http://schemas.microsoft.com/office/drawing/2014/main" id="{1ABA6C78-ECF6-4581-B230-9B8C51486321}"/>
              </a:ext>
            </a:extLst>
          </p:cNvPr>
          <p:cNvSpPr txBox="1"/>
          <p:nvPr/>
        </p:nvSpPr>
        <p:spPr>
          <a:xfrm>
            <a:off x="372111" y="1314647"/>
            <a:ext cx="4972692" cy="5170646"/>
          </a:xfrm>
          <a:prstGeom prst="rect">
            <a:avLst/>
          </a:prstGeom>
          <a:noFill/>
          <a:ln w="76200">
            <a:solidFill>
              <a:srgbClr val="FF0000"/>
            </a:solidFill>
          </a:ln>
        </p:spPr>
        <p:txBody>
          <a:bodyPr wrap="square" rtlCol="0">
            <a:spAutoFit/>
          </a:bodyPr>
          <a:lstStyle/>
          <a:p>
            <a:r>
              <a:rPr kumimoji="1" lang="en-US" altLang="ja-JP" sz="3000" b="1" dirty="0"/>
              <a:t>2018</a:t>
            </a:r>
            <a:r>
              <a:rPr kumimoji="1" lang="ja-JP" altLang="en-US" sz="3000" b="1" dirty="0"/>
              <a:t>年</a:t>
            </a:r>
            <a:endParaRPr kumimoji="1" lang="en-US" altLang="ja-JP" sz="3000" b="1" dirty="0"/>
          </a:p>
          <a:p>
            <a:r>
              <a:rPr kumimoji="1" lang="ja-JP" altLang="en-US" sz="3000" b="1" dirty="0"/>
              <a:t>　</a:t>
            </a:r>
            <a:r>
              <a:rPr kumimoji="1" lang="en-US" altLang="ja-JP" sz="3000" b="1" dirty="0"/>
              <a:t>RI</a:t>
            </a:r>
            <a:r>
              <a:rPr kumimoji="1" lang="ja-JP" altLang="en-US" sz="3000" b="1" dirty="0"/>
              <a:t>理事会より</a:t>
            </a:r>
            <a:r>
              <a:rPr lang="ja-JP" altLang="en-US" sz="3000" b="1" dirty="0"/>
              <a:t>今後</a:t>
            </a:r>
            <a:r>
              <a:rPr lang="en-US" altLang="ja-JP" sz="3000" b="1" dirty="0"/>
              <a:t>5</a:t>
            </a:r>
            <a:r>
              <a:rPr lang="ja-JP" altLang="en-US" sz="3000" b="1" dirty="0"/>
              <a:t>ヶ年</a:t>
            </a:r>
            <a:endParaRPr lang="en-US" altLang="ja-JP" sz="3000" b="1" dirty="0"/>
          </a:p>
          <a:p>
            <a:r>
              <a:rPr lang="ja-JP" altLang="en-US" sz="3000" b="1" dirty="0"/>
              <a:t>　の戦略的方向性の指示</a:t>
            </a:r>
            <a:endParaRPr lang="en-US" altLang="ja-JP" sz="3000" b="1" dirty="0"/>
          </a:p>
          <a:p>
            <a:r>
              <a:rPr kumimoji="1" lang="en-US" altLang="ja-JP" sz="3000" b="1" dirty="0"/>
              <a:t>2019</a:t>
            </a:r>
            <a:r>
              <a:rPr kumimoji="1" lang="ja-JP" altLang="en-US" sz="3000" b="1" dirty="0"/>
              <a:t>年</a:t>
            </a:r>
            <a:r>
              <a:rPr lang="ja-JP" altLang="en-US" sz="3000" b="1" dirty="0"/>
              <a:t>　</a:t>
            </a:r>
            <a:endParaRPr lang="en-US" altLang="ja-JP" sz="3000" b="1" dirty="0"/>
          </a:p>
          <a:p>
            <a:r>
              <a:rPr kumimoji="1" lang="ja-JP" altLang="en-US" sz="3000" b="1" dirty="0"/>
              <a:t>　戦略計画委員会設置</a:t>
            </a:r>
            <a:endParaRPr kumimoji="1" lang="en-US" altLang="ja-JP" sz="3000" b="1" dirty="0"/>
          </a:p>
          <a:p>
            <a:r>
              <a:rPr lang="en-US" altLang="ja-JP" sz="3000" b="1" dirty="0">
                <a:solidFill>
                  <a:srgbClr val="FF0000"/>
                </a:solidFill>
              </a:rPr>
              <a:t>2020</a:t>
            </a:r>
            <a:r>
              <a:rPr lang="ja-JP" altLang="en-US" sz="3000" b="1" dirty="0">
                <a:solidFill>
                  <a:srgbClr val="FF0000"/>
                </a:solidFill>
              </a:rPr>
              <a:t>年</a:t>
            </a:r>
            <a:endParaRPr lang="en-US" altLang="ja-JP" sz="3000" b="1" dirty="0">
              <a:solidFill>
                <a:srgbClr val="FF0000"/>
              </a:solidFill>
            </a:endParaRPr>
          </a:p>
          <a:p>
            <a:r>
              <a:rPr kumimoji="1" lang="ja-JP" altLang="en-US" sz="3000" b="1" dirty="0"/>
              <a:t>　</a:t>
            </a:r>
            <a:r>
              <a:rPr lang="ja-JP" altLang="en-US" sz="3000" b="1" dirty="0">
                <a:solidFill>
                  <a:srgbClr val="FF0000"/>
                </a:solidFill>
              </a:rPr>
              <a:t>戦略計画策定</a:t>
            </a:r>
            <a:r>
              <a:rPr lang="ja-JP" altLang="en-US" sz="3000" b="1" dirty="0"/>
              <a:t>と文書化</a:t>
            </a:r>
            <a:endParaRPr lang="en-US" altLang="ja-JP" sz="3000" b="1" dirty="0"/>
          </a:p>
          <a:p>
            <a:r>
              <a:rPr lang="en-US" altLang="ja-JP" sz="3000" b="1" dirty="0"/>
              <a:t>2024</a:t>
            </a:r>
            <a:r>
              <a:rPr lang="ja-JP" altLang="en-US" sz="3000" b="1" dirty="0"/>
              <a:t>年</a:t>
            </a:r>
            <a:endParaRPr lang="en-US" altLang="ja-JP" sz="3000" b="1" dirty="0"/>
          </a:p>
          <a:p>
            <a:r>
              <a:rPr kumimoji="1" lang="ja-JP" altLang="en-US" sz="3000" b="1" dirty="0"/>
              <a:t>　次年度の改定準備</a:t>
            </a:r>
            <a:endParaRPr lang="en-US" altLang="ja-JP" sz="3000" b="1" dirty="0"/>
          </a:p>
          <a:p>
            <a:r>
              <a:rPr lang="en-US" altLang="ja-JP" sz="3000" b="1" dirty="0"/>
              <a:t>2025</a:t>
            </a:r>
            <a:r>
              <a:rPr lang="ja-JP" altLang="en-US" sz="3000" b="1" dirty="0"/>
              <a:t>年</a:t>
            </a:r>
            <a:endParaRPr lang="en-US" altLang="ja-JP" sz="3000" b="1" dirty="0"/>
          </a:p>
          <a:p>
            <a:r>
              <a:rPr kumimoji="1" lang="ja-JP" altLang="en-US" sz="3000" b="1" dirty="0"/>
              <a:t>　</a:t>
            </a:r>
            <a:r>
              <a:rPr kumimoji="1" lang="en-US" altLang="ja-JP" sz="3000" b="1" dirty="0"/>
              <a:t>5</a:t>
            </a:r>
            <a:r>
              <a:rPr kumimoji="1" lang="ja-JP" altLang="en-US" sz="3000" b="1" dirty="0"/>
              <a:t>ヶ年→</a:t>
            </a:r>
            <a:r>
              <a:rPr kumimoji="1" lang="en-US" altLang="ja-JP" sz="3000" b="1" dirty="0"/>
              <a:t>3</a:t>
            </a:r>
            <a:r>
              <a:rPr kumimoji="1" lang="ja-JP" altLang="en-US" sz="3000" b="1" dirty="0"/>
              <a:t>ヶ年　計画改定</a:t>
            </a:r>
            <a:endParaRPr lang="en-US" altLang="ja-JP" sz="3000" b="1" dirty="0"/>
          </a:p>
        </p:txBody>
      </p:sp>
    </p:spTree>
    <p:extLst>
      <p:ext uri="{BB962C8B-B14F-4D97-AF65-F5344CB8AC3E}">
        <p14:creationId xmlns:p14="http://schemas.microsoft.com/office/powerpoint/2010/main" val="2214238764"/>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3D6B75-F5CD-1DF8-B1A1-5811314C093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89E7CE9-CAE1-67DC-9CB4-F32F1EC207B0}"/>
              </a:ext>
            </a:extLst>
          </p:cNvPr>
          <p:cNvSpPr>
            <a:spLocks noGrp="1"/>
          </p:cNvSpPr>
          <p:nvPr>
            <p:ph type="title"/>
          </p:nvPr>
        </p:nvSpPr>
        <p:spPr>
          <a:xfrm>
            <a:off x="703976" y="105066"/>
            <a:ext cx="10515600" cy="666721"/>
          </a:xfrm>
        </p:spPr>
        <p:txBody>
          <a:bodyPr>
            <a:normAutofit/>
          </a:bodyPr>
          <a:lstStyle/>
          <a:p>
            <a:r>
              <a:rPr kumimoji="1" lang="ja-JP" altLang="en-US" sz="3600" b="1" dirty="0">
                <a:latin typeface="+mn-ea"/>
                <a:ea typeface="+mn-ea"/>
              </a:rPr>
              <a:t>浦安</a:t>
            </a:r>
            <a:r>
              <a:rPr kumimoji="1" lang="en-US" altLang="ja-JP" sz="3600" b="1" dirty="0">
                <a:latin typeface="+mn-ea"/>
                <a:ea typeface="+mn-ea"/>
              </a:rPr>
              <a:t>RC</a:t>
            </a:r>
            <a:r>
              <a:rPr kumimoji="1" lang="ja-JP" altLang="en-US" sz="3600" b="1" dirty="0">
                <a:latin typeface="+mn-ea"/>
                <a:ea typeface="+mn-ea"/>
              </a:rPr>
              <a:t>　会員減少の要因と対策</a:t>
            </a:r>
          </a:p>
        </p:txBody>
      </p:sp>
      <p:sp>
        <p:nvSpPr>
          <p:cNvPr id="3" name="コンテンツ プレースホルダー 2">
            <a:extLst>
              <a:ext uri="{FF2B5EF4-FFF2-40B4-BE49-F238E27FC236}">
                <a16:creationId xmlns:a16="http://schemas.microsoft.com/office/drawing/2014/main" id="{6D52A534-5618-E7F6-E268-B2ED11FC76E4}"/>
              </a:ext>
            </a:extLst>
          </p:cNvPr>
          <p:cNvSpPr>
            <a:spLocks noGrp="1"/>
          </p:cNvSpPr>
          <p:nvPr>
            <p:ph idx="1"/>
          </p:nvPr>
        </p:nvSpPr>
        <p:spPr>
          <a:xfrm>
            <a:off x="703976" y="880640"/>
            <a:ext cx="10515600" cy="5822450"/>
          </a:xfrm>
        </p:spPr>
        <p:txBody>
          <a:bodyPr>
            <a:normAutofit/>
          </a:bodyPr>
          <a:lstStyle/>
          <a:p>
            <a:pPr marL="0" indent="0">
              <a:buNone/>
            </a:pPr>
            <a:endParaRPr kumimoji="1" lang="en-US" altLang="ja-JP" b="1" u="sng" dirty="0">
              <a:solidFill>
                <a:srgbClr val="FF0000"/>
              </a:solidFill>
            </a:endParaRPr>
          </a:p>
          <a:p>
            <a:pPr marL="0" indent="0">
              <a:buNone/>
            </a:pPr>
            <a:r>
              <a:rPr kumimoji="1" lang="ja-JP" altLang="en-US" b="1" u="sng" dirty="0">
                <a:solidFill>
                  <a:srgbClr val="FF0000"/>
                </a:solidFill>
              </a:rPr>
              <a:t>他責思考：</a:t>
            </a:r>
            <a:endParaRPr kumimoji="1" lang="en-US" altLang="ja-JP" b="1" u="sng" dirty="0">
              <a:solidFill>
                <a:srgbClr val="FF0000"/>
              </a:solidFill>
            </a:endParaRPr>
          </a:p>
          <a:p>
            <a:pPr marL="0" indent="0">
              <a:buNone/>
            </a:pPr>
            <a:r>
              <a:rPr lang="ja-JP" altLang="en-US" b="1" dirty="0"/>
              <a:t>　①“○○さんが退会したのは△△さんのせいだろう”</a:t>
            </a:r>
            <a:endParaRPr lang="en-US" altLang="ja-JP" b="1" dirty="0"/>
          </a:p>
          <a:p>
            <a:pPr marL="0" indent="0">
              <a:buNone/>
            </a:pPr>
            <a:r>
              <a:rPr lang="ja-JP" altLang="en-US" b="1" dirty="0"/>
              <a:t>　②“最近例会に行っても楽しくないから行かない”</a:t>
            </a:r>
            <a:endParaRPr lang="en-US" altLang="ja-JP" b="1" dirty="0"/>
          </a:p>
          <a:p>
            <a:pPr marL="0" indent="0">
              <a:buNone/>
            </a:pPr>
            <a:r>
              <a:rPr lang="ja-JP" altLang="en-US" b="1" dirty="0"/>
              <a:t>　　　　　　　👈　</a:t>
            </a:r>
            <a:r>
              <a:rPr lang="ja-JP" altLang="en-US" b="1" dirty="0">
                <a:solidFill>
                  <a:schemeClr val="accent2">
                    <a:lumMod val="75000"/>
                  </a:schemeClr>
                </a:solidFill>
              </a:rPr>
              <a:t>恥ずかしながら過去の私も</a:t>
            </a:r>
            <a:r>
              <a:rPr lang="en-US" altLang="ja-JP" b="1" dirty="0">
                <a:solidFill>
                  <a:schemeClr val="accent2">
                    <a:lumMod val="75000"/>
                  </a:schemeClr>
                </a:solidFill>
              </a:rPr>
              <a:t>…</a:t>
            </a:r>
          </a:p>
          <a:p>
            <a:pPr marL="0" indent="0">
              <a:buNone/>
            </a:pPr>
            <a:r>
              <a:rPr lang="ja-JP" altLang="en-US" b="1" dirty="0">
                <a:solidFill>
                  <a:schemeClr val="accent2">
                    <a:lumMod val="75000"/>
                  </a:schemeClr>
                </a:solidFill>
              </a:rPr>
              <a:t>　　　　　　　　　　　　　　↓</a:t>
            </a:r>
            <a:endParaRPr lang="en-US" altLang="ja-JP" b="1" dirty="0">
              <a:solidFill>
                <a:schemeClr val="accent2">
                  <a:lumMod val="75000"/>
                </a:schemeClr>
              </a:solidFill>
            </a:endParaRPr>
          </a:p>
          <a:p>
            <a:pPr marL="0" indent="0">
              <a:buNone/>
            </a:pPr>
            <a:r>
              <a:rPr lang="ja-JP" altLang="en-US" b="1" dirty="0">
                <a:solidFill>
                  <a:schemeClr val="accent2">
                    <a:lumMod val="75000"/>
                  </a:schemeClr>
                </a:solidFill>
              </a:rPr>
              <a:t> 　　　　　　　　　自分は悪くないと目を塞いでいても</a:t>
            </a:r>
            <a:endParaRPr lang="en-US" altLang="ja-JP" b="1" dirty="0">
              <a:solidFill>
                <a:schemeClr val="accent2">
                  <a:lumMod val="75000"/>
                </a:schemeClr>
              </a:solidFill>
            </a:endParaRPr>
          </a:p>
          <a:p>
            <a:pPr marL="0" indent="0">
              <a:buNone/>
            </a:pPr>
            <a:r>
              <a:rPr lang="ja-JP" altLang="en-US" b="1" dirty="0">
                <a:solidFill>
                  <a:schemeClr val="accent2">
                    <a:lumMod val="75000"/>
                  </a:schemeClr>
                </a:solidFill>
              </a:rPr>
              <a:t> 　　　　　　　　　世の中は変わらない！</a:t>
            </a:r>
            <a:endParaRPr lang="en-US" altLang="ja-JP" b="1" dirty="0">
              <a:solidFill>
                <a:schemeClr val="accent2">
                  <a:lumMod val="75000"/>
                </a:schemeClr>
              </a:solidFill>
            </a:endParaRPr>
          </a:p>
          <a:p>
            <a:pPr marL="0" indent="0">
              <a:buNone/>
            </a:pPr>
            <a:r>
              <a:rPr kumimoji="1" lang="ja-JP" altLang="en-US" b="1" dirty="0"/>
              <a:t>　</a:t>
            </a:r>
            <a:r>
              <a:rPr lang="ja-JP" altLang="en-US" b="1" dirty="0"/>
              <a:t>　</a:t>
            </a:r>
            <a:r>
              <a:rPr kumimoji="1" lang="ja-JP" altLang="en-US" b="1" dirty="0"/>
              <a:t>　　　　　　・自分の課題への気付きは成長の糧</a:t>
            </a:r>
            <a:endParaRPr kumimoji="1" lang="en-US" altLang="ja-JP" b="1" dirty="0"/>
          </a:p>
          <a:p>
            <a:pPr marL="0" indent="0">
              <a:buNone/>
            </a:pPr>
            <a:r>
              <a:rPr lang="ja-JP" altLang="en-US" b="1" dirty="0"/>
              <a:t>　　　　　　　　・自分の変化が世の中を変える第一歩</a:t>
            </a:r>
            <a:endParaRPr kumimoji="1" lang="en-US" altLang="ja-JP" b="1" dirty="0"/>
          </a:p>
          <a:p>
            <a:pPr marL="0" indent="0">
              <a:buNone/>
            </a:pPr>
            <a:r>
              <a:rPr kumimoji="1" lang="ja-JP" altLang="en-US" b="1" dirty="0"/>
              <a:t>　　　　　　　　・逆風の時はとくに他責思考に陥らない心</a:t>
            </a:r>
            <a:endParaRPr lang="en-US" altLang="ja-JP" b="1" dirty="0"/>
          </a:p>
        </p:txBody>
      </p:sp>
      <p:pic>
        <p:nvPicPr>
          <p:cNvPr id="5" name="図 4">
            <a:extLst>
              <a:ext uri="{FF2B5EF4-FFF2-40B4-BE49-F238E27FC236}">
                <a16:creationId xmlns:a16="http://schemas.microsoft.com/office/drawing/2014/main" id="{2569673B-A9F2-1126-1074-F40ED98CB9C6}"/>
              </a:ext>
            </a:extLst>
          </p:cNvPr>
          <p:cNvPicPr>
            <a:picLocks noChangeAspect="1"/>
          </p:cNvPicPr>
          <p:nvPr/>
        </p:nvPicPr>
        <p:blipFill>
          <a:blip r:embed="rId2"/>
          <a:stretch>
            <a:fillRect/>
          </a:stretch>
        </p:blipFill>
        <p:spPr>
          <a:xfrm>
            <a:off x="9186918" y="359727"/>
            <a:ext cx="2235793" cy="1315312"/>
          </a:xfrm>
          <a:prstGeom prst="rect">
            <a:avLst/>
          </a:prstGeom>
        </p:spPr>
      </p:pic>
    </p:spTree>
    <p:extLst>
      <p:ext uri="{BB962C8B-B14F-4D97-AF65-F5344CB8AC3E}">
        <p14:creationId xmlns:p14="http://schemas.microsoft.com/office/powerpoint/2010/main" val="2605499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07E177-2DF1-BD58-67FA-8C17BA87EF3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FF3B061-2173-C128-BEB6-9804D2144973}"/>
              </a:ext>
            </a:extLst>
          </p:cNvPr>
          <p:cNvSpPr>
            <a:spLocks noGrp="1"/>
          </p:cNvSpPr>
          <p:nvPr>
            <p:ph type="title"/>
          </p:nvPr>
        </p:nvSpPr>
        <p:spPr>
          <a:xfrm>
            <a:off x="5469733" y="6034530"/>
            <a:ext cx="5633063" cy="446067"/>
          </a:xfrm>
        </p:spPr>
        <p:txBody>
          <a:bodyPr>
            <a:normAutofit/>
          </a:bodyPr>
          <a:lstStyle/>
          <a:p>
            <a:r>
              <a:rPr lang="ja-JP" altLang="en-US" sz="2400" dirty="0">
                <a:latin typeface="+mn-ea"/>
                <a:ea typeface="+mn-ea"/>
              </a:rPr>
              <a:t>ご清聴ありがとうございました</a:t>
            </a:r>
            <a:endParaRPr kumimoji="1" lang="ja-JP" altLang="en-US" sz="2400" dirty="0">
              <a:latin typeface="+mn-ea"/>
              <a:ea typeface="+mn-ea"/>
            </a:endParaRPr>
          </a:p>
        </p:txBody>
      </p:sp>
      <p:pic>
        <p:nvPicPr>
          <p:cNvPr id="3" name="図 2">
            <a:extLst>
              <a:ext uri="{FF2B5EF4-FFF2-40B4-BE49-F238E27FC236}">
                <a16:creationId xmlns:a16="http://schemas.microsoft.com/office/drawing/2014/main" id="{F2291448-916E-D7CA-E27F-704D99068D46}"/>
              </a:ext>
            </a:extLst>
          </p:cNvPr>
          <p:cNvPicPr>
            <a:picLocks noChangeAspect="1"/>
          </p:cNvPicPr>
          <p:nvPr/>
        </p:nvPicPr>
        <p:blipFill>
          <a:blip r:embed="rId2"/>
          <a:stretch>
            <a:fillRect/>
          </a:stretch>
        </p:blipFill>
        <p:spPr>
          <a:xfrm>
            <a:off x="9186918" y="359727"/>
            <a:ext cx="2235793" cy="1315312"/>
          </a:xfrm>
          <a:prstGeom prst="rect">
            <a:avLst/>
          </a:prstGeom>
        </p:spPr>
      </p:pic>
      <p:sp>
        <p:nvSpPr>
          <p:cNvPr id="6" name="コンテンツ プレースホルダー 5">
            <a:extLst>
              <a:ext uri="{FF2B5EF4-FFF2-40B4-BE49-F238E27FC236}">
                <a16:creationId xmlns:a16="http://schemas.microsoft.com/office/drawing/2014/main" id="{80DCC66B-3A7E-9638-29AE-1C341C810EAB}"/>
              </a:ext>
            </a:extLst>
          </p:cNvPr>
          <p:cNvSpPr>
            <a:spLocks noGrp="1"/>
          </p:cNvSpPr>
          <p:nvPr>
            <p:ph idx="1"/>
          </p:nvPr>
        </p:nvSpPr>
        <p:spPr>
          <a:xfrm>
            <a:off x="578224" y="1877571"/>
            <a:ext cx="11035552" cy="39353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buNone/>
            </a:pPr>
            <a:r>
              <a:rPr lang="ja-JP" altLang="en-US" sz="2800" b="1" dirty="0"/>
              <a:t>　</a:t>
            </a:r>
            <a:r>
              <a:rPr lang="en-US" altLang="ja-JP" sz="2800" b="1" dirty="0"/>
              <a:t>2020</a:t>
            </a:r>
            <a:r>
              <a:rPr lang="ja-JP" altLang="en-US" sz="2800" b="1" dirty="0"/>
              <a:t>年に策定した５</a:t>
            </a:r>
            <a:r>
              <a:rPr lang="ja-JP" altLang="en-US" b="1" dirty="0"/>
              <a:t>ヶ年</a:t>
            </a:r>
            <a:r>
              <a:rPr lang="ja-JP" altLang="en-US" sz="2800" b="1" dirty="0"/>
              <a:t>計画ですが、浦安クラブが抱える課題</a:t>
            </a:r>
            <a:endParaRPr lang="en-US" altLang="ja-JP" sz="2800" b="1" dirty="0"/>
          </a:p>
          <a:p>
            <a:pPr marL="0" indent="0">
              <a:buNone/>
            </a:pPr>
            <a:r>
              <a:rPr lang="ja-JP" altLang="en-US" b="1" dirty="0"/>
              <a:t>　</a:t>
            </a:r>
            <a:r>
              <a:rPr lang="ja-JP" altLang="en-US" sz="2800" b="1" dirty="0"/>
              <a:t>の</a:t>
            </a:r>
            <a:r>
              <a:rPr kumimoji="1" lang="ja-JP" altLang="en-US" sz="2800" b="1" dirty="0"/>
              <a:t>本質には大きな変化はないと考えています。今後もクラブの</a:t>
            </a:r>
            <a:endParaRPr kumimoji="1" lang="en-US" altLang="ja-JP" sz="2800" b="1" dirty="0"/>
          </a:p>
          <a:p>
            <a:pPr marL="0" indent="0">
              <a:buNone/>
            </a:pPr>
            <a:r>
              <a:rPr lang="ja-JP" altLang="en-US" b="1" dirty="0"/>
              <a:t>　</a:t>
            </a:r>
            <a:r>
              <a:rPr kumimoji="1" lang="ja-JP" altLang="en-US" sz="2800" b="1" dirty="0"/>
              <a:t>戦略計画委員会で定期的に見直しを重ね、クラブ会員</a:t>
            </a:r>
            <a:r>
              <a:rPr lang="ja-JP" altLang="en-US" b="1" dirty="0"/>
              <a:t>一人一人</a:t>
            </a:r>
            <a:endParaRPr lang="en-US" altLang="ja-JP" b="1" dirty="0"/>
          </a:p>
          <a:p>
            <a:pPr marL="0" indent="0">
              <a:buNone/>
            </a:pPr>
            <a:r>
              <a:rPr lang="ja-JP" altLang="en-US" b="1" dirty="0"/>
              <a:t>　と課題を共有して顔の見える関係を構築していきたいです</a:t>
            </a:r>
            <a:r>
              <a:rPr kumimoji="1" lang="ja-JP" altLang="en-US" sz="2800" b="1" dirty="0"/>
              <a:t>。</a:t>
            </a:r>
            <a:endParaRPr kumimoji="1" lang="en-US" altLang="ja-JP" sz="2800" b="1" dirty="0"/>
          </a:p>
          <a:p>
            <a:pPr marL="0" indent="0">
              <a:buNone/>
            </a:pPr>
            <a:r>
              <a:rPr kumimoji="1" lang="ja-JP" altLang="en-US" sz="2800" b="1" dirty="0"/>
              <a:t>　くわえて、同じグループや地区の多くの皆さんとの繋がりも</a:t>
            </a:r>
            <a:endParaRPr kumimoji="1" lang="en-US" altLang="ja-JP" sz="2800" b="1" dirty="0"/>
          </a:p>
          <a:p>
            <a:pPr marL="0" indent="0">
              <a:buNone/>
            </a:pPr>
            <a:r>
              <a:rPr kumimoji="1" lang="ja-JP" altLang="en-US" sz="2800" b="1" dirty="0"/>
              <a:t>　大変重要</a:t>
            </a:r>
            <a:r>
              <a:rPr lang="ja-JP" altLang="en-US" b="1" dirty="0"/>
              <a:t>になると考えていますので、今後も引き続きよろしく</a:t>
            </a:r>
            <a:endParaRPr lang="en-US" altLang="ja-JP" b="1" dirty="0"/>
          </a:p>
          <a:p>
            <a:pPr marL="0" indent="0">
              <a:buNone/>
            </a:pPr>
            <a:r>
              <a:rPr lang="ja-JP" altLang="en-US" b="1" dirty="0"/>
              <a:t>　お願いいたします。</a:t>
            </a:r>
            <a:endParaRPr kumimoji="1" lang="en-US" altLang="ja-JP" sz="2800" b="1" dirty="0"/>
          </a:p>
        </p:txBody>
      </p:sp>
      <p:sp>
        <p:nvSpPr>
          <p:cNvPr id="7" name="タイトル 1">
            <a:extLst>
              <a:ext uri="{FF2B5EF4-FFF2-40B4-BE49-F238E27FC236}">
                <a16:creationId xmlns:a16="http://schemas.microsoft.com/office/drawing/2014/main" id="{28F88D33-9FB3-4311-3282-D4FE9BDBFA6C}"/>
              </a:ext>
            </a:extLst>
          </p:cNvPr>
          <p:cNvSpPr txBox="1">
            <a:spLocks/>
          </p:cNvSpPr>
          <p:nvPr/>
        </p:nvSpPr>
        <p:spPr>
          <a:xfrm>
            <a:off x="856376" y="562260"/>
            <a:ext cx="10515600" cy="66672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b="1">
                <a:latin typeface="+mn-ea"/>
                <a:ea typeface="+mn-ea"/>
              </a:rPr>
              <a:t>むすびに</a:t>
            </a:r>
            <a:endParaRPr lang="ja-JP" altLang="en-US" sz="3600" b="1" dirty="0">
              <a:latin typeface="+mn-ea"/>
              <a:ea typeface="+mn-ea"/>
            </a:endParaRPr>
          </a:p>
        </p:txBody>
      </p:sp>
    </p:spTree>
    <p:extLst>
      <p:ext uri="{BB962C8B-B14F-4D97-AF65-F5344CB8AC3E}">
        <p14:creationId xmlns:p14="http://schemas.microsoft.com/office/powerpoint/2010/main" val="4083885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5556" y="253235"/>
            <a:ext cx="7665073" cy="748988"/>
          </a:xfrm>
          <a:prstGeom prst="rect">
            <a:avLst/>
          </a:prstGeom>
          <a:noFill/>
        </p:spPr>
        <p:txBody>
          <a:bodyPr wrap="square" rtlCol="0">
            <a:spAutoFit/>
          </a:bodyPr>
          <a:lstStyle/>
          <a:p>
            <a:r>
              <a:rPr lang="ja-JP" altLang="en-US" sz="4267" b="1" dirty="0">
                <a:latin typeface="メイリオ" panose="020B0604030504040204" pitchFamily="50" charset="-128"/>
                <a:ea typeface="メイリオ" panose="020B0604030504040204" pitchFamily="50" charset="-128"/>
              </a:rPr>
              <a:t>浦安</a:t>
            </a:r>
            <a:r>
              <a:rPr lang="en-US" altLang="ja-JP" sz="4267" b="1" dirty="0">
                <a:latin typeface="メイリオ" panose="020B0604030504040204" pitchFamily="50" charset="-128"/>
                <a:ea typeface="メイリオ" panose="020B0604030504040204" pitchFamily="50" charset="-128"/>
              </a:rPr>
              <a:t>RC</a:t>
            </a:r>
            <a:r>
              <a:rPr lang="ja-JP" altLang="en-US" sz="4267" b="1" dirty="0">
                <a:latin typeface="メイリオ" panose="020B0604030504040204" pitchFamily="50" charset="-128"/>
                <a:ea typeface="メイリオ" panose="020B0604030504040204" pitchFamily="50" charset="-128"/>
              </a:rPr>
              <a:t>戦略計画　概観　</a:t>
            </a:r>
            <a:endParaRPr lang="zh-CN" altLang="en-US" sz="4267" dirty="0">
              <a:latin typeface="メイリオ" panose="020B0604030504040204" pitchFamily="50" charset="-128"/>
              <a:ea typeface="メイリオ" panose="020B0604030504040204" pitchFamily="50" charset="-128"/>
            </a:endParaRPr>
          </a:p>
        </p:txBody>
      </p:sp>
      <p:sp>
        <p:nvSpPr>
          <p:cNvPr id="7" name="コンテンツ プレースホルダ 2">
            <a:extLst>
              <a:ext uri="{FF2B5EF4-FFF2-40B4-BE49-F238E27FC236}">
                <a16:creationId xmlns:a16="http://schemas.microsoft.com/office/drawing/2014/main" id="{EF3207F0-6A08-41ED-93C2-6317809A9F9F}"/>
              </a:ext>
            </a:extLst>
          </p:cNvPr>
          <p:cNvSpPr txBox="1">
            <a:spLocks/>
          </p:cNvSpPr>
          <p:nvPr/>
        </p:nvSpPr>
        <p:spPr bwMode="auto">
          <a:xfrm>
            <a:off x="328204" y="1032936"/>
            <a:ext cx="11402244" cy="325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77800" indent="-177800" algn="just" defTabSz="1022350" rtl="0" eaLnBrk="0" fontAlgn="base" hangingPunct="0">
              <a:spcBef>
                <a:spcPct val="0"/>
              </a:spcBef>
              <a:spcAft>
                <a:spcPct val="0"/>
              </a:spcAft>
              <a:buClr>
                <a:schemeClr val="accent1"/>
              </a:buClr>
              <a:buSzPct val="80000"/>
              <a:buFont typeface="Wingdings" panose="05000000000000000000" pitchFamily="2" charset="2"/>
              <a:buChar char="n"/>
              <a:defRPr sz="1600">
                <a:solidFill>
                  <a:schemeClr val="tx1"/>
                </a:solidFill>
                <a:latin typeface="+mn-lt"/>
                <a:ea typeface="+mn-ea"/>
                <a:cs typeface="+mn-cs"/>
              </a:defRPr>
            </a:lvl1pPr>
            <a:lvl2pPr marL="585788" indent="-228600" algn="just" defTabSz="1022350" rtl="0" eaLnBrk="0" fontAlgn="base" hangingPunct="0">
              <a:spcBef>
                <a:spcPct val="0"/>
              </a:spcBef>
              <a:spcAft>
                <a:spcPct val="0"/>
              </a:spcAft>
              <a:buClr>
                <a:srgbClr val="074B88"/>
              </a:buClr>
              <a:buSzPct val="80000"/>
              <a:buFont typeface="Wingdings" panose="05000000000000000000" pitchFamily="2" charset="2"/>
              <a:buChar char="n"/>
              <a:defRPr sz="1400">
                <a:solidFill>
                  <a:schemeClr val="tx1"/>
                </a:solidFill>
                <a:latin typeface="+mn-lt"/>
                <a:ea typeface="+mn-ea"/>
              </a:defRPr>
            </a:lvl2pPr>
            <a:lvl3pPr marL="993775" indent="-228600" algn="just" defTabSz="1022350" rtl="0" eaLnBrk="0" fontAlgn="base" hangingPunct="0">
              <a:spcBef>
                <a:spcPct val="0"/>
              </a:spcBef>
              <a:spcAft>
                <a:spcPct val="0"/>
              </a:spcAft>
              <a:buClr>
                <a:srgbClr val="074B88"/>
              </a:buClr>
              <a:buSzPct val="80000"/>
              <a:buFont typeface="Wingdings" panose="05000000000000000000" pitchFamily="2" charset="2"/>
              <a:buChar char="q"/>
              <a:defRPr sz="1400">
                <a:solidFill>
                  <a:schemeClr val="tx1"/>
                </a:solidFill>
                <a:latin typeface="+mn-lt"/>
                <a:ea typeface="+mn-ea"/>
              </a:defRPr>
            </a:lvl3pPr>
            <a:lvl4pPr marL="1401763" indent="-228600" algn="just" defTabSz="1022350" rtl="0" eaLnBrk="0" fontAlgn="base" hangingPunct="0">
              <a:spcBef>
                <a:spcPct val="0"/>
              </a:spcBef>
              <a:spcAft>
                <a:spcPct val="0"/>
              </a:spcAft>
              <a:buClr>
                <a:srgbClr val="074B88"/>
              </a:buClr>
              <a:buSzPct val="80000"/>
              <a:buFont typeface="Arial" panose="020B0604020202020204" pitchFamily="34" charset="0"/>
              <a:buChar char="─"/>
              <a:defRPr sz="1400">
                <a:solidFill>
                  <a:schemeClr val="tx1"/>
                </a:solidFill>
                <a:latin typeface="+mn-lt"/>
                <a:ea typeface="+mn-ea"/>
              </a:defRPr>
            </a:lvl4pPr>
            <a:lvl5pPr marL="18097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5pPr>
            <a:lvl6pPr marL="22669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6pPr>
            <a:lvl7pPr marL="27241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7pPr>
            <a:lvl8pPr marL="31813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8pPr>
            <a:lvl9pPr marL="36385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9pPr>
          </a:lstStyle>
          <a:p>
            <a:pPr marL="237061" indent="-237061" defTabSz="1363099">
              <a:buClr>
                <a:srgbClr val="1F497D"/>
              </a:buClr>
              <a:defRPr/>
            </a:pPr>
            <a:r>
              <a:rPr lang="ja-JP" altLang="en-US" sz="2133" kern="0" dirty="0">
                <a:solidFill>
                  <a:sysClr val="windowText" lastClr="000000"/>
                </a:solidFill>
                <a:latin typeface="Lucida Sans Unicode"/>
                <a:ea typeface="ＭＳ Ｐゴシック" panose="020B0600070205080204" pitchFamily="50" charset="-128"/>
              </a:rPr>
              <a:t>クラブの計画当初と将来（なりたい姿）を比較すると以下の通り。</a:t>
            </a:r>
            <a:endParaRPr lang="en-US" altLang="ja-JP" sz="2133" kern="0" dirty="0">
              <a:solidFill>
                <a:sysClr val="windowText" lastClr="000000"/>
              </a:solidFill>
              <a:latin typeface="Lucida Sans Unicode"/>
              <a:ea typeface="ＭＳ Ｐゴシック" panose="020B0600070205080204" pitchFamily="50" charset="-128"/>
            </a:endParaRPr>
          </a:p>
        </p:txBody>
      </p:sp>
      <p:graphicFrame>
        <p:nvGraphicFramePr>
          <p:cNvPr id="5" name="表 5">
            <a:extLst>
              <a:ext uri="{FF2B5EF4-FFF2-40B4-BE49-F238E27FC236}">
                <a16:creationId xmlns:a16="http://schemas.microsoft.com/office/drawing/2014/main" id="{600B9089-3A45-4DAD-843C-E8BC77E92E76}"/>
              </a:ext>
            </a:extLst>
          </p:cNvPr>
          <p:cNvGraphicFramePr>
            <a:graphicFrameLocks noGrp="1"/>
          </p:cNvGraphicFramePr>
          <p:nvPr>
            <p:extLst>
              <p:ext uri="{D42A27DB-BD31-4B8C-83A1-F6EECF244321}">
                <p14:modId xmlns:p14="http://schemas.microsoft.com/office/powerpoint/2010/main" val="1508849590"/>
              </p:ext>
            </p:extLst>
          </p:nvPr>
        </p:nvGraphicFramePr>
        <p:xfrm>
          <a:off x="215154" y="1327306"/>
          <a:ext cx="11761693" cy="5327319"/>
        </p:xfrm>
        <a:graphic>
          <a:graphicData uri="http://schemas.openxmlformats.org/drawingml/2006/table">
            <a:tbl>
              <a:tblPr firstRow="1" bandRow="1">
                <a:tableStyleId>{5C22544A-7EE6-4342-B048-85BDC9FD1C3A}</a:tableStyleId>
              </a:tblPr>
              <a:tblGrid>
                <a:gridCol w="2736027">
                  <a:extLst>
                    <a:ext uri="{9D8B030D-6E8A-4147-A177-3AD203B41FA5}">
                      <a16:colId xmlns:a16="http://schemas.microsoft.com/office/drawing/2014/main" val="2886657479"/>
                    </a:ext>
                  </a:extLst>
                </a:gridCol>
                <a:gridCol w="4512833">
                  <a:extLst>
                    <a:ext uri="{9D8B030D-6E8A-4147-A177-3AD203B41FA5}">
                      <a16:colId xmlns:a16="http://schemas.microsoft.com/office/drawing/2014/main" val="454858518"/>
                    </a:ext>
                  </a:extLst>
                </a:gridCol>
                <a:gridCol w="4512833">
                  <a:extLst>
                    <a:ext uri="{9D8B030D-6E8A-4147-A177-3AD203B41FA5}">
                      <a16:colId xmlns:a16="http://schemas.microsoft.com/office/drawing/2014/main" val="1917681993"/>
                    </a:ext>
                  </a:extLst>
                </a:gridCol>
              </a:tblGrid>
              <a:tr h="843443">
                <a:tc>
                  <a:txBody>
                    <a:bodyPr/>
                    <a:lstStyle/>
                    <a:p>
                      <a:pPr algn="ctr"/>
                      <a:r>
                        <a:rPr kumimoji="1" lang="ja-JP" altLang="en-US" sz="2100" dirty="0"/>
                        <a:t>戦略の視点</a:t>
                      </a:r>
                    </a:p>
                  </a:txBody>
                  <a:tcPr marL="121920" marR="121920" marT="60960" marB="60960" anchor="ctr"/>
                </a:tc>
                <a:tc>
                  <a:txBody>
                    <a:bodyPr/>
                    <a:lstStyle/>
                    <a:p>
                      <a:pPr algn="ctr"/>
                      <a:r>
                        <a:rPr kumimoji="1" lang="en-US" altLang="ja-JP" sz="2100" dirty="0"/>
                        <a:t>40</a:t>
                      </a:r>
                      <a:r>
                        <a:rPr kumimoji="1" lang="ja-JP" altLang="en-US" sz="2100" dirty="0"/>
                        <a:t>周年のクラブ</a:t>
                      </a:r>
                      <a:endParaRPr kumimoji="1" lang="en-US" altLang="ja-JP" sz="2100" dirty="0"/>
                    </a:p>
                    <a:p>
                      <a:pPr algn="ctr"/>
                      <a:r>
                        <a:rPr kumimoji="1" lang="ja-JP" altLang="en-US" sz="2100" dirty="0"/>
                        <a:t>（５カ年計画当初）</a:t>
                      </a:r>
                    </a:p>
                  </a:txBody>
                  <a:tcPr marL="121920" marR="121920" marT="60960" marB="60960" anchor="ctr"/>
                </a:tc>
                <a:tc>
                  <a:txBody>
                    <a:bodyPr/>
                    <a:lstStyle/>
                    <a:p>
                      <a:pPr algn="ctr"/>
                      <a:r>
                        <a:rPr kumimoji="1" lang="en-US" altLang="ja-JP" sz="2100" dirty="0"/>
                        <a:t>50</a:t>
                      </a:r>
                      <a:r>
                        <a:rPr kumimoji="1" lang="ja-JP" altLang="en-US" sz="2100" dirty="0"/>
                        <a:t>周年のクラブ</a:t>
                      </a:r>
                      <a:endParaRPr kumimoji="1" lang="en-US" altLang="ja-JP" sz="2100" dirty="0"/>
                    </a:p>
                    <a:p>
                      <a:pPr algn="ctr"/>
                      <a:r>
                        <a:rPr kumimoji="1" lang="ja-JP" altLang="en-US" sz="2100" dirty="0"/>
                        <a:t>（将来）</a:t>
                      </a:r>
                    </a:p>
                  </a:txBody>
                  <a:tcPr marL="121920" marR="121920" marT="60960" marB="60960" anchor="ctr"/>
                </a:tc>
                <a:extLst>
                  <a:ext uri="{0D108BD9-81ED-4DB2-BD59-A6C34878D82A}">
                    <a16:rowId xmlns:a16="http://schemas.microsoft.com/office/drawing/2014/main" val="716064361"/>
                  </a:ext>
                </a:extLst>
              </a:tr>
              <a:tr h="1032181">
                <a:tc>
                  <a:txBody>
                    <a:bodyPr/>
                    <a:lstStyle/>
                    <a:p>
                      <a:pPr algn="ctr"/>
                      <a:r>
                        <a:rPr kumimoji="1" lang="ja-JP" altLang="en-US" sz="2100" b="1" dirty="0"/>
                        <a:t>クラブ会員増強</a:t>
                      </a:r>
                      <a:endParaRPr kumimoji="1" lang="en-US" altLang="ja-JP" sz="2100" b="1" dirty="0"/>
                    </a:p>
                    <a:p>
                      <a:pPr algn="ctr"/>
                      <a:r>
                        <a:rPr kumimoji="1" lang="ja-JP" altLang="en-US" sz="2100" b="1" dirty="0"/>
                        <a:t>（財務の視点）</a:t>
                      </a:r>
                    </a:p>
                  </a:txBody>
                  <a:tcPr marL="121920" marR="121920" marT="60960" marB="60960" anchor="ctr"/>
                </a:tc>
                <a:tc>
                  <a:txBody>
                    <a:bodyPr/>
                    <a:lstStyle/>
                    <a:p>
                      <a:pPr marL="0" indent="0" algn="l">
                        <a:buFont typeface="Arial" panose="020B0604020202020204" pitchFamily="34" charset="0"/>
                        <a:buNone/>
                      </a:pPr>
                      <a:r>
                        <a:rPr kumimoji="1" lang="ja-JP" altLang="en-US" sz="2100" b="1" dirty="0"/>
                        <a:t>・</a:t>
                      </a:r>
                      <a:r>
                        <a:rPr kumimoji="1" lang="en-US" altLang="ja-JP" sz="2100" b="1" dirty="0"/>
                        <a:t>40</a:t>
                      </a:r>
                      <a:r>
                        <a:rPr kumimoji="1" lang="ja-JP" altLang="en-US" sz="2100" b="1" dirty="0"/>
                        <a:t>名（</a:t>
                      </a:r>
                      <a:r>
                        <a:rPr kumimoji="1" lang="en-US" altLang="ja-JP" sz="2100" b="1" dirty="0"/>
                        <a:t>2020</a:t>
                      </a:r>
                      <a:r>
                        <a:rPr kumimoji="1" lang="ja-JP" altLang="en-US" sz="2100" b="1" dirty="0"/>
                        <a:t>年時点）</a:t>
                      </a:r>
                      <a:endParaRPr kumimoji="1" lang="en-US" altLang="ja-JP" sz="2100" b="1" dirty="0"/>
                    </a:p>
                    <a:p>
                      <a:pPr marL="0" indent="0" algn="l">
                        <a:buFont typeface="Arial" panose="020B0604020202020204" pitchFamily="34" charset="0"/>
                        <a:buNone/>
                      </a:pPr>
                      <a:r>
                        <a:rPr kumimoji="1" lang="ja-JP" altLang="en-US" sz="2100" b="1" dirty="0"/>
                        <a:t>・</a:t>
                      </a:r>
                      <a:r>
                        <a:rPr kumimoji="1" lang="en-US" altLang="ja-JP" sz="2100" b="1" dirty="0"/>
                        <a:t>70</a:t>
                      </a:r>
                      <a:r>
                        <a:rPr kumimoji="1" lang="ja-JP" altLang="en-US" sz="2100" b="1" dirty="0"/>
                        <a:t>代以上会員が</a:t>
                      </a:r>
                      <a:r>
                        <a:rPr kumimoji="1" lang="en-US" altLang="ja-JP" sz="2100" b="1" dirty="0"/>
                        <a:t>1/3</a:t>
                      </a:r>
                      <a:r>
                        <a:rPr kumimoji="1" lang="ja-JP" altLang="en-US" sz="2100" b="1" dirty="0"/>
                        <a:t>以上</a:t>
                      </a:r>
                      <a:r>
                        <a:rPr kumimoji="1" lang="en-US" altLang="ja-JP" sz="2100" b="1" dirty="0"/>
                        <a:t>(15</a:t>
                      </a:r>
                      <a:r>
                        <a:rPr kumimoji="1" lang="ja-JP" altLang="en-US" sz="2100" b="1" dirty="0"/>
                        <a:t>名</a:t>
                      </a:r>
                      <a:r>
                        <a:rPr kumimoji="1" lang="en-US" altLang="ja-JP" sz="2100" b="1" dirty="0"/>
                        <a:t>)</a:t>
                      </a:r>
                      <a:endParaRPr kumimoji="1" lang="ja-JP" altLang="en-US" sz="2100" b="1" dirty="0"/>
                    </a:p>
                  </a:txBody>
                  <a:tcPr marL="121920" marR="121920" marT="60960" marB="60960" anchor="ctr"/>
                </a:tc>
                <a:tc>
                  <a:txBody>
                    <a:bodyPr/>
                    <a:lstStyle/>
                    <a:p>
                      <a:pPr marL="285750" indent="-285750" algn="l">
                        <a:buFont typeface="Arial" panose="020B0604020202020204" pitchFamily="34" charset="0"/>
                        <a:buChar char="•"/>
                      </a:pPr>
                      <a:r>
                        <a:rPr kumimoji="1" lang="en-US" altLang="ja-JP" sz="2100" b="1" dirty="0"/>
                        <a:t>50</a:t>
                      </a:r>
                      <a:r>
                        <a:rPr kumimoji="1" lang="ja-JP" altLang="en-US" sz="2100" b="1" dirty="0"/>
                        <a:t>名規模</a:t>
                      </a:r>
                      <a:endParaRPr kumimoji="1" lang="en-US" altLang="ja-JP" sz="2100" b="1" dirty="0"/>
                    </a:p>
                    <a:p>
                      <a:pPr marL="285750" indent="-285750" algn="l">
                        <a:buFont typeface="Arial" panose="020B0604020202020204" pitchFamily="34" charset="0"/>
                        <a:buChar char="•"/>
                      </a:pPr>
                      <a:r>
                        <a:rPr kumimoji="1" lang="en-US" altLang="ja-JP" sz="2100" b="1" dirty="0"/>
                        <a:t>40</a:t>
                      </a:r>
                      <a:r>
                        <a:rPr kumimoji="1" lang="ja-JP" altLang="en-US" sz="2100" b="1" dirty="0"/>
                        <a:t>～</a:t>
                      </a:r>
                      <a:r>
                        <a:rPr kumimoji="1" lang="en-US" altLang="ja-JP" sz="2100" b="1" dirty="0"/>
                        <a:t>50</a:t>
                      </a:r>
                      <a:r>
                        <a:rPr kumimoji="1" lang="ja-JP" altLang="en-US" sz="2100" b="1" dirty="0"/>
                        <a:t>代を中心とした勧誘</a:t>
                      </a:r>
                    </a:p>
                  </a:txBody>
                  <a:tcPr marL="121920" marR="121920" marT="60960" marB="60960" anchor="ctr"/>
                </a:tc>
                <a:extLst>
                  <a:ext uri="{0D108BD9-81ED-4DB2-BD59-A6C34878D82A}">
                    <a16:rowId xmlns:a16="http://schemas.microsoft.com/office/drawing/2014/main" val="1374528857"/>
                  </a:ext>
                </a:extLst>
              </a:tr>
              <a:tr h="1337474">
                <a:tc>
                  <a:txBody>
                    <a:bodyPr/>
                    <a:lstStyle/>
                    <a:p>
                      <a:pPr algn="ctr"/>
                      <a:r>
                        <a:rPr kumimoji="1" lang="ja-JP" altLang="en-US" sz="2100" b="1" dirty="0"/>
                        <a:t>活動の力点</a:t>
                      </a:r>
                      <a:endParaRPr kumimoji="1" lang="en-US" altLang="ja-JP" sz="2100" b="1" dirty="0"/>
                    </a:p>
                    <a:p>
                      <a:pPr algn="ctr"/>
                      <a:r>
                        <a:rPr kumimoji="1" lang="ja-JP" altLang="en-US" sz="2100" b="1" dirty="0"/>
                        <a:t>（顧客の視点）</a:t>
                      </a:r>
                    </a:p>
                  </a:txBody>
                  <a:tcPr marL="121920" marR="121920" marT="60960" marB="60960" anchor="ctr"/>
                </a:tc>
                <a:tc>
                  <a:txBody>
                    <a:bodyPr/>
                    <a:lstStyle/>
                    <a:p>
                      <a:pPr marL="0" indent="0" algn="l">
                        <a:buFont typeface="Arial" panose="020B0604020202020204" pitchFamily="34" charset="0"/>
                        <a:buNone/>
                      </a:pPr>
                      <a:r>
                        <a:rPr kumimoji="1" lang="ja-JP" altLang="en-US" sz="2100" b="1" dirty="0"/>
                        <a:t>・多方面に渡る活動</a:t>
                      </a:r>
                      <a:endParaRPr kumimoji="1" lang="en-US" altLang="ja-JP" sz="2100" b="1" dirty="0"/>
                    </a:p>
                    <a:p>
                      <a:pPr marL="0" indent="0" algn="l">
                        <a:buFont typeface="Arial" panose="020B0604020202020204" pitchFamily="34" charset="0"/>
                        <a:buNone/>
                      </a:pPr>
                      <a:r>
                        <a:rPr kumimoji="1" lang="ja-JP" altLang="en-US" sz="2100" b="1" dirty="0"/>
                        <a:t>・</a:t>
                      </a:r>
                      <a:r>
                        <a:rPr kumimoji="1" lang="en-US" altLang="ja-JP" sz="2100" b="1" dirty="0"/>
                        <a:t>(</a:t>
                      </a:r>
                      <a:r>
                        <a:rPr kumimoji="1" lang="ja-JP" altLang="en-US" sz="2100" b="1" dirty="0"/>
                        <a:t>結果的に</a:t>
                      </a:r>
                      <a:r>
                        <a:rPr kumimoji="1" lang="en-US" altLang="ja-JP" sz="2100" b="1" dirty="0"/>
                        <a:t>)</a:t>
                      </a:r>
                      <a:r>
                        <a:rPr kumimoji="1" lang="ja-JP" altLang="en-US" sz="2100" b="1" dirty="0"/>
                        <a:t>青少年奉仕事業に重点</a:t>
                      </a:r>
                    </a:p>
                  </a:txBody>
                  <a:tcPr marL="121920" marR="121920" marT="60960" marB="60960" anchor="ctr"/>
                </a:tc>
                <a:tc>
                  <a:txBody>
                    <a:bodyPr/>
                    <a:lstStyle/>
                    <a:p>
                      <a:pPr marL="285750" indent="-285750" algn="l">
                        <a:buFont typeface="Arial" panose="020B0604020202020204" pitchFamily="34" charset="0"/>
                        <a:buChar char="•"/>
                      </a:pPr>
                      <a:r>
                        <a:rPr kumimoji="1" lang="ja-JP" altLang="en-US" sz="2100" b="1" dirty="0"/>
                        <a:t>意識的に青少年事業に強い</a:t>
                      </a:r>
                      <a:endParaRPr kumimoji="1" lang="en-US" altLang="ja-JP" sz="2100" b="1" dirty="0"/>
                    </a:p>
                    <a:p>
                      <a:pPr marL="285750" indent="-285750" algn="l">
                        <a:buFont typeface="Arial" panose="020B0604020202020204" pitchFamily="34" charset="0"/>
                        <a:buChar char="•"/>
                      </a:pPr>
                      <a:r>
                        <a:rPr kumimoji="1" lang="ja-JP" altLang="en-US" sz="2100" b="1" dirty="0"/>
                        <a:t>グローバル補助金等を活用できる活動規模</a:t>
                      </a:r>
                    </a:p>
                  </a:txBody>
                  <a:tcPr marL="121920" marR="121920" marT="60960" marB="60960" anchor="ctr"/>
                </a:tc>
                <a:extLst>
                  <a:ext uri="{0D108BD9-81ED-4DB2-BD59-A6C34878D82A}">
                    <a16:rowId xmlns:a16="http://schemas.microsoft.com/office/drawing/2014/main" val="2752252090"/>
                  </a:ext>
                </a:extLst>
              </a:tr>
              <a:tr h="1032181">
                <a:tc>
                  <a:txBody>
                    <a:bodyPr/>
                    <a:lstStyle/>
                    <a:p>
                      <a:pPr algn="ctr"/>
                      <a:r>
                        <a:rPr kumimoji="1" lang="ja-JP" altLang="en-US" sz="2100" b="1" dirty="0"/>
                        <a:t>例会などの活動</a:t>
                      </a:r>
                      <a:endParaRPr kumimoji="1" lang="en-US" altLang="ja-JP" sz="2100" b="1" dirty="0"/>
                    </a:p>
                    <a:p>
                      <a:pPr algn="ctr"/>
                      <a:r>
                        <a:rPr kumimoji="1" lang="ja-JP" altLang="en-US" sz="2100" b="1" dirty="0"/>
                        <a:t>（プロセスの視点）</a:t>
                      </a:r>
                    </a:p>
                  </a:txBody>
                  <a:tcPr marL="121920" marR="121920" marT="60960" marB="60960" anchor="ctr"/>
                </a:tc>
                <a:tc>
                  <a:txBody>
                    <a:bodyPr/>
                    <a:lstStyle/>
                    <a:p>
                      <a:pPr marL="0" indent="0" algn="l">
                        <a:buFont typeface="Arial" panose="020B0604020202020204" pitchFamily="34" charset="0"/>
                        <a:buNone/>
                      </a:pPr>
                      <a:r>
                        <a:rPr kumimoji="1" lang="ja-JP" altLang="en-US" sz="2100" b="1" dirty="0"/>
                        <a:t>・年代や関係性で会員が固まる</a:t>
                      </a:r>
                      <a:endParaRPr kumimoji="1" lang="en-US" altLang="ja-JP" sz="2100" b="1" dirty="0"/>
                    </a:p>
                    <a:p>
                      <a:pPr marL="0" indent="0" algn="l">
                        <a:buFont typeface="Arial" panose="020B0604020202020204" pitchFamily="34" charset="0"/>
                        <a:buNone/>
                      </a:pPr>
                      <a:r>
                        <a:rPr kumimoji="1" lang="ja-JP" altLang="en-US" sz="2100" b="1" dirty="0"/>
                        <a:t>・ハラスメントやマナーには乱れ</a:t>
                      </a:r>
                      <a:endParaRPr kumimoji="1" lang="en-US" altLang="ja-JP" sz="2100" b="1" dirty="0"/>
                    </a:p>
                    <a:p>
                      <a:pPr marL="0" indent="0" algn="l">
                        <a:buFont typeface="Arial" panose="020B0604020202020204" pitchFamily="34" charset="0"/>
                        <a:buNone/>
                      </a:pPr>
                      <a:r>
                        <a:rPr kumimoji="1" lang="ja-JP" altLang="en-US" sz="2100" b="1" dirty="0"/>
                        <a:t>　もある</a:t>
                      </a:r>
                    </a:p>
                  </a:txBody>
                  <a:tcPr marL="121920" marR="121920" marT="60960" marB="60960" anchor="ctr"/>
                </a:tc>
                <a:tc>
                  <a:txBody>
                    <a:bodyPr/>
                    <a:lstStyle/>
                    <a:p>
                      <a:pPr marL="285750" indent="-285750" algn="l">
                        <a:buFont typeface="Arial" panose="020B0604020202020204" pitchFamily="34" charset="0"/>
                        <a:buChar char="•"/>
                      </a:pPr>
                      <a:r>
                        <a:rPr kumimoji="1" lang="ja-JP" altLang="en-US" sz="2100" b="1" dirty="0"/>
                        <a:t>多様な世代の交流がある</a:t>
                      </a:r>
                      <a:endParaRPr kumimoji="1" lang="en-US" altLang="ja-JP" sz="2100" b="1" dirty="0"/>
                    </a:p>
                    <a:p>
                      <a:pPr marL="285750" indent="-285750" algn="l">
                        <a:buFont typeface="Arial" panose="020B0604020202020204" pitchFamily="34" charset="0"/>
                        <a:buChar char="•"/>
                      </a:pPr>
                      <a:r>
                        <a:rPr kumimoji="1" lang="ja-JP" altLang="en-US" sz="2100" b="1" dirty="0"/>
                        <a:t>礼節を重んじ、尊敬の念を持つ</a:t>
                      </a:r>
                    </a:p>
                  </a:txBody>
                  <a:tcPr marL="121920" marR="121920" marT="60960" marB="60960" anchor="ctr"/>
                </a:tc>
                <a:extLst>
                  <a:ext uri="{0D108BD9-81ED-4DB2-BD59-A6C34878D82A}">
                    <a16:rowId xmlns:a16="http://schemas.microsoft.com/office/drawing/2014/main" val="272368873"/>
                  </a:ext>
                </a:extLst>
              </a:tr>
              <a:tr h="1032181">
                <a:tc>
                  <a:txBody>
                    <a:bodyPr/>
                    <a:lstStyle/>
                    <a:p>
                      <a:pPr algn="ctr"/>
                      <a:r>
                        <a:rPr kumimoji="1" lang="ja-JP" altLang="en-US" sz="2100" b="1" dirty="0">
                          <a:solidFill>
                            <a:srgbClr val="FF0000"/>
                          </a:solidFill>
                        </a:rPr>
                        <a:t>クラブ会員教育</a:t>
                      </a:r>
                      <a:endParaRPr kumimoji="1" lang="en-US" altLang="ja-JP" sz="2100" b="1" dirty="0">
                        <a:solidFill>
                          <a:srgbClr val="FF0000"/>
                        </a:solidFill>
                      </a:endParaRPr>
                    </a:p>
                    <a:p>
                      <a:pPr algn="ctr"/>
                      <a:r>
                        <a:rPr kumimoji="1" lang="ja-JP" altLang="en-US" sz="1800" b="1" dirty="0">
                          <a:solidFill>
                            <a:srgbClr val="FF0000"/>
                          </a:solidFill>
                        </a:rPr>
                        <a:t>（学習と成長の視点）</a:t>
                      </a:r>
                    </a:p>
                  </a:txBody>
                  <a:tcPr marL="121920" marR="121920" marT="60960" marB="60960" anchor="ctr"/>
                </a:tc>
                <a:tc>
                  <a:txBody>
                    <a:bodyPr/>
                    <a:lstStyle/>
                    <a:p>
                      <a:pPr marL="0" indent="0" algn="l">
                        <a:buFont typeface="Arial" panose="020B0604020202020204" pitchFamily="34" charset="0"/>
                        <a:buNone/>
                      </a:pPr>
                      <a:r>
                        <a:rPr kumimoji="1" lang="ja-JP" altLang="en-US" sz="2100" b="1" dirty="0">
                          <a:solidFill>
                            <a:srgbClr val="FF0000"/>
                          </a:solidFill>
                        </a:rPr>
                        <a:t>・会員の定着は本人次第</a:t>
                      </a:r>
                      <a:endParaRPr kumimoji="1" lang="en-US" altLang="ja-JP" sz="2100" b="1" dirty="0">
                        <a:solidFill>
                          <a:srgbClr val="FF0000"/>
                        </a:solidFill>
                      </a:endParaRPr>
                    </a:p>
                    <a:p>
                      <a:pPr marL="0" indent="0" algn="l">
                        <a:buFont typeface="Arial" panose="020B0604020202020204" pitchFamily="34" charset="0"/>
                        <a:buNone/>
                      </a:pPr>
                      <a:r>
                        <a:rPr kumimoji="1" lang="ja-JP" altLang="en-US" sz="2100" b="1" dirty="0">
                          <a:solidFill>
                            <a:srgbClr val="FF0000"/>
                          </a:solidFill>
                        </a:rPr>
                        <a:t>　　（会員間任せのところもある）</a:t>
                      </a:r>
                    </a:p>
                  </a:txBody>
                  <a:tcPr marL="121920" marR="121920" marT="60960" marB="60960" anchor="ctr"/>
                </a:tc>
                <a:tc>
                  <a:txBody>
                    <a:bodyPr/>
                    <a:lstStyle/>
                    <a:p>
                      <a:pPr marL="285750" indent="-285750" algn="l">
                        <a:buFont typeface="Arial" panose="020B0604020202020204" pitchFamily="34" charset="0"/>
                        <a:buChar char="•"/>
                      </a:pPr>
                      <a:r>
                        <a:rPr kumimoji="1" lang="ja-JP" altLang="en-US" sz="2100" b="1" dirty="0"/>
                        <a:t>新入会員が積極的に参加</a:t>
                      </a:r>
                      <a:endParaRPr kumimoji="1" lang="en-US" altLang="ja-JP" sz="2100" b="1" dirty="0"/>
                    </a:p>
                    <a:p>
                      <a:pPr marL="285750" indent="-285750" algn="l">
                        <a:buFont typeface="Arial" panose="020B0604020202020204" pitchFamily="34" charset="0"/>
                        <a:buChar char="•"/>
                      </a:pPr>
                      <a:r>
                        <a:rPr kumimoji="1" lang="ja-JP" altLang="en-US" sz="2100" b="1" dirty="0"/>
                        <a:t>活動自体が教育的側面をもつ</a:t>
                      </a:r>
                      <a:endParaRPr kumimoji="1" lang="en-US" altLang="ja-JP" sz="2100" b="1" dirty="0"/>
                    </a:p>
                  </a:txBody>
                  <a:tcPr marL="121920" marR="121920" marT="60960" marB="60960" anchor="ctr"/>
                </a:tc>
                <a:extLst>
                  <a:ext uri="{0D108BD9-81ED-4DB2-BD59-A6C34878D82A}">
                    <a16:rowId xmlns:a16="http://schemas.microsoft.com/office/drawing/2014/main" val="1321959533"/>
                  </a:ext>
                </a:extLst>
              </a:tr>
            </a:tbl>
          </a:graphicData>
        </a:graphic>
      </p:graphicFrame>
      <p:sp>
        <p:nvSpPr>
          <p:cNvPr id="2" name="正方形/長方形 1">
            <a:extLst>
              <a:ext uri="{FF2B5EF4-FFF2-40B4-BE49-F238E27FC236}">
                <a16:creationId xmlns:a16="http://schemas.microsoft.com/office/drawing/2014/main" id="{0CE45CDC-4183-4EA3-9FC6-3A06AE456947}"/>
              </a:ext>
            </a:extLst>
          </p:cNvPr>
          <p:cNvSpPr/>
          <p:nvPr/>
        </p:nvSpPr>
        <p:spPr>
          <a:xfrm>
            <a:off x="215154" y="5599055"/>
            <a:ext cx="11761694" cy="1089268"/>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p>
        </p:txBody>
      </p:sp>
    </p:spTree>
    <p:extLst>
      <p:ext uri="{BB962C8B-B14F-4D97-AF65-F5344CB8AC3E}">
        <p14:creationId xmlns:p14="http://schemas.microsoft.com/office/powerpoint/2010/main" val="424450725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5556" y="253235"/>
            <a:ext cx="12192003" cy="748988"/>
          </a:xfrm>
          <a:prstGeom prst="rect">
            <a:avLst/>
          </a:prstGeom>
          <a:noFill/>
        </p:spPr>
        <p:txBody>
          <a:bodyPr wrap="square" rtlCol="0">
            <a:spAutoFit/>
          </a:bodyPr>
          <a:lstStyle/>
          <a:p>
            <a:r>
              <a:rPr lang="ja-JP" altLang="en-US" sz="4267" b="1" dirty="0">
                <a:latin typeface="メイリオ" panose="020B0604030504040204" pitchFamily="50" charset="-128"/>
                <a:ea typeface="メイリオ" panose="020B0604030504040204" pitchFamily="50" charset="-128"/>
              </a:rPr>
              <a:t>計画当初の課題（</a:t>
            </a:r>
            <a:r>
              <a:rPr lang="en-US" altLang="ja-JP" sz="4267" b="1" dirty="0">
                <a:latin typeface="メイリオ" panose="020B0604030504040204" pitchFamily="50" charset="-128"/>
                <a:ea typeface="メイリオ" panose="020B0604030504040204" pitchFamily="50" charset="-128"/>
              </a:rPr>
              <a:t>Gap</a:t>
            </a:r>
            <a:r>
              <a:rPr lang="ja-JP" altLang="en-US" sz="4267" b="1" dirty="0">
                <a:latin typeface="メイリオ" panose="020B0604030504040204" pitchFamily="50" charset="-128"/>
                <a:ea typeface="メイリオ" panose="020B0604030504040204" pitchFamily="50" charset="-128"/>
              </a:rPr>
              <a:t>）について</a:t>
            </a:r>
            <a:endParaRPr lang="zh-CN" altLang="en-US" sz="4267" dirty="0">
              <a:latin typeface="メイリオ" panose="020B0604030504040204" pitchFamily="50" charset="-128"/>
              <a:ea typeface="メイリオ" panose="020B0604030504040204" pitchFamily="50" charset="-128"/>
            </a:endParaRPr>
          </a:p>
        </p:txBody>
      </p:sp>
      <p:sp>
        <p:nvSpPr>
          <p:cNvPr id="7" name="コンテンツ プレースホルダ 2">
            <a:extLst>
              <a:ext uri="{FF2B5EF4-FFF2-40B4-BE49-F238E27FC236}">
                <a16:creationId xmlns:a16="http://schemas.microsoft.com/office/drawing/2014/main" id="{EF3207F0-6A08-41ED-93C2-6317809A9F9F}"/>
              </a:ext>
            </a:extLst>
          </p:cNvPr>
          <p:cNvSpPr txBox="1">
            <a:spLocks/>
          </p:cNvSpPr>
          <p:nvPr/>
        </p:nvSpPr>
        <p:spPr bwMode="auto">
          <a:xfrm>
            <a:off x="334794" y="854902"/>
            <a:ext cx="11402244" cy="325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77800" indent="-177800" algn="just" defTabSz="1022350" rtl="0" eaLnBrk="0" fontAlgn="base" hangingPunct="0">
              <a:spcBef>
                <a:spcPct val="0"/>
              </a:spcBef>
              <a:spcAft>
                <a:spcPct val="0"/>
              </a:spcAft>
              <a:buClr>
                <a:schemeClr val="accent1"/>
              </a:buClr>
              <a:buSzPct val="80000"/>
              <a:buFont typeface="Wingdings" panose="05000000000000000000" pitchFamily="2" charset="2"/>
              <a:buChar char="n"/>
              <a:defRPr sz="1600">
                <a:solidFill>
                  <a:schemeClr val="tx1"/>
                </a:solidFill>
                <a:latin typeface="+mn-lt"/>
                <a:ea typeface="+mn-ea"/>
                <a:cs typeface="+mn-cs"/>
              </a:defRPr>
            </a:lvl1pPr>
            <a:lvl2pPr marL="585788" indent="-228600" algn="just" defTabSz="1022350" rtl="0" eaLnBrk="0" fontAlgn="base" hangingPunct="0">
              <a:spcBef>
                <a:spcPct val="0"/>
              </a:spcBef>
              <a:spcAft>
                <a:spcPct val="0"/>
              </a:spcAft>
              <a:buClr>
                <a:srgbClr val="074B88"/>
              </a:buClr>
              <a:buSzPct val="80000"/>
              <a:buFont typeface="Wingdings" panose="05000000000000000000" pitchFamily="2" charset="2"/>
              <a:buChar char="n"/>
              <a:defRPr sz="1400">
                <a:solidFill>
                  <a:schemeClr val="tx1"/>
                </a:solidFill>
                <a:latin typeface="+mn-lt"/>
                <a:ea typeface="+mn-ea"/>
              </a:defRPr>
            </a:lvl2pPr>
            <a:lvl3pPr marL="993775" indent="-228600" algn="just" defTabSz="1022350" rtl="0" eaLnBrk="0" fontAlgn="base" hangingPunct="0">
              <a:spcBef>
                <a:spcPct val="0"/>
              </a:spcBef>
              <a:spcAft>
                <a:spcPct val="0"/>
              </a:spcAft>
              <a:buClr>
                <a:srgbClr val="074B88"/>
              </a:buClr>
              <a:buSzPct val="80000"/>
              <a:buFont typeface="Wingdings" panose="05000000000000000000" pitchFamily="2" charset="2"/>
              <a:buChar char="q"/>
              <a:defRPr sz="1400">
                <a:solidFill>
                  <a:schemeClr val="tx1"/>
                </a:solidFill>
                <a:latin typeface="+mn-lt"/>
                <a:ea typeface="+mn-ea"/>
              </a:defRPr>
            </a:lvl3pPr>
            <a:lvl4pPr marL="1401763" indent="-228600" algn="just" defTabSz="1022350" rtl="0" eaLnBrk="0" fontAlgn="base" hangingPunct="0">
              <a:spcBef>
                <a:spcPct val="0"/>
              </a:spcBef>
              <a:spcAft>
                <a:spcPct val="0"/>
              </a:spcAft>
              <a:buClr>
                <a:srgbClr val="074B88"/>
              </a:buClr>
              <a:buSzPct val="80000"/>
              <a:buFont typeface="Arial" panose="020B0604020202020204" pitchFamily="34" charset="0"/>
              <a:buChar char="─"/>
              <a:defRPr sz="1400">
                <a:solidFill>
                  <a:schemeClr val="tx1"/>
                </a:solidFill>
                <a:latin typeface="+mn-lt"/>
                <a:ea typeface="+mn-ea"/>
              </a:defRPr>
            </a:lvl4pPr>
            <a:lvl5pPr marL="18097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5pPr>
            <a:lvl6pPr marL="22669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6pPr>
            <a:lvl7pPr marL="27241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7pPr>
            <a:lvl8pPr marL="31813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8pPr>
            <a:lvl9pPr marL="36385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9pPr>
          </a:lstStyle>
          <a:p>
            <a:pPr marL="237061" indent="-237061" defTabSz="1363099">
              <a:buClr>
                <a:srgbClr val="1F497D"/>
              </a:buClr>
              <a:defRPr/>
            </a:pPr>
            <a:r>
              <a:rPr lang="ja-JP" altLang="en-US" sz="2133" kern="0" dirty="0">
                <a:solidFill>
                  <a:sysClr val="windowText" lastClr="000000"/>
                </a:solidFill>
                <a:latin typeface="Lucida Sans Unicode"/>
                <a:ea typeface="ＭＳ Ｐゴシック" panose="020B0600070205080204" pitchFamily="50" charset="-128"/>
              </a:rPr>
              <a:t>将来に向けた課題は以下のように集約できる。</a:t>
            </a:r>
            <a:endParaRPr lang="en-US" altLang="ja-JP" sz="2133" kern="0" dirty="0">
              <a:solidFill>
                <a:sysClr val="windowText" lastClr="000000"/>
              </a:solidFill>
              <a:latin typeface="Lucida Sans Unicode"/>
              <a:ea typeface="ＭＳ Ｐゴシック" panose="020B0600070205080204" pitchFamily="50" charset="-128"/>
            </a:endParaRPr>
          </a:p>
        </p:txBody>
      </p:sp>
      <p:graphicFrame>
        <p:nvGraphicFramePr>
          <p:cNvPr id="5" name="表 5">
            <a:extLst>
              <a:ext uri="{FF2B5EF4-FFF2-40B4-BE49-F238E27FC236}">
                <a16:creationId xmlns:a16="http://schemas.microsoft.com/office/drawing/2014/main" id="{600B9089-3A45-4DAD-843C-E8BC77E92E76}"/>
              </a:ext>
            </a:extLst>
          </p:cNvPr>
          <p:cNvGraphicFramePr>
            <a:graphicFrameLocks noGrp="1"/>
          </p:cNvGraphicFramePr>
          <p:nvPr>
            <p:extLst>
              <p:ext uri="{D42A27DB-BD31-4B8C-83A1-F6EECF244321}">
                <p14:modId xmlns:p14="http://schemas.microsoft.com/office/powerpoint/2010/main" val="3299493346"/>
              </p:ext>
            </p:extLst>
          </p:nvPr>
        </p:nvGraphicFramePr>
        <p:xfrm>
          <a:off x="200570" y="1180255"/>
          <a:ext cx="11330240" cy="5579691"/>
        </p:xfrm>
        <a:graphic>
          <a:graphicData uri="http://schemas.openxmlformats.org/drawingml/2006/table">
            <a:tbl>
              <a:tblPr firstRow="1" bandRow="1">
                <a:tableStyleId>{5C22544A-7EE6-4342-B048-85BDC9FD1C3A}</a:tableStyleId>
              </a:tblPr>
              <a:tblGrid>
                <a:gridCol w="1267423">
                  <a:extLst>
                    <a:ext uri="{9D8B030D-6E8A-4147-A177-3AD203B41FA5}">
                      <a16:colId xmlns:a16="http://schemas.microsoft.com/office/drawing/2014/main" val="454858518"/>
                    </a:ext>
                  </a:extLst>
                </a:gridCol>
                <a:gridCol w="1943652">
                  <a:extLst>
                    <a:ext uri="{9D8B030D-6E8A-4147-A177-3AD203B41FA5}">
                      <a16:colId xmlns:a16="http://schemas.microsoft.com/office/drawing/2014/main" val="830103617"/>
                    </a:ext>
                  </a:extLst>
                </a:gridCol>
                <a:gridCol w="6820453">
                  <a:extLst>
                    <a:ext uri="{9D8B030D-6E8A-4147-A177-3AD203B41FA5}">
                      <a16:colId xmlns:a16="http://schemas.microsoft.com/office/drawing/2014/main" val="740218505"/>
                    </a:ext>
                  </a:extLst>
                </a:gridCol>
                <a:gridCol w="1298712">
                  <a:extLst>
                    <a:ext uri="{9D8B030D-6E8A-4147-A177-3AD203B41FA5}">
                      <a16:colId xmlns:a16="http://schemas.microsoft.com/office/drawing/2014/main" val="1917681993"/>
                    </a:ext>
                  </a:extLst>
                </a:gridCol>
              </a:tblGrid>
              <a:tr h="675601">
                <a:tc rowSpan="5">
                  <a:txBody>
                    <a:bodyPr/>
                    <a:lstStyle/>
                    <a:p>
                      <a:pPr algn="ctr"/>
                      <a:r>
                        <a:rPr kumimoji="1" lang="ja-JP" altLang="en-US" sz="2400" dirty="0"/>
                        <a:t>計画</a:t>
                      </a:r>
                      <a:endParaRPr kumimoji="1" lang="en-US" altLang="ja-JP" sz="2400" dirty="0"/>
                    </a:p>
                    <a:p>
                      <a:pPr algn="ctr"/>
                      <a:r>
                        <a:rPr kumimoji="1" lang="ja-JP" altLang="en-US" sz="2400" dirty="0"/>
                        <a:t>当初</a:t>
                      </a:r>
                      <a:endParaRPr kumimoji="1" lang="en-US" altLang="ja-JP" sz="2400" dirty="0"/>
                    </a:p>
                  </a:txBody>
                  <a:tcPr marL="121920" marR="121920" marT="60960" marB="60960" anchor="ctr"/>
                </a:tc>
                <a:tc gridSpan="2">
                  <a:txBody>
                    <a:bodyPr/>
                    <a:lstStyle/>
                    <a:p>
                      <a:pPr algn="ctr"/>
                      <a:r>
                        <a:rPr kumimoji="1" lang="ja-JP" altLang="en-US" sz="2400" dirty="0"/>
                        <a:t>計画当初から将来に向けた課題（</a:t>
                      </a:r>
                      <a:r>
                        <a:rPr kumimoji="1" lang="en-US" altLang="ja-JP" sz="2400" dirty="0"/>
                        <a:t>Gap</a:t>
                      </a:r>
                      <a:r>
                        <a:rPr kumimoji="1" lang="ja-JP" altLang="en-US" sz="2400" dirty="0"/>
                        <a:t>）</a:t>
                      </a:r>
                    </a:p>
                  </a:txBody>
                  <a:tcPr marL="121920" marR="121920" marT="60960" marB="60960" anchor="ctr"/>
                </a:tc>
                <a:tc hMerge="1">
                  <a:txBody>
                    <a:bodyPr/>
                    <a:lstStyle/>
                    <a:p>
                      <a:endParaRPr kumimoji="1" lang="ja-JP" altLang="en-US"/>
                    </a:p>
                  </a:txBody>
                  <a:tcPr/>
                </a:tc>
                <a:tc rowSpan="5">
                  <a:txBody>
                    <a:bodyPr/>
                    <a:lstStyle/>
                    <a:p>
                      <a:pPr algn="ctr"/>
                      <a:r>
                        <a:rPr kumimoji="1" lang="ja-JP" altLang="en-US" sz="2400" dirty="0"/>
                        <a:t>将来</a:t>
                      </a:r>
                      <a:endParaRPr kumimoji="1" lang="en-US" altLang="ja-JP" sz="2400" dirty="0"/>
                    </a:p>
                  </a:txBody>
                  <a:tcPr marL="121920" marR="121920" marT="60960" marB="60960" anchor="ctr"/>
                </a:tc>
                <a:extLst>
                  <a:ext uri="{0D108BD9-81ED-4DB2-BD59-A6C34878D82A}">
                    <a16:rowId xmlns:a16="http://schemas.microsoft.com/office/drawing/2014/main" val="716064361"/>
                  </a:ext>
                </a:extLst>
              </a:tr>
              <a:tr h="1078798">
                <a:tc vMerge="1">
                  <a:txBody>
                    <a:bodyPr/>
                    <a:lstStyle/>
                    <a:p>
                      <a:pPr marL="285750" indent="-285750" algn="l">
                        <a:buFont typeface="Arial" panose="020B0604020202020204" pitchFamily="34" charset="0"/>
                        <a:buChar char="•"/>
                      </a:pPr>
                      <a:endParaRPr kumimoji="1" lang="ja-JP" altLang="en-US" sz="1400" dirty="0"/>
                    </a:p>
                  </a:txBody>
                  <a:tcPr anchor="ctr"/>
                </a:tc>
                <a:tc>
                  <a:txBody>
                    <a:bodyPr/>
                    <a:lstStyle/>
                    <a:p>
                      <a:pPr marL="0" indent="0" algn="ctr">
                        <a:buFont typeface="Arial" panose="020B0604020202020204" pitchFamily="34" charset="0"/>
                        <a:buNone/>
                      </a:pPr>
                      <a:r>
                        <a:rPr kumimoji="1" lang="ja-JP" altLang="en-US" sz="2000" b="1" dirty="0"/>
                        <a:t>クラブの視点</a:t>
                      </a:r>
                    </a:p>
                  </a:txBody>
                  <a:tcPr marL="121920" marR="121920" marT="60960" marB="60960" anchor="ctr">
                    <a:lnR w="12700" cap="flat" cmpd="sng" algn="ctr">
                      <a:solidFill>
                        <a:schemeClr val="bg1"/>
                      </a:solidFill>
                      <a:prstDash val="solid"/>
                      <a:round/>
                      <a:headEnd type="none" w="med" len="med"/>
                      <a:tailEnd type="none" w="med" len="med"/>
                    </a:lnR>
                  </a:tcPr>
                </a:tc>
                <a:tc>
                  <a:txBody>
                    <a:bodyPr/>
                    <a:lstStyle/>
                    <a:p>
                      <a:pPr marL="285750" indent="-285750" algn="l">
                        <a:buFont typeface="Arial" panose="020B0604020202020204" pitchFamily="34" charset="0"/>
                        <a:buChar char="•"/>
                      </a:pPr>
                      <a:r>
                        <a:rPr kumimoji="1" lang="ja-JP" altLang="en-US" sz="2000" b="1" dirty="0"/>
                        <a:t>クラブの性格に合った人を勧誘する視点が欠けていた</a:t>
                      </a:r>
                      <a:endParaRPr kumimoji="1" lang="en-US" altLang="ja-JP" sz="2000" b="1" dirty="0"/>
                    </a:p>
                    <a:p>
                      <a:pPr marL="0" indent="0" algn="l">
                        <a:buFont typeface="Arial" panose="020B0604020202020204" pitchFamily="34" charset="0"/>
                        <a:buNone/>
                      </a:pPr>
                      <a:r>
                        <a:rPr kumimoji="1" lang="ja-JP" altLang="en-US" sz="2000" b="1" dirty="0"/>
                        <a:t>　　（年代、社会人経験、ロータリーへの理解など）</a:t>
                      </a:r>
                      <a:endParaRPr kumimoji="1" lang="en-US" altLang="ja-JP" sz="2000" b="1" dirty="0"/>
                    </a:p>
                  </a:txBody>
                  <a:tcPr marL="121920" marR="121920" marT="60960" marB="60960" anchor="ctr">
                    <a:lnL w="12700" cap="flat" cmpd="sng" algn="ctr">
                      <a:solidFill>
                        <a:schemeClr val="bg1"/>
                      </a:solidFill>
                      <a:prstDash val="solid"/>
                      <a:round/>
                      <a:headEnd type="none" w="med" len="med"/>
                      <a:tailEnd type="none" w="med" len="med"/>
                    </a:lnL>
                  </a:tcPr>
                </a:tc>
                <a:tc vMerge="1">
                  <a:txBody>
                    <a:bodyPr/>
                    <a:lstStyle/>
                    <a:p>
                      <a:pPr marL="285750" indent="-285750" algn="l">
                        <a:buFont typeface="Arial" panose="020B0604020202020204" pitchFamily="34" charset="0"/>
                        <a:buChar char="•"/>
                      </a:pPr>
                      <a:endParaRPr kumimoji="1" lang="ja-JP" altLang="en-US" sz="1400" dirty="0"/>
                    </a:p>
                  </a:txBody>
                  <a:tcPr anchor="ctr"/>
                </a:tc>
                <a:extLst>
                  <a:ext uri="{0D108BD9-81ED-4DB2-BD59-A6C34878D82A}">
                    <a16:rowId xmlns:a16="http://schemas.microsoft.com/office/drawing/2014/main" val="1374528857"/>
                  </a:ext>
                </a:extLst>
              </a:tr>
              <a:tr h="1405374">
                <a:tc vMerge="1">
                  <a:txBody>
                    <a:bodyPr/>
                    <a:lstStyle/>
                    <a:p>
                      <a:pPr marL="285750" indent="-285750" algn="l">
                        <a:buFont typeface="Arial" panose="020B0604020202020204" pitchFamily="34" charset="0"/>
                        <a:buChar char="•"/>
                      </a:pPr>
                      <a:endParaRPr kumimoji="1" lang="ja-JP" altLang="en-US" sz="1400" dirty="0"/>
                    </a:p>
                  </a:txBody>
                  <a:tcPr anchor="ctr"/>
                </a:tc>
                <a:tc>
                  <a:txBody>
                    <a:bodyPr/>
                    <a:lstStyle/>
                    <a:p>
                      <a:pPr marL="0" indent="0" algn="ctr">
                        <a:buFont typeface="Arial" panose="020B0604020202020204" pitchFamily="34" charset="0"/>
                        <a:buNone/>
                      </a:pPr>
                      <a:r>
                        <a:rPr kumimoji="1" lang="ja-JP" altLang="en-US" sz="2400" b="1" dirty="0"/>
                        <a:t>活動の力点</a:t>
                      </a:r>
                    </a:p>
                  </a:txBody>
                  <a:tcPr marL="121920" marR="121920" marT="60960" marB="60960" anchor="ctr">
                    <a:lnR w="12700" cap="flat" cmpd="sng" algn="ctr">
                      <a:solidFill>
                        <a:schemeClr val="bg1"/>
                      </a:solidFill>
                      <a:prstDash val="solid"/>
                      <a:round/>
                      <a:headEnd type="none" w="med" len="med"/>
                      <a:tailEnd type="none" w="med" len="med"/>
                    </a:lnR>
                  </a:tcPr>
                </a:tc>
                <a:tc>
                  <a:txBody>
                    <a:bodyPr/>
                    <a:lstStyle/>
                    <a:p>
                      <a:pPr marL="285750" indent="-285750" algn="l">
                        <a:buFont typeface="Arial" panose="020B0604020202020204" pitchFamily="34" charset="0"/>
                        <a:buChar char="•"/>
                      </a:pPr>
                      <a:r>
                        <a:rPr kumimoji="1" lang="ja-JP" altLang="en-US" sz="2000" b="1" dirty="0"/>
                        <a:t>多様な活動ができていたが、「意思」に欠けていた</a:t>
                      </a:r>
                      <a:endParaRPr kumimoji="1" lang="en-US" altLang="ja-JP" sz="2000" b="1" dirty="0"/>
                    </a:p>
                    <a:p>
                      <a:pPr marL="0" indent="0" algn="l">
                        <a:buFont typeface="Arial" panose="020B0604020202020204" pitchFamily="34" charset="0"/>
                        <a:buNone/>
                      </a:pPr>
                      <a:r>
                        <a:rPr kumimoji="1" lang="ja-JP" altLang="en-US" sz="2000" b="1" dirty="0"/>
                        <a:t>　（どのような支援をするクラブか、という意思）</a:t>
                      </a:r>
                      <a:endParaRPr kumimoji="1" lang="en-US" altLang="ja-JP" sz="2000" b="1" dirty="0"/>
                    </a:p>
                    <a:p>
                      <a:pPr marL="285750" indent="-285750" algn="l">
                        <a:buFont typeface="Arial" panose="020B0604020202020204" pitchFamily="34" charset="0"/>
                        <a:buChar char="•"/>
                      </a:pPr>
                      <a:r>
                        <a:rPr kumimoji="1" lang="ja-JP" altLang="en-US" sz="2000" b="1" dirty="0"/>
                        <a:t>「意思」に基づいた複数年の方向性という視点が欠けていた</a:t>
                      </a:r>
                    </a:p>
                  </a:txBody>
                  <a:tcPr marL="121920" marR="121920" marT="60960" marB="60960" anchor="ctr">
                    <a:lnL w="12700" cap="flat" cmpd="sng" algn="ctr">
                      <a:solidFill>
                        <a:schemeClr val="bg1"/>
                      </a:solidFill>
                      <a:prstDash val="solid"/>
                      <a:round/>
                      <a:headEnd type="none" w="med" len="med"/>
                      <a:tailEnd type="none" w="med" len="med"/>
                    </a:lnL>
                  </a:tcPr>
                </a:tc>
                <a:tc vMerge="1">
                  <a:txBody>
                    <a:bodyPr/>
                    <a:lstStyle/>
                    <a:p>
                      <a:pPr marL="285750" indent="-285750" algn="l">
                        <a:buFont typeface="Arial" panose="020B0604020202020204" pitchFamily="34" charset="0"/>
                        <a:buChar char="•"/>
                      </a:pPr>
                      <a:endParaRPr kumimoji="1" lang="ja-JP" altLang="en-US" sz="1400" dirty="0"/>
                    </a:p>
                  </a:txBody>
                  <a:tcPr anchor="ctr"/>
                </a:tc>
                <a:extLst>
                  <a:ext uri="{0D108BD9-81ED-4DB2-BD59-A6C34878D82A}">
                    <a16:rowId xmlns:a16="http://schemas.microsoft.com/office/drawing/2014/main" val="2752252090"/>
                  </a:ext>
                </a:extLst>
              </a:tr>
              <a:tr h="1087492">
                <a:tc vMerge="1">
                  <a:txBody>
                    <a:bodyPr/>
                    <a:lstStyle/>
                    <a:p>
                      <a:pPr marL="285750" indent="-285750" algn="l">
                        <a:buFont typeface="Arial" panose="020B0604020202020204" pitchFamily="34" charset="0"/>
                        <a:buChar char="•"/>
                      </a:pPr>
                      <a:endParaRPr kumimoji="1" lang="ja-JP" altLang="en-US" sz="1400" dirty="0"/>
                    </a:p>
                  </a:txBody>
                  <a:tcPr anchor="ctr"/>
                </a:tc>
                <a:tc>
                  <a:txBody>
                    <a:bodyPr/>
                    <a:lstStyle/>
                    <a:p>
                      <a:pPr marL="0" indent="0" algn="ctr">
                        <a:buFont typeface="Arial" panose="020B0604020202020204" pitchFamily="34" charset="0"/>
                        <a:buNone/>
                      </a:pPr>
                      <a:r>
                        <a:rPr kumimoji="1" lang="ja-JP" altLang="en-US" sz="2400" b="1" dirty="0"/>
                        <a:t>例会などの活動</a:t>
                      </a:r>
                    </a:p>
                  </a:txBody>
                  <a:tcPr marL="121920" marR="121920" marT="60960" marB="60960" anchor="ctr">
                    <a:lnR w="12700" cap="flat" cmpd="sng" algn="ctr">
                      <a:solidFill>
                        <a:schemeClr val="bg1"/>
                      </a:solidFill>
                      <a:prstDash val="solid"/>
                      <a:round/>
                      <a:headEnd type="none" w="med" len="med"/>
                      <a:tailEnd type="none" w="med" len="med"/>
                    </a:lnR>
                  </a:tcPr>
                </a:tc>
                <a:tc>
                  <a:txBody>
                    <a:bodyPr/>
                    <a:lstStyle/>
                    <a:p>
                      <a:pPr marL="285750" indent="-285750" algn="l">
                        <a:buFont typeface="Arial" panose="020B0604020202020204" pitchFamily="34" charset="0"/>
                        <a:buChar char="•"/>
                      </a:pPr>
                      <a:r>
                        <a:rPr kumimoji="1" lang="ja-JP" altLang="en-US" sz="2000" b="1" dirty="0"/>
                        <a:t>例会時のテーブルや委員会に年代の偏りがある（多様性に欠ける）</a:t>
                      </a:r>
                      <a:endParaRPr kumimoji="1" lang="en-US" altLang="ja-JP" sz="2000" b="1" dirty="0"/>
                    </a:p>
                    <a:p>
                      <a:pPr marL="285750" indent="-285750" algn="l">
                        <a:buFont typeface="Arial" panose="020B0604020202020204" pitchFamily="34" charset="0"/>
                        <a:buChar char="•"/>
                      </a:pPr>
                      <a:r>
                        <a:rPr kumimoji="1" lang="ja-JP" altLang="en-US" sz="2000" b="1" dirty="0"/>
                        <a:t>若い世代や女性の活動への参画を促す仕組みが欠けていた</a:t>
                      </a:r>
                      <a:endParaRPr kumimoji="1" lang="en-US" altLang="ja-JP" sz="2000" b="1" dirty="0"/>
                    </a:p>
                  </a:txBody>
                  <a:tcPr marL="121920" marR="121920" marT="60960" marB="60960" anchor="ctr">
                    <a:lnL w="12700" cap="flat" cmpd="sng" algn="ctr">
                      <a:solidFill>
                        <a:schemeClr val="bg1"/>
                      </a:solidFill>
                      <a:prstDash val="solid"/>
                      <a:round/>
                      <a:headEnd type="none" w="med" len="med"/>
                      <a:tailEnd type="none" w="med" len="med"/>
                    </a:lnL>
                  </a:tcPr>
                </a:tc>
                <a:tc vMerge="1">
                  <a:txBody>
                    <a:bodyPr/>
                    <a:lstStyle/>
                    <a:p>
                      <a:pPr marL="285750" indent="-285750" algn="l">
                        <a:buFont typeface="Arial" panose="020B0604020202020204" pitchFamily="34" charset="0"/>
                        <a:buChar char="•"/>
                      </a:pPr>
                      <a:endParaRPr kumimoji="1" lang="ja-JP" altLang="en-US" sz="1400" dirty="0"/>
                    </a:p>
                  </a:txBody>
                  <a:tcPr anchor="ctr"/>
                </a:tc>
                <a:extLst>
                  <a:ext uri="{0D108BD9-81ED-4DB2-BD59-A6C34878D82A}">
                    <a16:rowId xmlns:a16="http://schemas.microsoft.com/office/drawing/2014/main" val="272368873"/>
                  </a:ext>
                </a:extLst>
              </a:tr>
              <a:tr h="1078798">
                <a:tc vMerge="1">
                  <a:txBody>
                    <a:bodyPr/>
                    <a:lstStyle/>
                    <a:p>
                      <a:pPr marL="285750" indent="-285750" algn="l">
                        <a:buFont typeface="Arial" panose="020B0604020202020204" pitchFamily="34" charset="0"/>
                        <a:buChar char="•"/>
                      </a:pPr>
                      <a:endParaRPr kumimoji="1" lang="ja-JP" altLang="en-US" sz="1400" dirty="0"/>
                    </a:p>
                  </a:txBody>
                  <a:tcPr anchor="ctr"/>
                </a:tc>
                <a:tc>
                  <a:txBody>
                    <a:bodyPr/>
                    <a:lstStyle/>
                    <a:p>
                      <a:pPr marL="0" indent="0" algn="ctr">
                        <a:buFont typeface="Arial" panose="020B0604020202020204" pitchFamily="34" charset="0"/>
                        <a:buNone/>
                      </a:pPr>
                      <a:r>
                        <a:rPr kumimoji="1" lang="ja-JP" altLang="en-US" sz="2800" b="1" dirty="0">
                          <a:solidFill>
                            <a:srgbClr val="FF0000"/>
                          </a:solidFill>
                        </a:rPr>
                        <a:t>クラブ</a:t>
                      </a:r>
                      <a:endParaRPr kumimoji="1" lang="en-US" altLang="ja-JP" sz="2800" b="1" dirty="0">
                        <a:solidFill>
                          <a:srgbClr val="FF0000"/>
                        </a:solidFill>
                      </a:endParaRPr>
                    </a:p>
                    <a:p>
                      <a:pPr marL="0" indent="0" algn="ctr">
                        <a:buFont typeface="Arial" panose="020B0604020202020204" pitchFamily="34" charset="0"/>
                        <a:buNone/>
                      </a:pPr>
                      <a:r>
                        <a:rPr kumimoji="1" lang="ja-JP" altLang="en-US" sz="2800" b="1" dirty="0">
                          <a:solidFill>
                            <a:srgbClr val="FF0000"/>
                          </a:solidFill>
                        </a:rPr>
                        <a:t>会員教育</a:t>
                      </a:r>
                    </a:p>
                  </a:txBody>
                  <a:tcPr marL="121920" marR="121920" marT="60960" marB="60960" anchor="ctr">
                    <a:lnR w="12700" cap="flat" cmpd="sng" algn="ctr">
                      <a:solidFill>
                        <a:schemeClr val="bg1"/>
                      </a:solidFill>
                      <a:prstDash val="solid"/>
                      <a:round/>
                      <a:headEnd type="none" w="med" len="med"/>
                      <a:tailEnd type="none" w="med" len="med"/>
                    </a:lnR>
                  </a:tcPr>
                </a:tc>
                <a:tc>
                  <a:txBody>
                    <a:bodyPr/>
                    <a:lstStyle/>
                    <a:p>
                      <a:pPr marL="285750" indent="-285750" algn="l">
                        <a:buFont typeface="Arial" panose="020B0604020202020204" pitchFamily="34" charset="0"/>
                        <a:buChar char="•"/>
                      </a:pPr>
                      <a:r>
                        <a:rPr kumimoji="1" lang="ja-JP" altLang="en-US" sz="2400" b="1" dirty="0">
                          <a:solidFill>
                            <a:srgbClr val="FF0000"/>
                          </a:solidFill>
                        </a:rPr>
                        <a:t>新入会員への教育やフォローが欠けていた</a:t>
                      </a:r>
                      <a:endParaRPr kumimoji="1" lang="en-US" altLang="ja-JP" sz="2400" b="1" dirty="0">
                        <a:solidFill>
                          <a:srgbClr val="FF0000"/>
                        </a:solidFill>
                      </a:endParaRPr>
                    </a:p>
                  </a:txBody>
                  <a:tcPr marL="121920" marR="121920" marT="60960" marB="60960" anchor="ctr">
                    <a:lnL w="12700" cap="flat" cmpd="sng" algn="ctr">
                      <a:solidFill>
                        <a:schemeClr val="bg1"/>
                      </a:solidFill>
                      <a:prstDash val="solid"/>
                      <a:round/>
                      <a:headEnd type="none" w="med" len="med"/>
                      <a:tailEnd type="none" w="med" len="med"/>
                    </a:lnL>
                  </a:tcPr>
                </a:tc>
                <a:tc vMerge="1">
                  <a:txBody>
                    <a:bodyPr/>
                    <a:lstStyle/>
                    <a:p>
                      <a:pPr marL="285750" indent="-285750" algn="l">
                        <a:buFont typeface="Arial" panose="020B0604020202020204" pitchFamily="34" charset="0"/>
                        <a:buChar char="•"/>
                      </a:pPr>
                      <a:endParaRPr kumimoji="1" lang="ja-JP" altLang="en-US" sz="1400" dirty="0"/>
                    </a:p>
                  </a:txBody>
                  <a:tcPr anchor="ctr"/>
                </a:tc>
                <a:extLst>
                  <a:ext uri="{0D108BD9-81ED-4DB2-BD59-A6C34878D82A}">
                    <a16:rowId xmlns:a16="http://schemas.microsoft.com/office/drawing/2014/main" val="1321959533"/>
                  </a:ext>
                </a:extLst>
              </a:tr>
            </a:tbl>
          </a:graphicData>
        </a:graphic>
      </p:graphicFrame>
      <p:sp>
        <p:nvSpPr>
          <p:cNvPr id="2" name="右矢印 4">
            <a:extLst>
              <a:ext uri="{FF2B5EF4-FFF2-40B4-BE49-F238E27FC236}">
                <a16:creationId xmlns:a16="http://schemas.microsoft.com/office/drawing/2014/main" id="{12C1D76D-6EC0-47D6-A82A-0D4694892162}"/>
              </a:ext>
            </a:extLst>
          </p:cNvPr>
          <p:cNvSpPr>
            <a:spLocks noChangeArrowheads="1"/>
          </p:cNvSpPr>
          <p:nvPr/>
        </p:nvSpPr>
        <p:spPr bwMode="auto">
          <a:xfrm>
            <a:off x="924262" y="1506901"/>
            <a:ext cx="765041" cy="710395"/>
          </a:xfrm>
          <a:prstGeom prst="rightArrow">
            <a:avLst>
              <a:gd name="adj1" fmla="val 50000"/>
              <a:gd name="adj2" fmla="val 55676"/>
            </a:avLst>
          </a:prstGeom>
          <a:solidFill>
            <a:srgbClr val="C00000"/>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lgn="ctr">
                <a:solidFill>
                  <a:srgbClr val="000000"/>
                </a:solidFill>
                <a:round/>
                <a:headEnd/>
                <a:tailEnd/>
              </a14:hiddenLine>
            </a:ext>
          </a:extLst>
        </p:spPr>
        <p:txBody>
          <a:bodyPr wrap="none" anchor="ctr" anchorCtr="1"/>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eaLnBrk="1" hangingPunct="1">
              <a:spcBef>
                <a:spcPct val="25000"/>
              </a:spcBef>
            </a:pPr>
            <a:endParaRPr lang="ja-JP" altLang="en-US" sz="1867" dirty="0">
              <a:solidFill>
                <a:srgbClr val="FFFF00"/>
              </a:solidFill>
            </a:endParaRPr>
          </a:p>
        </p:txBody>
      </p:sp>
      <p:sp>
        <p:nvSpPr>
          <p:cNvPr id="9" name="右矢印 4">
            <a:extLst>
              <a:ext uri="{FF2B5EF4-FFF2-40B4-BE49-F238E27FC236}">
                <a16:creationId xmlns:a16="http://schemas.microsoft.com/office/drawing/2014/main" id="{28B791A0-AE7F-4B95-98E5-D44FABA414E8}"/>
              </a:ext>
            </a:extLst>
          </p:cNvPr>
          <p:cNvSpPr>
            <a:spLocks noChangeArrowheads="1"/>
          </p:cNvSpPr>
          <p:nvPr/>
        </p:nvSpPr>
        <p:spPr bwMode="auto">
          <a:xfrm>
            <a:off x="9871334" y="1572214"/>
            <a:ext cx="765041" cy="710395"/>
          </a:xfrm>
          <a:prstGeom prst="rightArrow">
            <a:avLst>
              <a:gd name="adj1" fmla="val 50000"/>
              <a:gd name="adj2" fmla="val 55676"/>
            </a:avLst>
          </a:prstGeom>
          <a:solidFill>
            <a:srgbClr val="C00000"/>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lgn="ctr">
                <a:solidFill>
                  <a:srgbClr val="000000"/>
                </a:solidFill>
                <a:round/>
                <a:headEnd/>
                <a:tailEnd/>
              </a14:hiddenLine>
            </a:ext>
          </a:extLst>
        </p:spPr>
        <p:txBody>
          <a:bodyPr wrap="none" anchor="ctr" anchorCtr="1"/>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eaLnBrk="1" hangingPunct="1">
              <a:spcBef>
                <a:spcPct val="25000"/>
              </a:spcBef>
            </a:pPr>
            <a:endParaRPr lang="ja-JP" altLang="en-US" sz="1867" dirty="0">
              <a:solidFill>
                <a:srgbClr val="FFFF00"/>
              </a:solidFill>
            </a:endParaRPr>
          </a:p>
        </p:txBody>
      </p:sp>
      <p:sp>
        <p:nvSpPr>
          <p:cNvPr id="10" name="正方形/長方形 9">
            <a:extLst>
              <a:ext uri="{FF2B5EF4-FFF2-40B4-BE49-F238E27FC236}">
                <a16:creationId xmlns:a16="http://schemas.microsoft.com/office/drawing/2014/main" id="{560F88D4-2788-485E-973F-9C56CF1B38B9}"/>
              </a:ext>
            </a:extLst>
          </p:cNvPr>
          <p:cNvSpPr/>
          <p:nvPr/>
        </p:nvSpPr>
        <p:spPr>
          <a:xfrm>
            <a:off x="1426128" y="5729681"/>
            <a:ext cx="8825219" cy="103026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p>
        </p:txBody>
      </p:sp>
    </p:spTree>
    <p:extLst>
      <p:ext uri="{BB962C8B-B14F-4D97-AF65-F5344CB8AC3E}">
        <p14:creationId xmlns:p14="http://schemas.microsoft.com/office/powerpoint/2010/main" val="336674777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9112" y="131335"/>
            <a:ext cx="12192003" cy="646331"/>
          </a:xfrm>
          <a:prstGeom prst="rect">
            <a:avLst/>
          </a:prstGeom>
          <a:noFill/>
        </p:spPr>
        <p:txBody>
          <a:bodyPr wrap="square" rtlCol="0">
            <a:spAutoFit/>
          </a:bodyPr>
          <a:lstStyle/>
          <a:p>
            <a:r>
              <a:rPr lang="ja-JP" altLang="en-US" sz="3600" b="1" dirty="0">
                <a:latin typeface="メイリオ" panose="020B0604030504040204" pitchFamily="50" charset="-128"/>
                <a:ea typeface="メイリオ" panose="020B0604030504040204" pitchFamily="50" charset="-128"/>
              </a:rPr>
              <a:t>戦略実現施策について（計画当初の方向性）</a:t>
            </a:r>
            <a:endParaRPr lang="zh-CN" altLang="en-US" sz="3600" dirty="0">
              <a:latin typeface="メイリオ" panose="020B0604030504040204" pitchFamily="50" charset="-128"/>
              <a:ea typeface="メイリオ" panose="020B0604030504040204" pitchFamily="50" charset="-128"/>
            </a:endParaRPr>
          </a:p>
        </p:txBody>
      </p:sp>
      <p:sp>
        <p:nvSpPr>
          <p:cNvPr id="7" name="コンテンツ プレースホルダ 2">
            <a:extLst>
              <a:ext uri="{FF2B5EF4-FFF2-40B4-BE49-F238E27FC236}">
                <a16:creationId xmlns:a16="http://schemas.microsoft.com/office/drawing/2014/main" id="{EF3207F0-6A08-41ED-93C2-6317809A9F9F}"/>
              </a:ext>
            </a:extLst>
          </p:cNvPr>
          <p:cNvSpPr txBox="1">
            <a:spLocks/>
          </p:cNvSpPr>
          <p:nvPr/>
        </p:nvSpPr>
        <p:spPr bwMode="auto">
          <a:xfrm>
            <a:off x="387126" y="626655"/>
            <a:ext cx="11402244" cy="325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77800" indent="-177800" algn="just" defTabSz="1022350" rtl="0" eaLnBrk="0" fontAlgn="base" hangingPunct="0">
              <a:spcBef>
                <a:spcPct val="0"/>
              </a:spcBef>
              <a:spcAft>
                <a:spcPct val="0"/>
              </a:spcAft>
              <a:buClr>
                <a:schemeClr val="accent1"/>
              </a:buClr>
              <a:buSzPct val="80000"/>
              <a:buFont typeface="Wingdings" panose="05000000000000000000" pitchFamily="2" charset="2"/>
              <a:buChar char="n"/>
              <a:defRPr sz="1600">
                <a:solidFill>
                  <a:schemeClr val="tx1"/>
                </a:solidFill>
                <a:latin typeface="+mn-lt"/>
                <a:ea typeface="+mn-ea"/>
                <a:cs typeface="+mn-cs"/>
              </a:defRPr>
            </a:lvl1pPr>
            <a:lvl2pPr marL="585788" indent="-228600" algn="just" defTabSz="1022350" rtl="0" eaLnBrk="0" fontAlgn="base" hangingPunct="0">
              <a:spcBef>
                <a:spcPct val="0"/>
              </a:spcBef>
              <a:spcAft>
                <a:spcPct val="0"/>
              </a:spcAft>
              <a:buClr>
                <a:srgbClr val="074B88"/>
              </a:buClr>
              <a:buSzPct val="80000"/>
              <a:buFont typeface="Wingdings" panose="05000000000000000000" pitchFamily="2" charset="2"/>
              <a:buChar char="n"/>
              <a:defRPr sz="1400">
                <a:solidFill>
                  <a:schemeClr val="tx1"/>
                </a:solidFill>
                <a:latin typeface="+mn-lt"/>
                <a:ea typeface="+mn-ea"/>
              </a:defRPr>
            </a:lvl2pPr>
            <a:lvl3pPr marL="993775" indent="-228600" algn="just" defTabSz="1022350" rtl="0" eaLnBrk="0" fontAlgn="base" hangingPunct="0">
              <a:spcBef>
                <a:spcPct val="0"/>
              </a:spcBef>
              <a:spcAft>
                <a:spcPct val="0"/>
              </a:spcAft>
              <a:buClr>
                <a:srgbClr val="074B88"/>
              </a:buClr>
              <a:buSzPct val="80000"/>
              <a:buFont typeface="Wingdings" panose="05000000000000000000" pitchFamily="2" charset="2"/>
              <a:buChar char="q"/>
              <a:defRPr sz="1400">
                <a:solidFill>
                  <a:schemeClr val="tx1"/>
                </a:solidFill>
                <a:latin typeface="+mn-lt"/>
                <a:ea typeface="+mn-ea"/>
              </a:defRPr>
            </a:lvl3pPr>
            <a:lvl4pPr marL="1401763" indent="-228600" algn="just" defTabSz="1022350" rtl="0" eaLnBrk="0" fontAlgn="base" hangingPunct="0">
              <a:spcBef>
                <a:spcPct val="0"/>
              </a:spcBef>
              <a:spcAft>
                <a:spcPct val="0"/>
              </a:spcAft>
              <a:buClr>
                <a:srgbClr val="074B88"/>
              </a:buClr>
              <a:buSzPct val="80000"/>
              <a:buFont typeface="Arial" panose="020B0604020202020204" pitchFamily="34" charset="0"/>
              <a:buChar char="─"/>
              <a:defRPr sz="1400">
                <a:solidFill>
                  <a:schemeClr val="tx1"/>
                </a:solidFill>
                <a:latin typeface="+mn-lt"/>
                <a:ea typeface="+mn-ea"/>
              </a:defRPr>
            </a:lvl4pPr>
            <a:lvl5pPr marL="18097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5pPr>
            <a:lvl6pPr marL="22669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6pPr>
            <a:lvl7pPr marL="27241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7pPr>
            <a:lvl8pPr marL="31813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8pPr>
            <a:lvl9pPr marL="36385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9pPr>
          </a:lstStyle>
          <a:p>
            <a:pPr marL="237061" indent="-237061" defTabSz="1363099">
              <a:buClr>
                <a:srgbClr val="1F497D"/>
              </a:buClr>
              <a:defRPr/>
            </a:pPr>
            <a:r>
              <a:rPr lang="ja-JP" altLang="en-US" sz="2133" kern="0" dirty="0">
                <a:solidFill>
                  <a:sysClr val="windowText" lastClr="000000"/>
                </a:solidFill>
                <a:latin typeface="Lucida Sans Unicode"/>
                <a:ea typeface="ＭＳ Ｐゴシック" panose="020B0600070205080204" pitchFamily="50" charset="-128"/>
              </a:rPr>
              <a:t>課題を克服し、将来像に近づくための施策（全般）を以下に記す。</a:t>
            </a:r>
            <a:endParaRPr lang="en-US" altLang="ja-JP" sz="2133" kern="0" dirty="0">
              <a:solidFill>
                <a:sysClr val="windowText" lastClr="000000"/>
              </a:solidFill>
              <a:latin typeface="Lucida Sans Unicode"/>
              <a:ea typeface="ＭＳ Ｐゴシック" panose="020B0600070205080204" pitchFamily="50" charset="-128"/>
            </a:endParaRPr>
          </a:p>
        </p:txBody>
      </p:sp>
      <p:sp>
        <p:nvSpPr>
          <p:cNvPr id="12" name="Rectangle 5">
            <a:extLst>
              <a:ext uri="{FF2B5EF4-FFF2-40B4-BE49-F238E27FC236}">
                <a16:creationId xmlns:a16="http://schemas.microsoft.com/office/drawing/2014/main" id="{3A44E87F-6D4E-4E9E-AAF8-EFD1F9685E68}"/>
              </a:ext>
            </a:extLst>
          </p:cNvPr>
          <p:cNvSpPr>
            <a:spLocks noChangeArrowheads="1"/>
          </p:cNvSpPr>
          <p:nvPr/>
        </p:nvSpPr>
        <p:spPr bwMode="auto">
          <a:xfrm>
            <a:off x="1730310" y="1451704"/>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a:solidFill>
                  <a:schemeClr val="tx2"/>
                </a:solidFill>
              </a:rPr>
              <a:t>高い</a:t>
            </a:r>
          </a:p>
        </p:txBody>
      </p:sp>
      <p:sp>
        <p:nvSpPr>
          <p:cNvPr id="14" name="Rectangle 6">
            <a:extLst>
              <a:ext uri="{FF2B5EF4-FFF2-40B4-BE49-F238E27FC236}">
                <a16:creationId xmlns:a16="http://schemas.microsoft.com/office/drawing/2014/main" id="{B15E09AA-CB05-45C0-A9DA-CB3732BE06B7}"/>
              </a:ext>
            </a:extLst>
          </p:cNvPr>
          <p:cNvSpPr>
            <a:spLocks noChangeArrowheads="1"/>
          </p:cNvSpPr>
          <p:nvPr/>
        </p:nvSpPr>
        <p:spPr bwMode="auto">
          <a:xfrm>
            <a:off x="1749728" y="5583933"/>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a:solidFill>
                  <a:schemeClr val="tx2"/>
                </a:solidFill>
              </a:rPr>
              <a:t>低い</a:t>
            </a:r>
          </a:p>
        </p:txBody>
      </p:sp>
      <p:sp>
        <p:nvSpPr>
          <p:cNvPr id="16" name="Line 7">
            <a:extLst>
              <a:ext uri="{FF2B5EF4-FFF2-40B4-BE49-F238E27FC236}">
                <a16:creationId xmlns:a16="http://schemas.microsoft.com/office/drawing/2014/main" id="{5AD348E0-4F25-4E76-94EE-2A20DDB1B155}"/>
              </a:ext>
            </a:extLst>
          </p:cNvPr>
          <p:cNvSpPr>
            <a:spLocks noChangeShapeType="1"/>
          </p:cNvSpPr>
          <p:nvPr/>
        </p:nvSpPr>
        <p:spPr bwMode="auto">
          <a:xfrm>
            <a:off x="1956403" y="1734162"/>
            <a:ext cx="0" cy="3643719"/>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133"/>
          </a:p>
        </p:txBody>
      </p:sp>
      <p:sp>
        <p:nvSpPr>
          <p:cNvPr id="18" name="Rectangle 8">
            <a:extLst>
              <a:ext uri="{FF2B5EF4-FFF2-40B4-BE49-F238E27FC236}">
                <a16:creationId xmlns:a16="http://schemas.microsoft.com/office/drawing/2014/main" id="{BE83F855-131F-4947-9305-2FCC3F97FD42}"/>
              </a:ext>
            </a:extLst>
          </p:cNvPr>
          <p:cNvSpPr>
            <a:spLocks noChangeArrowheads="1"/>
          </p:cNvSpPr>
          <p:nvPr/>
        </p:nvSpPr>
        <p:spPr bwMode="auto">
          <a:xfrm>
            <a:off x="1446788" y="3193506"/>
            <a:ext cx="961802" cy="60337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lnSpc>
                <a:spcPct val="90000"/>
              </a:lnSpc>
              <a:spcBef>
                <a:spcPct val="30000"/>
              </a:spcBef>
            </a:pPr>
            <a:r>
              <a:rPr lang="ja-JP" altLang="en-US" sz="1867" dirty="0">
                <a:solidFill>
                  <a:schemeClr val="tx2"/>
                </a:solidFill>
              </a:rPr>
              <a:t>緊急性</a:t>
            </a:r>
            <a:endParaRPr lang="en-US" altLang="ja-JP" sz="1867" dirty="0">
              <a:solidFill>
                <a:schemeClr val="tx2"/>
              </a:solidFill>
            </a:endParaRPr>
          </a:p>
          <a:p>
            <a:pPr algn="ctr">
              <a:lnSpc>
                <a:spcPct val="90000"/>
              </a:lnSpc>
              <a:spcBef>
                <a:spcPct val="30000"/>
              </a:spcBef>
            </a:pPr>
            <a:r>
              <a:rPr lang="ja-JP" altLang="en-US" sz="1867" dirty="0">
                <a:solidFill>
                  <a:schemeClr val="tx2"/>
                </a:solidFill>
              </a:rPr>
              <a:t>（即効性）</a:t>
            </a:r>
            <a:endParaRPr lang="en-US" altLang="ja-JP" sz="1867" dirty="0">
              <a:solidFill>
                <a:schemeClr val="tx2"/>
              </a:solidFill>
            </a:endParaRPr>
          </a:p>
        </p:txBody>
      </p:sp>
      <p:sp>
        <p:nvSpPr>
          <p:cNvPr id="20" name="Line 9">
            <a:extLst>
              <a:ext uri="{FF2B5EF4-FFF2-40B4-BE49-F238E27FC236}">
                <a16:creationId xmlns:a16="http://schemas.microsoft.com/office/drawing/2014/main" id="{6B7CE17F-079A-462C-96C4-BD2F342F9083}"/>
              </a:ext>
            </a:extLst>
          </p:cNvPr>
          <p:cNvSpPr>
            <a:spLocks noChangeShapeType="1"/>
          </p:cNvSpPr>
          <p:nvPr/>
        </p:nvSpPr>
        <p:spPr bwMode="auto">
          <a:xfrm flipH="1">
            <a:off x="2623711" y="5990934"/>
            <a:ext cx="8062219" cy="64351"/>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133"/>
          </a:p>
        </p:txBody>
      </p:sp>
      <p:sp>
        <p:nvSpPr>
          <p:cNvPr id="22" name="Rectangle 10">
            <a:extLst>
              <a:ext uri="{FF2B5EF4-FFF2-40B4-BE49-F238E27FC236}">
                <a16:creationId xmlns:a16="http://schemas.microsoft.com/office/drawing/2014/main" id="{843831B0-4A86-4245-AAA8-E69FC49BCFDA}"/>
              </a:ext>
            </a:extLst>
          </p:cNvPr>
          <p:cNvSpPr>
            <a:spLocks noChangeArrowheads="1"/>
          </p:cNvSpPr>
          <p:nvPr/>
        </p:nvSpPr>
        <p:spPr bwMode="auto">
          <a:xfrm>
            <a:off x="2054255" y="5914057"/>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dirty="0">
                <a:solidFill>
                  <a:schemeClr val="tx2"/>
                </a:solidFill>
              </a:rPr>
              <a:t>低い</a:t>
            </a:r>
          </a:p>
        </p:txBody>
      </p:sp>
      <p:sp>
        <p:nvSpPr>
          <p:cNvPr id="24" name="Rectangle 11">
            <a:extLst>
              <a:ext uri="{FF2B5EF4-FFF2-40B4-BE49-F238E27FC236}">
                <a16:creationId xmlns:a16="http://schemas.microsoft.com/office/drawing/2014/main" id="{EB9AF5D9-8B3C-4624-82E1-DC0FD6E15769}"/>
              </a:ext>
            </a:extLst>
          </p:cNvPr>
          <p:cNvSpPr>
            <a:spLocks noChangeArrowheads="1"/>
          </p:cNvSpPr>
          <p:nvPr/>
        </p:nvSpPr>
        <p:spPr bwMode="auto">
          <a:xfrm>
            <a:off x="5869060" y="5932125"/>
            <a:ext cx="1923604" cy="28732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dirty="0">
                <a:solidFill>
                  <a:schemeClr val="tx2"/>
                </a:solidFill>
              </a:rPr>
              <a:t>重要性（影響範囲）</a:t>
            </a:r>
          </a:p>
        </p:txBody>
      </p:sp>
      <p:sp>
        <p:nvSpPr>
          <p:cNvPr id="26" name="Rectangle 12">
            <a:extLst>
              <a:ext uri="{FF2B5EF4-FFF2-40B4-BE49-F238E27FC236}">
                <a16:creationId xmlns:a16="http://schemas.microsoft.com/office/drawing/2014/main" id="{650912FA-C10D-4079-A766-BDCA4309E643}"/>
              </a:ext>
            </a:extLst>
          </p:cNvPr>
          <p:cNvSpPr>
            <a:spLocks noChangeArrowheads="1"/>
          </p:cNvSpPr>
          <p:nvPr/>
        </p:nvSpPr>
        <p:spPr bwMode="auto">
          <a:xfrm>
            <a:off x="10767394" y="5917586"/>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dirty="0">
                <a:solidFill>
                  <a:schemeClr val="tx2"/>
                </a:solidFill>
              </a:rPr>
              <a:t>高い</a:t>
            </a:r>
          </a:p>
        </p:txBody>
      </p:sp>
      <p:graphicFrame>
        <p:nvGraphicFramePr>
          <p:cNvPr id="40" name="表 40">
            <a:extLst>
              <a:ext uri="{FF2B5EF4-FFF2-40B4-BE49-F238E27FC236}">
                <a16:creationId xmlns:a16="http://schemas.microsoft.com/office/drawing/2014/main" id="{4EDC3263-E691-420A-AA00-86BDF8EC0667}"/>
              </a:ext>
            </a:extLst>
          </p:cNvPr>
          <p:cNvGraphicFramePr>
            <a:graphicFrameLocks noGrp="1"/>
          </p:cNvGraphicFramePr>
          <p:nvPr>
            <p:extLst>
              <p:ext uri="{D42A27DB-BD31-4B8C-83A1-F6EECF244321}">
                <p14:modId xmlns:p14="http://schemas.microsoft.com/office/powerpoint/2010/main" val="442034762"/>
              </p:ext>
            </p:extLst>
          </p:nvPr>
        </p:nvGraphicFramePr>
        <p:xfrm>
          <a:off x="2466019" y="1092489"/>
          <a:ext cx="9291697" cy="4676940"/>
        </p:xfrm>
        <a:graphic>
          <a:graphicData uri="http://schemas.openxmlformats.org/drawingml/2006/table">
            <a:tbl>
              <a:tblPr firstRow="1" bandRow="1">
                <a:tableStyleId>{5C22544A-7EE6-4342-B048-85BDC9FD1C3A}</a:tableStyleId>
              </a:tblPr>
              <a:tblGrid>
                <a:gridCol w="4622439">
                  <a:extLst>
                    <a:ext uri="{9D8B030D-6E8A-4147-A177-3AD203B41FA5}">
                      <a16:colId xmlns:a16="http://schemas.microsoft.com/office/drawing/2014/main" val="1839648382"/>
                    </a:ext>
                  </a:extLst>
                </a:gridCol>
                <a:gridCol w="4669258">
                  <a:extLst>
                    <a:ext uri="{9D8B030D-6E8A-4147-A177-3AD203B41FA5}">
                      <a16:colId xmlns:a16="http://schemas.microsoft.com/office/drawing/2014/main" val="2810419001"/>
                    </a:ext>
                  </a:extLst>
                </a:gridCol>
              </a:tblGrid>
              <a:tr h="2282082">
                <a:tc>
                  <a:txBody>
                    <a:bodyPr/>
                    <a:lstStyle/>
                    <a:p>
                      <a:r>
                        <a:rPr kumimoji="1" lang="en-US" altLang="ja-JP" sz="2400" b="1" dirty="0">
                          <a:solidFill>
                            <a:schemeClr val="tx1"/>
                          </a:solidFill>
                        </a:rPr>
                        <a:t>3.</a:t>
                      </a:r>
                      <a:r>
                        <a:rPr kumimoji="1" lang="ja-JP" altLang="en-US" sz="2400" b="1" dirty="0">
                          <a:solidFill>
                            <a:schemeClr val="tx1"/>
                          </a:solidFill>
                        </a:rPr>
                        <a:t>人的多様性を持つ活動</a:t>
                      </a:r>
                      <a:endParaRPr kumimoji="1" lang="en-US" altLang="ja-JP" sz="2400" b="1" dirty="0">
                        <a:solidFill>
                          <a:schemeClr val="tx1"/>
                        </a:solidFill>
                      </a:endParaRPr>
                    </a:p>
                    <a:p>
                      <a:r>
                        <a:rPr kumimoji="1" lang="en-US" altLang="ja-JP" sz="2400" b="1" dirty="0">
                          <a:solidFill>
                            <a:schemeClr val="tx1"/>
                          </a:solidFill>
                        </a:rPr>
                        <a:t>- </a:t>
                      </a:r>
                      <a:r>
                        <a:rPr kumimoji="1" lang="ja-JP" altLang="en-US" sz="2400" b="1" dirty="0">
                          <a:solidFill>
                            <a:schemeClr val="tx1"/>
                          </a:solidFill>
                        </a:rPr>
                        <a:t>多様な年代の交流を持つ例会</a:t>
                      </a:r>
                      <a:endParaRPr kumimoji="1" lang="en-US" altLang="ja-JP" sz="2400" b="1" dirty="0">
                        <a:solidFill>
                          <a:schemeClr val="tx1"/>
                        </a:solidFill>
                      </a:endParaRPr>
                    </a:p>
                    <a:p>
                      <a:r>
                        <a:rPr kumimoji="1" lang="en-US" altLang="ja-JP" sz="2400" b="1" dirty="0">
                          <a:solidFill>
                            <a:schemeClr val="tx1"/>
                          </a:solidFill>
                        </a:rPr>
                        <a:t>- </a:t>
                      </a:r>
                      <a:r>
                        <a:rPr kumimoji="1" lang="ja-JP" altLang="en-US" sz="2400" b="1" dirty="0">
                          <a:solidFill>
                            <a:schemeClr val="tx1"/>
                          </a:solidFill>
                        </a:rPr>
                        <a:t>委員会ごとの年代の多様性</a:t>
                      </a:r>
                    </a:p>
                    <a:p>
                      <a:endParaRPr kumimoji="1" lang="ja-JP" altLang="en-US" sz="2400" b="1" dirty="0">
                        <a:solidFill>
                          <a:srgbClr val="FF0000"/>
                        </a:solidFill>
                      </a:endParaRPr>
                    </a:p>
                  </a:txBody>
                  <a:tcPr marL="121920" marR="121920" marT="60960" marB="60960">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r>
                        <a:rPr kumimoji="1" lang="en-US" altLang="ja-JP" sz="2400" b="1" dirty="0">
                          <a:solidFill>
                            <a:srgbClr val="FF0000"/>
                          </a:solidFill>
                        </a:rPr>
                        <a:t>4.</a:t>
                      </a:r>
                      <a:r>
                        <a:rPr kumimoji="1" lang="ja-JP" altLang="en-US" sz="2400" b="1" dirty="0">
                          <a:solidFill>
                            <a:srgbClr val="FF0000"/>
                          </a:solidFill>
                        </a:rPr>
                        <a:t>新入会員の積極的フォロー</a:t>
                      </a:r>
                      <a:endParaRPr kumimoji="1" lang="en-US" altLang="ja-JP" sz="2400" b="1" dirty="0">
                        <a:solidFill>
                          <a:srgbClr val="FF0000"/>
                        </a:solidFill>
                      </a:endParaRPr>
                    </a:p>
                    <a:p>
                      <a:r>
                        <a:rPr kumimoji="1" lang="en-US" altLang="ja-JP" sz="2400" b="1" dirty="0">
                          <a:solidFill>
                            <a:srgbClr val="FF0000"/>
                          </a:solidFill>
                        </a:rPr>
                        <a:t>- </a:t>
                      </a:r>
                      <a:r>
                        <a:rPr kumimoji="1" lang="ja-JP" altLang="en-US" sz="2400" b="1" dirty="0">
                          <a:solidFill>
                            <a:srgbClr val="FF0000"/>
                          </a:solidFill>
                        </a:rPr>
                        <a:t>委員会活動への積極的参画</a:t>
                      </a:r>
                      <a:endParaRPr kumimoji="1" lang="en-US" altLang="ja-JP" sz="2400" b="1" dirty="0">
                        <a:solidFill>
                          <a:srgbClr val="FF0000"/>
                        </a:solidFill>
                      </a:endParaRPr>
                    </a:p>
                    <a:p>
                      <a:r>
                        <a:rPr kumimoji="1" lang="en-US" altLang="ja-JP" sz="2400" b="1" dirty="0">
                          <a:solidFill>
                            <a:srgbClr val="FF0000"/>
                          </a:solidFill>
                        </a:rPr>
                        <a:t>- </a:t>
                      </a:r>
                      <a:r>
                        <a:rPr kumimoji="1" lang="ja-JP" altLang="en-US" sz="2400" b="1" dirty="0">
                          <a:solidFill>
                            <a:srgbClr val="FF0000"/>
                          </a:solidFill>
                        </a:rPr>
                        <a:t>親睦委員に留まらない活動</a:t>
                      </a:r>
                      <a:endParaRPr kumimoji="1" lang="en-US" altLang="ja-JP" sz="2400" b="1" dirty="0">
                        <a:solidFill>
                          <a:srgbClr val="FF0000"/>
                        </a:solidFill>
                      </a:endParaRPr>
                    </a:p>
                    <a:p>
                      <a:r>
                        <a:rPr kumimoji="1" lang="en-US" altLang="ja-JP" sz="2400" b="1" dirty="0">
                          <a:solidFill>
                            <a:srgbClr val="FF0000"/>
                          </a:solidFill>
                        </a:rPr>
                        <a:t>  </a:t>
                      </a:r>
                      <a:r>
                        <a:rPr kumimoji="1" lang="ja-JP" altLang="en-US" sz="2400" b="1" dirty="0">
                          <a:solidFill>
                            <a:srgbClr val="FF0000"/>
                          </a:solidFill>
                        </a:rPr>
                        <a:t>参画</a:t>
                      </a:r>
                    </a:p>
                    <a:p>
                      <a:endParaRPr kumimoji="1" lang="ja-JP" altLang="en-US" sz="2400" b="1" dirty="0">
                        <a:solidFill>
                          <a:schemeClr val="tx1"/>
                        </a:solidFill>
                      </a:endParaRPr>
                    </a:p>
                  </a:txBody>
                  <a:tcPr marL="121920" marR="121920" marT="60960" marB="60960">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562545755"/>
                  </a:ext>
                </a:extLst>
              </a:tr>
              <a:tr h="2394858">
                <a:tc>
                  <a:txBody>
                    <a:bodyPr/>
                    <a:lstStyle/>
                    <a:p>
                      <a:r>
                        <a:rPr kumimoji="1" lang="en-US" altLang="ja-JP" sz="2400" b="1" dirty="0"/>
                        <a:t>1.</a:t>
                      </a:r>
                      <a:r>
                        <a:rPr kumimoji="1" lang="ja-JP" altLang="en-US" sz="2400" b="1" dirty="0"/>
                        <a:t>明確なクラブ活動方針</a:t>
                      </a:r>
                      <a:endParaRPr kumimoji="1" lang="en-US" altLang="ja-JP" sz="2400" b="1" dirty="0"/>
                    </a:p>
                    <a:p>
                      <a:r>
                        <a:rPr kumimoji="1" lang="en-US" altLang="ja-JP" sz="2400" b="1" dirty="0"/>
                        <a:t>- </a:t>
                      </a:r>
                      <a:r>
                        <a:rPr kumimoji="1" lang="ja-JP" altLang="en-US" sz="2400" b="1" dirty="0"/>
                        <a:t>「青少年育成」に強いクラブ</a:t>
                      </a:r>
                      <a:endParaRPr kumimoji="1" lang="en-US" altLang="ja-JP" sz="2400" b="1" dirty="0"/>
                    </a:p>
                    <a:p>
                      <a:pPr marL="0" indent="0">
                        <a:buFontTx/>
                        <a:buNone/>
                      </a:pPr>
                      <a:r>
                        <a:rPr kumimoji="1" lang="en-US" altLang="ja-JP" sz="2400" b="1" dirty="0"/>
                        <a:t>-</a:t>
                      </a:r>
                      <a:r>
                        <a:rPr kumimoji="1" lang="ja-JP" altLang="en-US" sz="2400" b="1" dirty="0"/>
                        <a:t>　複数年での活動計画</a:t>
                      </a:r>
                      <a:endParaRPr kumimoji="1" lang="en-US" altLang="ja-JP" sz="2400" b="1" dirty="0"/>
                    </a:p>
                    <a:p>
                      <a:pPr marL="342900" indent="-342900">
                        <a:buFontTx/>
                        <a:buChar char="-"/>
                      </a:pPr>
                      <a:endParaRPr kumimoji="1" lang="en-US" altLang="ja-JP" sz="2400" b="1" dirty="0"/>
                    </a:p>
                    <a:p>
                      <a:endParaRPr kumimoji="1" lang="ja-JP" altLang="en-US" sz="2400" b="1" dirty="0"/>
                    </a:p>
                  </a:txBody>
                  <a:tcPr marL="121920" marR="121920" marT="60960" marB="60960">
                    <a:lnT w="12700" cap="flat" cmpd="sng" algn="ctr">
                      <a:solidFill>
                        <a:schemeClr val="bg1"/>
                      </a:solidFill>
                      <a:prstDash val="solid"/>
                      <a:round/>
                      <a:headEnd type="none" w="med" len="med"/>
                      <a:tailEnd type="none" w="med" len="med"/>
                    </a:lnT>
                    <a:solidFill>
                      <a:schemeClr val="bg1">
                        <a:lumMod val="85000"/>
                      </a:schemeClr>
                    </a:solidFill>
                  </a:tcPr>
                </a:tc>
                <a:tc>
                  <a:txBody>
                    <a:bodyPr/>
                    <a:lstStyle/>
                    <a:p>
                      <a:r>
                        <a:rPr kumimoji="1" lang="en-US" altLang="ja-JP" sz="2400" b="1" dirty="0">
                          <a:solidFill>
                            <a:schemeClr val="tx1"/>
                          </a:solidFill>
                        </a:rPr>
                        <a:t>2.</a:t>
                      </a:r>
                      <a:r>
                        <a:rPr kumimoji="1" lang="ja-JP" altLang="en-US" sz="2400" b="1" dirty="0">
                          <a:solidFill>
                            <a:schemeClr val="tx1"/>
                          </a:solidFill>
                        </a:rPr>
                        <a:t>新しい会員増強方針</a:t>
                      </a:r>
                      <a:endParaRPr kumimoji="1" lang="en-US" altLang="ja-JP" sz="2400" b="1" dirty="0">
                        <a:solidFill>
                          <a:schemeClr val="tx1"/>
                        </a:solidFill>
                      </a:endParaRPr>
                    </a:p>
                    <a:p>
                      <a:r>
                        <a:rPr kumimoji="1" lang="en-US" altLang="ja-JP" sz="2400" b="1" dirty="0">
                          <a:solidFill>
                            <a:schemeClr val="tx1"/>
                          </a:solidFill>
                        </a:rPr>
                        <a:t>- </a:t>
                      </a:r>
                      <a:r>
                        <a:rPr kumimoji="1" lang="ja-JP" altLang="en-US" sz="2400" b="1" dirty="0">
                          <a:solidFill>
                            <a:schemeClr val="tx1"/>
                          </a:solidFill>
                        </a:rPr>
                        <a:t>会員数だけなく、クラブに</a:t>
                      </a:r>
                      <a:endParaRPr kumimoji="1" lang="en-US" altLang="ja-JP" sz="2400" b="1" dirty="0">
                        <a:solidFill>
                          <a:schemeClr val="tx1"/>
                        </a:solidFill>
                      </a:endParaRPr>
                    </a:p>
                    <a:p>
                      <a:r>
                        <a:rPr kumimoji="1" lang="ja-JP" altLang="en-US" sz="2400" b="1" dirty="0">
                          <a:solidFill>
                            <a:schemeClr val="tx1"/>
                          </a:solidFill>
                        </a:rPr>
                        <a:t>  合致した年齢や考えを持つ</a:t>
                      </a:r>
                      <a:endParaRPr kumimoji="1" lang="en-US" altLang="ja-JP" sz="2400" b="1" dirty="0">
                        <a:solidFill>
                          <a:schemeClr val="tx1"/>
                        </a:solidFill>
                      </a:endParaRPr>
                    </a:p>
                    <a:p>
                      <a:r>
                        <a:rPr kumimoji="1" lang="ja-JP" altLang="en-US" sz="2400" b="1" dirty="0">
                          <a:solidFill>
                            <a:schemeClr val="tx1"/>
                          </a:solidFill>
                        </a:rPr>
                        <a:t>  会員の増強</a:t>
                      </a:r>
                      <a:endParaRPr kumimoji="1" lang="en-US" altLang="ja-JP" sz="2400" b="1" dirty="0">
                        <a:solidFill>
                          <a:schemeClr val="tx1"/>
                        </a:solidFill>
                      </a:endParaRPr>
                    </a:p>
                  </a:txBody>
                  <a:tcPr marL="121920" marR="121920" marT="60960" marB="60960">
                    <a:lnT w="12700" cap="flat" cmpd="sng" algn="ctr">
                      <a:solidFill>
                        <a:schemeClr val="bg1"/>
                      </a:solidFill>
                      <a:prstDash val="solid"/>
                      <a:round/>
                      <a:headEnd type="none" w="med" len="med"/>
                      <a:tailEnd type="none" w="med" len="med"/>
                    </a:lnT>
                    <a:solidFill>
                      <a:schemeClr val="accent1">
                        <a:lumMod val="40000"/>
                        <a:lumOff val="60000"/>
                      </a:schemeClr>
                    </a:solidFill>
                  </a:tcPr>
                </a:tc>
                <a:extLst>
                  <a:ext uri="{0D108BD9-81ED-4DB2-BD59-A6C34878D82A}">
                    <a16:rowId xmlns:a16="http://schemas.microsoft.com/office/drawing/2014/main" val="1864064155"/>
                  </a:ext>
                </a:extLst>
              </a:tr>
            </a:tbl>
          </a:graphicData>
        </a:graphic>
      </p:graphicFrame>
      <p:sp>
        <p:nvSpPr>
          <p:cNvPr id="15" name="正方形/長方形 14">
            <a:extLst>
              <a:ext uri="{FF2B5EF4-FFF2-40B4-BE49-F238E27FC236}">
                <a16:creationId xmlns:a16="http://schemas.microsoft.com/office/drawing/2014/main" id="{9D10B002-6BC4-411F-8CCC-8246BADE248F}"/>
              </a:ext>
            </a:extLst>
          </p:cNvPr>
          <p:cNvSpPr/>
          <p:nvPr/>
        </p:nvSpPr>
        <p:spPr>
          <a:xfrm>
            <a:off x="7063530" y="1092489"/>
            <a:ext cx="4694186" cy="192667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p>
        </p:txBody>
      </p:sp>
    </p:spTree>
    <p:extLst>
      <p:ext uri="{BB962C8B-B14F-4D97-AF65-F5344CB8AC3E}">
        <p14:creationId xmlns:p14="http://schemas.microsoft.com/office/powerpoint/2010/main" val="66353919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9112" y="131335"/>
            <a:ext cx="12192003" cy="646331"/>
          </a:xfrm>
          <a:prstGeom prst="rect">
            <a:avLst/>
          </a:prstGeom>
          <a:noFill/>
        </p:spPr>
        <p:txBody>
          <a:bodyPr wrap="square" rtlCol="0">
            <a:spAutoFit/>
          </a:bodyPr>
          <a:lstStyle/>
          <a:p>
            <a:r>
              <a:rPr lang="ja-JP" altLang="en-US" sz="3600" b="1" dirty="0">
                <a:latin typeface="メイリオ" panose="020B0604030504040204" pitchFamily="50" charset="-128"/>
                <a:ea typeface="メイリオ" panose="020B0604030504040204" pitchFamily="50" charset="-128"/>
              </a:rPr>
              <a:t>１．明確なクラブ活動方針</a:t>
            </a:r>
            <a:endParaRPr lang="zh-CN" altLang="en-US" sz="3600" dirty="0">
              <a:latin typeface="メイリオ" panose="020B0604030504040204" pitchFamily="50" charset="-128"/>
              <a:ea typeface="メイリオ" panose="020B0604030504040204" pitchFamily="50" charset="-128"/>
            </a:endParaRPr>
          </a:p>
        </p:txBody>
      </p:sp>
      <p:sp>
        <p:nvSpPr>
          <p:cNvPr id="7" name="コンテンツ プレースホルダ 2">
            <a:extLst>
              <a:ext uri="{FF2B5EF4-FFF2-40B4-BE49-F238E27FC236}">
                <a16:creationId xmlns:a16="http://schemas.microsoft.com/office/drawing/2014/main" id="{EF3207F0-6A08-41ED-93C2-6317809A9F9F}"/>
              </a:ext>
            </a:extLst>
          </p:cNvPr>
          <p:cNvSpPr txBox="1">
            <a:spLocks/>
          </p:cNvSpPr>
          <p:nvPr/>
        </p:nvSpPr>
        <p:spPr bwMode="auto">
          <a:xfrm>
            <a:off x="387126" y="626655"/>
            <a:ext cx="11402244" cy="325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77800" indent="-177800" algn="just" defTabSz="1022350" rtl="0" eaLnBrk="0" fontAlgn="base" hangingPunct="0">
              <a:spcBef>
                <a:spcPct val="0"/>
              </a:spcBef>
              <a:spcAft>
                <a:spcPct val="0"/>
              </a:spcAft>
              <a:buClr>
                <a:schemeClr val="accent1"/>
              </a:buClr>
              <a:buSzPct val="80000"/>
              <a:buFont typeface="Wingdings" panose="05000000000000000000" pitchFamily="2" charset="2"/>
              <a:buChar char="n"/>
              <a:defRPr sz="1600">
                <a:solidFill>
                  <a:schemeClr val="tx1"/>
                </a:solidFill>
                <a:latin typeface="+mn-lt"/>
                <a:ea typeface="+mn-ea"/>
                <a:cs typeface="+mn-cs"/>
              </a:defRPr>
            </a:lvl1pPr>
            <a:lvl2pPr marL="585788" indent="-228600" algn="just" defTabSz="1022350" rtl="0" eaLnBrk="0" fontAlgn="base" hangingPunct="0">
              <a:spcBef>
                <a:spcPct val="0"/>
              </a:spcBef>
              <a:spcAft>
                <a:spcPct val="0"/>
              </a:spcAft>
              <a:buClr>
                <a:srgbClr val="074B88"/>
              </a:buClr>
              <a:buSzPct val="80000"/>
              <a:buFont typeface="Wingdings" panose="05000000000000000000" pitchFamily="2" charset="2"/>
              <a:buChar char="n"/>
              <a:defRPr sz="1400">
                <a:solidFill>
                  <a:schemeClr val="tx1"/>
                </a:solidFill>
                <a:latin typeface="+mn-lt"/>
                <a:ea typeface="+mn-ea"/>
              </a:defRPr>
            </a:lvl2pPr>
            <a:lvl3pPr marL="993775" indent="-228600" algn="just" defTabSz="1022350" rtl="0" eaLnBrk="0" fontAlgn="base" hangingPunct="0">
              <a:spcBef>
                <a:spcPct val="0"/>
              </a:spcBef>
              <a:spcAft>
                <a:spcPct val="0"/>
              </a:spcAft>
              <a:buClr>
                <a:srgbClr val="074B88"/>
              </a:buClr>
              <a:buSzPct val="80000"/>
              <a:buFont typeface="Wingdings" panose="05000000000000000000" pitchFamily="2" charset="2"/>
              <a:buChar char="q"/>
              <a:defRPr sz="1400">
                <a:solidFill>
                  <a:schemeClr val="tx1"/>
                </a:solidFill>
                <a:latin typeface="+mn-lt"/>
                <a:ea typeface="+mn-ea"/>
              </a:defRPr>
            </a:lvl3pPr>
            <a:lvl4pPr marL="1401763" indent="-228600" algn="just" defTabSz="1022350" rtl="0" eaLnBrk="0" fontAlgn="base" hangingPunct="0">
              <a:spcBef>
                <a:spcPct val="0"/>
              </a:spcBef>
              <a:spcAft>
                <a:spcPct val="0"/>
              </a:spcAft>
              <a:buClr>
                <a:srgbClr val="074B88"/>
              </a:buClr>
              <a:buSzPct val="80000"/>
              <a:buFont typeface="Arial" panose="020B0604020202020204" pitchFamily="34" charset="0"/>
              <a:buChar char="─"/>
              <a:defRPr sz="1400">
                <a:solidFill>
                  <a:schemeClr val="tx1"/>
                </a:solidFill>
                <a:latin typeface="+mn-lt"/>
                <a:ea typeface="+mn-ea"/>
              </a:defRPr>
            </a:lvl4pPr>
            <a:lvl5pPr marL="18097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5pPr>
            <a:lvl6pPr marL="22669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6pPr>
            <a:lvl7pPr marL="27241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7pPr>
            <a:lvl8pPr marL="31813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8pPr>
            <a:lvl9pPr marL="36385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9pPr>
          </a:lstStyle>
          <a:p>
            <a:pPr marL="237061" indent="-237061" defTabSz="1363099">
              <a:buClr>
                <a:srgbClr val="1F497D"/>
              </a:buClr>
              <a:defRPr/>
            </a:pPr>
            <a:r>
              <a:rPr lang="ja-JP" altLang="en-US" sz="2133" kern="0" dirty="0">
                <a:solidFill>
                  <a:sysClr val="windowText" lastClr="000000"/>
                </a:solidFill>
                <a:latin typeface="Lucida Sans Unicode"/>
                <a:ea typeface="ＭＳ Ｐゴシック" panose="020B0600070205080204" pitchFamily="50" charset="-128"/>
              </a:rPr>
              <a:t>課題を克服し、将来像に近づくための施策（全般）を以下に記す。</a:t>
            </a:r>
            <a:endParaRPr lang="en-US" altLang="ja-JP" sz="2133" kern="0" dirty="0">
              <a:solidFill>
                <a:sysClr val="windowText" lastClr="000000"/>
              </a:solidFill>
              <a:latin typeface="Lucida Sans Unicode"/>
              <a:ea typeface="ＭＳ Ｐゴシック" panose="020B0600070205080204" pitchFamily="50" charset="-128"/>
            </a:endParaRPr>
          </a:p>
        </p:txBody>
      </p:sp>
      <p:sp>
        <p:nvSpPr>
          <p:cNvPr id="12" name="Rectangle 5">
            <a:extLst>
              <a:ext uri="{FF2B5EF4-FFF2-40B4-BE49-F238E27FC236}">
                <a16:creationId xmlns:a16="http://schemas.microsoft.com/office/drawing/2014/main" id="{3A44E87F-6D4E-4E9E-AAF8-EFD1F9685E68}"/>
              </a:ext>
            </a:extLst>
          </p:cNvPr>
          <p:cNvSpPr>
            <a:spLocks noChangeArrowheads="1"/>
          </p:cNvSpPr>
          <p:nvPr/>
        </p:nvSpPr>
        <p:spPr bwMode="auto">
          <a:xfrm>
            <a:off x="1730310" y="1451704"/>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a:solidFill>
                  <a:schemeClr val="tx2"/>
                </a:solidFill>
              </a:rPr>
              <a:t>高い</a:t>
            </a:r>
          </a:p>
        </p:txBody>
      </p:sp>
      <p:sp>
        <p:nvSpPr>
          <p:cNvPr id="14" name="Rectangle 6">
            <a:extLst>
              <a:ext uri="{FF2B5EF4-FFF2-40B4-BE49-F238E27FC236}">
                <a16:creationId xmlns:a16="http://schemas.microsoft.com/office/drawing/2014/main" id="{B15E09AA-CB05-45C0-A9DA-CB3732BE06B7}"/>
              </a:ext>
            </a:extLst>
          </p:cNvPr>
          <p:cNvSpPr>
            <a:spLocks noChangeArrowheads="1"/>
          </p:cNvSpPr>
          <p:nvPr/>
        </p:nvSpPr>
        <p:spPr bwMode="auto">
          <a:xfrm>
            <a:off x="1749728" y="5583933"/>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a:solidFill>
                  <a:schemeClr val="tx2"/>
                </a:solidFill>
              </a:rPr>
              <a:t>低い</a:t>
            </a:r>
          </a:p>
        </p:txBody>
      </p:sp>
      <p:sp>
        <p:nvSpPr>
          <p:cNvPr id="16" name="Line 7">
            <a:extLst>
              <a:ext uri="{FF2B5EF4-FFF2-40B4-BE49-F238E27FC236}">
                <a16:creationId xmlns:a16="http://schemas.microsoft.com/office/drawing/2014/main" id="{5AD348E0-4F25-4E76-94EE-2A20DDB1B155}"/>
              </a:ext>
            </a:extLst>
          </p:cNvPr>
          <p:cNvSpPr>
            <a:spLocks noChangeShapeType="1"/>
          </p:cNvSpPr>
          <p:nvPr/>
        </p:nvSpPr>
        <p:spPr bwMode="auto">
          <a:xfrm>
            <a:off x="1956403" y="1734162"/>
            <a:ext cx="0" cy="3643719"/>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133"/>
          </a:p>
        </p:txBody>
      </p:sp>
      <p:sp>
        <p:nvSpPr>
          <p:cNvPr id="18" name="Rectangle 8">
            <a:extLst>
              <a:ext uri="{FF2B5EF4-FFF2-40B4-BE49-F238E27FC236}">
                <a16:creationId xmlns:a16="http://schemas.microsoft.com/office/drawing/2014/main" id="{BE83F855-131F-4947-9305-2FCC3F97FD42}"/>
              </a:ext>
            </a:extLst>
          </p:cNvPr>
          <p:cNvSpPr>
            <a:spLocks noChangeArrowheads="1"/>
          </p:cNvSpPr>
          <p:nvPr/>
        </p:nvSpPr>
        <p:spPr bwMode="auto">
          <a:xfrm>
            <a:off x="1446788" y="3193506"/>
            <a:ext cx="961802" cy="60337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lnSpc>
                <a:spcPct val="90000"/>
              </a:lnSpc>
              <a:spcBef>
                <a:spcPct val="30000"/>
              </a:spcBef>
            </a:pPr>
            <a:r>
              <a:rPr lang="ja-JP" altLang="en-US" sz="1867" dirty="0">
                <a:solidFill>
                  <a:schemeClr val="tx2"/>
                </a:solidFill>
              </a:rPr>
              <a:t>緊急性</a:t>
            </a:r>
            <a:endParaRPr lang="en-US" altLang="ja-JP" sz="1867" dirty="0">
              <a:solidFill>
                <a:schemeClr val="tx2"/>
              </a:solidFill>
            </a:endParaRPr>
          </a:p>
          <a:p>
            <a:pPr algn="ctr">
              <a:lnSpc>
                <a:spcPct val="90000"/>
              </a:lnSpc>
              <a:spcBef>
                <a:spcPct val="30000"/>
              </a:spcBef>
            </a:pPr>
            <a:r>
              <a:rPr lang="ja-JP" altLang="en-US" sz="1867" dirty="0">
                <a:solidFill>
                  <a:schemeClr val="tx2"/>
                </a:solidFill>
              </a:rPr>
              <a:t>（即効性）</a:t>
            </a:r>
            <a:endParaRPr lang="en-US" altLang="ja-JP" sz="1867" dirty="0">
              <a:solidFill>
                <a:schemeClr val="tx2"/>
              </a:solidFill>
            </a:endParaRPr>
          </a:p>
        </p:txBody>
      </p:sp>
      <p:sp>
        <p:nvSpPr>
          <p:cNvPr id="20" name="Line 9">
            <a:extLst>
              <a:ext uri="{FF2B5EF4-FFF2-40B4-BE49-F238E27FC236}">
                <a16:creationId xmlns:a16="http://schemas.microsoft.com/office/drawing/2014/main" id="{6B7CE17F-079A-462C-96C4-BD2F342F9083}"/>
              </a:ext>
            </a:extLst>
          </p:cNvPr>
          <p:cNvSpPr>
            <a:spLocks noChangeShapeType="1"/>
          </p:cNvSpPr>
          <p:nvPr/>
        </p:nvSpPr>
        <p:spPr bwMode="auto">
          <a:xfrm flipH="1">
            <a:off x="2623711" y="5990934"/>
            <a:ext cx="8062219" cy="64351"/>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133"/>
          </a:p>
        </p:txBody>
      </p:sp>
      <p:sp>
        <p:nvSpPr>
          <p:cNvPr id="22" name="Rectangle 10">
            <a:extLst>
              <a:ext uri="{FF2B5EF4-FFF2-40B4-BE49-F238E27FC236}">
                <a16:creationId xmlns:a16="http://schemas.microsoft.com/office/drawing/2014/main" id="{843831B0-4A86-4245-AAA8-E69FC49BCFDA}"/>
              </a:ext>
            </a:extLst>
          </p:cNvPr>
          <p:cNvSpPr>
            <a:spLocks noChangeArrowheads="1"/>
          </p:cNvSpPr>
          <p:nvPr/>
        </p:nvSpPr>
        <p:spPr bwMode="auto">
          <a:xfrm>
            <a:off x="2054255" y="5914057"/>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dirty="0">
                <a:solidFill>
                  <a:schemeClr val="tx2"/>
                </a:solidFill>
              </a:rPr>
              <a:t>低い</a:t>
            </a:r>
          </a:p>
        </p:txBody>
      </p:sp>
      <p:sp>
        <p:nvSpPr>
          <p:cNvPr id="24" name="Rectangle 11">
            <a:extLst>
              <a:ext uri="{FF2B5EF4-FFF2-40B4-BE49-F238E27FC236}">
                <a16:creationId xmlns:a16="http://schemas.microsoft.com/office/drawing/2014/main" id="{EB9AF5D9-8B3C-4624-82E1-DC0FD6E15769}"/>
              </a:ext>
            </a:extLst>
          </p:cNvPr>
          <p:cNvSpPr>
            <a:spLocks noChangeArrowheads="1"/>
          </p:cNvSpPr>
          <p:nvPr/>
        </p:nvSpPr>
        <p:spPr bwMode="auto">
          <a:xfrm>
            <a:off x="5869060" y="5932125"/>
            <a:ext cx="1923604" cy="28732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dirty="0">
                <a:solidFill>
                  <a:schemeClr val="tx2"/>
                </a:solidFill>
              </a:rPr>
              <a:t>重要性（影響範囲）</a:t>
            </a:r>
          </a:p>
        </p:txBody>
      </p:sp>
      <p:sp>
        <p:nvSpPr>
          <p:cNvPr id="26" name="Rectangle 12">
            <a:extLst>
              <a:ext uri="{FF2B5EF4-FFF2-40B4-BE49-F238E27FC236}">
                <a16:creationId xmlns:a16="http://schemas.microsoft.com/office/drawing/2014/main" id="{650912FA-C10D-4079-A766-BDCA4309E643}"/>
              </a:ext>
            </a:extLst>
          </p:cNvPr>
          <p:cNvSpPr>
            <a:spLocks noChangeArrowheads="1"/>
          </p:cNvSpPr>
          <p:nvPr/>
        </p:nvSpPr>
        <p:spPr bwMode="auto">
          <a:xfrm>
            <a:off x="10767394" y="5917586"/>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dirty="0">
                <a:solidFill>
                  <a:schemeClr val="tx2"/>
                </a:solidFill>
              </a:rPr>
              <a:t>高い</a:t>
            </a:r>
          </a:p>
        </p:txBody>
      </p:sp>
      <p:graphicFrame>
        <p:nvGraphicFramePr>
          <p:cNvPr id="40" name="表 40">
            <a:extLst>
              <a:ext uri="{FF2B5EF4-FFF2-40B4-BE49-F238E27FC236}">
                <a16:creationId xmlns:a16="http://schemas.microsoft.com/office/drawing/2014/main" id="{4EDC3263-E691-420A-AA00-86BDF8EC0667}"/>
              </a:ext>
            </a:extLst>
          </p:cNvPr>
          <p:cNvGraphicFramePr>
            <a:graphicFrameLocks noGrp="1"/>
          </p:cNvGraphicFramePr>
          <p:nvPr>
            <p:extLst>
              <p:ext uri="{D42A27DB-BD31-4B8C-83A1-F6EECF244321}">
                <p14:modId xmlns:p14="http://schemas.microsoft.com/office/powerpoint/2010/main" val="108268523"/>
              </p:ext>
            </p:extLst>
          </p:nvPr>
        </p:nvGraphicFramePr>
        <p:xfrm>
          <a:off x="2466019" y="1092490"/>
          <a:ext cx="9291697" cy="4675472"/>
        </p:xfrm>
        <a:graphic>
          <a:graphicData uri="http://schemas.openxmlformats.org/drawingml/2006/table">
            <a:tbl>
              <a:tblPr firstRow="1" bandRow="1">
                <a:tableStyleId>{5C22544A-7EE6-4342-B048-85BDC9FD1C3A}</a:tableStyleId>
              </a:tblPr>
              <a:tblGrid>
                <a:gridCol w="4622439">
                  <a:extLst>
                    <a:ext uri="{9D8B030D-6E8A-4147-A177-3AD203B41FA5}">
                      <a16:colId xmlns:a16="http://schemas.microsoft.com/office/drawing/2014/main" val="1839648382"/>
                    </a:ext>
                  </a:extLst>
                </a:gridCol>
                <a:gridCol w="4669258">
                  <a:extLst>
                    <a:ext uri="{9D8B030D-6E8A-4147-A177-3AD203B41FA5}">
                      <a16:colId xmlns:a16="http://schemas.microsoft.com/office/drawing/2014/main" val="2810419001"/>
                    </a:ext>
                  </a:extLst>
                </a:gridCol>
              </a:tblGrid>
              <a:tr h="2331033">
                <a:tc>
                  <a:txBody>
                    <a:bodyPr/>
                    <a:lstStyle/>
                    <a:p>
                      <a:endParaRPr kumimoji="1" lang="ja-JP" altLang="en-US" sz="2400" b="1" dirty="0">
                        <a:solidFill>
                          <a:srgbClr val="FF0000"/>
                        </a:solidFill>
                      </a:endParaRPr>
                    </a:p>
                  </a:txBody>
                  <a:tcPr marL="121920" marR="121920" marT="60960" marB="60960">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2400" b="1" dirty="0">
                        <a:solidFill>
                          <a:schemeClr val="tx1"/>
                        </a:solidFill>
                      </a:endParaRPr>
                    </a:p>
                  </a:txBody>
                  <a:tcPr marL="121920" marR="121920" marT="60960" marB="60960">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562545755"/>
                  </a:ext>
                </a:extLst>
              </a:tr>
              <a:tr h="2344439">
                <a:tc>
                  <a:txBody>
                    <a:bodyPr/>
                    <a:lstStyle/>
                    <a:p>
                      <a:r>
                        <a:rPr kumimoji="1" lang="en-US" altLang="ja-JP" sz="2400" b="1" dirty="0"/>
                        <a:t>1.</a:t>
                      </a:r>
                      <a:r>
                        <a:rPr kumimoji="1" lang="ja-JP" altLang="en-US" sz="2400" b="1" dirty="0"/>
                        <a:t>明確なクラブ活動方針</a:t>
                      </a:r>
                      <a:endParaRPr kumimoji="1" lang="en-US" altLang="ja-JP" sz="2400" b="1" dirty="0"/>
                    </a:p>
                    <a:p>
                      <a:r>
                        <a:rPr kumimoji="1" lang="en-US" altLang="ja-JP" sz="2400" b="1" dirty="0"/>
                        <a:t>- </a:t>
                      </a:r>
                      <a:r>
                        <a:rPr kumimoji="1" lang="ja-JP" altLang="en-US" sz="2400" b="1" dirty="0"/>
                        <a:t>「青少年育成」に強いクラブ</a:t>
                      </a:r>
                      <a:endParaRPr kumimoji="1" lang="en-US" altLang="ja-JP" sz="2400" b="1" dirty="0"/>
                    </a:p>
                    <a:p>
                      <a:pPr marL="0" indent="0">
                        <a:buFontTx/>
                        <a:buNone/>
                      </a:pPr>
                      <a:r>
                        <a:rPr kumimoji="1" lang="en-US" altLang="ja-JP" sz="2400" b="1" dirty="0"/>
                        <a:t>-</a:t>
                      </a:r>
                      <a:r>
                        <a:rPr kumimoji="1" lang="ja-JP" altLang="en-US" sz="2400" b="1" dirty="0"/>
                        <a:t>　複数年での活動計画</a:t>
                      </a:r>
                      <a:endParaRPr kumimoji="1" lang="en-US" altLang="ja-JP" sz="2400" b="1" dirty="0"/>
                    </a:p>
                    <a:p>
                      <a:endParaRPr kumimoji="1" lang="ja-JP" altLang="en-US" sz="2400" b="1" dirty="0"/>
                    </a:p>
                  </a:txBody>
                  <a:tcPr marL="121920" marR="121920" marT="60960" marB="60960">
                    <a:lnT w="12700" cap="flat" cmpd="sng" algn="ctr">
                      <a:solidFill>
                        <a:schemeClr val="bg1"/>
                      </a:solidFill>
                      <a:prstDash val="solid"/>
                      <a:round/>
                      <a:headEnd type="none" w="med" len="med"/>
                      <a:tailEnd type="none" w="med" len="med"/>
                    </a:lnT>
                    <a:solidFill>
                      <a:schemeClr val="bg1">
                        <a:lumMod val="85000"/>
                      </a:schemeClr>
                    </a:solidFill>
                  </a:tcPr>
                </a:tc>
                <a:tc>
                  <a:txBody>
                    <a:bodyPr/>
                    <a:lstStyle/>
                    <a:p>
                      <a:endParaRPr kumimoji="1" lang="en-US" altLang="ja-JP" sz="2400" b="1" dirty="0">
                        <a:solidFill>
                          <a:schemeClr val="tx1"/>
                        </a:solidFill>
                      </a:endParaRPr>
                    </a:p>
                  </a:txBody>
                  <a:tcPr marL="121920" marR="121920" marT="60960" marB="60960">
                    <a:lnT w="12700" cap="flat" cmpd="sng" algn="ctr">
                      <a:solidFill>
                        <a:schemeClr val="bg1"/>
                      </a:solidFill>
                      <a:prstDash val="solid"/>
                      <a:round/>
                      <a:headEnd type="none" w="med" len="med"/>
                      <a:tailEnd type="none" w="med" len="med"/>
                    </a:lnT>
                    <a:solidFill>
                      <a:schemeClr val="accent1">
                        <a:lumMod val="40000"/>
                        <a:lumOff val="60000"/>
                      </a:schemeClr>
                    </a:solidFill>
                  </a:tcPr>
                </a:tc>
                <a:extLst>
                  <a:ext uri="{0D108BD9-81ED-4DB2-BD59-A6C34878D82A}">
                    <a16:rowId xmlns:a16="http://schemas.microsoft.com/office/drawing/2014/main" val="1864064155"/>
                  </a:ext>
                </a:extLst>
              </a:tr>
            </a:tbl>
          </a:graphicData>
        </a:graphic>
      </p:graphicFrame>
    </p:spTree>
    <p:extLst>
      <p:ext uri="{BB962C8B-B14F-4D97-AF65-F5344CB8AC3E}">
        <p14:creationId xmlns:p14="http://schemas.microsoft.com/office/powerpoint/2010/main" val="350402900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5556" y="253236"/>
            <a:ext cx="12192003" cy="646331"/>
          </a:xfrm>
          <a:prstGeom prst="rect">
            <a:avLst/>
          </a:prstGeom>
          <a:noFill/>
        </p:spPr>
        <p:txBody>
          <a:bodyPr wrap="square" rtlCol="0">
            <a:spAutoFit/>
          </a:bodyPr>
          <a:lstStyle/>
          <a:p>
            <a:r>
              <a:rPr lang="en-US" altLang="ja-JP" sz="3200" b="1" dirty="0">
                <a:latin typeface="メイリオ" panose="020B0604030504040204" pitchFamily="50" charset="-128"/>
                <a:ea typeface="メイリオ" panose="020B0604030504040204" pitchFamily="50" charset="-128"/>
              </a:rPr>
              <a:t>1.</a:t>
            </a:r>
            <a:r>
              <a:rPr lang="ja-JP" altLang="en-US" sz="3200" b="1" dirty="0">
                <a:latin typeface="メイリオ" panose="020B0604030504040204" pitchFamily="50" charset="-128"/>
                <a:ea typeface="メイリオ" panose="020B0604030504040204" pitchFamily="50" charset="-128"/>
              </a:rPr>
              <a:t>明確なクラブ活動方針（</a:t>
            </a:r>
            <a:r>
              <a:rPr lang="ja-JP" altLang="en-US" sz="3600" b="1" dirty="0">
                <a:latin typeface="メイリオ" panose="020B0604030504040204" pitchFamily="50" charset="-128"/>
                <a:ea typeface="メイリオ" panose="020B0604030504040204" pitchFamily="50" charset="-128"/>
              </a:rPr>
              <a:t>戦略実現） </a:t>
            </a:r>
            <a:endParaRPr lang="en-US" altLang="ja-JP" sz="3600" b="1" dirty="0">
              <a:latin typeface="メイリオ" panose="020B0604030504040204" pitchFamily="50" charset="-128"/>
              <a:ea typeface="メイリオ" panose="020B0604030504040204" pitchFamily="50" charset="-128"/>
            </a:endParaRPr>
          </a:p>
        </p:txBody>
      </p:sp>
      <p:sp>
        <p:nvSpPr>
          <p:cNvPr id="7" name="コンテンツ プレースホルダ 2">
            <a:extLst>
              <a:ext uri="{FF2B5EF4-FFF2-40B4-BE49-F238E27FC236}">
                <a16:creationId xmlns:a16="http://schemas.microsoft.com/office/drawing/2014/main" id="{EF3207F0-6A08-41ED-93C2-6317809A9F9F}"/>
              </a:ext>
            </a:extLst>
          </p:cNvPr>
          <p:cNvSpPr txBox="1">
            <a:spLocks/>
          </p:cNvSpPr>
          <p:nvPr/>
        </p:nvSpPr>
        <p:spPr bwMode="auto">
          <a:xfrm>
            <a:off x="393517" y="1032936"/>
            <a:ext cx="11402244" cy="325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77800" indent="-177800" algn="just" defTabSz="1022350" rtl="0" eaLnBrk="0" fontAlgn="base" hangingPunct="0">
              <a:spcBef>
                <a:spcPct val="0"/>
              </a:spcBef>
              <a:spcAft>
                <a:spcPct val="0"/>
              </a:spcAft>
              <a:buClr>
                <a:schemeClr val="accent1"/>
              </a:buClr>
              <a:buSzPct val="80000"/>
              <a:buFont typeface="Wingdings" panose="05000000000000000000" pitchFamily="2" charset="2"/>
              <a:buChar char="n"/>
              <a:defRPr sz="1600">
                <a:solidFill>
                  <a:schemeClr val="tx1"/>
                </a:solidFill>
                <a:latin typeface="+mn-lt"/>
                <a:ea typeface="+mn-ea"/>
                <a:cs typeface="+mn-cs"/>
              </a:defRPr>
            </a:lvl1pPr>
            <a:lvl2pPr marL="585788" indent="-228600" algn="just" defTabSz="1022350" rtl="0" eaLnBrk="0" fontAlgn="base" hangingPunct="0">
              <a:spcBef>
                <a:spcPct val="0"/>
              </a:spcBef>
              <a:spcAft>
                <a:spcPct val="0"/>
              </a:spcAft>
              <a:buClr>
                <a:srgbClr val="074B88"/>
              </a:buClr>
              <a:buSzPct val="80000"/>
              <a:buFont typeface="Wingdings" panose="05000000000000000000" pitchFamily="2" charset="2"/>
              <a:buChar char="n"/>
              <a:defRPr sz="1400">
                <a:solidFill>
                  <a:schemeClr val="tx1"/>
                </a:solidFill>
                <a:latin typeface="+mn-lt"/>
                <a:ea typeface="+mn-ea"/>
              </a:defRPr>
            </a:lvl2pPr>
            <a:lvl3pPr marL="993775" indent="-228600" algn="just" defTabSz="1022350" rtl="0" eaLnBrk="0" fontAlgn="base" hangingPunct="0">
              <a:spcBef>
                <a:spcPct val="0"/>
              </a:spcBef>
              <a:spcAft>
                <a:spcPct val="0"/>
              </a:spcAft>
              <a:buClr>
                <a:srgbClr val="074B88"/>
              </a:buClr>
              <a:buSzPct val="80000"/>
              <a:buFont typeface="Wingdings" panose="05000000000000000000" pitchFamily="2" charset="2"/>
              <a:buChar char="q"/>
              <a:defRPr sz="1400">
                <a:solidFill>
                  <a:schemeClr val="tx1"/>
                </a:solidFill>
                <a:latin typeface="+mn-lt"/>
                <a:ea typeface="+mn-ea"/>
              </a:defRPr>
            </a:lvl3pPr>
            <a:lvl4pPr marL="1401763" indent="-228600" algn="just" defTabSz="1022350" rtl="0" eaLnBrk="0" fontAlgn="base" hangingPunct="0">
              <a:spcBef>
                <a:spcPct val="0"/>
              </a:spcBef>
              <a:spcAft>
                <a:spcPct val="0"/>
              </a:spcAft>
              <a:buClr>
                <a:srgbClr val="074B88"/>
              </a:buClr>
              <a:buSzPct val="80000"/>
              <a:buFont typeface="Arial" panose="020B0604020202020204" pitchFamily="34" charset="0"/>
              <a:buChar char="─"/>
              <a:defRPr sz="1400">
                <a:solidFill>
                  <a:schemeClr val="tx1"/>
                </a:solidFill>
                <a:latin typeface="+mn-lt"/>
                <a:ea typeface="+mn-ea"/>
              </a:defRPr>
            </a:lvl4pPr>
            <a:lvl5pPr marL="18097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5pPr>
            <a:lvl6pPr marL="22669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6pPr>
            <a:lvl7pPr marL="27241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7pPr>
            <a:lvl8pPr marL="31813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8pPr>
            <a:lvl9pPr marL="36385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9pPr>
          </a:lstStyle>
          <a:p>
            <a:pPr marL="237061" indent="-237061" defTabSz="1363099">
              <a:buClr>
                <a:srgbClr val="1F497D"/>
              </a:buClr>
              <a:defRPr/>
            </a:pPr>
            <a:r>
              <a:rPr lang="ja-JP" altLang="en-US" sz="2133" kern="0" dirty="0">
                <a:solidFill>
                  <a:sysClr val="windowText" lastClr="000000"/>
                </a:solidFill>
                <a:latin typeface="Lucida Sans Unicode"/>
                <a:ea typeface="ＭＳ Ｐゴシック" panose="020B0600070205080204" pitchFamily="50" charset="-128"/>
              </a:rPr>
              <a:t>クラブの奉仕活動は総花的である一方、青少年育成には力を入れてきているといえる。</a:t>
            </a:r>
            <a:endParaRPr lang="en-US" altLang="ja-JP" sz="2133" kern="0" dirty="0">
              <a:solidFill>
                <a:sysClr val="windowText" lastClr="000000"/>
              </a:solidFill>
              <a:latin typeface="Lucida Sans Unicode"/>
              <a:ea typeface="ＭＳ Ｐゴシック" panose="020B0600070205080204" pitchFamily="50" charset="-128"/>
            </a:endParaRPr>
          </a:p>
          <a:p>
            <a:pPr marL="237061" indent="-237061" defTabSz="1363099">
              <a:buClr>
                <a:srgbClr val="1F497D"/>
              </a:buClr>
              <a:defRPr/>
            </a:pPr>
            <a:r>
              <a:rPr lang="ja-JP" altLang="en-US" sz="2133" kern="0" dirty="0">
                <a:solidFill>
                  <a:sysClr val="windowText" lastClr="000000"/>
                </a:solidFill>
                <a:latin typeface="Lucida Sans Unicode"/>
                <a:ea typeface="ＭＳ Ｐゴシック" panose="020B0600070205080204" pitchFamily="50" charset="-128"/>
              </a:rPr>
              <a:t>今後は、これまでの経験と知見を活かし、「青少年育成に強いクラブ」として、各委員会が意識し、連携して活動していくこととする。</a:t>
            </a:r>
            <a:endParaRPr lang="en-US" altLang="ja-JP" sz="2133" kern="0" dirty="0">
              <a:solidFill>
                <a:sysClr val="windowText" lastClr="000000"/>
              </a:solidFill>
              <a:latin typeface="Lucida Sans Unicode"/>
              <a:ea typeface="ＭＳ Ｐゴシック" panose="020B0600070205080204" pitchFamily="50" charset="-128"/>
            </a:endParaRPr>
          </a:p>
        </p:txBody>
      </p:sp>
      <p:graphicFrame>
        <p:nvGraphicFramePr>
          <p:cNvPr id="3" name="表 5">
            <a:extLst>
              <a:ext uri="{FF2B5EF4-FFF2-40B4-BE49-F238E27FC236}">
                <a16:creationId xmlns:a16="http://schemas.microsoft.com/office/drawing/2014/main" id="{DD3C42DF-6320-463E-A708-ABE7F8D47E8F}"/>
              </a:ext>
            </a:extLst>
          </p:cNvPr>
          <p:cNvGraphicFramePr>
            <a:graphicFrameLocks noGrp="1"/>
          </p:cNvGraphicFramePr>
          <p:nvPr>
            <p:extLst>
              <p:ext uri="{D42A27DB-BD31-4B8C-83A1-F6EECF244321}">
                <p14:modId xmlns:p14="http://schemas.microsoft.com/office/powerpoint/2010/main" val="3395652272"/>
              </p:ext>
            </p:extLst>
          </p:nvPr>
        </p:nvGraphicFramePr>
        <p:xfrm>
          <a:off x="268523" y="2068286"/>
          <a:ext cx="11527238" cy="4571719"/>
        </p:xfrm>
        <a:graphic>
          <a:graphicData uri="http://schemas.openxmlformats.org/drawingml/2006/table">
            <a:tbl>
              <a:tblPr firstRow="1" bandRow="1">
                <a:tableStyleId>{5C22544A-7EE6-4342-B048-85BDC9FD1C3A}</a:tableStyleId>
              </a:tblPr>
              <a:tblGrid>
                <a:gridCol w="2681486">
                  <a:extLst>
                    <a:ext uri="{9D8B030D-6E8A-4147-A177-3AD203B41FA5}">
                      <a16:colId xmlns:a16="http://schemas.microsoft.com/office/drawing/2014/main" val="2886657479"/>
                    </a:ext>
                  </a:extLst>
                </a:gridCol>
                <a:gridCol w="4422876">
                  <a:extLst>
                    <a:ext uri="{9D8B030D-6E8A-4147-A177-3AD203B41FA5}">
                      <a16:colId xmlns:a16="http://schemas.microsoft.com/office/drawing/2014/main" val="454858518"/>
                    </a:ext>
                  </a:extLst>
                </a:gridCol>
                <a:gridCol w="4422876">
                  <a:extLst>
                    <a:ext uri="{9D8B030D-6E8A-4147-A177-3AD203B41FA5}">
                      <a16:colId xmlns:a16="http://schemas.microsoft.com/office/drawing/2014/main" val="1917681993"/>
                    </a:ext>
                  </a:extLst>
                </a:gridCol>
              </a:tblGrid>
              <a:tr h="841909">
                <a:tc>
                  <a:txBody>
                    <a:bodyPr/>
                    <a:lstStyle/>
                    <a:p>
                      <a:pPr algn="ctr"/>
                      <a:r>
                        <a:rPr kumimoji="1" lang="ja-JP" altLang="en-US" sz="2100" dirty="0"/>
                        <a:t>奉仕委員会</a:t>
                      </a:r>
                      <a:br>
                        <a:rPr kumimoji="1" lang="en-US" altLang="ja-JP" sz="2100" dirty="0"/>
                      </a:br>
                      <a:r>
                        <a:rPr kumimoji="1" lang="ja-JP" altLang="en-US" sz="2100" dirty="0"/>
                        <a:t>（一例）</a:t>
                      </a:r>
                    </a:p>
                  </a:txBody>
                  <a:tcPr marL="121920" marR="121920" marT="60960" marB="60960" anchor="ctr"/>
                </a:tc>
                <a:tc>
                  <a:txBody>
                    <a:bodyPr/>
                    <a:lstStyle/>
                    <a:p>
                      <a:pPr algn="ctr"/>
                      <a:r>
                        <a:rPr kumimoji="1" lang="ja-JP" altLang="en-US" sz="2100" dirty="0"/>
                        <a:t>これまで</a:t>
                      </a:r>
                    </a:p>
                  </a:txBody>
                  <a:tcPr marL="121920" marR="121920" marT="60960" marB="60960" anchor="ctr"/>
                </a:tc>
                <a:tc>
                  <a:txBody>
                    <a:bodyPr/>
                    <a:lstStyle/>
                    <a:p>
                      <a:pPr algn="ctr"/>
                      <a:r>
                        <a:rPr kumimoji="1" lang="ja-JP" altLang="en-US" sz="2100" dirty="0"/>
                        <a:t>これから（一例）</a:t>
                      </a:r>
                    </a:p>
                  </a:txBody>
                  <a:tcPr marL="121920" marR="121920" marT="60960" marB="60960" anchor="ctr"/>
                </a:tc>
                <a:extLst>
                  <a:ext uri="{0D108BD9-81ED-4DB2-BD59-A6C34878D82A}">
                    <a16:rowId xmlns:a16="http://schemas.microsoft.com/office/drawing/2014/main" val="716064361"/>
                  </a:ext>
                </a:extLst>
              </a:tr>
              <a:tr h="820194">
                <a:tc>
                  <a:txBody>
                    <a:bodyPr/>
                    <a:lstStyle/>
                    <a:p>
                      <a:pPr algn="ctr"/>
                      <a:r>
                        <a:rPr kumimoji="1" lang="ja-JP" altLang="en-US" sz="2400" b="1" dirty="0"/>
                        <a:t>職業奉仕</a:t>
                      </a:r>
                    </a:p>
                  </a:txBody>
                  <a:tcPr marL="121920" marR="121920" marT="60960" marB="60960" anchor="ctr"/>
                </a:tc>
                <a:tc>
                  <a:txBody>
                    <a:bodyPr/>
                    <a:lstStyle/>
                    <a:p>
                      <a:pPr marL="285750" indent="-285750" algn="l">
                        <a:buFont typeface="Arial" panose="020B0604020202020204" pitchFamily="34" charset="0"/>
                        <a:buChar char="•"/>
                      </a:pPr>
                      <a:r>
                        <a:rPr kumimoji="1" lang="ja-JP" altLang="en-US" sz="1800" b="1" dirty="0"/>
                        <a:t>職業奉仕の精神教育のための会員卓話</a:t>
                      </a:r>
                      <a:endParaRPr kumimoji="1" lang="en-US" altLang="ja-JP" sz="1800" b="1" dirty="0"/>
                    </a:p>
                    <a:p>
                      <a:pPr marL="285750" indent="-285750" algn="l">
                        <a:buFont typeface="Arial" panose="020B0604020202020204" pitchFamily="34" charset="0"/>
                        <a:buChar char="•"/>
                      </a:pPr>
                      <a:r>
                        <a:rPr kumimoji="1" lang="ja-JP" altLang="en-US" sz="1800" b="1" dirty="0"/>
                        <a:t>会員工場などの訪問による学習</a:t>
                      </a:r>
                    </a:p>
                  </a:txBody>
                  <a:tcPr marL="121920" marR="121920" marT="60960" marB="60960" anchor="ctr"/>
                </a:tc>
                <a:tc>
                  <a:txBody>
                    <a:bodyPr/>
                    <a:lstStyle/>
                    <a:p>
                      <a:pPr marL="285750" indent="-285750" algn="l">
                        <a:buFont typeface="Arial" panose="020B0604020202020204" pitchFamily="34" charset="0"/>
                        <a:buChar char="•"/>
                      </a:pPr>
                      <a:r>
                        <a:rPr kumimoji="1" lang="ja-JP" altLang="en-US" sz="2000" b="1" dirty="0">
                          <a:solidFill>
                            <a:schemeClr val="tx1"/>
                          </a:solidFill>
                        </a:rPr>
                        <a:t>中学校の職場体験に協力</a:t>
                      </a:r>
                      <a:endParaRPr kumimoji="1" lang="en-US" altLang="ja-JP" sz="2000" b="1" dirty="0">
                        <a:solidFill>
                          <a:schemeClr val="tx1"/>
                        </a:solidFill>
                      </a:endParaRPr>
                    </a:p>
                  </a:txBody>
                  <a:tcPr marL="121920" marR="121920" marT="60960" marB="60960" anchor="ctr"/>
                </a:tc>
                <a:extLst>
                  <a:ext uri="{0D108BD9-81ED-4DB2-BD59-A6C34878D82A}">
                    <a16:rowId xmlns:a16="http://schemas.microsoft.com/office/drawing/2014/main" val="1374528857"/>
                  </a:ext>
                </a:extLst>
              </a:tr>
              <a:tr h="820194">
                <a:tc>
                  <a:txBody>
                    <a:bodyPr/>
                    <a:lstStyle/>
                    <a:p>
                      <a:pPr algn="ctr"/>
                      <a:r>
                        <a:rPr kumimoji="1" lang="ja-JP" altLang="en-US" sz="2400" b="1" dirty="0"/>
                        <a:t>社会奉仕</a:t>
                      </a:r>
                    </a:p>
                  </a:txBody>
                  <a:tcPr marL="121920" marR="121920" marT="60960" marB="60960" anchor="ctr"/>
                </a:tc>
                <a:tc>
                  <a:txBody>
                    <a:bodyPr/>
                    <a:lstStyle/>
                    <a:p>
                      <a:pPr marL="285750" indent="-285750" algn="l">
                        <a:buFont typeface="Arial" panose="020B0604020202020204" pitchFamily="34" charset="0"/>
                        <a:buChar char="•"/>
                      </a:pPr>
                      <a:r>
                        <a:rPr kumimoji="1" lang="ja-JP" altLang="en-US" sz="1800" b="1" dirty="0"/>
                        <a:t>献血活動など中心</a:t>
                      </a:r>
                      <a:endParaRPr kumimoji="1" lang="en-US" altLang="ja-JP" sz="1800" b="1" dirty="0"/>
                    </a:p>
                    <a:p>
                      <a:pPr marL="285750" indent="-285750" algn="l">
                        <a:buFont typeface="Arial" panose="020B0604020202020204" pitchFamily="34" charset="0"/>
                        <a:buChar char="•"/>
                      </a:pPr>
                      <a:r>
                        <a:rPr kumimoji="1" lang="ja-JP" altLang="en-US" sz="1800" b="1" dirty="0"/>
                        <a:t>植樹、記念碑などの提供</a:t>
                      </a:r>
                      <a:endParaRPr kumimoji="1" lang="en-US" altLang="ja-JP" sz="1800" b="1" dirty="0"/>
                    </a:p>
                  </a:txBody>
                  <a:tcPr marL="121920" marR="121920" marT="60960" marB="60960" anchor="ctr"/>
                </a:tc>
                <a:tc>
                  <a:txBody>
                    <a:bodyPr/>
                    <a:lstStyle/>
                    <a:p>
                      <a:pPr marL="285750" indent="-285750" algn="l">
                        <a:buFont typeface="Arial" panose="020B0604020202020204" pitchFamily="34" charset="0"/>
                        <a:buChar char="•"/>
                      </a:pPr>
                      <a:r>
                        <a:rPr kumimoji="1" lang="ja-JP" altLang="en-US" sz="2000" b="1" dirty="0">
                          <a:solidFill>
                            <a:schemeClr val="tx1"/>
                          </a:solidFill>
                        </a:rPr>
                        <a:t>環境保全プロジェクト</a:t>
                      </a:r>
                      <a:endParaRPr kumimoji="1" lang="en-US" altLang="ja-JP" sz="2000" b="1" dirty="0">
                        <a:solidFill>
                          <a:schemeClr val="tx1"/>
                        </a:solidFill>
                      </a:endParaRPr>
                    </a:p>
                  </a:txBody>
                  <a:tcPr marL="121920" marR="121920" marT="60960" marB="60960" anchor="ctr"/>
                </a:tc>
                <a:extLst>
                  <a:ext uri="{0D108BD9-81ED-4DB2-BD59-A6C34878D82A}">
                    <a16:rowId xmlns:a16="http://schemas.microsoft.com/office/drawing/2014/main" val="2752252090"/>
                  </a:ext>
                </a:extLst>
              </a:tr>
              <a:tr h="820194">
                <a:tc>
                  <a:txBody>
                    <a:bodyPr/>
                    <a:lstStyle/>
                    <a:p>
                      <a:pPr algn="ctr"/>
                      <a:r>
                        <a:rPr kumimoji="1" lang="ja-JP" altLang="en-US" sz="2400" b="1" dirty="0"/>
                        <a:t>国際奉仕</a:t>
                      </a:r>
                    </a:p>
                  </a:txBody>
                  <a:tcPr marL="121920" marR="121920" marT="60960" marB="60960" anchor="ctr"/>
                </a:tc>
                <a:tc>
                  <a:txBody>
                    <a:bodyPr/>
                    <a:lstStyle/>
                    <a:p>
                      <a:pPr marL="285750" indent="-285750" algn="l">
                        <a:buFont typeface="Arial" panose="020B0604020202020204" pitchFamily="34" charset="0"/>
                        <a:buChar char="•"/>
                      </a:pPr>
                      <a:r>
                        <a:rPr kumimoji="1" lang="ja-JP" altLang="en-US" sz="1800" b="1" dirty="0"/>
                        <a:t>チェンマイＲＣとの奨学金事業</a:t>
                      </a:r>
                      <a:endParaRPr kumimoji="1" lang="en-US" altLang="ja-JP" sz="1800" b="1" dirty="0"/>
                    </a:p>
                    <a:p>
                      <a:pPr marL="285750" indent="-285750" algn="l">
                        <a:buFont typeface="Arial" panose="020B0604020202020204" pitchFamily="34" charset="0"/>
                        <a:buChar char="•"/>
                      </a:pPr>
                      <a:r>
                        <a:rPr kumimoji="1" lang="ja-JP" altLang="en-US" sz="1800" b="1" dirty="0"/>
                        <a:t>ネパール等への教育支援</a:t>
                      </a:r>
                    </a:p>
                  </a:txBody>
                  <a:tcPr marL="121920" marR="121920" marT="60960" marB="60960" anchor="ctr"/>
                </a:tc>
                <a:tc rowSpan="2">
                  <a:txBody>
                    <a:bodyPr/>
                    <a:lstStyle/>
                    <a:p>
                      <a:pPr marL="285750" indent="-285750" algn="l">
                        <a:buFont typeface="Arial" panose="020B0604020202020204" pitchFamily="34" charset="0"/>
                        <a:buChar char="•"/>
                      </a:pPr>
                      <a:r>
                        <a:rPr kumimoji="1" lang="ja-JP" altLang="en-US" sz="2000" b="1" dirty="0"/>
                        <a:t>多年度にわたる青少年支援や交流事業（姉妹クラブ、青少年奉仕委員会と連携）</a:t>
                      </a:r>
                      <a:r>
                        <a:rPr kumimoji="1" lang="ja-JP" altLang="en-US" sz="2000" b="1" dirty="0">
                          <a:solidFill>
                            <a:schemeClr val="tx1"/>
                          </a:solidFill>
                        </a:rPr>
                        <a:t>中学校の職場体験に協力</a:t>
                      </a:r>
                      <a:endParaRPr kumimoji="1" lang="en-US" altLang="ja-JP" sz="2000" b="1" dirty="0">
                        <a:solidFill>
                          <a:schemeClr val="tx1"/>
                        </a:solidFill>
                      </a:endParaRPr>
                    </a:p>
                    <a:p>
                      <a:pPr marL="0" indent="0" algn="l">
                        <a:buFont typeface="Arial" panose="020B0604020202020204" pitchFamily="34" charset="0"/>
                        <a:buNone/>
                      </a:pPr>
                      <a:endParaRPr kumimoji="1" lang="en-US" altLang="ja-JP" sz="2000" b="1" dirty="0"/>
                    </a:p>
                  </a:txBody>
                  <a:tcPr marL="121920" marR="121920" marT="60960" marB="60960" anchor="ctr"/>
                </a:tc>
                <a:extLst>
                  <a:ext uri="{0D108BD9-81ED-4DB2-BD59-A6C34878D82A}">
                    <a16:rowId xmlns:a16="http://schemas.microsoft.com/office/drawing/2014/main" val="272368873"/>
                  </a:ext>
                </a:extLst>
              </a:tr>
              <a:tr h="1269228">
                <a:tc>
                  <a:txBody>
                    <a:bodyPr/>
                    <a:lstStyle/>
                    <a:p>
                      <a:pPr algn="ctr"/>
                      <a:r>
                        <a:rPr kumimoji="1" lang="ja-JP" altLang="en-US" sz="2400" b="1" dirty="0"/>
                        <a:t>青少年奉仕</a:t>
                      </a:r>
                    </a:p>
                  </a:txBody>
                  <a:tcPr marL="121920" marR="121920" marT="60960" marB="60960" anchor="ctr"/>
                </a:tc>
                <a:tc>
                  <a:txBody>
                    <a:bodyPr/>
                    <a:lstStyle/>
                    <a:p>
                      <a:pPr marL="285750" indent="-285750" algn="l">
                        <a:buFont typeface="Arial" panose="020B0604020202020204" pitchFamily="34" charset="0"/>
                        <a:buChar char="•"/>
                      </a:pPr>
                      <a:r>
                        <a:rPr kumimoji="1" lang="ja-JP" altLang="en-US" sz="1800" b="1" dirty="0"/>
                        <a:t>青少年交換事業（送り出し</a:t>
                      </a:r>
                      <a:r>
                        <a:rPr kumimoji="1" lang="en-US" altLang="ja-JP" sz="1800" b="1" dirty="0"/>
                        <a:t>/</a:t>
                      </a:r>
                      <a:r>
                        <a:rPr kumimoji="1" lang="ja-JP" altLang="en-US" sz="1800" b="1" dirty="0"/>
                        <a:t>受け入れ）</a:t>
                      </a:r>
                      <a:endParaRPr kumimoji="1" lang="en-US" altLang="ja-JP" sz="1800" b="1" dirty="0"/>
                    </a:p>
                    <a:p>
                      <a:pPr marL="285750" indent="-285750" algn="l">
                        <a:buFont typeface="Arial" panose="020B0604020202020204" pitchFamily="34" charset="0"/>
                        <a:buChar char="•"/>
                      </a:pPr>
                      <a:r>
                        <a:rPr kumimoji="1" lang="ja-JP" altLang="en-US" sz="1800" b="1" dirty="0"/>
                        <a:t>キッズ柔道大会</a:t>
                      </a:r>
                      <a:endParaRPr kumimoji="1" lang="en-US" altLang="ja-JP" sz="1800" b="1" dirty="0"/>
                    </a:p>
                    <a:p>
                      <a:pPr marL="285750" indent="-285750" algn="l">
                        <a:buFont typeface="Arial" panose="020B0604020202020204" pitchFamily="34" charset="0"/>
                        <a:buChar char="•"/>
                      </a:pPr>
                      <a:r>
                        <a:rPr kumimoji="1" lang="ja-JP" altLang="en-US" sz="1800" b="1" dirty="0"/>
                        <a:t>ＲＹＬＡ等への派遣</a:t>
                      </a:r>
                      <a:endParaRPr kumimoji="1" lang="en-US" altLang="ja-JP" sz="1800" b="1" dirty="0"/>
                    </a:p>
                  </a:txBody>
                  <a:tcPr marL="121920" marR="121920" marT="60960" marB="60960" anchor="ctr"/>
                </a:tc>
                <a:tc vMerge="1">
                  <a:txBody>
                    <a:bodyPr/>
                    <a:lstStyle/>
                    <a:p>
                      <a:pPr marL="285750" indent="-285750" algn="l">
                        <a:buFont typeface="Arial" panose="020B0604020202020204" pitchFamily="34" charset="0"/>
                        <a:buChar char="•"/>
                      </a:pPr>
                      <a:endParaRPr kumimoji="1" lang="en-US" altLang="ja-JP" sz="1200" dirty="0"/>
                    </a:p>
                  </a:txBody>
                  <a:tcPr anchor="ctr"/>
                </a:tc>
                <a:extLst>
                  <a:ext uri="{0D108BD9-81ED-4DB2-BD59-A6C34878D82A}">
                    <a16:rowId xmlns:a16="http://schemas.microsoft.com/office/drawing/2014/main" val="1321959533"/>
                  </a:ext>
                </a:extLst>
              </a:tr>
            </a:tbl>
          </a:graphicData>
        </a:graphic>
      </p:graphicFrame>
    </p:spTree>
    <p:extLst>
      <p:ext uri="{BB962C8B-B14F-4D97-AF65-F5344CB8AC3E}">
        <p14:creationId xmlns:p14="http://schemas.microsoft.com/office/powerpoint/2010/main" val="388415204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9112" y="131335"/>
            <a:ext cx="12192003" cy="646331"/>
          </a:xfrm>
          <a:prstGeom prst="rect">
            <a:avLst/>
          </a:prstGeom>
          <a:noFill/>
        </p:spPr>
        <p:txBody>
          <a:bodyPr wrap="square" rtlCol="0">
            <a:spAutoFit/>
          </a:bodyPr>
          <a:lstStyle/>
          <a:p>
            <a:r>
              <a:rPr lang="ja-JP" altLang="en-US" sz="3600" b="1" dirty="0">
                <a:latin typeface="メイリオ" panose="020B0604030504040204" pitchFamily="50" charset="-128"/>
                <a:ea typeface="メイリオ" panose="020B0604030504040204" pitchFamily="50" charset="-128"/>
              </a:rPr>
              <a:t>２．新しい会員増強方針</a:t>
            </a:r>
            <a:endParaRPr lang="zh-CN" altLang="en-US" sz="3600" dirty="0">
              <a:latin typeface="メイリオ" panose="020B0604030504040204" pitchFamily="50" charset="-128"/>
              <a:ea typeface="メイリオ" panose="020B0604030504040204" pitchFamily="50" charset="-128"/>
            </a:endParaRPr>
          </a:p>
        </p:txBody>
      </p:sp>
      <p:sp>
        <p:nvSpPr>
          <p:cNvPr id="7" name="コンテンツ プレースホルダ 2">
            <a:extLst>
              <a:ext uri="{FF2B5EF4-FFF2-40B4-BE49-F238E27FC236}">
                <a16:creationId xmlns:a16="http://schemas.microsoft.com/office/drawing/2014/main" id="{EF3207F0-6A08-41ED-93C2-6317809A9F9F}"/>
              </a:ext>
            </a:extLst>
          </p:cNvPr>
          <p:cNvSpPr txBox="1">
            <a:spLocks/>
          </p:cNvSpPr>
          <p:nvPr/>
        </p:nvSpPr>
        <p:spPr bwMode="auto">
          <a:xfrm>
            <a:off x="387126" y="626655"/>
            <a:ext cx="11402244" cy="325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77800" indent="-177800" algn="just" defTabSz="1022350" rtl="0" eaLnBrk="0" fontAlgn="base" hangingPunct="0">
              <a:spcBef>
                <a:spcPct val="0"/>
              </a:spcBef>
              <a:spcAft>
                <a:spcPct val="0"/>
              </a:spcAft>
              <a:buClr>
                <a:schemeClr val="accent1"/>
              </a:buClr>
              <a:buSzPct val="80000"/>
              <a:buFont typeface="Wingdings" panose="05000000000000000000" pitchFamily="2" charset="2"/>
              <a:buChar char="n"/>
              <a:defRPr sz="1600">
                <a:solidFill>
                  <a:schemeClr val="tx1"/>
                </a:solidFill>
                <a:latin typeface="+mn-lt"/>
                <a:ea typeface="+mn-ea"/>
                <a:cs typeface="+mn-cs"/>
              </a:defRPr>
            </a:lvl1pPr>
            <a:lvl2pPr marL="585788" indent="-228600" algn="just" defTabSz="1022350" rtl="0" eaLnBrk="0" fontAlgn="base" hangingPunct="0">
              <a:spcBef>
                <a:spcPct val="0"/>
              </a:spcBef>
              <a:spcAft>
                <a:spcPct val="0"/>
              </a:spcAft>
              <a:buClr>
                <a:srgbClr val="074B88"/>
              </a:buClr>
              <a:buSzPct val="80000"/>
              <a:buFont typeface="Wingdings" panose="05000000000000000000" pitchFamily="2" charset="2"/>
              <a:buChar char="n"/>
              <a:defRPr sz="1400">
                <a:solidFill>
                  <a:schemeClr val="tx1"/>
                </a:solidFill>
                <a:latin typeface="+mn-lt"/>
                <a:ea typeface="+mn-ea"/>
              </a:defRPr>
            </a:lvl2pPr>
            <a:lvl3pPr marL="993775" indent="-228600" algn="just" defTabSz="1022350" rtl="0" eaLnBrk="0" fontAlgn="base" hangingPunct="0">
              <a:spcBef>
                <a:spcPct val="0"/>
              </a:spcBef>
              <a:spcAft>
                <a:spcPct val="0"/>
              </a:spcAft>
              <a:buClr>
                <a:srgbClr val="074B88"/>
              </a:buClr>
              <a:buSzPct val="80000"/>
              <a:buFont typeface="Wingdings" panose="05000000000000000000" pitchFamily="2" charset="2"/>
              <a:buChar char="q"/>
              <a:defRPr sz="1400">
                <a:solidFill>
                  <a:schemeClr val="tx1"/>
                </a:solidFill>
                <a:latin typeface="+mn-lt"/>
                <a:ea typeface="+mn-ea"/>
              </a:defRPr>
            </a:lvl3pPr>
            <a:lvl4pPr marL="1401763" indent="-228600" algn="just" defTabSz="1022350" rtl="0" eaLnBrk="0" fontAlgn="base" hangingPunct="0">
              <a:spcBef>
                <a:spcPct val="0"/>
              </a:spcBef>
              <a:spcAft>
                <a:spcPct val="0"/>
              </a:spcAft>
              <a:buClr>
                <a:srgbClr val="074B88"/>
              </a:buClr>
              <a:buSzPct val="80000"/>
              <a:buFont typeface="Arial" panose="020B0604020202020204" pitchFamily="34" charset="0"/>
              <a:buChar char="─"/>
              <a:defRPr sz="1400">
                <a:solidFill>
                  <a:schemeClr val="tx1"/>
                </a:solidFill>
                <a:latin typeface="+mn-lt"/>
                <a:ea typeface="+mn-ea"/>
              </a:defRPr>
            </a:lvl4pPr>
            <a:lvl5pPr marL="18097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5pPr>
            <a:lvl6pPr marL="22669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6pPr>
            <a:lvl7pPr marL="27241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7pPr>
            <a:lvl8pPr marL="31813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8pPr>
            <a:lvl9pPr marL="36385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9pPr>
          </a:lstStyle>
          <a:p>
            <a:pPr marL="237061" indent="-237061" defTabSz="1363099">
              <a:buClr>
                <a:srgbClr val="1F497D"/>
              </a:buClr>
              <a:defRPr/>
            </a:pPr>
            <a:r>
              <a:rPr lang="ja-JP" altLang="en-US" sz="2133" kern="0" dirty="0">
                <a:solidFill>
                  <a:sysClr val="windowText" lastClr="000000"/>
                </a:solidFill>
                <a:latin typeface="Lucida Sans Unicode"/>
                <a:ea typeface="ＭＳ Ｐゴシック" panose="020B0600070205080204" pitchFamily="50" charset="-128"/>
              </a:rPr>
              <a:t>課題を克服し、将来像に近づくための施策（全般）を以下に記す。</a:t>
            </a:r>
            <a:endParaRPr lang="en-US" altLang="ja-JP" sz="2133" kern="0" dirty="0">
              <a:solidFill>
                <a:sysClr val="windowText" lastClr="000000"/>
              </a:solidFill>
              <a:latin typeface="Lucida Sans Unicode"/>
              <a:ea typeface="ＭＳ Ｐゴシック" panose="020B0600070205080204" pitchFamily="50" charset="-128"/>
            </a:endParaRPr>
          </a:p>
        </p:txBody>
      </p:sp>
      <p:sp>
        <p:nvSpPr>
          <p:cNvPr id="12" name="Rectangle 5">
            <a:extLst>
              <a:ext uri="{FF2B5EF4-FFF2-40B4-BE49-F238E27FC236}">
                <a16:creationId xmlns:a16="http://schemas.microsoft.com/office/drawing/2014/main" id="{3A44E87F-6D4E-4E9E-AAF8-EFD1F9685E68}"/>
              </a:ext>
            </a:extLst>
          </p:cNvPr>
          <p:cNvSpPr>
            <a:spLocks noChangeArrowheads="1"/>
          </p:cNvSpPr>
          <p:nvPr/>
        </p:nvSpPr>
        <p:spPr bwMode="auto">
          <a:xfrm>
            <a:off x="1730310" y="1451704"/>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a:solidFill>
                  <a:schemeClr val="tx2"/>
                </a:solidFill>
              </a:rPr>
              <a:t>高い</a:t>
            </a:r>
          </a:p>
        </p:txBody>
      </p:sp>
      <p:sp>
        <p:nvSpPr>
          <p:cNvPr id="14" name="Rectangle 6">
            <a:extLst>
              <a:ext uri="{FF2B5EF4-FFF2-40B4-BE49-F238E27FC236}">
                <a16:creationId xmlns:a16="http://schemas.microsoft.com/office/drawing/2014/main" id="{B15E09AA-CB05-45C0-A9DA-CB3732BE06B7}"/>
              </a:ext>
            </a:extLst>
          </p:cNvPr>
          <p:cNvSpPr>
            <a:spLocks noChangeArrowheads="1"/>
          </p:cNvSpPr>
          <p:nvPr/>
        </p:nvSpPr>
        <p:spPr bwMode="auto">
          <a:xfrm>
            <a:off x="1749728" y="5583933"/>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a:solidFill>
                  <a:schemeClr val="tx2"/>
                </a:solidFill>
              </a:rPr>
              <a:t>低い</a:t>
            </a:r>
          </a:p>
        </p:txBody>
      </p:sp>
      <p:sp>
        <p:nvSpPr>
          <p:cNvPr id="16" name="Line 7">
            <a:extLst>
              <a:ext uri="{FF2B5EF4-FFF2-40B4-BE49-F238E27FC236}">
                <a16:creationId xmlns:a16="http://schemas.microsoft.com/office/drawing/2014/main" id="{5AD348E0-4F25-4E76-94EE-2A20DDB1B155}"/>
              </a:ext>
            </a:extLst>
          </p:cNvPr>
          <p:cNvSpPr>
            <a:spLocks noChangeShapeType="1"/>
          </p:cNvSpPr>
          <p:nvPr/>
        </p:nvSpPr>
        <p:spPr bwMode="auto">
          <a:xfrm>
            <a:off x="1956403" y="1734162"/>
            <a:ext cx="0" cy="3643719"/>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133"/>
          </a:p>
        </p:txBody>
      </p:sp>
      <p:sp>
        <p:nvSpPr>
          <p:cNvPr id="18" name="Rectangle 8">
            <a:extLst>
              <a:ext uri="{FF2B5EF4-FFF2-40B4-BE49-F238E27FC236}">
                <a16:creationId xmlns:a16="http://schemas.microsoft.com/office/drawing/2014/main" id="{BE83F855-131F-4947-9305-2FCC3F97FD42}"/>
              </a:ext>
            </a:extLst>
          </p:cNvPr>
          <p:cNvSpPr>
            <a:spLocks noChangeArrowheads="1"/>
          </p:cNvSpPr>
          <p:nvPr/>
        </p:nvSpPr>
        <p:spPr bwMode="auto">
          <a:xfrm>
            <a:off x="1446788" y="3193506"/>
            <a:ext cx="961802" cy="60337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lnSpc>
                <a:spcPct val="90000"/>
              </a:lnSpc>
              <a:spcBef>
                <a:spcPct val="30000"/>
              </a:spcBef>
            </a:pPr>
            <a:r>
              <a:rPr lang="ja-JP" altLang="en-US" sz="1867" dirty="0">
                <a:solidFill>
                  <a:schemeClr val="tx2"/>
                </a:solidFill>
              </a:rPr>
              <a:t>緊急性</a:t>
            </a:r>
            <a:endParaRPr lang="en-US" altLang="ja-JP" sz="1867" dirty="0">
              <a:solidFill>
                <a:schemeClr val="tx2"/>
              </a:solidFill>
            </a:endParaRPr>
          </a:p>
          <a:p>
            <a:pPr algn="ctr">
              <a:lnSpc>
                <a:spcPct val="90000"/>
              </a:lnSpc>
              <a:spcBef>
                <a:spcPct val="30000"/>
              </a:spcBef>
            </a:pPr>
            <a:r>
              <a:rPr lang="ja-JP" altLang="en-US" sz="1867" dirty="0">
                <a:solidFill>
                  <a:schemeClr val="tx2"/>
                </a:solidFill>
              </a:rPr>
              <a:t>（即効性）</a:t>
            </a:r>
            <a:endParaRPr lang="en-US" altLang="ja-JP" sz="1867" dirty="0">
              <a:solidFill>
                <a:schemeClr val="tx2"/>
              </a:solidFill>
            </a:endParaRPr>
          </a:p>
        </p:txBody>
      </p:sp>
      <p:sp>
        <p:nvSpPr>
          <p:cNvPr id="20" name="Line 9">
            <a:extLst>
              <a:ext uri="{FF2B5EF4-FFF2-40B4-BE49-F238E27FC236}">
                <a16:creationId xmlns:a16="http://schemas.microsoft.com/office/drawing/2014/main" id="{6B7CE17F-079A-462C-96C4-BD2F342F9083}"/>
              </a:ext>
            </a:extLst>
          </p:cNvPr>
          <p:cNvSpPr>
            <a:spLocks noChangeShapeType="1"/>
          </p:cNvSpPr>
          <p:nvPr/>
        </p:nvSpPr>
        <p:spPr bwMode="auto">
          <a:xfrm flipH="1">
            <a:off x="2623711" y="5990934"/>
            <a:ext cx="8062219" cy="64351"/>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133"/>
          </a:p>
        </p:txBody>
      </p:sp>
      <p:sp>
        <p:nvSpPr>
          <p:cNvPr id="22" name="Rectangle 10">
            <a:extLst>
              <a:ext uri="{FF2B5EF4-FFF2-40B4-BE49-F238E27FC236}">
                <a16:creationId xmlns:a16="http://schemas.microsoft.com/office/drawing/2014/main" id="{843831B0-4A86-4245-AAA8-E69FC49BCFDA}"/>
              </a:ext>
            </a:extLst>
          </p:cNvPr>
          <p:cNvSpPr>
            <a:spLocks noChangeArrowheads="1"/>
          </p:cNvSpPr>
          <p:nvPr/>
        </p:nvSpPr>
        <p:spPr bwMode="auto">
          <a:xfrm>
            <a:off x="2054255" y="5914057"/>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dirty="0">
                <a:solidFill>
                  <a:schemeClr val="tx2"/>
                </a:solidFill>
              </a:rPr>
              <a:t>低い</a:t>
            </a:r>
          </a:p>
        </p:txBody>
      </p:sp>
      <p:sp>
        <p:nvSpPr>
          <p:cNvPr id="24" name="Rectangle 11">
            <a:extLst>
              <a:ext uri="{FF2B5EF4-FFF2-40B4-BE49-F238E27FC236}">
                <a16:creationId xmlns:a16="http://schemas.microsoft.com/office/drawing/2014/main" id="{EB9AF5D9-8B3C-4624-82E1-DC0FD6E15769}"/>
              </a:ext>
            </a:extLst>
          </p:cNvPr>
          <p:cNvSpPr>
            <a:spLocks noChangeArrowheads="1"/>
          </p:cNvSpPr>
          <p:nvPr/>
        </p:nvSpPr>
        <p:spPr bwMode="auto">
          <a:xfrm>
            <a:off x="5869060" y="5932125"/>
            <a:ext cx="1923604" cy="28732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dirty="0">
                <a:solidFill>
                  <a:schemeClr val="tx2"/>
                </a:solidFill>
              </a:rPr>
              <a:t>重要性（影響範囲）</a:t>
            </a:r>
          </a:p>
        </p:txBody>
      </p:sp>
      <p:sp>
        <p:nvSpPr>
          <p:cNvPr id="26" name="Rectangle 12">
            <a:extLst>
              <a:ext uri="{FF2B5EF4-FFF2-40B4-BE49-F238E27FC236}">
                <a16:creationId xmlns:a16="http://schemas.microsoft.com/office/drawing/2014/main" id="{650912FA-C10D-4079-A766-BDCA4309E643}"/>
              </a:ext>
            </a:extLst>
          </p:cNvPr>
          <p:cNvSpPr>
            <a:spLocks noChangeArrowheads="1"/>
          </p:cNvSpPr>
          <p:nvPr/>
        </p:nvSpPr>
        <p:spPr bwMode="auto">
          <a:xfrm>
            <a:off x="10767394" y="5917586"/>
            <a:ext cx="468077"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algn="ctr">
              <a:spcBef>
                <a:spcPct val="30000"/>
              </a:spcBef>
            </a:pPr>
            <a:r>
              <a:rPr lang="ja-JP" altLang="en-US" sz="1867" dirty="0">
                <a:solidFill>
                  <a:schemeClr val="tx2"/>
                </a:solidFill>
              </a:rPr>
              <a:t>高い</a:t>
            </a:r>
          </a:p>
        </p:txBody>
      </p:sp>
      <p:graphicFrame>
        <p:nvGraphicFramePr>
          <p:cNvPr id="40" name="表 40">
            <a:extLst>
              <a:ext uri="{FF2B5EF4-FFF2-40B4-BE49-F238E27FC236}">
                <a16:creationId xmlns:a16="http://schemas.microsoft.com/office/drawing/2014/main" id="{4EDC3263-E691-420A-AA00-86BDF8EC0667}"/>
              </a:ext>
            </a:extLst>
          </p:cNvPr>
          <p:cNvGraphicFramePr>
            <a:graphicFrameLocks noGrp="1"/>
          </p:cNvGraphicFramePr>
          <p:nvPr>
            <p:extLst>
              <p:ext uri="{D42A27DB-BD31-4B8C-83A1-F6EECF244321}">
                <p14:modId xmlns:p14="http://schemas.microsoft.com/office/powerpoint/2010/main" val="1415730574"/>
              </p:ext>
            </p:extLst>
          </p:nvPr>
        </p:nvGraphicFramePr>
        <p:xfrm>
          <a:off x="2466019" y="1092490"/>
          <a:ext cx="9291697" cy="4491444"/>
        </p:xfrm>
        <a:graphic>
          <a:graphicData uri="http://schemas.openxmlformats.org/drawingml/2006/table">
            <a:tbl>
              <a:tblPr firstRow="1" bandRow="1">
                <a:tableStyleId>{5C22544A-7EE6-4342-B048-85BDC9FD1C3A}</a:tableStyleId>
              </a:tblPr>
              <a:tblGrid>
                <a:gridCol w="4622439">
                  <a:extLst>
                    <a:ext uri="{9D8B030D-6E8A-4147-A177-3AD203B41FA5}">
                      <a16:colId xmlns:a16="http://schemas.microsoft.com/office/drawing/2014/main" val="1839648382"/>
                    </a:ext>
                  </a:extLst>
                </a:gridCol>
                <a:gridCol w="4669258">
                  <a:extLst>
                    <a:ext uri="{9D8B030D-6E8A-4147-A177-3AD203B41FA5}">
                      <a16:colId xmlns:a16="http://schemas.microsoft.com/office/drawing/2014/main" val="2810419001"/>
                    </a:ext>
                  </a:extLst>
                </a:gridCol>
              </a:tblGrid>
              <a:tr h="2239836">
                <a:tc>
                  <a:txBody>
                    <a:bodyPr/>
                    <a:lstStyle/>
                    <a:p>
                      <a:endParaRPr kumimoji="1" lang="ja-JP" altLang="en-US" sz="2400" b="1" dirty="0">
                        <a:solidFill>
                          <a:srgbClr val="FF0000"/>
                        </a:solidFill>
                      </a:endParaRPr>
                    </a:p>
                  </a:txBody>
                  <a:tcPr marL="121920" marR="121920" marT="60960" marB="60960">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2400" b="1" dirty="0">
                        <a:solidFill>
                          <a:schemeClr val="tx1"/>
                        </a:solidFill>
                      </a:endParaRPr>
                    </a:p>
                  </a:txBody>
                  <a:tcPr marL="121920" marR="121920" marT="60960" marB="60960">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562545755"/>
                  </a:ext>
                </a:extLst>
              </a:tr>
              <a:tr h="2251608">
                <a:tc>
                  <a:txBody>
                    <a:bodyPr/>
                    <a:lstStyle/>
                    <a:p>
                      <a:pPr marL="0" indent="0">
                        <a:buFontTx/>
                        <a:buNone/>
                      </a:pPr>
                      <a:endParaRPr kumimoji="1" lang="en-US" altLang="ja-JP" sz="2400" b="1" dirty="0"/>
                    </a:p>
                    <a:p>
                      <a:endParaRPr kumimoji="1" lang="ja-JP" altLang="en-US" sz="2400" b="1" dirty="0"/>
                    </a:p>
                  </a:txBody>
                  <a:tcPr marL="121920" marR="121920" marT="60960" marB="60960">
                    <a:lnT w="12700" cap="flat" cmpd="sng" algn="ctr">
                      <a:solidFill>
                        <a:schemeClr val="bg1"/>
                      </a:solidFill>
                      <a:prstDash val="solid"/>
                      <a:round/>
                      <a:headEnd type="none" w="med" len="med"/>
                      <a:tailEnd type="none" w="med" len="med"/>
                    </a:lnT>
                    <a:solidFill>
                      <a:schemeClr val="bg1">
                        <a:lumMod val="85000"/>
                      </a:schemeClr>
                    </a:solidFill>
                  </a:tcPr>
                </a:tc>
                <a:tc>
                  <a:txBody>
                    <a:bodyPr/>
                    <a:lstStyle/>
                    <a:p>
                      <a:r>
                        <a:rPr kumimoji="1" lang="en-US" altLang="ja-JP" sz="2400" b="1" dirty="0">
                          <a:solidFill>
                            <a:schemeClr val="tx1"/>
                          </a:solidFill>
                        </a:rPr>
                        <a:t>2.</a:t>
                      </a:r>
                      <a:r>
                        <a:rPr kumimoji="1" lang="ja-JP" altLang="en-US" sz="2400" b="1" dirty="0">
                          <a:solidFill>
                            <a:schemeClr val="tx1"/>
                          </a:solidFill>
                        </a:rPr>
                        <a:t>新しい会員増強方針</a:t>
                      </a:r>
                      <a:endParaRPr kumimoji="1" lang="en-US" altLang="ja-JP" sz="2400" b="1" dirty="0">
                        <a:solidFill>
                          <a:schemeClr val="tx1"/>
                        </a:solidFill>
                      </a:endParaRPr>
                    </a:p>
                    <a:p>
                      <a:r>
                        <a:rPr kumimoji="1" lang="en-US" altLang="ja-JP" sz="2400" b="1" dirty="0">
                          <a:solidFill>
                            <a:schemeClr val="tx1"/>
                          </a:solidFill>
                        </a:rPr>
                        <a:t>- </a:t>
                      </a:r>
                      <a:r>
                        <a:rPr kumimoji="1" lang="ja-JP" altLang="en-US" sz="2400" b="1" dirty="0">
                          <a:solidFill>
                            <a:schemeClr val="tx1"/>
                          </a:solidFill>
                        </a:rPr>
                        <a:t>会員数だけなく、クラブに</a:t>
                      </a:r>
                      <a:endParaRPr kumimoji="1" lang="en-US" altLang="ja-JP" sz="2400" b="1" dirty="0">
                        <a:solidFill>
                          <a:schemeClr val="tx1"/>
                        </a:solidFill>
                      </a:endParaRPr>
                    </a:p>
                    <a:p>
                      <a:r>
                        <a:rPr kumimoji="1" lang="ja-JP" altLang="en-US" sz="2400" b="1" dirty="0">
                          <a:solidFill>
                            <a:schemeClr val="tx1"/>
                          </a:solidFill>
                        </a:rPr>
                        <a:t>  合致した年齢や考えを持つ</a:t>
                      </a:r>
                      <a:endParaRPr kumimoji="1" lang="en-US" altLang="ja-JP" sz="2400" b="1" dirty="0">
                        <a:solidFill>
                          <a:schemeClr val="tx1"/>
                        </a:solidFill>
                      </a:endParaRPr>
                    </a:p>
                    <a:p>
                      <a:r>
                        <a:rPr kumimoji="1" lang="ja-JP" altLang="en-US" sz="2400" b="1" dirty="0">
                          <a:solidFill>
                            <a:schemeClr val="tx1"/>
                          </a:solidFill>
                        </a:rPr>
                        <a:t>  会員の増強</a:t>
                      </a:r>
                      <a:endParaRPr kumimoji="1" lang="en-US" altLang="ja-JP" sz="2400" b="1" dirty="0">
                        <a:solidFill>
                          <a:schemeClr val="tx1"/>
                        </a:solidFill>
                      </a:endParaRPr>
                    </a:p>
                    <a:p>
                      <a:endParaRPr kumimoji="1" lang="en-US" altLang="ja-JP" sz="2400" b="1" dirty="0">
                        <a:solidFill>
                          <a:schemeClr val="tx1"/>
                        </a:solidFill>
                      </a:endParaRPr>
                    </a:p>
                  </a:txBody>
                  <a:tcPr marL="121920" marR="121920" marT="60960" marB="60960">
                    <a:lnT w="12700" cap="flat" cmpd="sng" algn="ctr">
                      <a:solidFill>
                        <a:schemeClr val="bg1"/>
                      </a:solidFill>
                      <a:prstDash val="solid"/>
                      <a:round/>
                      <a:headEnd type="none" w="med" len="med"/>
                      <a:tailEnd type="none" w="med" len="med"/>
                    </a:lnT>
                    <a:solidFill>
                      <a:schemeClr val="accent1">
                        <a:lumMod val="40000"/>
                        <a:lumOff val="60000"/>
                      </a:schemeClr>
                    </a:solidFill>
                  </a:tcPr>
                </a:tc>
                <a:extLst>
                  <a:ext uri="{0D108BD9-81ED-4DB2-BD59-A6C34878D82A}">
                    <a16:rowId xmlns:a16="http://schemas.microsoft.com/office/drawing/2014/main" val="1864064155"/>
                  </a:ext>
                </a:extLst>
              </a:tr>
            </a:tbl>
          </a:graphicData>
        </a:graphic>
      </p:graphicFrame>
    </p:spTree>
    <p:extLst>
      <p:ext uri="{BB962C8B-B14F-4D97-AF65-F5344CB8AC3E}">
        <p14:creationId xmlns:p14="http://schemas.microsoft.com/office/powerpoint/2010/main" val="396046762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2733" y="262836"/>
            <a:ext cx="9202937" cy="646331"/>
          </a:xfrm>
          <a:prstGeom prst="rect">
            <a:avLst/>
          </a:prstGeom>
          <a:noFill/>
        </p:spPr>
        <p:txBody>
          <a:bodyPr wrap="square" rtlCol="0">
            <a:spAutoFit/>
          </a:bodyPr>
          <a:lstStyle/>
          <a:p>
            <a:r>
              <a:rPr lang="ja-JP" altLang="en-US" sz="2800" b="1" dirty="0">
                <a:latin typeface="メイリオ" panose="020B0604030504040204" pitchFamily="50" charset="-128"/>
                <a:ea typeface="メイリオ" panose="020B0604030504040204" pitchFamily="50" charset="-128"/>
              </a:rPr>
              <a:t> </a:t>
            </a:r>
            <a:r>
              <a:rPr lang="en-US" altLang="ja-JP" sz="3200" b="1" dirty="0">
                <a:latin typeface="メイリオ" panose="020B0604030504040204" pitchFamily="50" charset="-128"/>
                <a:ea typeface="メイリオ" panose="020B0604030504040204" pitchFamily="50" charset="-128"/>
              </a:rPr>
              <a:t>2.</a:t>
            </a:r>
            <a:r>
              <a:rPr lang="ja-JP" altLang="en-US" sz="3200" b="1" dirty="0">
                <a:latin typeface="メイリオ" panose="020B0604030504040204" pitchFamily="50" charset="-128"/>
                <a:ea typeface="メイリオ" panose="020B0604030504040204" pitchFamily="50" charset="-128"/>
              </a:rPr>
              <a:t>新しい会員増強方針（</a:t>
            </a:r>
            <a:r>
              <a:rPr lang="ja-JP" altLang="en-US" sz="3600" b="1" dirty="0">
                <a:latin typeface="メイリオ" panose="020B0604030504040204" pitchFamily="50" charset="-128"/>
                <a:ea typeface="メイリオ" panose="020B0604030504040204" pitchFamily="50" charset="-128"/>
              </a:rPr>
              <a:t>戦略実現）</a:t>
            </a:r>
            <a:endParaRPr lang="en-US" altLang="ja-JP" sz="3600" b="1" dirty="0">
              <a:latin typeface="メイリオ" panose="020B0604030504040204" pitchFamily="50" charset="-128"/>
              <a:ea typeface="メイリオ" panose="020B0604030504040204" pitchFamily="50" charset="-128"/>
            </a:endParaRPr>
          </a:p>
        </p:txBody>
      </p:sp>
      <p:sp>
        <p:nvSpPr>
          <p:cNvPr id="7" name="コンテンツ プレースホルダ 2">
            <a:extLst>
              <a:ext uri="{FF2B5EF4-FFF2-40B4-BE49-F238E27FC236}">
                <a16:creationId xmlns:a16="http://schemas.microsoft.com/office/drawing/2014/main" id="{EF3207F0-6A08-41ED-93C2-6317809A9F9F}"/>
              </a:ext>
            </a:extLst>
          </p:cNvPr>
          <p:cNvSpPr txBox="1">
            <a:spLocks/>
          </p:cNvSpPr>
          <p:nvPr/>
        </p:nvSpPr>
        <p:spPr bwMode="auto">
          <a:xfrm>
            <a:off x="393517" y="1032936"/>
            <a:ext cx="11402244" cy="325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77800" indent="-177800" algn="just" defTabSz="1022350" rtl="0" eaLnBrk="0" fontAlgn="base" hangingPunct="0">
              <a:spcBef>
                <a:spcPct val="0"/>
              </a:spcBef>
              <a:spcAft>
                <a:spcPct val="0"/>
              </a:spcAft>
              <a:buClr>
                <a:schemeClr val="accent1"/>
              </a:buClr>
              <a:buSzPct val="80000"/>
              <a:buFont typeface="Wingdings" panose="05000000000000000000" pitchFamily="2" charset="2"/>
              <a:buChar char="n"/>
              <a:defRPr sz="1600">
                <a:solidFill>
                  <a:schemeClr val="tx1"/>
                </a:solidFill>
                <a:latin typeface="+mn-lt"/>
                <a:ea typeface="+mn-ea"/>
                <a:cs typeface="+mn-cs"/>
              </a:defRPr>
            </a:lvl1pPr>
            <a:lvl2pPr marL="585788" indent="-228600" algn="just" defTabSz="1022350" rtl="0" eaLnBrk="0" fontAlgn="base" hangingPunct="0">
              <a:spcBef>
                <a:spcPct val="0"/>
              </a:spcBef>
              <a:spcAft>
                <a:spcPct val="0"/>
              </a:spcAft>
              <a:buClr>
                <a:srgbClr val="074B88"/>
              </a:buClr>
              <a:buSzPct val="80000"/>
              <a:buFont typeface="Wingdings" panose="05000000000000000000" pitchFamily="2" charset="2"/>
              <a:buChar char="n"/>
              <a:defRPr sz="1400">
                <a:solidFill>
                  <a:schemeClr val="tx1"/>
                </a:solidFill>
                <a:latin typeface="+mn-lt"/>
                <a:ea typeface="+mn-ea"/>
              </a:defRPr>
            </a:lvl2pPr>
            <a:lvl3pPr marL="993775" indent="-228600" algn="just" defTabSz="1022350" rtl="0" eaLnBrk="0" fontAlgn="base" hangingPunct="0">
              <a:spcBef>
                <a:spcPct val="0"/>
              </a:spcBef>
              <a:spcAft>
                <a:spcPct val="0"/>
              </a:spcAft>
              <a:buClr>
                <a:srgbClr val="074B88"/>
              </a:buClr>
              <a:buSzPct val="80000"/>
              <a:buFont typeface="Wingdings" panose="05000000000000000000" pitchFamily="2" charset="2"/>
              <a:buChar char="q"/>
              <a:defRPr sz="1400">
                <a:solidFill>
                  <a:schemeClr val="tx1"/>
                </a:solidFill>
                <a:latin typeface="+mn-lt"/>
                <a:ea typeface="+mn-ea"/>
              </a:defRPr>
            </a:lvl3pPr>
            <a:lvl4pPr marL="1401763" indent="-228600" algn="just" defTabSz="1022350" rtl="0" eaLnBrk="0" fontAlgn="base" hangingPunct="0">
              <a:spcBef>
                <a:spcPct val="0"/>
              </a:spcBef>
              <a:spcAft>
                <a:spcPct val="0"/>
              </a:spcAft>
              <a:buClr>
                <a:srgbClr val="074B88"/>
              </a:buClr>
              <a:buSzPct val="80000"/>
              <a:buFont typeface="Arial" panose="020B0604020202020204" pitchFamily="34" charset="0"/>
              <a:buChar char="─"/>
              <a:defRPr sz="1400">
                <a:solidFill>
                  <a:schemeClr val="tx1"/>
                </a:solidFill>
                <a:latin typeface="+mn-lt"/>
                <a:ea typeface="+mn-ea"/>
              </a:defRPr>
            </a:lvl4pPr>
            <a:lvl5pPr marL="18097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5pPr>
            <a:lvl6pPr marL="22669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6pPr>
            <a:lvl7pPr marL="27241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7pPr>
            <a:lvl8pPr marL="31813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8pPr>
            <a:lvl9pPr marL="3638550" indent="-228600" algn="just" defTabSz="1022350" rtl="0" eaLnBrk="0" fontAlgn="base" hangingPunct="0">
              <a:spcBef>
                <a:spcPct val="0"/>
              </a:spcBef>
              <a:spcAft>
                <a:spcPct val="0"/>
              </a:spcAft>
              <a:buClr>
                <a:schemeClr val="accent1"/>
              </a:buClr>
              <a:buChar char="»"/>
              <a:defRPr sz="1400">
                <a:solidFill>
                  <a:schemeClr val="tx1"/>
                </a:solidFill>
                <a:latin typeface="+mn-lt"/>
                <a:ea typeface="+mn-ea"/>
              </a:defRPr>
            </a:lvl9pPr>
          </a:lstStyle>
          <a:p>
            <a:pPr marL="237061" indent="-237061" defTabSz="1363099">
              <a:buClr>
                <a:srgbClr val="1F497D"/>
              </a:buClr>
              <a:defRPr/>
            </a:pPr>
            <a:r>
              <a:rPr lang="ja-JP" altLang="en-US" sz="2133" kern="0" dirty="0">
                <a:solidFill>
                  <a:sysClr val="windowText" lastClr="000000"/>
                </a:solidFill>
                <a:latin typeface="Lucida Sans Unicode"/>
                <a:ea typeface="ＭＳ Ｐゴシック" panose="020B0600070205080204" pitchFamily="50" charset="-128"/>
              </a:rPr>
              <a:t>増強方針として、闇雲な規模は追及しないが、「</a:t>
            </a:r>
            <a:r>
              <a:rPr lang="en-US" altLang="ja-JP" sz="2133" kern="0" dirty="0">
                <a:solidFill>
                  <a:sysClr val="windowText" lastClr="000000"/>
                </a:solidFill>
                <a:latin typeface="Lucida Sans Unicode"/>
                <a:ea typeface="ＭＳ Ｐゴシック" panose="020B0600070205080204" pitchFamily="50" charset="-128"/>
              </a:rPr>
              <a:t>1.</a:t>
            </a:r>
            <a:r>
              <a:rPr lang="ja-JP" altLang="en-US" sz="2133" kern="0" dirty="0">
                <a:solidFill>
                  <a:sysClr val="windowText" lastClr="000000"/>
                </a:solidFill>
                <a:latin typeface="Lucida Sans Unicode"/>
                <a:ea typeface="ＭＳ Ｐゴシック" panose="020B0600070205080204" pitchFamily="50" charset="-128"/>
              </a:rPr>
              <a:t>クラブ活動方針」を実現するにあたっては、</a:t>
            </a:r>
            <a:r>
              <a:rPr lang="en-US" altLang="ja-JP" sz="2133" kern="0" dirty="0">
                <a:solidFill>
                  <a:sysClr val="windowText" lastClr="000000"/>
                </a:solidFill>
                <a:latin typeface="Lucida Sans Unicode"/>
                <a:ea typeface="ＭＳ Ｐゴシック" panose="020B0600070205080204" pitchFamily="50" charset="-128"/>
              </a:rPr>
              <a:t>50</a:t>
            </a:r>
            <a:r>
              <a:rPr lang="ja-JP" altLang="en-US" sz="2133" kern="0" dirty="0">
                <a:solidFill>
                  <a:sysClr val="windowText" lastClr="000000"/>
                </a:solidFill>
                <a:latin typeface="Lucida Sans Unicode"/>
                <a:ea typeface="ＭＳ Ｐゴシック" panose="020B0600070205080204" pitchFamily="50" charset="-128"/>
              </a:rPr>
              <a:t>名程度の規模感および予算感は必要と思われる。</a:t>
            </a:r>
            <a:endParaRPr lang="en-US" altLang="ja-JP" sz="2133" kern="0" dirty="0">
              <a:solidFill>
                <a:sysClr val="windowText" lastClr="000000"/>
              </a:solidFill>
              <a:latin typeface="Lucida Sans Unicode"/>
              <a:ea typeface="ＭＳ Ｐゴシック" panose="020B0600070205080204" pitchFamily="50" charset="-128"/>
            </a:endParaRPr>
          </a:p>
          <a:p>
            <a:pPr marL="237061" indent="-237061" defTabSz="1363099">
              <a:buClr>
                <a:srgbClr val="1F497D"/>
              </a:buClr>
              <a:defRPr/>
            </a:pPr>
            <a:r>
              <a:rPr lang="ja-JP" altLang="en-US" sz="2133" kern="0" dirty="0">
                <a:solidFill>
                  <a:sysClr val="windowText" lastClr="000000"/>
                </a:solidFill>
                <a:latin typeface="Lucida Sans Unicode"/>
                <a:ea typeface="ＭＳ Ｐゴシック" panose="020B0600070205080204" pitchFamily="50" charset="-128"/>
              </a:rPr>
              <a:t>ただし、人員構成や活動方針を鑑みると以下のようなプロファイルの人員が積極的な増強ターゲットとなる。</a:t>
            </a:r>
            <a:r>
              <a:rPr lang="ja-JP" altLang="en-US" sz="2133" u="sng" kern="0" dirty="0">
                <a:solidFill>
                  <a:sysClr val="windowText" lastClr="000000"/>
                </a:solidFill>
                <a:latin typeface="Lucida Sans Unicode"/>
                <a:ea typeface="ＭＳ Ｐゴシック" panose="020B0600070205080204" pitchFamily="50" charset="-128"/>
              </a:rPr>
              <a:t>（あくまでターゲット）</a:t>
            </a:r>
            <a:endParaRPr lang="en-US" altLang="ja-JP" sz="2133" u="sng" kern="0" dirty="0">
              <a:solidFill>
                <a:sysClr val="windowText" lastClr="000000"/>
              </a:solidFill>
              <a:latin typeface="Lucida Sans Unicode"/>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62ACE8F0-459F-46E8-AFD2-141C34C602C8}"/>
              </a:ext>
            </a:extLst>
          </p:cNvPr>
          <p:cNvSpPr txBox="1"/>
          <p:nvPr/>
        </p:nvSpPr>
        <p:spPr>
          <a:xfrm>
            <a:off x="1148080" y="2555558"/>
            <a:ext cx="3088640" cy="830997"/>
          </a:xfrm>
          <a:prstGeom prst="rect">
            <a:avLst/>
          </a:prstGeom>
          <a:noFill/>
        </p:spPr>
        <p:txBody>
          <a:bodyPr wrap="square">
            <a:spAutoFit/>
          </a:bodyPr>
          <a:lstStyle/>
          <a:p>
            <a:pPr algn="ctr"/>
            <a:r>
              <a:rPr lang="ja-JP" altLang="en-US" sz="2400" b="1" dirty="0">
                <a:latin typeface="+mj-ea"/>
                <a:ea typeface="+mj-ea"/>
              </a:rPr>
              <a:t>計画当初（</a:t>
            </a:r>
            <a:r>
              <a:rPr lang="en-US" altLang="ja-JP" sz="2400" b="1" dirty="0">
                <a:latin typeface="+mj-ea"/>
                <a:ea typeface="+mj-ea"/>
              </a:rPr>
              <a:t>2020-21</a:t>
            </a:r>
            <a:r>
              <a:rPr lang="ja-JP" altLang="en-US" sz="2400" b="1" dirty="0">
                <a:latin typeface="+mj-ea"/>
                <a:ea typeface="+mj-ea"/>
              </a:rPr>
              <a:t>）　</a:t>
            </a:r>
            <a:r>
              <a:rPr lang="en-US" altLang="ja-JP" sz="2400" b="1" dirty="0">
                <a:latin typeface="+mj-ea"/>
                <a:ea typeface="+mj-ea"/>
              </a:rPr>
              <a:t>43</a:t>
            </a:r>
            <a:r>
              <a:rPr lang="ja-JP" altLang="en-US" sz="2400" b="1" dirty="0">
                <a:latin typeface="+mj-ea"/>
                <a:ea typeface="+mj-ea"/>
              </a:rPr>
              <a:t>名</a:t>
            </a:r>
          </a:p>
        </p:txBody>
      </p:sp>
      <p:sp>
        <p:nvSpPr>
          <p:cNvPr id="10" name="テキスト ボックス 9">
            <a:extLst>
              <a:ext uri="{FF2B5EF4-FFF2-40B4-BE49-F238E27FC236}">
                <a16:creationId xmlns:a16="http://schemas.microsoft.com/office/drawing/2014/main" id="{5A84AA27-46F1-4DE3-AFE5-9E525B12E12D}"/>
              </a:ext>
            </a:extLst>
          </p:cNvPr>
          <p:cNvSpPr txBox="1"/>
          <p:nvPr/>
        </p:nvSpPr>
        <p:spPr>
          <a:xfrm>
            <a:off x="8083645" y="2555558"/>
            <a:ext cx="3088640" cy="830997"/>
          </a:xfrm>
          <a:prstGeom prst="rect">
            <a:avLst/>
          </a:prstGeom>
          <a:noFill/>
        </p:spPr>
        <p:txBody>
          <a:bodyPr wrap="square">
            <a:spAutoFit/>
          </a:bodyPr>
          <a:lstStyle/>
          <a:p>
            <a:pPr algn="ctr"/>
            <a:r>
              <a:rPr lang="en-US" altLang="ja-JP" sz="2400" dirty="0"/>
              <a:t>10</a:t>
            </a:r>
            <a:r>
              <a:rPr lang="ja-JP" altLang="en-US" sz="2400" dirty="0"/>
              <a:t>年後（</a:t>
            </a:r>
            <a:r>
              <a:rPr lang="en-US" altLang="ja-JP" sz="2400" dirty="0"/>
              <a:t>2030-31</a:t>
            </a:r>
            <a:r>
              <a:rPr lang="ja-JP" altLang="en-US" sz="2400" dirty="0"/>
              <a:t>）　</a:t>
            </a:r>
            <a:r>
              <a:rPr lang="en-US" altLang="ja-JP" sz="2400" dirty="0"/>
              <a:t>50</a:t>
            </a:r>
            <a:r>
              <a:rPr lang="ja-JP" altLang="en-US" sz="2400" dirty="0"/>
              <a:t>名</a:t>
            </a:r>
          </a:p>
        </p:txBody>
      </p:sp>
      <p:pic>
        <p:nvPicPr>
          <p:cNvPr id="6" name="図 5">
            <a:extLst>
              <a:ext uri="{FF2B5EF4-FFF2-40B4-BE49-F238E27FC236}">
                <a16:creationId xmlns:a16="http://schemas.microsoft.com/office/drawing/2014/main" id="{26C57BD1-6353-4AD2-96D8-B26E37874D82}"/>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6200"/>
                    </a14:imgEffect>
                  </a14:imgLayer>
                </a14:imgProps>
              </a:ext>
            </a:extLst>
          </a:blip>
          <a:stretch>
            <a:fillRect/>
          </a:stretch>
        </p:blipFill>
        <p:spPr>
          <a:xfrm>
            <a:off x="192733" y="3471446"/>
            <a:ext cx="4737945" cy="2834948"/>
          </a:xfrm>
          <a:prstGeom prst="rect">
            <a:avLst/>
          </a:prstGeom>
          <a:ln>
            <a:solidFill>
              <a:schemeClr val="bg1"/>
            </a:solidFill>
          </a:ln>
        </p:spPr>
      </p:pic>
      <p:pic>
        <p:nvPicPr>
          <p:cNvPr id="12" name="図 11">
            <a:extLst>
              <a:ext uri="{FF2B5EF4-FFF2-40B4-BE49-F238E27FC236}">
                <a16:creationId xmlns:a16="http://schemas.microsoft.com/office/drawing/2014/main" id="{4BD21AAF-B63C-4EF7-80A8-2033E0265362}"/>
              </a:ext>
            </a:extLst>
          </p:cNvPr>
          <p:cNvPicPr>
            <a:picLocks noChangeAspect="1"/>
          </p:cNvPicPr>
          <p:nvPr/>
        </p:nvPicPr>
        <p:blipFill>
          <a:blip r:embed="rId4"/>
          <a:stretch>
            <a:fillRect/>
          </a:stretch>
        </p:blipFill>
        <p:spPr>
          <a:xfrm>
            <a:off x="7115686" y="3533333"/>
            <a:ext cx="4737951" cy="2834949"/>
          </a:xfrm>
          <a:prstGeom prst="rect">
            <a:avLst/>
          </a:prstGeom>
        </p:spPr>
      </p:pic>
      <p:sp>
        <p:nvSpPr>
          <p:cNvPr id="14" name="ホームベース 6">
            <a:extLst>
              <a:ext uri="{FF2B5EF4-FFF2-40B4-BE49-F238E27FC236}">
                <a16:creationId xmlns:a16="http://schemas.microsoft.com/office/drawing/2014/main" id="{6F14778C-5077-425D-A83D-721EF7CCF652}"/>
              </a:ext>
            </a:extLst>
          </p:cNvPr>
          <p:cNvSpPr>
            <a:spLocks noChangeArrowheads="1"/>
          </p:cNvSpPr>
          <p:nvPr/>
        </p:nvSpPr>
        <p:spPr bwMode="auto">
          <a:xfrm>
            <a:off x="4508491" y="2686474"/>
            <a:ext cx="3029388" cy="2698327"/>
          </a:xfrm>
          <a:prstGeom prst="homePlate">
            <a:avLst>
              <a:gd name="adj" fmla="val 22903"/>
            </a:avLst>
          </a:prstGeom>
          <a:solidFill>
            <a:srgbClr val="FFFFCC">
              <a:alpha val="50000"/>
            </a:srgbClr>
          </a:solidFill>
          <a:ln>
            <a:noFill/>
          </a:ln>
          <a:effectLst>
            <a:outerShdw blurRad="50800" dist="38100" dir="2700000" algn="tl" rotWithShape="0">
              <a:prstClr val="black">
                <a:alpha val="40000"/>
              </a:prstClr>
            </a:outerShdw>
          </a:effectLst>
        </p:spPr>
        <p:txBody>
          <a:bodyPr wrap="none" anchor="ctr" anchorCtr="1"/>
          <a:lstStyle>
            <a:lvl1pPr>
              <a:defRPr sz="1400" b="1">
                <a:solidFill>
                  <a:schemeClr val="bg1"/>
                </a:solidFill>
                <a:latin typeface="Arial" panose="020B0604020202020204" pitchFamily="34" charset="0"/>
                <a:ea typeface="ＭＳ Ｐゴシック" panose="020B0600070205080204" pitchFamily="50" charset="-128"/>
              </a:defRPr>
            </a:lvl1pPr>
            <a:lvl2pPr marL="742950" indent="-285750">
              <a:defRPr sz="1400" b="1">
                <a:solidFill>
                  <a:schemeClr val="bg1"/>
                </a:solidFill>
                <a:latin typeface="Arial" panose="020B0604020202020204" pitchFamily="34" charset="0"/>
                <a:ea typeface="ＭＳ Ｐゴシック" panose="020B0600070205080204" pitchFamily="50" charset="-128"/>
              </a:defRPr>
            </a:lvl2pPr>
            <a:lvl3pPr marL="1143000" indent="-228600">
              <a:defRPr sz="1400" b="1">
                <a:solidFill>
                  <a:schemeClr val="bg1"/>
                </a:solidFill>
                <a:latin typeface="Arial" panose="020B0604020202020204" pitchFamily="34" charset="0"/>
                <a:ea typeface="ＭＳ Ｐゴシック" panose="020B0600070205080204" pitchFamily="50" charset="-128"/>
              </a:defRPr>
            </a:lvl3pPr>
            <a:lvl4pPr marL="1600200" indent="-228600">
              <a:defRPr sz="1400" b="1">
                <a:solidFill>
                  <a:schemeClr val="bg1"/>
                </a:solidFill>
                <a:latin typeface="Arial" panose="020B0604020202020204" pitchFamily="34" charset="0"/>
                <a:ea typeface="ＭＳ Ｐゴシック" panose="020B0600070205080204" pitchFamily="50" charset="-128"/>
              </a:defRPr>
            </a:lvl4pPr>
            <a:lvl5pPr marL="2057400" indent="-228600">
              <a:defRPr sz="1400" b="1">
                <a:solidFill>
                  <a:schemeClr val="bg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bg1"/>
                </a:solidFill>
                <a:latin typeface="Arial" panose="020B0604020202020204" pitchFamily="34" charset="0"/>
                <a:ea typeface="ＭＳ Ｐゴシック" panose="020B0600070205080204" pitchFamily="50" charset="-128"/>
              </a:defRPr>
            </a:lvl9pPr>
          </a:lstStyle>
          <a:p>
            <a:pPr marL="380990" indent="-380990">
              <a:spcBef>
                <a:spcPct val="25000"/>
              </a:spcBef>
              <a:buFont typeface="Arial" panose="020B0604020202020204" pitchFamily="34" charset="0"/>
              <a:buChar char="•"/>
            </a:pPr>
            <a:r>
              <a:rPr lang="ja-JP" altLang="en-US" sz="1867" dirty="0">
                <a:solidFill>
                  <a:schemeClr val="tx1"/>
                </a:solidFill>
              </a:rPr>
              <a:t>年</a:t>
            </a:r>
            <a:r>
              <a:rPr lang="en-US" altLang="ja-JP" sz="1867" dirty="0">
                <a:solidFill>
                  <a:schemeClr val="tx1"/>
                </a:solidFill>
              </a:rPr>
              <a:t>3</a:t>
            </a:r>
            <a:r>
              <a:rPr lang="ja-JP" altLang="en-US" sz="1867" dirty="0">
                <a:solidFill>
                  <a:schemeClr val="tx1"/>
                </a:solidFill>
              </a:rPr>
              <a:t>人目標</a:t>
            </a:r>
            <a:endParaRPr lang="en-US" altLang="ja-JP" sz="1867" dirty="0">
              <a:solidFill>
                <a:schemeClr val="tx1"/>
              </a:solidFill>
            </a:endParaRPr>
          </a:p>
          <a:p>
            <a:pPr marL="380990" indent="-380990">
              <a:spcBef>
                <a:spcPct val="25000"/>
              </a:spcBef>
              <a:buFont typeface="Arial" panose="020B0604020202020204" pitchFamily="34" charset="0"/>
              <a:buChar char="•"/>
            </a:pPr>
            <a:r>
              <a:rPr lang="en-US" altLang="ja-JP" sz="1867" dirty="0">
                <a:solidFill>
                  <a:schemeClr val="tx1"/>
                </a:solidFill>
              </a:rPr>
              <a:t>30</a:t>
            </a:r>
            <a:r>
              <a:rPr lang="ja-JP" altLang="en-US" sz="1867" dirty="0">
                <a:solidFill>
                  <a:schemeClr val="tx1"/>
                </a:solidFill>
              </a:rPr>
              <a:t>～</a:t>
            </a:r>
            <a:r>
              <a:rPr lang="en-US" altLang="ja-JP" sz="1867" dirty="0">
                <a:solidFill>
                  <a:schemeClr val="tx1"/>
                </a:solidFill>
              </a:rPr>
              <a:t>40</a:t>
            </a:r>
            <a:r>
              <a:rPr lang="ja-JP" altLang="en-US" sz="1867" dirty="0">
                <a:solidFill>
                  <a:schemeClr val="tx1"/>
                </a:solidFill>
              </a:rPr>
              <a:t>代中心</a:t>
            </a:r>
            <a:endParaRPr lang="en-US" altLang="ja-JP" sz="1867" dirty="0">
              <a:solidFill>
                <a:schemeClr val="tx1"/>
              </a:solidFill>
            </a:endParaRPr>
          </a:p>
          <a:p>
            <a:pPr marL="380990" indent="-380990">
              <a:spcBef>
                <a:spcPct val="25000"/>
              </a:spcBef>
              <a:buFont typeface="Arial" panose="020B0604020202020204" pitchFamily="34" charset="0"/>
              <a:buChar char="•"/>
            </a:pPr>
            <a:endParaRPr lang="en-US" altLang="ja-JP" sz="1867" dirty="0">
              <a:solidFill>
                <a:schemeClr val="tx1"/>
              </a:solidFill>
            </a:endParaRPr>
          </a:p>
          <a:p>
            <a:pPr eaLnBrk="1" hangingPunct="1">
              <a:spcBef>
                <a:spcPct val="25000"/>
              </a:spcBef>
            </a:pPr>
            <a:r>
              <a:rPr lang="en-US" altLang="ja-JP" sz="1600" b="0" dirty="0">
                <a:solidFill>
                  <a:schemeClr val="tx1"/>
                </a:solidFill>
              </a:rPr>
              <a:t>※</a:t>
            </a:r>
            <a:r>
              <a:rPr lang="ja-JP" altLang="en-US" sz="1600" b="0" dirty="0">
                <a:solidFill>
                  <a:schemeClr val="tx1"/>
                </a:solidFill>
              </a:rPr>
              <a:t>以下は更に望ましい点</a:t>
            </a:r>
            <a:endParaRPr lang="en-US" altLang="ja-JP" sz="1600" b="0" dirty="0">
              <a:solidFill>
                <a:schemeClr val="tx1"/>
              </a:solidFill>
            </a:endParaRPr>
          </a:p>
          <a:p>
            <a:pPr eaLnBrk="1" hangingPunct="1">
              <a:spcBef>
                <a:spcPct val="25000"/>
              </a:spcBef>
            </a:pPr>
            <a:r>
              <a:rPr lang="ja-JP" altLang="en-US" sz="1600" b="0" dirty="0">
                <a:solidFill>
                  <a:schemeClr val="tx1"/>
                </a:solidFill>
              </a:rPr>
              <a:t>社会人経験有</a:t>
            </a:r>
            <a:endParaRPr lang="en-US" altLang="ja-JP" sz="1600" b="0" dirty="0">
              <a:solidFill>
                <a:schemeClr val="tx1"/>
              </a:solidFill>
            </a:endParaRPr>
          </a:p>
          <a:p>
            <a:pPr eaLnBrk="1" hangingPunct="1">
              <a:spcBef>
                <a:spcPct val="25000"/>
              </a:spcBef>
            </a:pPr>
            <a:r>
              <a:rPr lang="ja-JP" altLang="en-US" sz="1600" b="0" dirty="0">
                <a:solidFill>
                  <a:schemeClr val="tx1"/>
                </a:solidFill>
              </a:rPr>
              <a:t>青少年育成事業従事者</a:t>
            </a:r>
            <a:endParaRPr lang="en-US" altLang="ja-JP" sz="1600" b="0" dirty="0">
              <a:solidFill>
                <a:schemeClr val="tx1"/>
              </a:solidFill>
            </a:endParaRPr>
          </a:p>
          <a:p>
            <a:pPr eaLnBrk="1" hangingPunct="1">
              <a:spcBef>
                <a:spcPct val="25000"/>
              </a:spcBef>
            </a:pPr>
            <a:r>
              <a:rPr lang="ja-JP" altLang="en-US" sz="1600" b="0" dirty="0">
                <a:solidFill>
                  <a:schemeClr val="tx1"/>
                </a:solidFill>
              </a:rPr>
              <a:t>女性経営者　</a:t>
            </a:r>
            <a:r>
              <a:rPr lang="ja-JP" altLang="en-US" sz="1867" dirty="0">
                <a:solidFill>
                  <a:schemeClr val="tx1"/>
                </a:solidFill>
              </a:rPr>
              <a:t>　　</a:t>
            </a:r>
            <a:endParaRPr lang="en-US" altLang="ja-JP" sz="1867" dirty="0">
              <a:solidFill>
                <a:schemeClr val="tx1"/>
              </a:solidFill>
            </a:endParaRPr>
          </a:p>
        </p:txBody>
      </p:sp>
      <p:sp>
        <p:nvSpPr>
          <p:cNvPr id="2" name="正方形/長方形 1">
            <a:extLst>
              <a:ext uri="{FF2B5EF4-FFF2-40B4-BE49-F238E27FC236}">
                <a16:creationId xmlns:a16="http://schemas.microsoft.com/office/drawing/2014/main" id="{2F9068FD-7DFC-4329-8808-55D2BB1AB71F}"/>
              </a:ext>
            </a:extLst>
          </p:cNvPr>
          <p:cNvSpPr/>
          <p:nvPr/>
        </p:nvSpPr>
        <p:spPr>
          <a:xfrm>
            <a:off x="7682209" y="5287933"/>
            <a:ext cx="3822606" cy="17352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8F5CB91D-DDB3-4965-9066-65A8184B2A9D}"/>
              </a:ext>
            </a:extLst>
          </p:cNvPr>
          <p:cNvSpPr/>
          <p:nvPr/>
        </p:nvSpPr>
        <p:spPr>
          <a:xfrm>
            <a:off x="7682209" y="5608240"/>
            <a:ext cx="1212409" cy="17353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46116609"/>
      </p:ext>
    </p:extLst>
  </p:cSld>
  <p:clrMapOvr>
    <a:masterClrMapping/>
  </p:clrMapOvr>
  <p:transition/>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8747</TotalTime>
  <Words>2076</Words>
  <Application>Microsoft Office PowerPoint</Application>
  <PresentationFormat>ワイド画面</PresentationFormat>
  <Paragraphs>310</Paragraphs>
  <Slides>21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21</vt:i4>
      </vt:variant>
    </vt:vector>
  </HeadingPairs>
  <TitlesOfParts>
    <vt:vector size="28" baseType="lpstr">
      <vt:lpstr>メイリオ</vt:lpstr>
      <vt:lpstr>游ゴシック</vt:lpstr>
      <vt:lpstr>游ゴシック Light</vt:lpstr>
      <vt:lpstr>Arial</vt:lpstr>
      <vt:lpstr>Lucida Sans Unicode</vt:lpstr>
      <vt:lpstr>Wingdings</vt:lpstr>
      <vt:lpstr>Office テーマ</vt:lpstr>
      <vt:lpstr>　　　　　　浦安RC　古志智宏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浦安RC　会員減少の要因</vt:lpstr>
      <vt:lpstr>浦安RC　会員減少の要因と対策</vt:lpstr>
      <vt:lpstr>浦安RC　会員減少の要因と対策</vt:lpstr>
      <vt:lpstr>浦安RC　会員減少の要因と対策</vt:lpstr>
      <vt:lpstr>ご清聴ありがとうございました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yusutovet@catnet.ne.jp</dc:creator>
  <cp:lastModifiedBy>智宏 古志</cp:lastModifiedBy>
  <cp:revision>87</cp:revision>
  <dcterms:created xsi:type="dcterms:W3CDTF">2021-07-10T06:28:46Z</dcterms:created>
  <dcterms:modified xsi:type="dcterms:W3CDTF">2025-02-21T23:54:54Z</dcterms:modified>
</cp:coreProperties>
</file>