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7" r:id="rId2"/>
    <p:sldId id="298" r:id="rId3"/>
    <p:sldId id="299"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7" r:id="rId24"/>
    <p:sldId id="276" r:id="rId25"/>
    <p:sldId id="278" r:id="rId26"/>
    <p:sldId id="279" r:id="rId27"/>
    <p:sldId id="280" r:id="rId28"/>
    <p:sldId id="281" r:id="rId29"/>
    <p:sldId id="282" r:id="rId30"/>
    <p:sldId id="283" r:id="rId31"/>
    <p:sldId id="284" r:id="rId32"/>
    <p:sldId id="285" r:id="rId33"/>
    <p:sldId id="286" r:id="rId34"/>
    <p:sldId id="287" r:id="rId35"/>
    <p:sldId id="288" r:id="rId36"/>
    <p:sldId id="290" r:id="rId37"/>
    <p:sldId id="289" r:id="rId38"/>
    <p:sldId id="291" r:id="rId39"/>
    <p:sldId id="292" r:id="rId40"/>
    <p:sldId id="293" r:id="rId41"/>
    <p:sldId id="294" r:id="rId42"/>
    <p:sldId id="295" r:id="rId43"/>
    <p:sldId id="296" r:id="rId4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FF7"/>
    <a:srgbClr val="FFEF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F6105C-48B4-475B-809F-58869002F5E3}" v="79" dt="2025-02-17T02:40:19.75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8" d="100"/>
          <a:sy n="68" d="100"/>
        </p:scale>
        <p:origin x="654"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49106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57574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50866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0515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408390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2025/2/28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39540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E02A643-9BB0-4E02-80B2-2C0A5E5D738E}" type="datetimeFigureOut">
              <a:rPr kumimoji="1" lang="ja-JP" altLang="en-US" smtClean="0"/>
              <a:t>2025/2/28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797884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E02A643-9BB0-4E02-80B2-2C0A5E5D738E}" type="datetimeFigureOut">
              <a:rPr kumimoji="1" lang="ja-JP" altLang="en-US" smtClean="0"/>
              <a:t>2025/2/28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539588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02A643-9BB0-4E02-80B2-2C0A5E5D738E}" type="datetimeFigureOut">
              <a:rPr kumimoji="1" lang="ja-JP" altLang="en-US" smtClean="0"/>
              <a:t>2025/2/28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2860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2025/2/28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884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2025/2/28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18938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7000">
              <a:srgbClr val="FFEFFE"/>
            </a:gs>
            <a:gs pos="0">
              <a:srgbClr val="FF8FF7"/>
            </a:gs>
            <a:gs pos="74000">
              <a:srgbClr val="FFEFFE"/>
            </a:gs>
            <a:gs pos="83000">
              <a:srgbClr val="FFEFFE"/>
            </a:gs>
            <a:gs pos="100000">
              <a:srgbClr val="FF8FF7"/>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E02A643-9BB0-4E02-80B2-2C0A5E5D738E}" type="datetimeFigureOut">
              <a:rPr kumimoji="1" lang="ja-JP" altLang="en-US" smtClean="0"/>
              <a:t>2025/2/28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07289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6F2AECA1-FDAC-5921-4DE1-537781E21BBE}"/>
              </a:ext>
            </a:extLst>
          </p:cNvPr>
          <p:cNvSpPr>
            <a:spLocks noGrp="1"/>
          </p:cNvSpPr>
          <p:nvPr>
            <p:ph type="title"/>
          </p:nvPr>
        </p:nvSpPr>
        <p:spPr>
          <a:xfrm>
            <a:off x="690716" y="1399308"/>
            <a:ext cx="10515600" cy="2635775"/>
          </a:xfrm>
        </p:spPr>
        <p:txBody>
          <a:bodyPr>
            <a:normAutofit/>
          </a:bodyPr>
          <a:lstStyle/>
          <a:p>
            <a:pPr algn="ctr"/>
            <a:r>
              <a:rPr lang="ja-JP" altLang="en-US" dirty="0"/>
              <a:t>国際ロータリー第</a:t>
            </a:r>
            <a:r>
              <a:rPr lang="en-US" altLang="ja-JP" dirty="0"/>
              <a:t>2790</a:t>
            </a:r>
            <a:r>
              <a:rPr lang="ja-JP" altLang="en-US" dirty="0"/>
              <a:t>地区</a:t>
            </a:r>
            <a:br>
              <a:rPr lang="en-US" altLang="ja-JP" dirty="0"/>
            </a:br>
            <a:r>
              <a:rPr lang="en-US" altLang="ja-JP" dirty="0"/>
              <a:t>『</a:t>
            </a:r>
            <a:r>
              <a:rPr lang="ja-JP" altLang="en-US" dirty="0"/>
              <a:t>女性ロータリアン意識調査アンケート</a:t>
            </a:r>
            <a:r>
              <a:rPr lang="en-US" altLang="ja-JP" dirty="0"/>
              <a:t>』</a:t>
            </a:r>
            <a:br>
              <a:rPr lang="en-US" altLang="ja-JP" dirty="0"/>
            </a:br>
            <a:r>
              <a:rPr lang="ja-JP" altLang="en-US" dirty="0"/>
              <a:t>結果レポート　</a:t>
            </a:r>
          </a:p>
        </p:txBody>
      </p:sp>
      <p:sp>
        <p:nvSpPr>
          <p:cNvPr id="6" name="タイトル 4">
            <a:extLst>
              <a:ext uri="{FF2B5EF4-FFF2-40B4-BE49-F238E27FC236}">
                <a16:creationId xmlns:a16="http://schemas.microsoft.com/office/drawing/2014/main" id="{895C9135-D2D9-6927-C370-A838A91E7AC9}"/>
              </a:ext>
            </a:extLst>
          </p:cNvPr>
          <p:cNvSpPr txBox="1">
            <a:spLocks/>
          </p:cNvSpPr>
          <p:nvPr/>
        </p:nvSpPr>
        <p:spPr>
          <a:xfrm>
            <a:off x="7554313" y="4196963"/>
            <a:ext cx="5213252" cy="185736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800" dirty="0"/>
              <a:t>2025</a:t>
            </a:r>
            <a:r>
              <a:rPr lang="ja-JP" altLang="en-US" sz="2800" dirty="0"/>
              <a:t>年</a:t>
            </a:r>
            <a:r>
              <a:rPr lang="en-US" altLang="ja-JP" sz="2800" dirty="0"/>
              <a:t>2</a:t>
            </a:r>
            <a:r>
              <a:rPr lang="ja-JP" altLang="en-US" sz="2800" dirty="0"/>
              <a:t>月　</a:t>
            </a:r>
            <a:br>
              <a:rPr lang="en-US" altLang="ja-JP" sz="2800" dirty="0"/>
            </a:br>
            <a:r>
              <a:rPr lang="ja-JP" altLang="en-US" sz="2800" dirty="0"/>
              <a:t>会員増強・退会防止委員会</a:t>
            </a:r>
          </a:p>
        </p:txBody>
      </p:sp>
      <p:pic>
        <p:nvPicPr>
          <p:cNvPr id="7" name="図 6">
            <a:extLst>
              <a:ext uri="{FF2B5EF4-FFF2-40B4-BE49-F238E27FC236}">
                <a16:creationId xmlns:a16="http://schemas.microsoft.com/office/drawing/2014/main" id="{151A47A3-B0AE-829B-5FB2-49FD5DA8B95E}"/>
              </a:ext>
            </a:extLst>
          </p:cNvPr>
          <p:cNvPicPr>
            <a:picLocks noChangeAspect="1"/>
          </p:cNvPicPr>
          <p:nvPr/>
        </p:nvPicPr>
        <p:blipFill>
          <a:blip r:embed="rId2"/>
          <a:stretch>
            <a:fillRect/>
          </a:stretch>
        </p:blipFill>
        <p:spPr>
          <a:xfrm>
            <a:off x="241363" y="247241"/>
            <a:ext cx="1958305" cy="1152067"/>
          </a:xfrm>
          <a:prstGeom prst="rect">
            <a:avLst/>
          </a:prstGeom>
        </p:spPr>
      </p:pic>
      <p:pic>
        <p:nvPicPr>
          <p:cNvPr id="8" name="図 7" descr="ロゴ, 会社名&#10;&#10;自動的に生成された説明">
            <a:extLst>
              <a:ext uri="{FF2B5EF4-FFF2-40B4-BE49-F238E27FC236}">
                <a16:creationId xmlns:a16="http://schemas.microsoft.com/office/drawing/2014/main" id="{0C41DDFF-046E-A65E-B284-8F06462492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63108" y="4811214"/>
            <a:ext cx="4928892" cy="2722880"/>
          </a:xfrm>
          <a:prstGeom prst="rect">
            <a:avLst/>
          </a:prstGeom>
        </p:spPr>
      </p:pic>
    </p:spTree>
    <p:extLst>
      <p:ext uri="{BB962C8B-B14F-4D97-AF65-F5344CB8AC3E}">
        <p14:creationId xmlns:p14="http://schemas.microsoft.com/office/powerpoint/2010/main" val="3730080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80C71F-8936-6E38-4AA5-BC0EC3D75AA9}"/>
              </a:ext>
            </a:extLst>
          </p:cNvPr>
          <p:cNvSpPr>
            <a:spLocks noGrp="1"/>
          </p:cNvSpPr>
          <p:nvPr>
            <p:ph type="title"/>
          </p:nvPr>
        </p:nvSpPr>
        <p:spPr>
          <a:xfrm>
            <a:off x="196515" y="-216568"/>
            <a:ext cx="11995485" cy="1325563"/>
          </a:xfrm>
        </p:spPr>
        <p:txBody>
          <a:bodyPr>
            <a:normAutofit/>
          </a:bodyPr>
          <a:lstStyle/>
          <a:p>
            <a:r>
              <a:rPr kumimoji="1" lang="ja-JP" altLang="en-US" sz="2400" b="1" dirty="0"/>
              <a:t>③－</a:t>
            </a:r>
            <a:r>
              <a:rPr kumimoji="1" lang="en-US" altLang="ja-JP" sz="2400" b="1" dirty="0"/>
              <a:t>1</a:t>
            </a:r>
            <a:r>
              <a:rPr kumimoji="1" lang="ja-JP" altLang="en-US" sz="2400" b="1" dirty="0"/>
              <a:t>－</a:t>
            </a:r>
            <a:r>
              <a:rPr kumimoji="1" lang="en-US" altLang="ja-JP" sz="2400" b="1" dirty="0"/>
              <a:t>1</a:t>
            </a:r>
            <a:r>
              <a:rPr kumimoji="1" lang="ja-JP" altLang="en-US" sz="2400" b="1" dirty="0"/>
              <a:t>　</a:t>
            </a:r>
            <a:r>
              <a:rPr kumimoji="1" lang="ja-JP" altLang="en-US" sz="2400" b="1" dirty="0">
                <a:highlight>
                  <a:srgbClr val="00FFFF"/>
                </a:highlight>
              </a:rPr>
              <a:t>ロータリー活動は楽しいですか？どんな活動が自分の成長になりましたか？</a:t>
            </a:r>
          </a:p>
        </p:txBody>
      </p:sp>
      <p:graphicFrame>
        <p:nvGraphicFramePr>
          <p:cNvPr id="7" name="コンテンツ プレースホルダー 6">
            <a:extLst>
              <a:ext uri="{FF2B5EF4-FFF2-40B4-BE49-F238E27FC236}">
                <a16:creationId xmlns:a16="http://schemas.microsoft.com/office/drawing/2014/main" id="{753F67C4-5A48-FE6B-5B65-951D337D05A5}"/>
              </a:ext>
            </a:extLst>
          </p:cNvPr>
          <p:cNvGraphicFramePr>
            <a:graphicFrameLocks noGrp="1"/>
          </p:cNvGraphicFramePr>
          <p:nvPr>
            <p:ph idx="1"/>
            <p:extLst>
              <p:ext uri="{D42A27DB-BD31-4B8C-83A1-F6EECF244321}">
                <p14:modId xmlns:p14="http://schemas.microsoft.com/office/powerpoint/2010/main" val="951809062"/>
              </p:ext>
            </p:extLst>
          </p:nvPr>
        </p:nvGraphicFramePr>
        <p:xfrm>
          <a:off x="196515" y="852906"/>
          <a:ext cx="11798970" cy="6005094"/>
        </p:xfrm>
        <a:graphic>
          <a:graphicData uri="http://schemas.openxmlformats.org/drawingml/2006/table">
            <a:tbl>
              <a:tblPr>
                <a:tableStyleId>{5C22544A-7EE6-4342-B048-85BDC9FD1C3A}</a:tableStyleId>
              </a:tblPr>
              <a:tblGrid>
                <a:gridCol w="423833">
                  <a:extLst>
                    <a:ext uri="{9D8B030D-6E8A-4147-A177-3AD203B41FA5}">
                      <a16:colId xmlns:a16="http://schemas.microsoft.com/office/drawing/2014/main" val="924949792"/>
                    </a:ext>
                  </a:extLst>
                </a:gridCol>
                <a:gridCol w="10669854">
                  <a:extLst>
                    <a:ext uri="{9D8B030D-6E8A-4147-A177-3AD203B41FA5}">
                      <a16:colId xmlns:a16="http://schemas.microsoft.com/office/drawing/2014/main" val="706291119"/>
                    </a:ext>
                  </a:extLst>
                </a:gridCol>
                <a:gridCol w="705283">
                  <a:extLst>
                    <a:ext uri="{9D8B030D-6E8A-4147-A177-3AD203B41FA5}">
                      <a16:colId xmlns:a16="http://schemas.microsoft.com/office/drawing/2014/main" val="700919672"/>
                    </a:ext>
                  </a:extLst>
                </a:gridCol>
              </a:tblGrid>
              <a:tr h="836453">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楽しいです。</a:t>
                      </a:r>
                      <a:r>
                        <a:rPr lang="ja-JP" altLang="en-US" sz="2400" b="1" u="none" strike="noStrike" dirty="0">
                          <a:effectLst/>
                          <a:highlight>
                            <a:srgbClr val="FFFF00"/>
                          </a:highlight>
                        </a:rPr>
                        <a:t>社会奉仕活動</a:t>
                      </a:r>
                      <a:r>
                        <a:rPr lang="ja-JP" altLang="en-US" sz="2400" b="1" u="none" strike="noStrike" dirty="0">
                          <a:effectLst/>
                        </a:rPr>
                        <a:t>。新しい出会いに感謝しています。米山奨学生対応。ボランティア対応。例会卓話。子ども食堂。海外支援。先輩方の古いお話は勉強になる。</a:t>
                      </a:r>
                      <a:r>
                        <a:rPr lang="en-US" altLang="ja-JP" sz="2400" b="1" u="none" strike="noStrike" dirty="0">
                          <a:effectLst/>
                        </a:rPr>
                        <a:t>RYLA</a:t>
                      </a:r>
                      <a:r>
                        <a:rPr lang="ja-JP" altLang="en-US" sz="2400" b="1" u="none" strike="noStrike" dirty="0">
                          <a:effectLst/>
                        </a:rPr>
                        <a:t>・</a:t>
                      </a:r>
                      <a:r>
                        <a:rPr lang="en-US" altLang="ja-JP" sz="2400" b="1" u="none" strike="noStrike" dirty="0">
                          <a:effectLst/>
                        </a:rPr>
                        <a:t>RLI</a:t>
                      </a:r>
                      <a:r>
                        <a:rPr lang="ja-JP" altLang="en-US" sz="2400" b="1" u="none" strike="noStrike" dirty="0">
                          <a:effectLst/>
                        </a:rPr>
                        <a:t>。防災活動で小学校に。米山カウンセラーです。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900" b="1" u="none" strike="noStrike" dirty="0">
                          <a:effectLst/>
                        </a:rPr>
                        <a:t>〇〇〇〇〇〇〇〇〇〇〇〇〇〇〇〇〇〇〇〇〇〇〇〇〇〇〇</a:t>
                      </a:r>
                      <a:endPar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139774143"/>
                  </a:ext>
                </a:extLst>
              </a:tr>
              <a:tr h="836453">
                <a:tc>
                  <a:txBody>
                    <a:bodyPr/>
                    <a:lstStyle/>
                    <a:p>
                      <a:pPr algn="ctr" fontAlgn="ctr"/>
                      <a:r>
                        <a:rPr lang="en-US" altLang="ja-JP" sz="2400" b="1" u="none" strike="noStrike">
                          <a:effectLst/>
                        </a:rPr>
                        <a:t>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楽しいです。異業種の方々の卓話は、考え方や視野を広げるきっかけに繋がっています。</a:t>
                      </a:r>
                      <a:r>
                        <a:rPr lang="ja-JP" altLang="en-US" sz="2400" b="1" u="none" strike="noStrike" dirty="0">
                          <a:effectLst/>
                          <a:highlight>
                            <a:srgbClr val="FFFF00"/>
                          </a:highlight>
                        </a:rPr>
                        <a:t>異業種のリーダー達と交流</a:t>
                      </a:r>
                      <a:r>
                        <a:rPr lang="ja-JP" altLang="en-US" sz="2400" b="1" u="none" strike="noStrike" dirty="0">
                          <a:effectLst/>
                        </a:rPr>
                        <a:t>することが成長に。仕事上の情報交換。業界以外の仕事抜きのお話が大変勉強になっている。多くの皆様と交流できる。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900" b="1" u="none" strike="noStrike" dirty="0">
                          <a:effectLst/>
                        </a:rPr>
                        <a:t>〇〇〇〇〇〇〇</a:t>
                      </a:r>
                      <a:endPar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14208790"/>
                  </a:ext>
                </a:extLst>
              </a:tr>
              <a:tr h="690074">
                <a:tc>
                  <a:txBody>
                    <a:bodyPr/>
                    <a:lstStyle/>
                    <a:p>
                      <a:pPr algn="ctr" fontAlgn="ctr"/>
                      <a:r>
                        <a:rPr lang="en-US" altLang="ja-JP" sz="2400" b="1" u="none" strike="noStrike">
                          <a:effectLst/>
                        </a:rPr>
                        <a:t>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はい楽しいです。当クラブで委員会の役員になり活動し、また、</a:t>
                      </a:r>
                      <a:r>
                        <a:rPr lang="ja-JP" altLang="en-US" sz="2400" b="1" u="none" strike="noStrike" dirty="0">
                          <a:effectLst/>
                          <a:highlight>
                            <a:srgbClr val="FFFF00"/>
                          </a:highlight>
                        </a:rPr>
                        <a:t>奉仕活動</a:t>
                      </a:r>
                      <a:r>
                        <a:rPr lang="ja-JP" altLang="en-US" sz="2400" b="1" u="none" strike="noStrike" dirty="0">
                          <a:effectLst/>
                        </a:rPr>
                        <a:t>で子ども食堂の活動においてとても素晴らしい経験と学びを頂きました。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900" b="1" u="none" strike="noStrike" dirty="0">
                          <a:effectLst/>
                        </a:rPr>
                        <a:t>〇〇〇</a:t>
                      </a:r>
                      <a:endPar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030846573"/>
                  </a:ext>
                </a:extLst>
              </a:tr>
              <a:tr h="522783">
                <a:tc>
                  <a:txBody>
                    <a:bodyPr/>
                    <a:lstStyle/>
                    <a:p>
                      <a:pPr algn="ctr" fontAlgn="ctr"/>
                      <a:r>
                        <a:rPr lang="en-US" altLang="ja-JP" sz="2400" b="1" u="none" strike="noStrike">
                          <a:effectLst/>
                        </a:rPr>
                        <a:t>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仕事が忙しくなかなかいけませんが、</a:t>
                      </a:r>
                      <a:r>
                        <a:rPr lang="ja-JP" altLang="en-US" sz="2400" b="1" u="none" strike="noStrike" dirty="0">
                          <a:effectLst/>
                          <a:highlight>
                            <a:srgbClr val="FFFF00"/>
                          </a:highlight>
                        </a:rPr>
                        <a:t>みんなに会いたい</a:t>
                      </a:r>
                      <a:r>
                        <a:rPr lang="ja-JP" altLang="en-US" sz="2400" b="1" u="none" strike="noStrike" dirty="0">
                          <a:effectLst/>
                        </a:rPr>
                        <a:t>と思えるので楽しいです。会員と一緒に活動できることが一番。</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900" b="1" u="none" strike="noStrike" dirty="0">
                          <a:effectLst/>
                        </a:rPr>
                        <a:t>〇〇</a:t>
                      </a:r>
                      <a:endPar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644268611"/>
                  </a:ext>
                </a:extLst>
              </a:tr>
              <a:tr h="522783">
                <a:tc>
                  <a:txBody>
                    <a:bodyPr/>
                    <a:lstStyle/>
                    <a:p>
                      <a:pPr algn="ctr" fontAlgn="ctr"/>
                      <a:r>
                        <a:rPr lang="en-US" altLang="ja-JP" sz="2400" b="1" u="none" strike="noStrike">
                          <a:effectLst/>
                        </a:rPr>
                        <a:t>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未だ入会したばかりでよくわかっていない状況です。</a:t>
                      </a:r>
                      <a:r>
                        <a:rPr lang="ja-JP" altLang="en-US" sz="2400" b="1" u="none" strike="noStrike" dirty="0">
                          <a:effectLst/>
                          <a:highlight>
                            <a:srgbClr val="FFFF00"/>
                          </a:highlight>
                        </a:rPr>
                        <a:t>よくわかりません</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900" b="1" u="none" strike="noStrike" dirty="0">
                          <a:effectLst/>
                        </a:rPr>
                        <a:t>〇〇</a:t>
                      </a:r>
                      <a:endPar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433628027"/>
                  </a:ext>
                </a:extLst>
              </a:tr>
              <a:tr h="522783">
                <a:tc>
                  <a:txBody>
                    <a:bodyPr/>
                    <a:lstStyle/>
                    <a:p>
                      <a:pPr algn="ctr" fontAlgn="ctr"/>
                      <a:r>
                        <a:rPr lang="en-US" altLang="ja-JP" sz="2400" b="1" u="none" strike="noStrike">
                          <a:effectLst/>
                        </a:rPr>
                        <a:t>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活動を通して</a:t>
                      </a:r>
                      <a:r>
                        <a:rPr lang="ja-JP" altLang="en-US" sz="2400" b="1" u="none" strike="noStrike" dirty="0">
                          <a:effectLst/>
                          <a:highlight>
                            <a:srgbClr val="FFFF00"/>
                          </a:highlight>
                        </a:rPr>
                        <a:t>仲間が増えた</a:t>
                      </a:r>
                      <a:r>
                        <a:rPr lang="ja-JP" altLang="en-US" sz="2400" b="1" u="none" strike="noStrike" dirty="0">
                          <a:effectLst/>
                        </a:rPr>
                        <a:t>。全国に仲間が増えた。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900" b="1" u="none" strike="noStrike" dirty="0">
                          <a:effectLst/>
                        </a:rPr>
                        <a:t>〇〇</a:t>
                      </a:r>
                      <a:endPar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68466488"/>
                  </a:ext>
                </a:extLst>
              </a:tr>
              <a:tr h="522783">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企業出向の方などとの交流で勉強になる</a:t>
                      </a:r>
                      <a:r>
                        <a:rPr lang="ja-JP" altLang="en-US" sz="2400" b="1" u="none" strike="noStrike" dirty="0">
                          <a:effectLst/>
                        </a:rPr>
                        <a:t>ことが多くあります。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900" b="1" u="none" strike="noStrike" dirty="0">
                          <a:effectLst/>
                        </a:rPr>
                        <a:t>〇</a:t>
                      </a:r>
                      <a:endPar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674062354"/>
                  </a:ext>
                </a:extLst>
              </a:tr>
              <a:tr h="522783">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楽しいです。会員とのコミュニケーションとクラブ</a:t>
                      </a:r>
                      <a:r>
                        <a:rPr lang="ja-JP" altLang="en-US" sz="2400" b="1" u="none" strike="noStrike" dirty="0">
                          <a:effectLst/>
                          <a:highlight>
                            <a:srgbClr val="FFFF00"/>
                          </a:highlight>
                        </a:rPr>
                        <a:t>理事・地区役員経験が成長</a:t>
                      </a:r>
                      <a:r>
                        <a:rPr lang="ja-JP" altLang="en-US" sz="2400" b="1" u="none" strike="noStrike" dirty="0">
                          <a:effectLst/>
                        </a:rPr>
                        <a:t>につながったと思います。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900" b="1" u="none" strike="noStrike" dirty="0">
                          <a:effectLst/>
                        </a:rPr>
                        <a:t>〇</a:t>
                      </a:r>
                      <a:endPar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999135986"/>
                  </a:ext>
                </a:extLst>
              </a:tr>
            </a:tbl>
          </a:graphicData>
        </a:graphic>
      </p:graphicFrame>
    </p:spTree>
    <p:extLst>
      <p:ext uri="{BB962C8B-B14F-4D97-AF65-F5344CB8AC3E}">
        <p14:creationId xmlns:p14="http://schemas.microsoft.com/office/powerpoint/2010/main" val="1319092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C001E3-C847-1C5A-9683-31763FA61C86}"/>
              </a:ext>
            </a:extLst>
          </p:cNvPr>
          <p:cNvSpPr>
            <a:spLocks noGrp="1"/>
          </p:cNvSpPr>
          <p:nvPr>
            <p:ph type="title"/>
          </p:nvPr>
        </p:nvSpPr>
        <p:spPr>
          <a:xfrm>
            <a:off x="168442" y="0"/>
            <a:ext cx="11622505" cy="1325563"/>
          </a:xfrm>
        </p:spPr>
        <p:txBody>
          <a:bodyPr>
            <a:normAutofit/>
          </a:bodyPr>
          <a:lstStyle/>
          <a:p>
            <a:r>
              <a:rPr kumimoji="1" lang="ja-JP" altLang="en-US" sz="2400" b="1" dirty="0"/>
              <a:t>③－</a:t>
            </a:r>
            <a:r>
              <a:rPr kumimoji="1" lang="en-US" altLang="ja-JP" sz="2400" b="1" dirty="0"/>
              <a:t>1</a:t>
            </a:r>
            <a:r>
              <a:rPr kumimoji="1" lang="ja-JP" altLang="en-US" sz="2400" b="1" dirty="0"/>
              <a:t>－</a:t>
            </a:r>
            <a:r>
              <a:rPr lang="en-US" altLang="ja-JP" sz="2400" b="1" dirty="0"/>
              <a:t>2</a:t>
            </a:r>
            <a:r>
              <a:rPr kumimoji="1" lang="ja-JP" altLang="en-US" sz="2400" b="1" dirty="0"/>
              <a:t>　</a:t>
            </a:r>
            <a:r>
              <a:rPr kumimoji="1" lang="ja-JP" altLang="en-US" sz="2400" b="1" dirty="0">
                <a:highlight>
                  <a:srgbClr val="00FFFF"/>
                </a:highlight>
              </a:rPr>
              <a:t>ロータリー活動は楽しいですか？どんな活動が自分の成長になりましたか？</a:t>
            </a:r>
            <a:endParaRPr kumimoji="1" lang="ja-JP" altLang="en-US" sz="2400" dirty="0"/>
          </a:p>
        </p:txBody>
      </p:sp>
      <p:graphicFrame>
        <p:nvGraphicFramePr>
          <p:cNvPr id="4" name="コンテンツ プレースホルダー 3">
            <a:extLst>
              <a:ext uri="{FF2B5EF4-FFF2-40B4-BE49-F238E27FC236}">
                <a16:creationId xmlns:a16="http://schemas.microsoft.com/office/drawing/2014/main" id="{289E3799-1489-E718-AB01-8F597AB98ACB}"/>
              </a:ext>
            </a:extLst>
          </p:cNvPr>
          <p:cNvGraphicFramePr>
            <a:graphicFrameLocks noGrp="1"/>
          </p:cNvGraphicFramePr>
          <p:nvPr>
            <p:ph idx="1"/>
            <p:extLst>
              <p:ext uri="{D42A27DB-BD31-4B8C-83A1-F6EECF244321}">
                <p14:modId xmlns:p14="http://schemas.microsoft.com/office/powerpoint/2010/main" val="2140535659"/>
              </p:ext>
            </p:extLst>
          </p:nvPr>
        </p:nvGraphicFramePr>
        <p:xfrm>
          <a:off x="168442" y="1027906"/>
          <a:ext cx="11815011" cy="5665490"/>
        </p:xfrm>
        <a:graphic>
          <a:graphicData uri="http://schemas.openxmlformats.org/drawingml/2006/table">
            <a:tbl>
              <a:tblPr>
                <a:tableStyleId>{5C22544A-7EE6-4342-B048-85BDC9FD1C3A}</a:tableStyleId>
              </a:tblPr>
              <a:tblGrid>
                <a:gridCol w="424410">
                  <a:extLst>
                    <a:ext uri="{9D8B030D-6E8A-4147-A177-3AD203B41FA5}">
                      <a16:colId xmlns:a16="http://schemas.microsoft.com/office/drawing/2014/main" val="1045938811"/>
                    </a:ext>
                  </a:extLst>
                </a:gridCol>
                <a:gridCol w="11088941">
                  <a:extLst>
                    <a:ext uri="{9D8B030D-6E8A-4147-A177-3AD203B41FA5}">
                      <a16:colId xmlns:a16="http://schemas.microsoft.com/office/drawing/2014/main" val="938132662"/>
                    </a:ext>
                  </a:extLst>
                </a:gridCol>
                <a:gridCol w="301660">
                  <a:extLst>
                    <a:ext uri="{9D8B030D-6E8A-4147-A177-3AD203B41FA5}">
                      <a16:colId xmlns:a16="http://schemas.microsoft.com/office/drawing/2014/main" val="1566663897"/>
                    </a:ext>
                  </a:extLst>
                </a:gridCol>
              </a:tblGrid>
              <a:tr h="537711">
                <a:tc>
                  <a:txBody>
                    <a:bodyPr/>
                    <a:lstStyle/>
                    <a:p>
                      <a:pPr algn="ctr" fontAlgn="ctr"/>
                      <a:endParaRPr lang="en-US" altLang="ja-JP" sz="2200" b="1" u="none" strike="noStrike" dirty="0">
                        <a:effectLst/>
                      </a:endParaRPr>
                    </a:p>
                  </a:txBody>
                  <a:tcPr marL="9525" marR="9525" marT="9525" marB="0" anchor="ctr"/>
                </a:tc>
                <a:tc>
                  <a:txBody>
                    <a:bodyPr/>
                    <a:lstStyle/>
                    <a:p>
                      <a:pPr algn="l" fontAlgn="ctr"/>
                      <a:r>
                        <a:rPr lang="ja-JP" altLang="en-US" sz="2200" b="1" u="none" strike="noStrike" dirty="0">
                          <a:effectLst/>
                        </a:rPr>
                        <a:t>楽しいです。すべての活動が</a:t>
                      </a:r>
                      <a:r>
                        <a:rPr lang="ja-JP" altLang="en-US" sz="2200" b="1" u="none" strike="noStrike" dirty="0">
                          <a:effectLst/>
                          <a:highlight>
                            <a:srgbClr val="FFFF00"/>
                          </a:highlight>
                        </a:rPr>
                        <a:t>自分の成長</a:t>
                      </a:r>
                      <a:r>
                        <a:rPr lang="ja-JP" altLang="en-US" sz="2200" b="1" u="none" strike="noStrike" dirty="0">
                          <a:effectLst/>
                        </a:rPr>
                        <a:t>に繋がっています。一番の想い出は被災地支援。</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768885112"/>
                  </a:ext>
                </a:extLst>
              </a:tr>
              <a:tr h="778605">
                <a:tc>
                  <a:txBody>
                    <a:bodyPr/>
                    <a:lstStyle/>
                    <a:p>
                      <a:pPr algn="ctr" fontAlgn="ctr"/>
                      <a:r>
                        <a:rPr lang="en-US" altLang="ja-JP" sz="2200" b="1" u="none" strike="noStrike">
                          <a:effectLst/>
                        </a:rPr>
                        <a:t>7</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人と接することが好きなので</a:t>
                      </a:r>
                      <a:r>
                        <a:rPr lang="ja-JP" altLang="en-US" sz="2200" b="1" u="none" strike="noStrike" dirty="0">
                          <a:effectLst/>
                          <a:highlight>
                            <a:srgbClr val="FFFF00"/>
                          </a:highlight>
                        </a:rPr>
                        <a:t>多彩な話を聞くのが面白い</a:t>
                      </a:r>
                      <a:r>
                        <a:rPr lang="ja-JP" altLang="en-US" sz="2200" b="1" u="none" strike="noStrike" dirty="0">
                          <a:effectLst/>
                        </a:rPr>
                        <a:t>です。提案することは自由そうなのでアイデアを出していきたいです。</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008987916"/>
                  </a:ext>
                </a:extLst>
              </a:tr>
              <a:tr h="537711">
                <a:tc>
                  <a:txBody>
                    <a:bodyPr/>
                    <a:lstStyle/>
                    <a:p>
                      <a:pPr algn="ctr" fontAlgn="ctr"/>
                      <a:r>
                        <a:rPr lang="en-US" altLang="ja-JP" sz="2200" b="1" u="none" strike="noStrike">
                          <a:effectLst/>
                        </a:rPr>
                        <a:t>7</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多数の</a:t>
                      </a:r>
                      <a:r>
                        <a:rPr lang="ja-JP" altLang="en-US" sz="2200" b="1" u="none" strike="noStrike" dirty="0">
                          <a:effectLst/>
                          <a:highlight>
                            <a:srgbClr val="FFFF00"/>
                          </a:highlight>
                        </a:rPr>
                        <a:t>人の前で話が楽に出来るように</a:t>
                      </a:r>
                      <a:r>
                        <a:rPr lang="ja-JP" altLang="en-US" sz="2200" b="1" u="none" strike="noStrike" dirty="0">
                          <a:effectLst/>
                        </a:rPr>
                        <a:t>なった。</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566530429"/>
                  </a:ext>
                </a:extLst>
              </a:tr>
              <a:tr h="860338">
                <a:tc>
                  <a:txBody>
                    <a:bodyPr/>
                    <a:lstStyle/>
                    <a:p>
                      <a:pPr algn="ctr" fontAlgn="ctr"/>
                      <a:r>
                        <a:rPr lang="en-US" altLang="ja-JP" sz="2200" b="1" u="none" strike="noStrike">
                          <a:effectLst/>
                        </a:rPr>
                        <a:t>7</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楽しいです。毎回の例会で、いろいろな方が最初からお声がけしてくださり、居心地がよかった。</a:t>
                      </a:r>
                      <a:r>
                        <a:rPr lang="ja-JP" altLang="en-US" sz="2200" b="1" u="none" strike="noStrike" dirty="0">
                          <a:effectLst/>
                          <a:highlight>
                            <a:srgbClr val="FFFF00"/>
                          </a:highlight>
                        </a:rPr>
                        <a:t>卓話で多種多様な知識を得た</a:t>
                      </a:r>
                      <a:r>
                        <a:rPr lang="ja-JP" altLang="en-US" sz="2200" b="1" u="none" strike="noStrike" dirty="0">
                          <a:effectLst/>
                        </a:rPr>
                        <a:t>。幹事の経験をさせて頂き、メンバーの個性やロータリーについて今までより知ることが出来た。</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060279701"/>
                  </a:ext>
                </a:extLst>
              </a:tr>
              <a:tr h="860338">
                <a:tc>
                  <a:txBody>
                    <a:bodyPr/>
                    <a:lstStyle/>
                    <a:p>
                      <a:pPr algn="ctr" fontAlgn="ctr"/>
                      <a:r>
                        <a:rPr lang="en-US" altLang="ja-JP" sz="2200" b="1" u="none" strike="noStrike">
                          <a:effectLst/>
                        </a:rPr>
                        <a:t>7</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楽しく参加してます。企業代表として参加してますが、人生の大先輩より人生の学びを得ています。現在親睦委員として活動、日々、</a:t>
                      </a:r>
                      <a:r>
                        <a:rPr lang="ja-JP" altLang="en-US" sz="2200" b="1" u="none" strike="noStrike" dirty="0">
                          <a:effectLst/>
                          <a:highlight>
                            <a:srgbClr val="FFFF00"/>
                          </a:highlight>
                        </a:rPr>
                        <a:t>仕事とは別の貴重な学び</a:t>
                      </a:r>
                      <a:r>
                        <a:rPr lang="ja-JP" altLang="en-US" sz="2200" b="1" u="none" strike="noStrike" dirty="0">
                          <a:effectLst/>
                        </a:rPr>
                        <a:t>となっています。</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698797350"/>
                  </a:ext>
                </a:extLst>
              </a:tr>
              <a:tr h="537711">
                <a:tc>
                  <a:txBody>
                    <a:bodyPr/>
                    <a:lstStyle/>
                    <a:p>
                      <a:pPr algn="ctr" fontAlgn="ctr"/>
                      <a:r>
                        <a:rPr lang="en-US" altLang="ja-JP" sz="2200" b="1" u="none" strike="noStrike">
                          <a:effectLst/>
                        </a:rPr>
                        <a:t>7</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女性会員が多く交流が楽しい</a:t>
                      </a:r>
                      <a:r>
                        <a:rPr lang="ja-JP" altLang="en-US" sz="2200" b="1" u="none" strike="noStrike" dirty="0">
                          <a:effectLst/>
                        </a:rPr>
                        <a:t>です。</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660594760"/>
                  </a:ext>
                </a:extLst>
              </a:tr>
              <a:tr h="537711">
                <a:tc>
                  <a:txBody>
                    <a:bodyPr/>
                    <a:lstStyle/>
                    <a:p>
                      <a:pPr algn="ctr" fontAlgn="ctr"/>
                      <a:r>
                        <a:rPr lang="en-US" altLang="ja-JP" sz="2200" b="1" u="none" strike="noStrike">
                          <a:effectLst/>
                        </a:rPr>
                        <a:t>7</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00FF00"/>
                          </a:highlight>
                        </a:rPr>
                        <a:t>未だ心から楽しめない冷めた自分がいて持て余している</a:t>
                      </a:r>
                      <a:r>
                        <a:rPr lang="ja-JP" altLang="en-US" sz="2200" b="1" u="none" strike="noStrike" dirty="0">
                          <a:effectLst/>
                        </a:rPr>
                        <a:t>。</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95561664"/>
                  </a:ext>
                </a:extLst>
              </a:tr>
              <a:tr h="860338">
                <a:tc>
                  <a:txBody>
                    <a:bodyPr/>
                    <a:lstStyle/>
                    <a:p>
                      <a:pPr algn="ctr" fontAlgn="ctr"/>
                      <a:r>
                        <a:rPr lang="en-US" altLang="ja-JP" sz="2200" b="1" u="none" strike="noStrike">
                          <a:effectLst/>
                        </a:rPr>
                        <a:t>7</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様々な業種の皆さんがいらっしゃる</a:t>
                      </a:r>
                      <a:r>
                        <a:rPr lang="ja-JP" altLang="en-US" sz="2200" b="1" u="none" strike="noStrike" dirty="0">
                          <a:effectLst/>
                        </a:rPr>
                        <a:t>ので、未知の業界についてお話を伺う事が出来大変勉強になります。皆さん地元とクラブ愛に満ちていて、いつも明るく親切に接してくださり嬉しいです。</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314047566"/>
                  </a:ext>
                </a:extLst>
              </a:tr>
            </a:tbl>
          </a:graphicData>
        </a:graphic>
      </p:graphicFrame>
    </p:spTree>
    <p:extLst>
      <p:ext uri="{BB962C8B-B14F-4D97-AF65-F5344CB8AC3E}">
        <p14:creationId xmlns:p14="http://schemas.microsoft.com/office/powerpoint/2010/main" val="3301578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9AC748-5B3B-2809-FF42-0AB3F2DB75F6}"/>
              </a:ext>
            </a:extLst>
          </p:cNvPr>
          <p:cNvSpPr>
            <a:spLocks noGrp="1"/>
          </p:cNvSpPr>
          <p:nvPr>
            <p:ph type="title"/>
          </p:nvPr>
        </p:nvSpPr>
        <p:spPr>
          <a:xfrm>
            <a:off x="212558" y="0"/>
            <a:ext cx="11766884" cy="1325563"/>
          </a:xfrm>
        </p:spPr>
        <p:txBody>
          <a:bodyPr>
            <a:normAutofit/>
          </a:bodyPr>
          <a:lstStyle/>
          <a:p>
            <a:r>
              <a:rPr kumimoji="1" lang="ja-JP" altLang="en-US" sz="2400" b="1" dirty="0"/>
              <a:t>③－</a:t>
            </a:r>
            <a:r>
              <a:rPr kumimoji="1" lang="en-US" altLang="ja-JP" sz="2400" b="1" dirty="0"/>
              <a:t>1</a:t>
            </a:r>
            <a:r>
              <a:rPr kumimoji="1" lang="ja-JP" altLang="en-US" sz="2400" b="1" dirty="0"/>
              <a:t>－</a:t>
            </a:r>
            <a:r>
              <a:rPr kumimoji="1" lang="en-US" altLang="ja-JP" sz="2400" b="1" dirty="0"/>
              <a:t>3</a:t>
            </a:r>
            <a:r>
              <a:rPr kumimoji="1" lang="ja-JP" altLang="en-US" sz="2400" b="1" dirty="0"/>
              <a:t>　</a:t>
            </a:r>
            <a:r>
              <a:rPr kumimoji="1" lang="ja-JP" altLang="en-US" sz="2400" b="1" dirty="0">
                <a:highlight>
                  <a:srgbClr val="00FFFF"/>
                </a:highlight>
              </a:rPr>
              <a:t>ロータリー活動は楽しいですか？どんな活動が自分の成長になりましたか？</a:t>
            </a:r>
            <a:endParaRPr kumimoji="1" lang="ja-JP" altLang="en-US" sz="2400" dirty="0"/>
          </a:p>
        </p:txBody>
      </p:sp>
      <p:graphicFrame>
        <p:nvGraphicFramePr>
          <p:cNvPr id="4" name="コンテンツ プレースホルダー 3">
            <a:extLst>
              <a:ext uri="{FF2B5EF4-FFF2-40B4-BE49-F238E27FC236}">
                <a16:creationId xmlns:a16="http://schemas.microsoft.com/office/drawing/2014/main" id="{81AC24C4-10B0-79F9-C404-4485770EBF68}"/>
              </a:ext>
            </a:extLst>
          </p:cNvPr>
          <p:cNvGraphicFramePr>
            <a:graphicFrameLocks noGrp="1"/>
          </p:cNvGraphicFramePr>
          <p:nvPr>
            <p:ph idx="1"/>
            <p:extLst>
              <p:ext uri="{D42A27DB-BD31-4B8C-83A1-F6EECF244321}">
                <p14:modId xmlns:p14="http://schemas.microsoft.com/office/powerpoint/2010/main" val="3800612029"/>
              </p:ext>
            </p:extLst>
          </p:nvPr>
        </p:nvGraphicFramePr>
        <p:xfrm>
          <a:off x="212558" y="829973"/>
          <a:ext cx="11766884" cy="5859585"/>
        </p:xfrm>
        <a:graphic>
          <a:graphicData uri="http://schemas.openxmlformats.org/drawingml/2006/table">
            <a:tbl>
              <a:tblPr>
                <a:tableStyleId>{5C22544A-7EE6-4342-B048-85BDC9FD1C3A}</a:tableStyleId>
              </a:tblPr>
              <a:tblGrid>
                <a:gridCol w="422681">
                  <a:extLst>
                    <a:ext uri="{9D8B030D-6E8A-4147-A177-3AD203B41FA5}">
                      <a16:colId xmlns:a16="http://schemas.microsoft.com/office/drawing/2014/main" val="865095561"/>
                    </a:ext>
                  </a:extLst>
                </a:gridCol>
                <a:gridCol w="10950331">
                  <a:extLst>
                    <a:ext uri="{9D8B030D-6E8A-4147-A177-3AD203B41FA5}">
                      <a16:colId xmlns:a16="http://schemas.microsoft.com/office/drawing/2014/main" val="3094555760"/>
                    </a:ext>
                  </a:extLst>
                </a:gridCol>
                <a:gridCol w="393872">
                  <a:extLst>
                    <a:ext uri="{9D8B030D-6E8A-4147-A177-3AD203B41FA5}">
                      <a16:colId xmlns:a16="http://schemas.microsoft.com/office/drawing/2014/main" val="3495801885"/>
                    </a:ext>
                  </a:extLst>
                </a:gridCol>
              </a:tblGrid>
              <a:tr h="540789">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会長を経験</a:t>
                      </a:r>
                      <a:r>
                        <a:rPr lang="ja-JP" altLang="en-US" sz="2400" b="1" u="none" strike="noStrike" dirty="0">
                          <a:effectLst/>
                        </a:rPr>
                        <a:t>して、ＲＣについて少し知識を身に付けることで更に楽しくなりました。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747053334"/>
                  </a:ext>
                </a:extLst>
              </a:tr>
              <a:tr h="865261">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楽しいです。</a:t>
                      </a:r>
                      <a:r>
                        <a:rPr lang="ja-JP" altLang="en-US" sz="2400" b="1" u="none" strike="noStrike" dirty="0">
                          <a:effectLst/>
                          <a:highlight>
                            <a:srgbClr val="FFFF00"/>
                          </a:highlight>
                        </a:rPr>
                        <a:t>個人では実現不可能な社会貢献が出来る</a:t>
                      </a:r>
                      <a:r>
                        <a:rPr lang="ja-JP" altLang="en-US" sz="2400" b="1" u="none" strike="noStrike" dirty="0">
                          <a:effectLst/>
                        </a:rPr>
                        <a:t>事に喜びを感じる。異業種で活躍されている方々の活動を知る、人脈が広がる等諸先輩から学びを頂いている。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186479507"/>
                  </a:ext>
                </a:extLst>
              </a:tr>
              <a:tr h="865261">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とても充実しており楽しく活動しています。入会当初は中々馴染めず困惑しておりましたが、国際奉仕委員となり活動を通し、徐々に</a:t>
                      </a:r>
                      <a:r>
                        <a:rPr lang="ja-JP" altLang="en-US" sz="2400" b="1" u="none" strike="noStrike" dirty="0">
                          <a:effectLst/>
                          <a:highlight>
                            <a:srgbClr val="FFFF00"/>
                          </a:highlight>
                        </a:rPr>
                        <a:t>ロータリーの精神を理解</a:t>
                      </a:r>
                      <a:r>
                        <a:rPr lang="ja-JP" altLang="en-US" sz="2400" b="1" u="none" strike="noStrike" dirty="0">
                          <a:effectLst/>
                        </a:rPr>
                        <a:t>できるようになりました。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400927385"/>
                  </a:ext>
                </a:extLst>
              </a:tr>
              <a:tr h="540789">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ロータリアンとして</a:t>
                      </a:r>
                      <a:r>
                        <a:rPr lang="ja-JP" altLang="en-US" sz="2400" b="1" u="none" strike="noStrike" dirty="0">
                          <a:effectLst/>
                          <a:highlight>
                            <a:srgbClr val="FFFF00"/>
                          </a:highlight>
                        </a:rPr>
                        <a:t>品格のあるメンバーが多い</a:t>
                      </a:r>
                      <a:r>
                        <a:rPr lang="ja-JP" altLang="en-US" sz="2400" b="1" u="none" strike="noStrike" dirty="0">
                          <a:effectLst/>
                        </a:rPr>
                        <a:t>ように思います。自分も見習いたいと思います。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74755163"/>
                  </a:ext>
                </a:extLst>
              </a:tr>
              <a:tr h="540789">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皆様の新人に対する受け入れ及び言動が真摯である。</a:t>
                      </a:r>
                      <a:r>
                        <a:rPr lang="ja-JP" altLang="en-US" sz="2400" b="1" u="none" strike="noStrike" dirty="0">
                          <a:effectLst/>
                          <a:highlight>
                            <a:srgbClr val="FFFF00"/>
                          </a:highlight>
                        </a:rPr>
                        <a:t>先輩に対するリスペクトも学ぶ</a:t>
                      </a:r>
                      <a:r>
                        <a:rPr lang="ja-JP" altLang="en-US" sz="2400" b="1" u="none" strike="noStrike" dirty="0">
                          <a:effectLst/>
                        </a:rPr>
                        <a:t>ことが多い。</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21374161"/>
                  </a:ext>
                </a:extLst>
              </a:tr>
              <a:tr h="783062">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楽しく参加させて頂いてます。例会や行事で世代や性別、環境の違う方々と接し、他者の対する</a:t>
                      </a:r>
                      <a:r>
                        <a:rPr lang="ja-JP" altLang="en-US" sz="2400" b="1" u="none" strike="noStrike" dirty="0">
                          <a:effectLst/>
                          <a:highlight>
                            <a:srgbClr val="FFFF00"/>
                          </a:highlight>
                        </a:rPr>
                        <a:t>思いやりや感謝を学んでます</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63924408"/>
                  </a:ext>
                </a:extLst>
              </a:tr>
              <a:tr h="540789">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メンバーの</a:t>
                      </a:r>
                      <a:r>
                        <a:rPr lang="ja-JP" altLang="en-US" sz="2400" b="1" u="none" strike="noStrike" dirty="0">
                          <a:effectLst/>
                          <a:highlight>
                            <a:srgbClr val="FFFF00"/>
                          </a:highlight>
                        </a:rPr>
                        <a:t>皆様と協力して努力</a:t>
                      </a:r>
                      <a:r>
                        <a:rPr lang="ja-JP" altLang="en-US" sz="2400" b="1" u="none" strike="noStrike" dirty="0">
                          <a:effectLst/>
                        </a:rPr>
                        <a:t>してまいりました。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426103188"/>
                  </a:ext>
                </a:extLst>
              </a:tr>
              <a:tr h="540789">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全ての活動が学び</a:t>
                      </a:r>
                      <a:r>
                        <a:rPr lang="ja-JP" altLang="en-US" sz="2400" b="1" u="none" strike="noStrike" dirty="0">
                          <a:effectLst/>
                        </a:rPr>
                        <a:t>となっています。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107544278"/>
                  </a:ext>
                </a:extLst>
              </a:tr>
            </a:tbl>
          </a:graphicData>
        </a:graphic>
      </p:graphicFrame>
    </p:spTree>
    <p:extLst>
      <p:ext uri="{BB962C8B-B14F-4D97-AF65-F5344CB8AC3E}">
        <p14:creationId xmlns:p14="http://schemas.microsoft.com/office/powerpoint/2010/main" val="2054168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98AC0E21-D91C-F35A-B5F1-0089AE4A2FDD}"/>
              </a:ext>
            </a:extLst>
          </p:cNvPr>
          <p:cNvGraphicFramePr>
            <a:graphicFrameLocks noGrp="1"/>
          </p:cNvGraphicFramePr>
          <p:nvPr>
            <p:ph idx="1"/>
            <p:extLst>
              <p:ext uri="{D42A27DB-BD31-4B8C-83A1-F6EECF244321}">
                <p14:modId xmlns:p14="http://schemas.microsoft.com/office/powerpoint/2010/main" val="813140914"/>
              </p:ext>
            </p:extLst>
          </p:nvPr>
        </p:nvGraphicFramePr>
        <p:xfrm>
          <a:off x="553449" y="778234"/>
          <a:ext cx="11357813" cy="5795187"/>
        </p:xfrm>
        <a:graphic>
          <a:graphicData uri="http://schemas.openxmlformats.org/drawingml/2006/table">
            <a:tbl>
              <a:tblPr>
                <a:tableStyleId>{5C22544A-7EE6-4342-B048-85BDC9FD1C3A}</a:tableStyleId>
              </a:tblPr>
              <a:tblGrid>
                <a:gridCol w="407987">
                  <a:extLst>
                    <a:ext uri="{9D8B030D-6E8A-4147-A177-3AD203B41FA5}">
                      <a16:colId xmlns:a16="http://schemas.microsoft.com/office/drawing/2014/main" val="1259701746"/>
                    </a:ext>
                  </a:extLst>
                </a:gridCol>
                <a:gridCol w="10564813">
                  <a:extLst>
                    <a:ext uri="{9D8B030D-6E8A-4147-A177-3AD203B41FA5}">
                      <a16:colId xmlns:a16="http://schemas.microsoft.com/office/drawing/2014/main" val="3712286316"/>
                    </a:ext>
                  </a:extLst>
                </a:gridCol>
                <a:gridCol w="385013">
                  <a:extLst>
                    <a:ext uri="{9D8B030D-6E8A-4147-A177-3AD203B41FA5}">
                      <a16:colId xmlns:a16="http://schemas.microsoft.com/office/drawing/2014/main" val="3774938135"/>
                    </a:ext>
                  </a:extLst>
                </a:gridCol>
              </a:tblGrid>
              <a:tr h="455989">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未だ馴染めていませんが、</a:t>
                      </a:r>
                      <a:r>
                        <a:rPr lang="ja-JP" altLang="en-US" sz="2400" b="1" u="none" strike="noStrike" dirty="0">
                          <a:effectLst/>
                          <a:highlight>
                            <a:srgbClr val="FFFF00"/>
                          </a:highlight>
                        </a:rPr>
                        <a:t>皆さん良い方</a:t>
                      </a:r>
                      <a:r>
                        <a:rPr lang="ja-JP" altLang="en-US" sz="2400" b="1" u="none" strike="noStrike" dirty="0">
                          <a:effectLst/>
                        </a:rPr>
                        <a:t>なので活動している。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466628555"/>
                  </a:ext>
                </a:extLst>
              </a:tr>
              <a:tr h="455989">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親睦（</a:t>
                      </a:r>
                      <a:r>
                        <a:rPr lang="ja-JP" altLang="en-US" sz="2400" b="1" u="none" strike="noStrike" dirty="0">
                          <a:effectLst/>
                          <a:highlight>
                            <a:srgbClr val="FFFF00"/>
                          </a:highlight>
                        </a:rPr>
                        <a:t>飲み会・旅行</a:t>
                      </a:r>
                      <a:r>
                        <a:rPr lang="ja-JP" altLang="en-US" sz="2400" b="1" u="none" strike="noStrike" dirty="0">
                          <a:effectLst/>
                        </a:rPr>
                        <a:t>など）で皆さんと仲良くさせて頂くこと。</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86638260"/>
                  </a:ext>
                </a:extLst>
              </a:tr>
              <a:tr h="660272">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今所属している</a:t>
                      </a:r>
                      <a:r>
                        <a:rPr lang="ja-JP" altLang="en-US" sz="2400" b="1" u="none" strike="noStrike" dirty="0">
                          <a:effectLst/>
                          <a:highlight>
                            <a:srgbClr val="FFFF00"/>
                          </a:highlight>
                        </a:rPr>
                        <a:t>ロータリーの方々が好き</a:t>
                      </a:r>
                      <a:r>
                        <a:rPr lang="ja-JP" altLang="en-US" sz="2400" b="1" u="none" strike="noStrike" dirty="0">
                          <a:effectLst/>
                        </a:rPr>
                        <a:t>なので一緒に活動していると楽しいです。皆さんとの会話の中で勉強になります。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770135283"/>
                  </a:ext>
                </a:extLst>
              </a:tr>
              <a:tr h="729583">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00FF00"/>
                          </a:highlight>
                        </a:rPr>
                        <a:t>楽しいかというとつまらない感じ</a:t>
                      </a:r>
                      <a:r>
                        <a:rPr lang="ja-JP" altLang="en-US" sz="2400" b="1" u="none" strike="noStrike" dirty="0">
                          <a:effectLst/>
                        </a:rPr>
                        <a:t>がします。ただ、様々な分野でご活躍の方々とお会いできるのは嬉しいです。また、世界というグローバルな視点から自分の行動（寄付などを通じて）自分の成長につながったのではと感じます。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573272026"/>
                  </a:ext>
                </a:extLst>
              </a:tr>
              <a:tr h="455989">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楽しく活動してまいりました。地区の役員を通して多くの経営者と接し、討論をしお酒を共にし</a:t>
                      </a:r>
                      <a:r>
                        <a:rPr lang="ja-JP" altLang="en-US" sz="2400" b="1" u="none" strike="noStrike" dirty="0">
                          <a:effectLst/>
                          <a:highlight>
                            <a:srgbClr val="FFFF00"/>
                          </a:highlight>
                        </a:rPr>
                        <a:t>自己研鑽</a:t>
                      </a:r>
                      <a:r>
                        <a:rPr lang="ja-JP" altLang="en-US" sz="2400" b="1" u="none" strike="noStrike" dirty="0">
                          <a:effectLst/>
                        </a:rPr>
                        <a:t>を積んだ。</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262267207"/>
                  </a:ext>
                </a:extLst>
              </a:tr>
              <a:tr h="455989">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はい楽しいです。</a:t>
                      </a:r>
                      <a:r>
                        <a:rPr lang="ja-JP" altLang="en-US" sz="2400" b="1" u="none" strike="noStrike" dirty="0">
                          <a:effectLst/>
                          <a:highlight>
                            <a:srgbClr val="FFFF00"/>
                          </a:highlight>
                        </a:rPr>
                        <a:t>親睦委員としてゴルフ大会を企画し会員交流を図れた</a:t>
                      </a:r>
                      <a:r>
                        <a:rPr lang="ja-JP" altLang="en-US" sz="2400" b="1" u="none" strike="noStrike" dirty="0">
                          <a:effectLst/>
                        </a:rPr>
                        <a:t>こと。</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418052658"/>
                  </a:ext>
                </a:extLst>
              </a:tr>
              <a:tr h="1185571">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活動は楽しいです。成長につながるところは、理念に基づき精力的な活動をされている当クラブメンバーの皆さんが尊敬できる方ばかりで、交流させていただくだけでも人間力向上につながります。また、入会時が女性会長でありスムーズに会に溶け込めるように、きめ細かな配慮をしてくださいましたし、例会では特に女性親睦委員長が常に声をかけてくださり、</a:t>
                      </a:r>
                      <a:r>
                        <a:rPr lang="ja-JP" altLang="en-US" sz="2400" b="1" u="none" strike="noStrike" dirty="0">
                          <a:effectLst/>
                          <a:highlight>
                            <a:srgbClr val="FFFF00"/>
                          </a:highlight>
                        </a:rPr>
                        <a:t>会に女性会員がいることは大きかった</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035929036"/>
                  </a:ext>
                </a:extLst>
              </a:tr>
            </a:tbl>
          </a:graphicData>
        </a:graphic>
      </p:graphicFrame>
      <p:sp>
        <p:nvSpPr>
          <p:cNvPr id="5" name="タイトル 1">
            <a:extLst>
              <a:ext uri="{FF2B5EF4-FFF2-40B4-BE49-F238E27FC236}">
                <a16:creationId xmlns:a16="http://schemas.microsoft.com/office/drawing/2014/main" id="{3A907C54-9A66-232B-4592-E654265F5795}"/>
              </a:ext>
            </a:extLst>
          </p:cNvPr>
          <p:cNvSpPr>
            <a:spLocks noGrp="1"/>
          </p:cNvSpPr>
          <p:nvPr>
            <p:ph type="title"/>
          </p:nvPr>
        </p:nvSpPr>
        <p:spPr>
          <a:xfrm>
            <a:off x="368964" y="-186382"/>
            <a:ext cx="11726784" cy="1325563"/>
          </a:xfrm>
        </p:spPr>
        <p:txBody>
          <a:bodyPr>
            <a:normAutofit/>
          </a:bodyPr>
          <a:lstStyle/>
          <a:p>
            <a:r>
              <a:rPr kumimoji="1" lang="ja-JP" altLang="en-US" sz="2400" b="1" dirty="0"/>
              <a:t>③－</a:t>
            </a:r>
            <a:r>
              <a:rPr kumimoji="1" lang="en-US" altLang="ja-JP" sz="2400" b="1" dirty="0"/>
              <a:t>1</a:t>
            </a:r>
            <a:r>
              <a:rPr kumimoji="1" lang="ja-JP" altLang="en-US" sz="2400" b="1" dirty="0"/>
              <a:t>－</a:t>
            </a:r>
            <a:r>
              <a:rPr lang="en-US" altLang="ja-JP" sz="2400" b="1" dirty="0"/>
              <a:t>4</a:t>
            </a:r>
            <a:r>
              <a:rPr kumimoji="1" lang="ja-JP" altLang="en-US" sz="2400" b="1" dirty="0"/>
              <a:t>　</a:t>
            </a:r>
            <a:r>
              <a:rPr kumimoji="1" lang="ja-JP" altLang="en-US" sz="2400" b="1" dirty="0">
                <a:highlight>
                  <a:srgbClr val="00FFFF"/>
                </a:highlight>
              </a:rPr>
              <a:t>ロータリー活動は楽しいですか？どんな活動が自分の成長になりましたか？</a:t>
            </a:r>
            <a:endParaRPr kumimoji="1" lang="ja-JP" altLang="en-US" sz="2400" dirty="0"/>
          </a:p>
        </p:txBody>
      </p:sp>
    </p:spTree>
    <p:extLst>
      <p:ext uri="{BB962C8B-B14F-4D97-AF65-F5344CB8AC3E}">
        <p14:creationId xmlns:p14="http://schemas.microsoft.com/office/powerpoint/2010/main" val="1057088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5394DACD-CA9B-7CF8-7345-F790A1FC80E3}"/>
              </a:ext>
            </a:extLst>
          </p:cNvPr>
          <p:cNvGraphicFramePr>
            <a:graphicFrameLocks noGrp="1"/>
          </p:cNvGraphicFramePr>
          <p:nvPr>
            <p:ph idx="1"/>
            <p:extLst>
              <p:ext uri="{D42A27DB-BD31-4B8C-83A1-F6EECF244321}">
                <p14:modId xmlns:p14="http://schemas.microsoft.com/office/powerpoint/2010/main" val="1042416130"/>
              </p:ext>
            </p:extLst>
          </p:nvPr>
        </p:nvGraphicFramePr>
        <p:xfrm>
          <a:off x="320842" y="1345447"/>
          <a:ext cx="11550316" cy="5331849"/>
        </p:xfrm>
        <a:graphic>
          <a:graphicData uri="http://schemas.openxmlformats.org/drawingml/2006/table">
            <a:tbl>
              <a:tblPr>
                <a:tableStyleId>{5C22544A-7EE6-4342-B048-85BDC9FD1C3A}</a:tableStyleId>
              </a:tblPr>
              <a:tblGrid>
                <a:gridCol w="414901">
                  <a:extLst>
                    <a:ext uri="{9D8B030D-6E8A-4147-A177-3AD203B41FA5}">
                      <a16:colId xmlns:a16="http://schemas.microsoft.com/office/drawing/2014/main" val="2175175599"/>
                    </a:ext>
                  </a:extLst>
                </a:gridCol>
                <a:gridCol w="10718320">
                  <a:extLst>
                    <a:ext uri="{9D8B030D-6E8A-4147-A177-3AD203B41FA5}">
                      <a16:colId xmlns:a16="http://schemas.microsoft.com/office/drawing/2014/main" val="1729184613"/>
                    </a:ext>
                  </a:extLst>
                </a:gridCol>
                <a:gridCol w="417095">
                  <a:extLst>
                    <a:ext uri="{9D8B030D-6E8A-4147-A177-3AD203B41FA5}">
                      <a16:colId xmlns:a16="http://schemas.microsoft.com/office/drawing/2014/main" val="781178906"/>
                    </a:ext>
                  </a:extLst>
                </a:gridCol>
              </a:tblGrid>
              <a:tr h="447552">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幹事・会長を経験し、他</a:t>
                      </a:r>
                      <a:r>
                        <a:rPr lang="ja-JP" altLang="en-US" sz="2400" b="1" u="none" strike="noStrike" dirty="0">
                          <a:effectLst/>
                          <a:highlight>
                            <a:srgbClr val="FFFF00"/>
                          </a:highlight>
                        </a:rPr>
                        <a:t>クラブや地区の会員とのつながり</a:t>
                      </a:r>
                      <a:r>
                        <a:rPr lang="ja-JP" altLang="en-US" sz="2400" b="1" u="none" strike="noStrike" dirty="0">
                          <a:effectLst/>
                        </a:rPr>
                        <a:t>ができて、とても勉強になり楽しく刺激的でした。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869023056"/>
                  </a:ext>
                </a:extLst>
              </a:tr>
              <a:tr h="877200">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楽しいです。自ら希み入った場所ではありませんでしたが、前任者が大切にしていたロータリーがどんな場所なのか、自身の目で見て経験したいという思いで例会、行事に参加しています。</a:t>
                      </a:r>
                      <a:r>
                        <a:rPr lang="ja-JP" altLang="en-US" sz="2400" b="1" u="none" strike="noStrike" dirty="0">
                          <a:effectLst/>
                          <a:highlight>
                            <a:srgbClr val="FFFF00"/>
                          </a:highlight>
                        </a:rPr>
                        <a:t>同じ志を持ち活動する方々との時間</a:t>
                      </a:r>
                      <a:r>
                        <a:rPr lang="ja-JP" altLang="en-US" sz="2400" b="1" u="none" strike="noStrike" dirty="0">
                          <a:effectLst/>
                        </a:rPr>
                        <a:t>は、たくさんの刺激と素晴らしいご縁をいただいてます。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907779462"/>
                  </a:ext>
                </a:extLst>
              </a:tr>
              <a:tr h="447552">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00FF00"/>
                          </a:highlight>
                        </a:rPr>
                        <a:t>入会当初は楽しかった</a:t>
                      </a:r>
                      <a:r>
                        <a:rPr lang="ja-JP" altLang="en-US" sz="2400" b="1" u="none" strike="noStrike" dirty="0">
                          <a:effectLst/>
                        </a:rPr>
                        <a:t>。会員の皆さん明るかった。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964579511"/>
                  </a:ext>
                </a:extLst>
              </a:tr>
              <a:tr h="447552">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組織の中で会員一人ひとりが重要な活動に参加</a:t>
                      </a:r>
                      <a:r>
                        <a:rPr lang="ja-JP" altLang="en-US" sz="2400" b="1" u="none" strike="noStrike" dirty="0">
                          <a:effectLst/>
                        </a:rPr>
                        <a:t>している。社会奉仕・職業奉仕・社会奉仕・国際奉仕活動。</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629008788"/>
                  </a:ext>
                </a:extLst>
              </a:tr>
              <a:tr h="590767">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人前で話すことが得意ではないので、活動の中で話す機会をいただいたり、司会進行を仰せつかったり</a:t>
                      </a:r>
                      <a:r>
                        <a:rPr lang="ja-JP" altLang="en-US" sz="2400" b="1" u="none" strike="noStrike" dirty="0">
                          <a:effectLst/>
                          <a:highlight>
                            <a:srgbClr val="FFFF00"/>
                          </a:highlight>
                        </a:rPr>
                        <a:t>新しいチャレンジ</a:t>
                      </a:r>
                      <a:r>
                        <a:rPr lang="ja-JP" altLang="en-US" sz="2400" b="1" u="none" strike="noStrike" dirty="0">
                          <a:effectLst/>
                        </a:rPr>
                        <a:t>ができました。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250315863"/>
                  </a:ext>
                </a:extLst>
              </a:tr>
              <a:tr h="447552">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楽しいです。入会したばかりなので活動はあまりわからないが、</a:t>
                      </a:r>
                      <a:r>
                        <a:rPr lang="ja-JP" altLang="en-US" sz="2400" b="1" u="none" strike="noStrike" dirty="0">
                          <a:effectLst/>
                          <a:highlight>
                            <a:srgbClr val="FFFF00"/>
                          </a:highlight>
                        </a:rPr>
                        <a:t>毎回の例会は楽しい</a:t>
                      </a:r>
                      <a:r>
                        <a:rPr lang="ja-JP" altLang="en-US" sz="2400" b="1" u="none" strike="noStrike" dirty="0">
                          <a:effectLst/>
                        </a:rPr>
                        <a:t>です。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83478487"/>
                  </a:ext>
                </a:extLst>
              </a:tr>
              <a:tr h="447552">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活動は楽しいです。</a:t>
                      </a:r>
                      <a:r>
                        <a:rPr lang="ja-JP" altLang="en-US" sz="2400" b="1" u="none" strike="noStrike" dirty="0">
                          <a:effectLst/>
                          <a:highlight>
                            <a:srgbClr val="FFFF00"/>
                          </a:highlight>
                        </a:rPr>
                        <a:t>苦手だったデジタルツールが少し使える</a:t>
                      </a:r>
                      <a:r>
                        <a:rPr lang="ja-JP" altLang="en-US" sz="2400" b="1" u="none" strike="noStrike" dirty="0">
                          <a:effectLst/>
                        </a:rPr>
                        <a:t>ようになった。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579921175"/>
                  </a:ext>
                </a:extLst>
              </a:tr>
            </a:tbl>
          </a:graphicData>
        </a:graphic>
      </p:graphicFrame>
      <p:sp>
        <p:nvSpPr>
          <p:cNvPr id="5" name="タイトル 1">
            <a:extLst>
              <a:ext uri="{FF2B5EF4-FFF2-40B4-BE49-F238E27FC236}">
                <a16:creationId xmlns:a16="http://schemas.microsoft.com/office/drawing/2014/main" id="{6B0828EA-8485-2AA3-A058-254894EC0B29}"/>
              </a:ext>
            </a:extLst>
          </p:cNvPr>
          <p:cNvSpPr>
            <a:spLocks noGrp="1"/>
          </p:cNvSpPr>
          <p:nvPr>
            <p:ph type="title"/>
          </p:nvPr>
        </p:nvSpPr>
        <p:spPr>
          <a:xfrm>
            <a:off x="320842" y="180704"/>
            <a:ext cx="11550315" cy="1325563"/>
          </a:xfrm>
        </p:spPr>
        <p:txBody>
          <a:bodyPr>
            <a:normAutofit/>
          </a:bodyPr>
          <a:lstStyle/>
          <a:p>
            <a:r>
              <a:rPr kumimoji="1" lang="ja-JP" altLang="en-US" sz="2400" b="1" dirty="0"/>
              <a:t>③－</a:t>
            </a:r>
            <a:r>
              <a:rPr kumimoji="1" lang="en-US" altLang="ja-JP" sz="2400" b="1" dirty="0"/>
              <a:t>1</a:t>
            </a:r>
            <a:r>
              <a:rPr kumimoji="1" lang="ja-JP" altLang="en-US" sz="2400" b="1" dirty="0"/>
              <a:t>－</a:t>
            </a:r>
            <a:r>
              <a:rPr kumimoji="1" lang="en-US" altLang="ja-JP" sz="2400" b="1" dirty="0"/>
              <a:t>5</a:t>
            </a:r>
            <a:r>
              <a:rPr kumimoji="1" lang="ja-JP" altLang="en-US" sz="2400" b="1" dirty="0"/>
              <a:t>　</a:t>
            </a:r>
            <a:r>
              <a:rPr kumimoji="1" lang="ja-JP" altLang="en-US" sz="2400" b="1" dirty="0">
                <a:highlight>
                  <a:srgbClr val="00FFFF"/>
                </a:highlight>
              </a:rPr>
              <a:t>ロータリー活動は楽しいですか？どんな活動が自分の成長になりましたか？</a:t>
            </a:r>
            <a:endParaRPr kumimoji="1" lang="ja-JP" altLang="en-US" sz="2400" dirty="0"/>
          </a:p>
        </p:txBody>
      </p:sp>
    </p:spTree>
    <p:extLst>
      <p:ext uri="{BB962C8B-B14F-4D97-AF65-F5344CB8AC3E}">
        <p14:creationId xmlns:p14="http://schemas.microsoft.com/office/powerpoint/2010/main" val="3955366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DD4BD0-EDE2-A212-8A64-B0C8246FD950}"/>
              </a:ext>
            </a:extLst>
          </p:cNvPr>
          <p:cNvSpPr>
            <a:spLocks noGrp="1"/>
          </p:cNvSpPr>
          <p:nvPr>
            <p:ph type="title"/>
          </p:nvPr>
        </p:nvSpPr>
        <p:spPr>
          <a:xfrm>
            <a:off x="0" y="-96253"/>
            <a:ext cx="12440653"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④－</a:t>
            </a: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ロータリーをやめようと思ったことがありますか？それをどう乗り越えましたか？</a:t>
            </a:r>
            <a:r>
              <a:rPr lang="ja-JP" altLang="en-US" sz="2400" dirty="0">
                <a:highlight>
                  <a:srgbClr val="00FFFF"/>
                </a:highlight>
              </a:rPr>
              <a:t> </a:t>
            </a:r>
            <a:endParaRPr kumimoji="1" lang="ja-JP" altLang="en-US" sz="2400" dirty="0">
              <a:highlight>
                <a:srgbClr val="00FFFF"/>
              </a:highlight>
            </a:endParaRPr>
          </a:p>
        </p:txBody>
      </p:sp>
      <p:graphicFrame>
        <p:nvGraphicFramePr>
          <p:cNvPr id="4" name="コンテンツ プレースホルダー 3">
            <a:extLst>
              <a:ext uri="{FF2B5EF4-FFF2-40B4-BE49-F238E27FC236}">
                <a16:creationId xmlns:a16="http://schemas.microsoft.com/office/drawing/2014/main" id="{011F9A6A-0A64-7006-0C5C-BA5AF065D56F}"/>
              </a:ext>
            </a:extLst>
          </p:cNvPr>
          <p:cNvGraphicFramePr>
            <a:graphicFrameLocks noGrp="1"/>
          </p:cNvGraphicFramePr>
          <p:nvPr>
            <p:ph idx="1"/>
            <p:extLst>
              <p:ext uri="{D42A27DB-BD31-4B8C-83A1-F6EECF244321}">
                <p14:modId xmlns:p14="http://schemas.microsoft.com/office/powerpoint/2010/main" val="201910843"/>
              </p:ext>
            </p:extLst>
          </p:nvPr>
        </p:nvGraphicFramePr>
        <p:xfrm>
          <a:off x="365960" y="842211"/>
          <a:ext cx="11708732" cy="5887976"/>
        </p:xfrm>
        <a:graphic>
          <a:graphicData uri="http://schemas.openxmlformats.org/drawingml/2006/table">
            <a:tbl>
              <a:tblPr>
                <a:tableStyleId>{5C22544A-7EE6-4342-B048-85BDC9FD1C3A}</a:tableStyleId>
              </a:tblPr>
              <a:tblGrid>
                <a:gridCol w="420592">
                  <a:extLst>
                    <a:ext uri="{9D8B030D-6E8A-4147-A177-3AD203B41FA5}">
                      <a16:colId xmlns:a16="http://schemas.microsoft.com/office/drawing/2014/main" val="234961997"/>
                    </a:ext>
                  </a:extLst>
                </a:gridCol>
                <a:gridCol w="10422222">
                  <a:extLst>
                    <a:ext uri="{9D8B030D-6E8A-4147-A177-3AD203B41FA5}">
                      <a16:colId xmlns:a16="http://schemas.microsoft.com/office/drawing/2014/main" val="2116393062"/>
                    </a:ext>
                  </a:extLst>
                </a:gridCol>
                <a:gridCol w="865918">
                  <a:extLst>
                    <a:ext uri="{9D8B030D-6E8A-4147-A177-3AD203B41FA5}">
                      <a16:colId xmlns:a16="http://schemas.microsoft.com/office/drawing/2014/main" val="2473570915"/>
                    </a:ext>
                  </a:extLst>
                </a:gridCol>
              </a:tblGrid>
              <a:tr h="1207534">
                <a:tc>
                  <a:txBody>
                    <a:bodyPr/>
                    <a:lstStyle/>
                    <a:p>
                      <a:pPr algn="ctr" fontAlgn="ctr"/>
                      <a:r>
                        <a:rPr lang="en-US" altLang="ja-JP" sz="2200" b="1" u="none" strike="noStrike">
                          <a:effectLst/>
                        </a:rPr>
                        <a:t>1</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無いです。一度もありません</a:t>
                      </a:r>
                      <a:r>
                        <a:rPr lang="ja-JP" altLang="en-US" sz="2200" b="1" u="none" strike="noStrike" dirty="0">
                          <a:effectLst/>
                        </a:rPr>
                        <a:t>。未だ入会したばかりなのでやめようと思ったことはありません。幹事の時、大変でしたが、辞めようと考えたことは一度もありません。びっくりしたことはありましたが、辞めようと思ったことはありません。事業が多忙になり例会参加の回数は減りましたが、やめようと思ったことはございません。</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000" b="1" u="none" strike="noStrike" dirty="0">
                          <a:effectLst/>
                        </a:rPr>
                        <a:t>〇〇〇〇〇〇〇〇〇〇〇〇〇〇〇〇〇〇〇〇〇〇〇〇〇〇〇〇〇〇〇〇〇〇〇〇〇〇〇〇〇〇〇〇〇〇</a:t>
                      </a: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107500171"/>
                  </a:ext>
                </a:extLst>
              </a:tr>
              <a:tr h="503138">
                <a:tc>
                  <a:txBody>
                    <a:bodyPr/>
                    <a:lstStyle/>
                    <a:p>
                      <a:pPr algn="ctr" fontAlgn="ctr"/>
                      <a:r>
                        <a:rPr lang="en-US" altLang="ja-JP" sz="2200" b="1" u="none" strike="noStrike">
                          <a:effectLst/>
                        </a:rPr>
                        <a:t>2</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未回答</a:t>
                      </a:r>
                      <a:endParaRPr lang="ja-JP" altLang="en-US" sz="2200" b="1" i="0" u="none" strike="noStrike" dirty="0">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000" b="1" u="none" strike="noStrike" dirty="0">
                          <a:effectLst/>
                        </a:rPr>
                        <a:t>〇〇〇〇</a:t>
                      </a: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082502103"/>
                  </a:ext>
                </a:extLst>
              </a:tr>
              <a:tr h="503138">
                <a:tc>
                  <a:txBody>
                    <a:bodyPr/>
                    <a:lstStyle/>
                    <a:p>
                      <a:pPr algn="ctr" fontAlgn="ctr"/>
                      <a:r>
                        <a:rPr lang="en-US" altLang="ja-JP" sz="2200" b="1" u="none" strike="noStrike">
                          <a:effectLst/>
                        </a:rPr>
                        <a:t>3</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一度辞めたいと思ったが、</a:t>
                      </a:r>
                      <a:r>
                        <a:rPr lang="ja-JP" altLang="en-US" sz="2200" b="1" u="none" strike="noStrike" dirty="0">
                          <a:effectLst/>
                          <a:highlight>
                            <a:srgbClr val="FFFF00"/>
                          </a:highlight>
                        </a:rPr>
                        <a:t>身近な会員（よき先輩）に相談</a:t>
                      </a:r>
                      <a:r>
                        <a:rPr lang="ja-JP" altLang="en-US" sz="2200" b="1" u="none" strike="noStrike" dirty="0">
                          <a:effectLst/>
                        </a:rPr>
                        <a:t>し思いとどまった。</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000" b="1" u="none" strike="noStrike" dirty="0">
                          <a:effectLst/>
                        </a:rPr>
                        <a:t>〇〇</a:t>
                      </a: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78070672"/>
                  </a:ext>
                </a:extLst>
              </a:tr>
              <a:tr h="503138">
                <a:tc>
                  <a:txBody>
                    <a:bodyPr/>
                    <a:lstStyle/>
                    <a:p>
                      <a:pPr algn="ctr" fontAlgn="ctr"/>
                      <a:r>
                        <a:rPr lang="en-US" altLang="ja-JP" sz="2200" b="1" u="none" strike="noStrike">
                          <a:effectLst/>
                        </a:rPr>
                        <a:t>3</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コロナ禍の時</a:t>
                      </a:r>
                      <a:r>
                        <a:rPr lang="ja-JP" altLang="en-US" sz="2200" b="1" u="none" strike="noStrike" dirty="0">
                          <a:effectLst/>
                        </a:rPr>
                        <a:t>。活動がなく会費を納めている状況。</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000" b="1" u="none" strike="noStrike" dirty="0">
                          <a:effectLst/>
                        </a:rPr>
                        <a:t>〇〇</a:t>
                      </a: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573778899"/>
                  </a:ext>
                </a:extLst>
              </a:tr>
              <a:tr h="503138">
                <a:tc>
                  <a:txBody>
                    <a:bodyPr/>
                    <a:lstStyle/>
                    <a:p>
                      <a:pPr algn="ctr" fontAlgn="ctr"/>
                      <a:r>
                        <a:rPr lang="en-US" altLang="ja-JP" sz="2200" b="1" u="none" strike="noStrike">
                          <a:effectLst/>
                        </a:rPr>
                        <a:t>3</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altLang="ja-JP" sz="2200" b="1" u="none" strike="noStrike" dirty="0">
                          <a:effectLst/>
                          <a:highlight>
                            <a:srgbClr val="FFFF00"/>
                          </a:highlight>
                        </a:rPr>
                        <a:t>1</a:t>
                      </a:r>
                      <a:r>
                        <a:rPr lang="ja-JP" altLang="en-US" sz="2200" b="1" u="none" strike="noStrike" dirty="0">
                          <a:effectLst/>
                          <a:highlight>
                            <a:srgbClr val="FFFF00"/>
                          </a:highlight>
                        </a:rPr>
                        <a:t>年頑張ってみよう</a:t>
                      </a:r>
                      <a:r>
                        <a:rPr lang="ja-JP" altLang="en-US" sz="2200" b="1" u="none" strike="noStrike" dirty="0">
                          <a:effectLst/>
                        </a:rPr>
                        <a:t>と思っています。</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000" b="1" u="none" strike="noStrike" dirty="0">
                          <a:effectLst/>
                        </a:rPr>
                        <a:t>〇〇</a:t>
                      </a: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80778115"/>
                  </a:ext>
                </a:extLst>
              </a:tr>
              <a:tr h="503138">
                <a:tc>
                  <a:txBody>
                    <a:bodyPr/>
                    <a:lstStyle/>
                    <a:p>
                      <a:pPr algn="ctr" fontAlgn="ctr"/>
                      <a:r>
                        <a:rPr lang="en-US" altLang="ja-JP" sz="2200" b="1" u="none" strike="noStrike">
                          <a:effectLst/>
                        </a:rPr>
                        <a:t>3</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あります、</a:t>
                      </a:r>
                      <a:r>
                        <a:rPr lang="ja-JP" altLang="en-US" sz="2200" b="1" u="none" strike="noStrike" dirty="0">
                          <a:effectLst/>
                          <a:highlight>
                            <a:srgbClr val="00FF00"/>
                          </a:highlight>
                        </a:rPr>
                        <a:t>未だ乗越えられていません</a:t>
                      </a:r>
                      <a:r>
                        <a:rPr lang="ja-JP" altLang="en-US" sz="2200" b="1" u="none" strike="noStrike" dirty="0">
                          <a:effectLst/>
                        </a:rPr>
                        <a:t>。ある以下、未記述。</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000" b="1" u="none" strike="noStrike" dirty="0">
                          <a:effectLst/>
                        </a:rPr>
                        <a:t>〇〇</a:t>
                      </a: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182561632"/>
                  </a:ext>
                </a:extLst>
              </a:tr>
              <a:tr h="503138">
                <a:tc>
                  <a:txBody>
                    <a:bodyPr/>
                    <a:lstStyle/>
                    <a:p>
                      <a:pPr algn="ctr" fontAlgn="ctr"/>
                      <a:r>
                        <a:rPr lang="en-US" altLang="ja-JP" sz="2200" b="1" u="none" strike="noStrike">
                          <a:effectLst/>
                        </a:rPr>
                        <a:t>7</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仕事で例会に行けてませんが、それでも</a:t>
                      </a:r>
                      <a:r>
                        <a:rPr lang="ja-JP" altLang="en-US" sz="2200" b="1" u="none" strike="noStrike" dirty="0">
                          <a:effectLst/>
                          <a:highlight>
                            <a:srgbClr val="FFFF00"/>
                          </a:highlight>
                        </a:rPr>
                        <a:t>来れるときに顔を出してと言ってくれた</a:t>
                      </a:r>
                      <a:r>
                        <a:rPr lang="ja-JP" altLang="en-US" sz="2200" b="1" u="none" strike="noStrike" dirty="0">
                          <a:effectLst/>
                        </a:rPr>
                        <a:t>ので。</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000" b="1" u="none" strike="noStrike" dirty="0">
                          <a:effectLst/>
                        </a:rPr>
                        <a:t>〇</a:t>
                      </a: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249519587"/>
                  </a:ext>
                </a:extLst>
              </a:tr>
              <a:tr h="503138">
                <a:tc>
                  <a:txBody>
                    <a:bodyPr/>
                    <a:lstStyle/>
                    <a:p>
                      <a:pPr algn="ctr" fontAlgn="ctr"/>
                      <a:r>
                        <a:rPr lang="en-US" altLang="ja-JP" sz="2200" b="1" u="none" strike="noStrike">
                          <a:effectLst/>
                        </a:rPr>
                        <a:t>7</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時間をとるのが難しい時期がありましたが</a:t>
                      </a:r>
                      <a:r>
                        <a:rPr lang="ja-JP" altLang="en-US" sz="2200" b="1" u="none" strike="noStrike" dirty="0">
                          <a:effectLst/>
                          <a:highlight>
                            <a:srgbClr val="FFFF00"/>
                          </a:highlight>
                        </a:rPr>
                        <a:t>無理な時は休んでます</a:t>
                      </a:r>
                      <a:r>
                        <a:rPr lang="ja-JP" altLang="en-US" sz="2200" b="1" u="none" strike="noStrike" dirty="0">
                          <a:effectLst/>
                        </a:rPr>
                        <a:t>。</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000" b="1" u="none" strike="noStrike" dirty="0">
                          <a:effectLst/>
                        </a:rPr>
                        <a:t>〇</a:t>
                      </a: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89382396"/>
                  </a:ext>
                </a:extLst>
              </a:tr>
              <a:tr h="805024">
                <a:tc>
                  <a:txBody>
                    <a:bodyPr/>
                    <a:lstStyle/>
                    <a:p>
                      <a:pPr algn="ctr" fontAlgn="ctr"/>
                      <a:r>
                        <a:rPr lang="en-US" altLang="ja-JP" sz="2200" b="1" u="none" strike="noStrike">
                          <a:effectLst/>
                        </a:rPr>
                        <a:t>7</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会員の一人から</a:t>
                      </a:r>
                      <a:r>
                        <a:rPr lang="ja-JP" altLang="en-US" sz="2200" b="1" u="none" strike="noStrike" dirty="0">
                          <a:effectLst/>
                          <a:highlight>
                            <a:srgbClr val="FFFF00"/>
                          </a:highlight>
                        </a:rPr>
                        <a:t>嫌味を言われた</a:t>
                      </a:r>
                      <a:r>
                        <a:rPr lang="ja-JP" altLang="en-US" sz="2200" b="1" u="none" strike="noStrike" dirty="0">
                          <a:effectLst/>
                        </a:rPr>
                        <a:t>ことがあり、寝て忘れましたがいろいろな方がいますし、私のような立場は希だと思いますので、いい意味でも悪い意味でも目につくのだと思い謙虚な態度で接したらお歳暮をもらいました（笑）</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000" b="1" u="none" strike="noStrike" dirty="0">
                          <a:effectLst/>
                        </a:rPr>
                        <a:t>〇</a:t>
                      </a: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641017353"/>
                  </a:ext>
                </a:extLst>
              </a:tr>
            </a:tbl>
          </a:graphicData>
        </a:graphic>
      </p:graphicFrame>
    </p:spTree>
    <p:extLst>
      <p:ext uri="{BB962C8B-B14F-4D97-AF65-F5344CB8AC3E}">
        <p14:creationId xmlns:p14="http://schemas.microsoft.com/office/powerpoint/2010/main" val="3639152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C6CE86C4-A2EF-5AD6-877B-932D4E810F28}"/>
              </a:ext>
            </a:extLst>
          </p:cNvPr>
          <p:cNvGraphicFramePr>
            <a:graphicFrameLocks noGrp="1"/>
          </p:cNvGraphicFramePr>
          <p:nvPr>
            <p:ph idx="1"/>
            <p:extLst>
              <p:ext uri="{D42A27DB-BD31-4B8C-83A1-F6EECF244321}">
                <p14:modId xmlns:p14="http://schemas.microsoft.com/office/powerpoint/2010/main" val="2017943269"/>
              </p:ext>
            </p:extLst>
          </p:nvPr>
        </p:nvGraphicFramePr>
        <p:xfrm>
          <a:off x="209550" y="689905"/>
          <a:ext cx="11772900" cy="5944717"/>
        </p:xfrm>
        <a:graphic>
          <a:graphicData uri="http://schemas.openxmlformats.org/drawingml/2006/table">
            <a:tbl>
              <a:tblPr>
                <a:tableStyleId>{5C22544A-7EE6-4342-B048-85BDC9FD1C3A}</a:tableStyleId>
              </a:tblPr>
              <a:tblGrid>
                <a:gridCol w="422897">
                  <a:extLst>
                    <a:ext uri="{9D8B030D-6E8A-4147-A177-3AD203B41FA5}">
                      <a16:colId xmlns:a16="http://schemas.microsoft.com/office/drawing/2014/main" val="2430360053"/>
                    </a:ext>
                  </a:extLst>
                </a:gridCol>
                <a:gridCol w="10966937">
                  <a:extLst>
                    <a:ext uri="{9D8B030D-6E8A-4147-A177-3AD203B41FA5}">
                      <a16:colId xmlns:a16="http://schemas.microsoft.com/office/drawing/2014/main" val="3756594306"/>
                    </a:ext>
                  </a:extLst>
                </a:gridCol>
                <a:gridCol w="383066">
                  <a:extLst>
                    <a:ext uri="{9D8B030D-6E8A-4147-A177-3AD203B41FA5}">
                      <a16:colId xmlns:a16="http://schemas.microsoft.com/office/drawing/2014/main" val="1132679886"/>
                    </a:ext>
                  </a:extLst>
                </a:gridCol>
              </a:tblGrid>
              <a:tr h="559114">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無いです。仕事を合いながら毎週の例会に出席が大変だと思ったことはあります。</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014250359"/>
                  </a:ext>
                </a:extLst>
              </a:tr>
              <a:tr h="559114">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辞めたいというより毎週の</a:t>
                      </a:r>
                      <a:r>
                        <a:rPr lang="ja-JP" altLang="en-US" sz="2200" b="1" u="none" strike="noStrike" dirty="0">
                          <a:effectLst/>
                          <a:highlight>
                            <a:srgbClr val="FFFF00"/>
                          </a:highlight>
                        </a:rPr>
                        <a:t>例会が面倒くさい</a:t>
                      </a:r>
                      <a:r>
                        <a:rPr lang="ja-JP" altLang="en-US" sz="2200" b="1" u="none" strike="noStrike" dirty="0">
                          <a:effectLst/>
                        </a:rPr>
                        <a:t>と思えた時期があった。</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993603363"/>
                  </a:ext>
                </a:extLst>
              </a:tr>
              <a:tr h="559114">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多忙。</a:t>
                      </a:r>
                      <a:r>
                        <a:rPr lang="ja-JP" altLang="en-US" sz="2200" b="1" u="none" strike="noStrike" dirty="0">
                          <a:effectLst/>
                          <a:highlight>
                            <a:srgbClr val="FFFF00"/>
                          </a:highlight>
                        </a:rPr>
                        <a:t>家庭の事情</a:t>
                      </a:r>
                      <a:r>
                        <a:rPr lang="ja-JP" altLang="en-US" sz="2200" b="1" u="none" strike="noStrike" dirty="0">
                          <a:effectLst/>
                        </a:rPr>
                        <a:t>。</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98269984"/>
                  </a:ext>
                </a:extLst>
              </a:tr>
              <a:tr h="559114">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ケガで長い間休んだ時</a:t>
                      </a:r>
                      <a:r>
                        <a:rPr lang="ja-JP" altLang="en-US" sz="2200" b="1" u="none" strike="noStrike" dirty="0">
                          <a:effectLst/>
                        </a:rPr>
                        <a:t>は少し心が揺らぎました。</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854935084"/>
                  </a:ext>
                </a:extLst>
              </a:tr>
              <a:tr h="559114">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仕事が忙しいとき</a:t>
                      </a:r>
                      <a:r>
                        <a:rPr lang="ja-JP" altLang="en-US" sz="2200" b="1" u="none" strike="noStrike" dirty="0">
                          <a:effectLst/>
                        </a:rPr>
                        <a:t>には両立が難しく、何度かやめようと思いました。楽しいと思えるような例会になるよう心掛けました。</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566230675"/>
                  </a:ext>
                </a:extLst>
              </a:tr>
              <a:tr h="894583">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入会時はやめようと思ったこともありましたが、諸先輩のアドバイスにも助けられ</a:t>
                      </a:r>
                      <a:r>
                        <a:rPr lang="ja-JP" altLang="en-US" sz="2200" b="1" u="none" strike="noStrike" dirty="0">
                          <a:effectLst/>
                          <a:highlight>
                            <a:srgbClr val="FFFF00"/>
                          </a:highlight>
                        </a:rPr>
                        <a:t>プロジェクトの成功の達成感</a:t>
                      </a:r>
                      <a:r>
                        <a:rPr lang="ja-JP" altLang="en-US" sz="2200" b="1" u="none" strike="noStrike" dirty="0">
                          <a:effectLst/>
                        </a:rPr>
                        <a:t>をきっかけに、自信に繋がり活動に前向きになることが出来ました。</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646629038"/>
                  </a:ext>
                </a:extLst>
              </a:tr>
              <a:tr h="559114">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自社の</a:t>
                      </a:r>
                      <a:r>
                        <a:rPr lang="ja-JP" altLang="en-US" sz="2200" b="1" u="none" strike="noStrike" dirty="0">
                          <a:effectLst/>
                          <a:highlight>
                            <a:srgbClr val="FFFF00"/>
                          </a:highlight>
                        </a:rPr>
                        <a:t>仕事や家庭、各種団体の活動</a:t>
                      </a:r>
                      <a:r>
                        <a:rPr lang="ja-JP" altLang="en-US" sz="2200" b="1" u="none" strike="noStrike" dirty="0">
                          <a:effectLst/>
                        </a:rPr>
                        <a:t>など、なかなか</a:t>
                      </a:r>
                      <a:r>
                        <a:rPr lang="ja-JP" altLang="en-US" sz="2200" b="1" u="none" strike="noStrike" dirty="0">
                          <a:effectLst/>
                          <a:highlight>
                            <a:srgbClr val="FFFF00"/>
                          </a:highlight>
                        </a:rPr>
                        <a:t>両立させるのに大変</a:t>
                      </a:r>
                      <a:r>
                        <a:rPr lang="ja-JP" altLang="en-US" sz="2200" b="1" u="none" strike="noStrike" dirty="0">
                          <a:effectLst/>
                        </a:rPr>
                        <a:t>な思いをしてきた。</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771253332"/>
                  </a:ext>
                </a:extLst>
              </a:tr>
              <a:tr h="559114">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無いが、</a:t>
                      </a:r>
                      <a:r>
                        <a:rPr lang="ja-JP" altLang="en-US" sz="2200" b="1" u="none" strike="noStrike" dirty="0">
                          <a:effectLst/>
                          <a:highlight>
                            <a:srgbClr val="FFFF00"/>
                          </a:highlight>
                        </a:rPr>
                        <a:t>仕事優先になり、なかなか例会に参加できない</a:t>
                      </a:r>
                      <a:r>
                        <a:rPr lang="ja-JP" altLang="en-US" sz="2200" b="1" u="none" strike="noStrike" dirty="0">
                          <a:effectLst/>
                        </a:rPr>
                        <a:t>ので申し訳なく思っている。</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95818345"/>
                  </a:ext>
                </a:extLst>
              </a:tr>
              <a:tr h="894583">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入会半年後位にありました。クラブに対する私の疑問や悩みについて、</a:t>
                      </a:r>
                      <a:r>
                        <a:rPr lang="ja-JP" altLang="en-US" sz="2200" b="1" u="none" strike="noStrike" dirty="0">
                          <a:effectLst/>
                          <a:highlight>
                            <a:srgbClr val="FFFF00"/>
                          </a:highlight>
                        </a:rPr>
                        <a:t>紹介者や親しくなった会員の方々がしっかりと話を聞いて理解</a:t>
                      </a:r>
                      <a:r>
                        <a:rPr lang="ja-JP" altLang="en-US" sz="2200" b="1" u="none" strike="noStrike" dirty="0">
                          <a:effectLst/>
                        </a:rPr>
                        <a:t>してくださり、より良い解決方法を一緒に考えてくださり、更に仲間としての意識も高まりました。</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257733249"/>
                  </a:ext>
                </a:extLst>
              </a:tr>
            </a:tbl>
          </a:graphicData>
        </a:graphic>
      </p:graphicFrame>
      <p:sp>
        <p:nvSpPr>
          <p:cNvPr id="5" name="タイトル 1">
            <a:extLst>
              <a:ext uri="{FF2B5EF4-FFF2-40B4-BE49-F238E27FC236}">
                <a16:creationId xmlns:a16="http://schemas.microsoft.com/office/drawing/2014/main" id="{D60E3C6F-FAFC-BE8B-6870-07F9DF96C52E}"/>
              </a:ext>
            </a:extLst>
          </p:cNvPr>
          <p:cNvSpPr>
            <a:spLocks noGrp="1"/>
          </p:cNvSpPr>
          <p:nvPr>
            <p:ph type="title"/>
          </p:nvPr>
        </p:nvSpPr>
        <p:spPr>
          <a:xfrm>
            <a:off x="0" y="-260518"/>
            <a:ext cx="12681284"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④－</a:t>
            </a:r>
            <a:r>
              <a:rPr lang="ja-JP" altLang="en-US" sz="2400" b="1" dirty="0">
                <a:solidFill>
                  <a:srgbClr val="000000"/>
                </a:solidFill>
                <a:latin typeface="游ゴシック" panose="020B0400000000000000" pitchFamily="50" charset="-128"/>
                <a:ea typeface="游ゴシック" panose="020B0400000000000000" pitchFamily="50" charset="-128"/>
              </a:rPr>
              <a:t>２</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ロータリーをやめようと思ったことがありますか？それをどう乗り越えましたか？</a:t>
            </a:r>
            <a:r>
              <a:rPr lang="ja-JP" altLang="en-US" sz="2400" dirty="0">
                <a:highlight>
                  <a:srgbClr val="00FFFF"/>
                </a:highlight>
              </a:rPr>
              <a:t> </a:t>
            </a:r>
            <a:endParaRPr kumimoji="1" lang="ja-JP" altLang="en-US" sz="2400" dirty="0">
              <a:highlight>
                <a:srgbClr val="00FFFF"/>
              </a:highlight>
            </a:endParaRPr>
          </a:p>
        </p:txBody>
      </p:sp>
    </p:spTree>
    <p:extLst>
      <p:ext uri="{BB962C8B-B14F-4D97-AF65-F5344CB8AC3E}">
        <p14:creationId xmlns:p14="http://schemas.microsoft.com/office/powerpoint/2010/main" val="2723760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C46A15AF-8632-7DD9-E59D-D22F47321DA2}"/>
              </a:ext>
            </a:extLst>
          </p:cNvPr>
          <p:cNvGraphicFramePr>
            <a:graphicFrameLocks noGrp="1"/>
          </p:cNvGraphicFramePr>
          <p:nvPr>
            <p:ph idx="1"/>
            <p:extLst>
              <p:ext uri="{D42A27DB-BD31-4B8C-83A1-F6EECF244321}">
                <p14:modId xmlns:p14="http://schemas.microsoft.com/office/powerpoint/2010/main" val="2576844482"/>
              </p:ext>
            </p:extLst>
          </p:nvPr>
        </p:nvGraphicFramePr>
        <p:xfrm>
          <a:off x="489284" y="1095372"/>
          <a:ext cx="11213432" cy="5068149"/>
        </p:xfrm>
        <a:graphic>
          <a:graphicData uri="http://schemas.openxmlformats.org/drawingml/2006/table">
            <a:tbl>
              <a:tblPr>
                <a:tableStyleId>{5C22544A-7EE6-4342-B048-85BDC9FD1C3A}</a:tableStyleId>
              </a:tblPr>
              <a:tblGrid>
                <a:gridCol w="391419">
                  <a:extLst>
                    <a:ext uri="{9D8B030D-6E8A-4147-A177-3AD203B41FA5}">
                      <a16:colId xmlns:a16="http://schemas.microsoft.com/office/drawing/2014/main" val="2183946519"/>
                    </a:ext>
                  </a:extLst>
                </a:gridCol>
                <a:gridCol w="10340749">
                  <a:extLst>
                    <a:ext uri="{9D8B030D-6E8A-4147-A177-3AD203B41FA5}">
                      <a16:colId xmlns:a16="http://schemas.microsoft.com/office/drawing/2014/main" val="106435337"/>
                    </a:ext>
                  </a:extLst>
                </a:gridCol>
                <a:gridCol w="481264">
                  <a:extLst>
                    <a:ext uri="{9D8B030D-6E8A-4147-A177-3AD203B41FA5}">
                      <a16:colId xmlns:a16="http://schemas.microsoft.com/office/drawing/2014/main" val="744064550"/>
                    </a:ext>
                  </a:extLst>
                </a:gridCol>
              </a:tblGrid>
              <a:tr h="697920">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家族の病気などや本業が忙しく</a:t>
                      </a:r>
                      <a:r>
                        <a:rPr lang="ja-JP" altLang="en-US" sz="2400" b="1" u="none" strike="noStrike" dirty="0">
                          <a:effectLst/>
                        </a:rPr>
                        <a:t>時間のやりくり、作るのが難しい。</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353998462"/>
                  </a:ext>
                </a:extLst>
              </a:tr>
              <a:tr h="697920">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ある。少し気持ちを楽に</a:t>
                      </a:r>
                      <a:r>
                        <a:rPr lang="ja-JP" altLang="en-US" sz="2400" b="1" u="none" strike="noStrike" dirty="0">
                          <a:effectLst/>
                          <a:highlight>
                            <a:srgbClr val="FFFF00"/>
                          </a:highlight>
                        </a:rPr>
                        <a:t>もっと適当で良いと思うように</a:t>
                      </a:r>
                      <a:r>
                        <a:rPr lang="ja-JP" altLang="en-US" sz="2400" b="1" u="none" strike="noStrike" dirty="0">
                          <a:effectLst/>
                        </a:rPr>
                        <a:t>した。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679257758"/>
                  </a:ext>
                </a:extLst>
              </a:tr>
              <a:tr h="697920">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未だありませんが、</a:t>
                      </a:r>
                      <a:r>
                        <a:rPr lang="en-US" altLang="ja-JP" sz="2400" b="1" u="none" strike="noStrike" dirty="0">
                          <a:effectLst/>
                        </a:rPr>
                        <a:t>RC</a:t>
                      </a:r>
                      <a:r>
                        <a:rPr lang="ja-JP" altLang="en-US" sz="2400" b="1" u="none" strike="noStrike" dirty="0">
                          <a:effectLst/>
                        </a:rPr>
                        <a:t>の</a:t>
                      </a:r>
                      <a:r>
                        <a:rPr lang="ja-JP" altLang="en-US" sz="2400" b="1" u="none" strike="noStrike" dirty="0">
                          <a:effectLst/>
                          <a:highlight>
                            <a:srgbClr val="FFFF00"/>
                          </a:highlight>
                        </a:rPr>
                        <a:t>例会参加がもっと楽しくなるようにするにはどうしたら良いか</a:t>
                      </a:r>
                      <a:r>
                        <a:rPr lang="ja-JP" altLang="en-US" sz="2400" b="1" u="none" strike="noStrike" dirty="0">
                          <a:effectLst/>
                        </a:rPr>
                        <a:t>を考えているところです。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84053972"/>
                  </a:ext>
                </a:extLst>
              </a:tr>
              <a:tr h="697920">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思ったことがあります。他クラブも含めて</a:t>
                      </a:r>
                      <a:r>
                        <a:rPr lang="ja-JP" altLang="en-US" sz="2400" b="1" u="none" strike="noStrike" dirty="0">
                          <a:effectLst/>
                          <a:highlight>
                            <a:srgbClr val="FFFF00"/>
                          </a:highlight>
                        </a:rPr>
                        <a:t>友人をなくしたくないと思いました</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525147372"/>
                  </a:ext>
                </a:extLst>
              </a:tr>
              <a:tr h="1116672">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入会したころ</a:t>
                      </a:r>
                      <a:r>
                        <a:rPr lang="en-US" altLang="ja-JP" sz="2400" b="1" u="none" strike="noStrike" dirty="0">
                          <a:effectLst/>
                        </a:rPr>
                        <a:t>2</a:t>
                      </a:r>
                      <a:r>
                        <a:rPr lang="ja-JP" altLang="en-US" sz="2400" b="1" u="none" strike="noStrike" dirty="0">
                          <a:effectLst/>
                        </a:rPr>
                        <a:t>年間は殆ど例会に参加していなかった。やめようと思ったが、</a:t>
                      </a:r>
                      <a:r>
                        <a:rPr lang="ja-JP" altLang="en-US" sz="2400" b="1" u="none" strike="noStrike" dirty="0">
                          <a:effectLst/>
                          <a:highlight>
                            <a:srgbClr val="FFFF00"/>
                          </a:highlight>
                        </a:rPr>
                        <a:t>自クラブ以外でロータリアン仲間ができて</a:t>
                      </a:r>
                      <a:r>
                        <a:rPr lang="ja-JP" altLang="en-US" sz="2400" b="1" u="none" strike="noStrike" dirty="0">
                          <a:effectLst/>
                        </a:rPr>
                        <a:t>奉仕活動にも参加、どんどん広がりが増え乗り越えた。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903108574"/>
                  </a:ext>
                </a:extLst>
              </a:tr>
              <a:tr h="1116672">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あります。自分がロータリーで</a:t>
                      </a:r>
                      <a:r>
                        <a:rPr lang="ja-JP" altLang="en-US" sz="2400" b="1" u="none" strike="noStrike" dirty="0">
                          <a:effectLst/>
                          <a:highlight>
                            <a:srgbClr val="FFFF00"/>
                          </a:highlight>
                        </a:rPr>
                        <a:t>やりたいことが声に出せない</a:t>
                      </a:r>
                      <a:r>
                        <a:rPr lang="ja-JP" altLang="en-US" sz="2400" b="1" u="none" strike="noStrike" dirty="0">
                          <a:effectLst/>
                        </a:rPr>
                        <a:t>とき。女性会員が一名増え、ロータリー活動が楽しくなってきた。例会に参加することが楽しくおなった。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870025345"/>
                  </a:ext>
                </a:extLst>
              </a:tr>
            </a:tbl>
          </a:graphicData>
        </a:graphic>
      </p:graphicFrame>
      <p:sp>
        <p:nvSpPr>
          <p:cNvPr id="5" name="タイトル 1">
            <a:extLst>
              <a:ext uri="{FF2B5EF4-FFF2-40B4-BE49-F238E27FC236}">
                <a16:creationId xmlns:a16="http://schemas.microsoft.com/office/drawing/2014/main" id="{886BA3D7-310D-2953-AE3D-7C1DB815FD34}"/>
              </a:ext>
            </a:extLst>
          </p:cNvPr>
          <p:cNvSpPr>
            <a:spLocks noGrp="1"/>
          </p:cNvSpPr>
          <p:nvPr>
            <p:ph type="title"/>
          </p:nvPr>
        </p:nvSpPr>
        <p:spPr>
          <a:xfrm>
            <a:off x="0" y="28239"/>
            <a:ext cx="12661232"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④－３</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ロータリーをやめようと思ったことがありますか？それをどう乗り越えましたか？</a:t>
            </a:r>
            <a:r>
              <a:rPr lang="ja-JP" altLang="en-US" sz="2400" dirty="0">
                <a:highlight>
                  <a:srgbClr val="00FFFF"/>
                </a:highlight>
              </a:rPr>
              <a:t> </a:t>
            </a:r>
            <a:endParaRPr kumimoji="1" lang="ja-JP" altLang="en-US" sz="2400" dirty="0">
              <a:highlight>
                <a:srgbClr val="00FFFF"/>
              </a:highlight>
            </a:endParaRPr>
          </a:p>
        </p:txBody>
      </p:sp>
    </p:spTree>
    <p:extLst>
      <p:ext uri="{BB962C8B-B14F-4D97-AF65-F5344CB8AC3E}">
        <p14:creationId xmlns:p14="http://schemas.microsoft.com/office/powerpoint/2010/main" val="2952897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5A2C2D-E484-2F42-1694-288A7F76A666}"/>
              </a:ext>
            </a:extLst>
          </p:cNvPr>
          <p:cNvSpPr>
            <a:spLocks noGrp="1"/>
          </p:cNvSpPr>
          <p:nvPr>
            <p:ph type="title"/>
          </p:nvPr>
        </p:nvSpPr>
        <p:spPr>
          <a:xfrm>
            <a:off x="621632" y="-236454"/>
            <a:ext cx="10515600"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⑤－</a:t>
            </a: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あなたのクラブの長所を教えてください。</a:t>
            </a:r>
            <a:r>
              <a:rPr lang="ja-JP" altLang="en-US" sz="2400" dirty="0">
                <a:highlight>
                  <a:srgbClr val="00FFFF"/>
                </a:highlight>
              </a:rPr>
              <a:t> </a:t>
            </a:r>
            <a:endParaRPr kumimoji="1" lang="ja-JP" altLang="en-US" sz="2400" dirty="0">
              <a:highlight>
                <a:srgbClr val="00FFFF"/>
              </a:highlight>
            </a:endParaRPr>
          </a:p>
        </p:txBody>
      </p:sp>
      <p:graphicFrame>
        <p:nvGraphicFramePr>
          <p:cNvPr id="4" name="コンテンツ プレースホルダー 3">
            <a:extLst>
              <a:ext uri="{FF2B5EF4-FFF2-40B4-BE49-F238E27FC236}">
                <a16:creationId xmlns:a16="http://schemas.microsoft.com/office/drawing/2014/main" id="{6ED3CF83-0BC0-23DE-92E4-3E61281C0CB1}"/>
              </a:ext>
            </a:extLst>
          </p:cNvPr>
          <p:cNvGraphicFramePr>
            <a:graphicFrameLocks noGrp="1"/>
          </p:cNvGraphicFramePr>
          <p:nvPr>
            <p:ph idx="1"/>
            <p:extLst>
              <p:ext uri="{D42A27DB-BD31-4B8C-83A1-F6EECF244321}">
                <p14:modId xmlns:p14="http://schemas.microsoft.com/office/powerpoint/2010/main" val="340308334"/>
              </p:ext>
            </p:extLst>
          </p:nvPr>
        </p:nvGraphicFramePr>
        <p:xfrm>
          <a:off x="619626" y="680036"/>
          <a:ext cx="10952748" cy="5991732"/>
        </p:xfrm>
        <a:graphic>
          <a:graphicData uri="http://schemas.openxmlformats.org/drawingml/2006/table">
            <a:tbl>
              <a:tblPr>
                <a:tableStyleId>{5C22544A-7EE6-4342-B048-85BDC9FD1C3A}</a:tableStyleId>
              </a:tblPr>
              <a:tblGrid>
                <a:gridCol w="393437">
                  <a:extLst>
                    <a:ext uri="{9D8B030D-6E8A-4147-A177-3AD203B41FA5}">
                      <a16:colId xmlns:a16="http://schemas.microsoft.com/office/drawing/2014/main" val="1089758662"/>
                    </a:ext>
                  </a:extLst>
                </a:gridCol>
                <a:gridCol w="9239397">
                  <a:extLst>
                    <a:ext uri="{9D8B030D-6E8A-4147-A177-3AD203B41FA5}">
                      <a16:colId xmlns:a16="http://schemas.microsoft.com/office/drawing/2014/main" val="594175362"/>
                    </a:ext>
                  </a:extLst>
                </a:gridCol>
                <a:gridCol w="1319914">
                  <a:extLst>
                    <a:ext uri="{9D8B030D-6E8A-4147-A177-3AD203B41FA5}">
                      <a16:colId xmlns:a16="http://schemas.microsoft.com/office/drawing/2014/main" val="2013672809"/>
                    </a:ext>
                  </a:extLst>
                </a:gridCol>
              </a:tblGrid>
              <a:tr h="1409657">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全員皆さん</a:t>
                      </a:r>
                      <a:r>
                        <a:rPr lang="ja-JP" altLang="en-US" sz="2400" b="1" u="none" strike="noStrike" dirty="0">
                          <a:effectLst/>
                          <a:highlight>
                            <a:srgbClr val="FFFF00"/>
                          </a:highlight>
                        </a:rPr>
                        <a:t>仲が良い</a:t>
                      </a:r>
                      <a:r>
                        <a:rPr lang="ja-JP" altLang="en-US" sz="2400" b="1" u="none" strike="noStrike" dirty="0">
                          <a:effectLst/>
                        </a:rPr>
                        <a:t>。助け合って活動が出来る。</a:t>
                      </a:r>
                      <a:r>
                        <a:rPr lang="ja-JP" altLang="en-US" sz="2400" b="1" u="none" strike="noStrike" dirty="0">
                          <a:effectLst/>
                          <a:highlight>
                            <a:srgbClr val="FFFF00"/>
                          </a:highlight>
                        </a:rPr>
                        <a:t>信頼</a:t>
                      </a:r>
                      <a:r>
                        <a:rPr lang="ja-JP" altLang="en-US" sz="2400" b="1" u="none" strike="noStrike" dirty="0">
                          <a:effectLst/>
                        </a:rPr>
                        <a:t>関係。</a:t>
                      </a:r>
                      <a:r>
                        <a:rPr lang="ja-JP" altLang="en-US" sz="2400" b="1" u="none" strike="noStrike" dirty="0">
                          <a:effectLst/>
                          <a:highlight>
                            <a:srgbClr val="FFFF00"/>
                          </a:highlight>
                        </a:rPr>
                        <a:t>和気あいあい</a:t>
                      </a:r>
                      <a:r>
                        <a:rPr lang="ja-JP" altLang="en-US" sz="2400" b="1" u="none" strike="noStrike" dirty="0">
                          <a:effectLst/>
                        </a:rPr>
                        <a:t>。</a:t>
                      </a:r>
                      <a:r>
                        <a:rPr lang="ja-JP" altLang="en-US" sz="2400" b="1" u="none" strike="noStrike" dirty="0">
                          <a:effectLst/>
                          <a:highlight>
                            <a:srgbClr val="FFFF00"/>
                          </a:highlight>
                        </a:rPr>
                        <a:t>活気</a:t>
                      </a:r>
                      <a:r>
                        <a:rPr lang="ja-JP" altLang="en-US" sz="2400" b="1" u="none" strike="noStrike" dirty="0">
                          <a:effectLst/>
                        </a:rPr>
                        <a:t>ある。</a:t>
                      </a:r>
                      <a:r>
                        <a:rPr lang="ja-JP" altLang="en-US" sz="2400" b="1" u="none" strike="noStrike" dirty="0">
                          <a:effectLst/>
                          <a:highlight>
                            <a:srgbClr val="FFFF00"/>
                          </a:highlight>
                        </a:rPr>
                        <a:t>一体感</a:t>
                      </a:r>
                      <a:r>
                        <a:rPr lang="ja-JP" altLang="en-US" sz="2400" b="1" u="none" strike="noStrike" dirty="0">
                          <a:effectLst/>
                        </a:rPr>
                        <a:t>。</a:t>
                      </a:r>
                      <a:r>
                        <a:rPr lang="ja-JP" altLang="en-US" sz="2400" b="1" u="none" strike="noStrike" dirty="0">
                          <a:effectLst/>
                          <a:highlight>
                            <a:srgbClr val="FFFF00"/>
                          </a:highlight>
                        </a:rPr>
                        <a:t>尊敬</a:t>
                      </a:r>
                      <a:r>
                        <a:rPr lang="ja-JP" altLang="en-US" sz="2400" b="1" u="none" strike="noStrike" dirty="0">
                          <a:effectLst/>
                        </a:rPr>
                        <a:t>（立派な経歴・地元名士）できる人が多い。上下新旧の壁が無く多くの会話の飛び交う楽しい例会。もっと深く知りたいと思う方がほとんど。</a:t>
                      </a:r>
                      <a:r>
                        <a:rPr lang="ja-JP" altLang="en-US" sz="2400" b="1" u="none" strike="noStrike" dirty="0">
                          <a:effectLst/>
                          <a:highlight>
                            <a:srgbClr val="FFFF00"/>
                          </a:highlight>
                        </a:rPr>
                        <a:t>寛容</a:t>
                      </a:r>
                      <a:r>
                        <a:rPr lang="ja-JP" altLang="en-US" sz="2400" b="1" u="none" strike="noStrike" dirty="0">
                          <a:effectLst/>
                        </a:rPr>
                        <a:t>。</a:t>
                      </a:r>
                      <a:r>
                        <a:rPr lang="ja-JP" altLang="en-US" sz="2400" b="1" u="none" strike="noStrike" dirty="0">
                          <a:effectLst/>
                          <a:highlight>
                            <a:srgbClr val="FFFF00"/>
                          </a:highlight>
                        </a:rPr>
                        <a:t>自由</a:t>
                      </a:r>
                      <a:r>
                        <a:rPr lang="ja-JP" altLang="en-US" sz="2400" b="1" u="none" strike="noStrike" dirty="0">
                          <a:effectLst/>
                        </a:rPr>
                        <a:t>。</a:t>
                      </a:r>
                      <a:r>
                        <a:rPr lang="ja-JP" altLang="en-US" sz="2400" b="1" u="none" strike="noStrike" dirty="0">
                          <a:effectLst/>
                          <a:highlight>
                            <a:srgbClr val="FFFF00"/>
                          </a:highlight>
                        </a:rPr>
                        <a:t>柔軟</a:t>
                      </a:r>
                      <a:r>
                        <a:rPr lang="ja-JP" altLang="en-US" sz="2400" b="1" u="none" strike="noStrike" dirty="0">
                          <a:effectLst/>
                        </a:rPr>
                        <a:t>。親睦重視。紳士。活動が活発。</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〇〇〇〇〇〇〇〇〇〇〇〇〇〇〇〇〇〇〇〇〇〇〇〇〇〇〇〇〇〇〇〇〇〇〇〇〇〇〇〇〇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581405652"/>
                  </a:ext>
                </a:extLst>
              </a:tr>
              <a:tr h="1208277">
                <a:tc>
                  <a:txBody>
                    <a:bodyPr/>
                    <a:lstStyle/>
                    <a:p>
                      <a:pPr algn="ctr" fontAlgn="ctr"/>
                      <a:r>
                        <a:rPr lang="en-US" altLang="ja-JP" sz="2400" b="1" u="none" strike="noStrike">
                          <a:effectLst/>
                        </a:rPr>
                        <a:t>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堅苦しくなく皆さん</a:t>
                      </a:r>
                      <a:r>
                        <a:rPr lang="ja-JP" altLang="en-US" sz="2400" b="1" u="none" strike="noStrike" dirty="0">
                          <a:effectLst/>
                          <a:highlight>
                            <a:srgbClr val="FFFF00"/>
                          </a:highlight>
                        </a:rPr>
                        <a:t>気さく</a:t>
                      </a:r>
                      <a:r>
                        <a:rPr lang="ja-JP" altLang="en-US" sz="2400" b="1" u="none" strike="noStrike" dirty="0">
                          <a:effectLst/>
                        </a:rPr>
                        <a:t>なところ。先輩の温かさ優しさ真摯である。</a:t>
                      </a:r>
                      <a:r>
                        <a:rPr lang="ja-JP" altLang="en-US" sz="2400" b="1" u="none" strike="noStrike" dirty="0">
                          <a:effectLst/>
                          <a:highlight>
                            <a:srgbClr val="FFFF00"/>
                          </a:highlight>
                        </a:rPr>
                        <a:t>親切</a:t>
                      </a:r>
                      <a:r>
                        <a:rPr lang="ja-JP" altLang="en-US" sz="2400" b="1" u="none" strike="noStrike" dirty="0">
                          <a:effectLst/>
                        </a:rPr>
                        <a:t>。例会が</a:t>
                      </a:r>
                      <a:r>
                        <a:rPr lang="ja-JP" altLang="en-US" sz="2400" b="1" u="none" strike="noStrike" dirty="0">
                          <a:effectLst/>
                          <a:highlight>
                            <a:srgbClr val="FFFF00"/>
                          </a:highlight>
                        </a:rPr>
                        <a:t>アットホーム</a:t>
                      </a:r>
                      <a:r>
                        <a:rPr lang="ja-JP" altLang="en-US" sz="2400" b="1" u="none" strike="noStrike" dirty="0">
                          <a:effectLst/>
                        </a:rPr>
                        <a:t>。</a:t>
                      </a:r>
                      <a:r>
                        <a:rPr lang="ja-JP" altLang="en-US" sz="2400" b="1" u="none" strike="noStrike" dirty="0">
                          <a:effectLst/>
                          <a:highlight>
                            <a:srgbClr val="FFFF00"/>
                          </a:highlight>
                        </a:rPr>
                        <a:t>フレンドリー</a:t>
                      </a:r>
                      <a:r>
                        <a:rPr lang="ja-JP" altLang="en-US" sz="2400" b="1" u="none" strike="noStrike" dirty="0">
                          <a:effectLst/>
                        </a:rPr>
                        <a:t>。</a:t>
                      </a:r>
                      <a:r>
                        <a:rPr lang="ja-JP" altLang="en-US" sz="2400" b="1" u="none" strike="noStrike" dirty="0">
                          <a:effectLst/>
                          <a:highlight>
                            <a:srgbClr val="FFFF00"/>
                          </a:highlight>
                        </a:rPr>
                        <a:t>明るくオープンな雰囲気</a:t>
                      </a:r>
                      <a:r>
                        <a:rPr lang="ja-JP" altLang="en-US" sz="2400" b="1" u="none" strike="noStrike" dirty="0">
                          <a:effectLst/>
                        </a:rPr>
                        <a:t>。</a:t>
                      </a:r>
                      <a:r>
                        <a:rPr lang="ja-JP" altLang="en-US" sz="2400" b="1" u="none" strike="noStrike" dirty="0">
                          <a:effectLst/>
                          <a:highlight>
                            <a:srgbClr val="FFFF00"/>
                          </a:highlight>
                        </a:rPr>
                        <a:t>気さく</a:t>
                      </a:r>
                      <a:r>
                        <a:rPr lang="ja-JP" altLang="en-US" sz="2400" b="1" u="none" strike="noStrike" dirty="0">
                          <a:effectLst/>
                        </a:rPr>
                        <a:t>に声がけをしていただける。</a:t>
                      </a:r>
                      <a:r>
                        <a:rPr lang="ja-JP" altLang="en-US" sz="2400" b="1" u="none" strike="noStrike" dirty="0">
                          <a:effectLst/>
                          <a:highlight>
                            <a:srgbClr val="FFFF00"/>
                          </a:highlight>
                        </a:rPr>
                        <a:t>品格</a:t>
                      </a:r>
                      <a:r>
                        <a:rPr lang="ja-JP" altLang="en-US" sz="2400" b="1" u="none" strike="noStrike" dirty="0">
                          <a:effectLst/>
                        </a:rPr>
                        <a:t>のある言動。少人数だが、アットホームでとても癒しがある。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〇〇〇〇〇〇〇〇〇〇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612778025"/>
                  </a:ext>
                </a:extLst>
              </a:tr>
              <a:tr h="1726110">
                <a:tc>
                  <a:txBody>
                    <a:bodyPr/>
                    <a:lstStyle/>
                    <a:p>
                      <a:pPr algn="ctr" fontAlgn="ctr"/>
                      <a:r>
                        <a:rPr lang="en-US" altLang="ja-JP" sz="2400" b="1" u="none" strike="noStrike">
                          <a:effectLst/>
                        </a:rPr>
                        <a:t>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若い方が多い</a:t>
                      </a:r>
                      <a:r>
                        <a:rPr lang="ja-JP" altLang="en-US" sz="2400" b="1" u="none" strike="noStrike" dirty="0">
                          <a:effectLst/>
                        </a:rPr>
                        <a:t>（</a:t>
                      </a:r>
                      <a:r>
                        <a:rPr lang="en-US" altLang="ja-JP" sz="2400" b="1" u="none" strike="noStrike" dirty="0">
                          <a:effectLst/>
                        </a:rPr>
                        <a:t>30</a:t>
                      </a:r>
                      <a:r>
                        <a:rPr lang="ja-JP" altLang="en-US" sz="2400" b="1" u="none" strike="noStrike" dirty="0">
                          <a:effectLst/>
                        </a:rPr>
                        <a:t>～</a:t>
                      </a:r>
                      <a:r>
                        <a:rPr lang="en-US" altLang="ja-JP" sz="2400" b="1" u="none" strike="noStrike" dirty="0">
                          <a:effectLst/>
                        </a:rPr>
                        <a:t>40</a:t>
                      </a:r>
                      <a:r>
                        <a:rPr lang="ja-JP" altLang="en-US" sz="2400" b="1" u="none" strike="noStrike" dirty="0">
                          <a:effectLst/>
                        </a:rPr>
                        <a:t>代）若い方が力を合わせ活動。近年若い方が入会して活動が活発に。若い世代が積極的に活動してクラブを盛り上げている。半数以上が比較的若い（</a:t>
                      </a:r>
                      <a:r>
                        <a:rPr lang="en-US" altLang="ja-JP" sz="2400" b="1" u="none" strike="noStrike" dirty="0">
                          <a:effectLst/>
                        </a:rPr>
                        <a:t>50</a:t>
                      </a:r>
                      <a:r>
                        <a:rPr lang="ja-JP" altLang="en-US" sz="2400" b="1" u="none" strike="noStrike" dirty="0">
                          <a:effectLst/>
                        </a:rPr>
                        <a:t>～</a:t>
                      </a:r>
                      <a:r>
                        <a:rPr lang="en-US" altLang="ja-JP" sz="2400" b="1" u="none" strike="noStrike" dirty="0">
                          <a:effectLst/>
                        </a:rPr>
                        <a:t>60</a:t>
                      </a:r>
                      <a:r>
                        <a:rPr lang="ja-JP" altLang="en-US" sz="2400" b="1" u="none" strike="noStrike" dirty="0">
                          <a:effectLst/>
                        </a:rPr>
                        <a:t>代）。クラブの人数がここ数年で非常に増えている。特に</a:t>
                      </a:r>
                      <a:r>
                        <a:rPr lang="en-US" altLang="ja-JP" sz="2400" b="1" u="none" strike="noStrike" dirty="0">
                          <a:effectLst/>
                        </a:rPr>
                        <a:t>40</a:t>
                      </a:r>
                      <a:r>
                        <a:rPr lang="ja-JP" altLang="en-US" sz="2400" b="1" u="none" strike="noStrike" dirty="0">
                          <a:effectLst/>
                        </a:rPr>
                        <a:t>・</a:t>
                      </a:r>
                      <a:r>
                        <a:rPr lang="en-US" altLang="ja-JP" sz="2400" b="1" u="none" strike="noStrike" dirty="0">
                          <a:effectLst/>
                        </a:rPr>
                        <a:t>50</a:t>
                      </a:r>
                      <a:r>
                        <a:rPr lang="ja-JP" altLang="en-US" sz="2400" b="1" u="none" strike="noStrike" dirty="0">
                          <a:effectLst/>
                        </a:rPr>
                        <a:t>代の方が多く、活動意欲が強い会員の方が多く素晴らしいクラブだと思います。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〇〇〇〇〇〇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421404447"/>
                  </a:ext>
                </a:extLst>
              </a:tr>
              <a:tr h="1208277">
                <a:tc>
                  <a:txBody>
                    <a:bodyPr/>
                    <a:lstStyle/>
                    <a:p>
                      <a:pPr algn="ctr" fontAlgn="ctr"/>
                      <a:r>
                        <a:rPr lang="en-US" altLang="ja-JP" sz="2400" b="1" u="none" strike="noStrike">
                          <a:effectLst/>
                        </a:rPr>
                        <a:t>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強い高潔性と</a:t>
                      </a:r>
                      <a:r>
                        <a:rPr lang="ja-JP" altLang="en-US" sz="2400" b="1" u="none" strike="noStrike" dirty="0">
                          <a:effectLst/>
                          <a:highlight>
                            <a:srgbClr val="FFFF00"/>
                          </a:highlight>
                        </a:rPr>
                        <a:t>リーダーシップ</a:t>
                      </a:r>
                      <a:r>
                        <a:rPr lang="ja-JP" altLang="en-US" sz="2400" b="1" u="none" strike="noStrike" dirty="0">
                          <a:effectLst/>
                        </a:rPr>
                        <a:t>を持った諸先輩の存在と会員同士の一体感。先輩が多い。地元の有力者が多い点、</a:t>
                      </a:r>
                      <a:r>
                        <a:rPr lang="ja-JP" altLang="en-US" sz="2400" b="1" u="none" strike="noStrike" dirty="0">
                          <a:effectLst/>
                          <a:highlight>
                            <a:srgbClr val="FFFF00"/>
                          </a:highlight>
                        </a:rPr>
                        <a:t>個性豊かな魅力的</a:t>
                      </a:r>
                      <a:r>
                        <a:rPr lang="ja-JP" altLang="en-US" sz="2400" b="1" u="none" strike="noStrike" dirty="0">
                          <a:effectLst/>
                        </a:rPr>
                        <a:t>な方が多い点。様々な場面で活躍されている方がいる。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〇〇〇〇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044079783"/>
                  </a:ext>
                </a:extLst>
              </a:tr>
            </a:tbl>
          </a:graphicData>
        </a:graphic>
      </p:graphicFrame>
    </p:spTree>
    <p:extLst>
      <p:ext uri="{BB962C8B-B14F-4D97-AF65-F5344CB8AC3E}">
        <p14:creationId xmlns:p14="http://schemas.microsoft.com/office/powerpoint/2010/main" val="4056298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EFC08E45-49C5-6461-EDB8-2908FFAA977C}"/>
              </a:ext>
            </a:extLst>
          </p:cNvPr>
          <p:cNvGraphicFramePr>
            <a:graphicFrameLocks noGrp="1"/>
          </p:cNvGraphicFramePr>
          <p:nvPr>
            <p:ph idx="1"/>
            <p:extLst>
              <p:ext uri="{D42A27DB-BD31-4B8C-83A1-F6EECF244321}">
                <p14:modId xmlns:p14="http://schemas.microsoft.com/office/powerpoint/2010/main" val="1308694740"/>
              </p:ext>
            </p:extLst>
          </p:nvPr>
        </p:nvGraphicFramePr>
        <p:xfrm>
          <a:off x="417095" y="1299411"/>
          <a:ext cx="11357810" cy="5022894"/>
        </p:xfrm>
        <a:graphic>
          <a:graphicData uri="http://schemas.openxmlformats.org/drawingml/2006/table">
            <a:tbl>
              <a:tblPr>
                <a:tableStyleId>{5C22544A-7EE6-4342-B048-85BDC9FD1C3A}</a:tableStyleId>
              </a:tblPr>
              <a:tblGrid>
                <a:gridCol w="407986">
                  <a:extLst>
                    <a:ext uri="{9D8B030D-6E8A-4147-A177-3AD203B41FA5}">
                      <a16:colId xmlns:a16="http://schemas.microsoft.com/office/drawing/2014/main" val="2509615944"/>
                    </a:ext>
                  </a:extLst>
                </a:gridCol>
                <a:gridCol w="10436477">
                  <a:extLst>
                    <a:ext uri="{9D8B030D-6E8A-4147-A177-3AD203B41FA5}">
                      <a16:colId xmlns:a16="http://schemas.microsoft.com/office/drawing/2014/main" val="2760238695"/>
                    </a:ext>
                  </a:extLst>
                </a:gridCol>
                <a:gridCol w="513347">
                  <a:extLst>
                    <a:ext uri="{9D8B030D-6E8A-4147-A177-3AD203B41FA5}">
                      <a16:colId xmlns:a16="http://schemas.microsoft.com/office/drawing/2014/main" val="2724738763"/>
                    </a:ext>
                  </a:extLst>
                </a:gridCol>
              </a:tblGrid>
              <a:tr h="1157257">
                <a:tc>
                  <a:txBody>
                    <a:bodyPr/>
                    <a:lstStyle/>
                    <a:p>
                      <a:pPr algn="ctr" fontAlgn="ctr"/>
                      <a:r>
                        <a:rPr lang="en-US" altLang="ja-JP" sz="2400" b="1" u="none" strike="noStrike">
                          <a:effectLst/>
                        </a:rPr>
                        <a:t>5</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様々な立場の方がバランスよく</a:t>
                      </a:r>
                      <a:r>
                        <a:rPr lang="ja-JP" altLang="en-US" sz="2400" b="1" u="none" strike="noStrike" dirty="0">
                          <a:effectLst/>
                        </a:rPr>
                        <a:t>入っていること。</a:t>
                      </a:r>
                      <a:r>
                        <a:rPr lang="ja-JP" altLang="en-US" sz="2400" b="1" u="none" strike="noStrike" dirty="0">
                          <a:effectLst/>
                          <a:highlight>
                            <a:srgbClr val="FFFF00"/>
                          </a:highlight>
                        </a:rPr>
                        <a:t>幅広い年齢層</a:t>
                      </a:r>
                      <a:r>
                        <a:rPr lang="ja-JP" altLang="en-US" sz="2400" b="1" u="none" strike="noStrike" dirty="0">
                          <a:effectLst/>
                        </a:rPr>
                        <a:t>の会員がいることで、若い会員との考え方や交流が図れている。年齢に関係なく対等に向き合ってくれている会員が多い。</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636031696"/>
                  </a:ext>
                </a:extLst>
              </a:tr>
              <a:tr h="723285">
                <a:tc>
                  <a:txBody>
                    <a:bodyPr/>
                    <a:lstStyle/>
                    <a:p>
                      <a:pPr algn="ctr" fontAlgn="ctr"/>
                      <a:r>
                        <a:rPr lang="en-US" altLang="ja-JP" sz="2400" b="1" u="none" strike="noStrike">
                          <a:effectLst/>
                        </a:rPr>
                        <a:t>6</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未回答。わかりません。</a:t>
                      </a:r>
                      <a:endParaRPr lang="ja-JP" altLang="en-US" sz="2400" b="1" i="0" u="none" strike="noStrike" dirty="0">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782410734"/>
                  </a:ext>
                </a:extLst>
              </a:tr>
              <a:tr h="723285">
                <a:tc>
                  <a:txBody>
                    <a:bodyPr/>
                    <a:lstStyle/>
                    <a:p>
                      <a:pPr algn="ctr" fontAlgn="ctr"/>
                      <a:r>
                        <a:rPr lang="en-US" altLang="ja-JP" sz="2400" b="1" u="none" strike="noStrike">
                          <a:effectLst/>
                        </a:rPr>
                        <a:t>6</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伝統</a:t>
                      </a:r>
                      <a:r>
                        <a:rPr lang="ja-JP" altLang="en-US" sz="2400" b="1" u="none" strike="noStrike" dirty="0">
                          <a:effectLst/>
                        </a:rPr>
                        <a:t>があり、女性には居心地がよい。女性を受け入れていて、国際性、多様性、リベラルなクラブです。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678678949"/>
                  </a:ext>
                </a:extLst>
              </a:tr>
              <a:tr h="723285">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歴史</a:t>
                      </a:r>
                      <a:r>
                        <a:rPr lang="ja-JP" altLang="en-US" sz="2400" b="1" u="none" strike="noStrike" dirty="0">
                          <a:effectLst/>
                        </a:rPr>
                        <a:t>が古く、メンバー相互の交流が盛ん。</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848498696"/>
                  </a:ext>
                </a:extLst>
              </a:tr>
              <a:tr h="954737">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様々な経験</a:t>
                      </a:r>
                      <a:r>
                        <a:rPr lang="ja-JP" altLang="en-US" sz="2400" b="1" u="none" strike="noStrike" dirty="0">
                          <a:effectLst/>
                        </a:rPr>
                        <a:t>をお持ちの方が多く、アイデア豊富、活動範囲が広い。「だれ一人取り残さない」というスローガンが新人の自分にとってありがたい。</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55424560"/>
                  </a:ext>
                </a:extLst>
              </a:tr>
              <a:tr h="723285">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行事（奉仕活動・親睦旅行・ゴルフ）の際は、</a:t>
                      </a:r>
                      <a:r>
                        <a:rPr lang="ja-JP" altLang="en-US" sz="2400" b="1" u="none" strike="noStrike" dirty="0">
                          <a:effectLst/>
                          <a:highlight>
                            <a:srgbClr val="FFFF00"/>
                          </a:highlight>
                        </a:rPr>
                        <a:t>みんなで楽しく活動</a:t>
                      </a:r>
                      <a:r>
                        <a:rPr lang="ja-JP" altLang="en-US" sz="2400" b="1" u="none" strike="noStrike" dirty="0">
                          <a:effectLst/>
                        </a:rPr>
                        <a:t>できる。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706963312"/>
                  </a:ext>
                </a:extLst>
              </a:tr>
            </a:tbl>
          </a:graphicData>
        </a:graphic>
      </p:graphicFrame>
      <p:sp>
        <p:nvSpPr>
          <p:cNvPr id="5" name="タイトル 1">
            <a:extLst>
              <a:ext uri="{FF2B5EF4-FFF2-40B4-BE49-F238E27FC236}">
                <a16:creationId xmlns:a16="http://schemas.microsoft.com/office/drawing/2014/main" id="{8A9D10A8-06AD-6083-E9DC-918D8F7CB90E}"/>
              </a:ext>
            </a:extLst>
          </p:cNvPr>
          <p:cNvSpPr>
            <a:spLocks noGrp="1"/>
          </p:cNvSpPr>
          <p:nvPr>
            <p:ph type="title"/>
          </p:nvPr>
        </p:nvSpPr>
        <p:spPr>
          <a:xfrm>
            <a:off x="838199" y="-212390"/>
            <a:ext cx="10515600"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⑤－</a:t>
            </a:r>
            <a:r>
              <a:rPr lang="ja-JP" altLang="en-US" sz="2400" b="1" dirty="0">
                <a:solidFill>
                  <a:srgbClr val="000000"/>
                </a:solidFill>
                <a:latin typeface="游ゴシック" panose="020B0400000000000000" pitchFamily="50" charset="-128"/>
                <a:ea typeface="游ゴシック" panose="020B0400000000000000" pitchFamily="50" charset="-128"/>
              </a:rPr>
              <a:t>２</a:t>
            </a:r>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あなたのクラブの長所を教えてください。</a:t>
            </a:r>
            <a:r>
              <a:rPr lang="ja-JP" altLang="en-US" sz="2400" dirty="0">
                <a:highlight>
                  <a:srgbClr val="00FFFF"/>
                </a:highlight>
              </a:rPr>
              <a:t> </a:t>
            </a:r>
            <a:endParaRPr kumimoji="1" lang="ja-JP" altLang="en-US" sz="2400" dirty="0">
              <a:highlight>
                <a:srgbClr val="00FFFF"/>
              </a:highlight>
            </a:endParaRPr>
          </a:p>
        </p:txBody>
      </p:sp>
    </p:spTree>
    <p:extLst>
      <p:ext uri="{BB962C8B-B14F-4D97-AF65-F5344CB8AC3E}">
        <p14:creationId xmlns:p14="http://schemas.microsoft.com/office/powerpoint/2010/main" val="1753907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65FF23-CB03-B63F-B0DC-80A62F0B2902}"/>
              </a:ext>
            </a:extLst>
          </p:cNvPr>
          <p:cNvSpPr>
            <a:spLocks noGrp="1"/>
          </p:cNvSpPr>
          <p:nvPr>
            <p:ph type="title"/>
          </p:nvPr>
        </p:nvSpPr>
        <p:spPr>
          <a:xfrm>
            <a:off x="690716" y="-280207"/>
            <a:ext cx="10515600" cy="1325563"/>
          </a:xfrm>
        </p:spPr>
        <p:txBody>
          <a:bodyPr>
            <a:normAutofit/>
          </a:bodyPr>
          <a:lstStyle/>
          <a:p>
            <a:r>
              <a:rPr kumimoji="1" lang="ja-JP" altLang="en-US" sz="2800" dirty="0"/>
              <a:t>■　</a:t>
            </a:r>
            <a:r>
              <a:rPr kumimoji="1" lang="ja-JP" altLang="en-US" sz="2800" dirty="0">
                <a:highlight>
                  <a:srgbClr val="00FFFF"/>
                </a:highlight>
              </a:rPr>
              <a:t>回答者様のグループごとの内訳</a:t>
            </a:r>
          </a:p>
        </p:txBody>
      </p:sp>
      <p:graphicFrame>
        <p:nvGraphicFramePr>
          <p:cNvPr id="4" name="コンテンツ プレースホルダー 3">
            <a:extLst>
              <a:ext uri="{FF2B5EF4-FFF2-40B4-BE49-F238E27FC236}">
                <a16:creationId xmlns:a16="http://schemas.microsoft.com/office/drawing/2014/main" id="{43DF2E58-4E13-80B7-9CA9-4F0327F842EA}"/>
              </a:ext>
            </a:extLst>
          </p:cNvPr>
          <p:cNvGraphicFramePr>
            <a:graphicFrameLocks noGrp="1"/>
          </p:cNvGraphicFramePr>
          <p:nvPr>
            <p:ph idx="1"/>
            <p:extLst>
              <p:ext uri="{D42A27DB-BD31-4B8C-83A1-F6EECF244321}">
                <p14:modId xmlns:p14="http://schemas.microsoft.com/office/powerpoint/2010/main" val="591001378"/>
              </p:ext>
            </p:extLst>
          </p:nvPr>
        </p:nvGraphicFramePr>
        <p:xfrm>
          <a:off x="838199" y="634181"/>
          <a:ext cx="10368117" cy="6002586"/>
        </p:xfrm>
        <a:graphic>
          <a:graphicData uri="http://schemas.openxmlformats.org/drawingml/2006/table">
            <a:tbl>
              <a:tblPr>
                <a:tableStyleId>{5C22544A-7EE6-4342-B048-85BDC9FD1C3A}</a:tableStyleId>
              </a:tblPr>
              <a:tblGrid>
                <a:gridCol w="1930235">
                  <a:extLst>
                    <a:ext uri="{9D8B030D-6E8A-4147-A177-3AD203B41FA5}">
                      <a16:colId xmlns:a16="http://schemas.microsoft.com/office/drawing/2014/main" val="3124488265"/>
                    </a:ext>
                  </a:extLst>
                </a:gridCol>
                <a:gridCol w="1930235">
                  <a:extLst>
                    <a:ext uri="{9D8B030D-6E8A-4147-A177-3AD203B41FA5}">
                      <a16:colId xmlns:a16="http://schemas.microsoft.com/office/drawing/2014/main" val="704676502"/>
                    </a:ext>
                  </a:extLst>
                </a:gridCol>
                <a:gridCol w="698561">
                  <a:extLst>
                    <a:ext uri="{9D8B030D-6E8A-4147-A177-3AD203B41FA5}">
                      <a16:colId xmlns:a16="http://schemas.microsoft.com/office/drawing/2014/main" val="3487652921"/>
                    </a:ext>
                  </a:extLst>
                </a:gridCol>
                <a:gridCol w="1930235">
                  <a:extLst>
                    <a:ext uri="{9D8B030D-6E8A-4147-A177-3AD203B41FA5}">
                      <a16:colId xmlns:a16="http://schemas.microsoft.com/office/drawing/2014/main" val="3439786250"/>
                    </a:ext>
                  </a:extLst>
                </a:gridCol>
                <a:gridCol w="974308">
                  <a:extLst>
                    <a:ext uri="{9D8B030D-6E8A-4147-A177-3AD203B41FA5}">
                      <a16:colId xmlns:a16="http://schemas.microsoft.com/office/drawing/2014/main" val="477475113"/>
                    </a:ext>
                  </a:extLst>
                </a:gridCol>
                <a:gridCol w="1930235">
                  <a:extLst>
                    <a:ext uri="{9D8B030D-6E8A-4147-A177-3AD203B41FA5}">
                      <a16:colId xmlns:a16="http://schemas.microsoft.com/office/drawing/2014/main" val="3329137010"/>
                    </a:ext>
                  </a:extLst>
                </a:gridCol>
                <a:gridCol w="974308">
                  <a:extLst>
                    <a:ext uri="{9D8B030D-6E8A-4147-A177-3AD203B41FA5}">
                      <a16:colId xmlns:a16="http://schemas.microsoft.com/office/drawing/2014/main" val="1462140186"/>
                    </a:ext>
                  </a:extLst>
                </a:gridCol>
              </a:tblGrid>
              <a:tr h="388228">
                <a:tc>
                  <a:txBody>
                    <a:bodyPr/>
                    <a:lstStyle/>
                    <a:p>
                      <a:pPr algn="l" fontAlgn="ctr"/>
                      <a:r>
                        <a:rPr lang="ja-JP" altLang="en-US" sz="2000" b="1" u="none" strike="noStrike">
                          <a:effectLst/>
                          <a:highlight>
                            <a:srgbClr val="FFFF00"/>
                          </a:highlight>
                        </a:rPr>
                        <a:t>グループ合計　　　　　</a:t>
                      </a:r>
                      <a:endParaRPr lang="ja-JP" altLang="en-US" sz="2000" b="1" i="0" u="none" strike="noStrike">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highlight>
                            <a:srgbClr val="FFFF00"/>
                          </a:highlight>
                        </a:rPr>
                        <a:t>回答者数（名）</a:t>
                      </a:r>
                      <a:endParaRPr lang="zh-CN" altLang="en-US" sz="2000" b="1" i="0" u="none" strike="noStrike">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dirty="0">
                          <a:effectLst/>
                          <a:highlight>
                            <a:srgbClr val="FFFF00"/>
                          </a:highlight>
                        </a:rPr>
                        <a:t>76</a:t>
                      </a:r>
                      <a:endParaRPr lang="en-US" altLang="ja-JP" sz="2000" b="1" i="0" u="none" strike="noStrike" dirty="0">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highlight>
                            <a:srgbClr val="FFFF00"/>
                          </a:highlight>
                        </a:rPr>
                        <a:t>対象者数（名）</a:t>
                      </a:r>
                      <a:endParaRPr lang="zh-CN" altLang="en-US" sz="2000" b="1" i="0" u="none" strike="noStrike">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highlight>
                            <a:srgbClr val="FFFF00"/>
                          </a:highlight>
                        </a:rPr>
                        <a:t>228</a:t>
                      </a:r>
                      <a:endParaRPr lang="en-US" altLang="ja-JP" sz="2000" b="1" i="0" u="none" strike="noStrike">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000" b="1" u="none" strike="noStrike">
                          <a:effectLst/>
                          <a:highlight>
                            <a:srgbClr val="FFFF00"/>
                          </a:highlight>
                        </a:rPr>
                        <a:t>回答率（％）</a:t>
                      </a:r>
                      <a:endParaRPr lang="ja-JP" altLang="en-US" sz="2000" b="1" i="0" u="none" strike="noStrike">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dirty="0">
                          <a:effectLst/>
                          <a:highlight>
                            <a:srgbClr val="FFFF00"/>
                          </a:highlight>
                        </a:rPr>
                        <a:t>33.3%</a:t>
                      </a:r>
                      <a:endParaRPr lang="en-US" altLang="ja-JP" sz="2000" b="1" i="0" u="none" strike="noStrike" dirty="0">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234026205"/>
                  </a:ext>
                </a:extLst>
              </a:tr>
              <a:tr h="373295">
                <a:tc>
                  <a:txBody>
                    <a:bodyPr/>
                    <a:lstStyle/>
                    <a:p>
                      <a:pPr algn="l" fontAlgn="ctr"/>
                      <a:r>
                        <a:rPr lang="ja-JP" altLang="en-US" sz="2000" b="1" u="none" strike="noStrike">
                          <a:effectLst/>
                        </a:rPr>
                        <a:t>第</a:t>
                      </a:r>
                      <a:r>
                        <a:rPr lang="en-US" altLang="ja-JP" sz="2000" b="1" u="none" strike="noStrike">
                          <a:effectLst/>
                        </a:rPr>
                        <a:t>1</a:t>
                      </a:r>
                      <a:r>
                        <a:rPr lang="ja-JP" altLang="en-US" sz="2000" b="1" u="none" strike="noStrike">
                          <a:effectLst/>
                        </a:rPr>
                        <a:t>グループ</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回答者数（名）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2</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対象者数（名）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13</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000" b="1" u="none" strike="noStrike">
                          <a:effectLst/>
                        </a:rPr>
                        <a:t>回答率（％）</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15.4%</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139529173"/>
                  </a:ext>
                </a:extLst>
              </a:tr>
              <a:tr h="373295">
                <a:tc>
                  <a:txBody>
                    <a:bodyPr/>
                    <a:lstStyle/>
                    <a:p>
                      <a:pPr algn="l" fontAlgn="ctr"/>
                      <a:r>
                        <a:rPr lang="ja-JP" altLang="en-US" sz="2000" b="1" u="none" strike="noStrike">
                          <a:effectLst/>
                        </a:rPr>
                        <a:t>第</a:t>
                      </a:r>
                      <a:r>
                        <a:rPr lang="en-US" altLang="ja-JP" sz="2000" b="1" u="none" strike="noStrike">
                          <a:effectLst/>
                        </a:rPr>
                        <a:t>2</a:t>
                      </a:r>
                      <a:r>
                        <a:rPr lang="ja-JP" altLang="en-US" sz="2000" b="1" u="none" strike="noStrike">
                          <a:effectLst/>
                        </a:rPr>
                        <a:t>グループ</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回答者数（名）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2</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対象者数（名）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11</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000" b="1" u="none" strike="noStrike">
                          <a:effectLst/>
                        </a:rPr>
                        <a:t>回答率（％）</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18.2%</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099379840"/>
                  </a:ext>
                </a:extLst>
              </a:tr>
              <a:tr h="373295">
                <a:tc>
                  <a:txBody>
                    <a:bodyPr/>
                    <a:lstStyle/>
                    <a:p>
                      <a:pPr algn="l" fontAlgn="ctr"/>
                      <a:r>
                        <a:rPr lang="ja-JP" altLang="en-US" sz="2000" b="1" u="none" strike="noStrike">
                          <a:effectLst/>
                        </a:rPr>
                        <a:t>第</a:t>
                      </a:r>
                      <a:r>
                        <a:rPr lang="en-US" altLang="ja-JP" sz="2000" b="1" u="none" strike="noStrike">
                          <a:effectLst/>
                        </a:rPr>
                        <a:t>3</a:t>
                      </a:r>
                      <a:r>
                        <a:rPr lang="ja-JP" altLang="en-US" sz="2000" b="1" u="none" strike="noStrike">
                          <a:effectLst/>
                        </a:rPr>
                        <a:t>グループ</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回答者数（名）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11</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対象者数（名）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20</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000" b="1" u="none" strike="noStrike">
                          <a:effectLst/>
                        </a:rPr>
                        <a:t>回答率（％）</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55.0%</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182706097"/>
                  </a:ext>
                </a:extLst>
              </a:tr>
              <a:tr h="373295">
                <a:tc>
                  <a:txBody>
                    <a:bodyPr/>
                    <a:lstStyle/>
                    <a:p>
                      <a:pPr algn="l" fontAlgn="ctr"/>
                      <a:r>
                        <a:rPr lang="ja-JP" altLang="en-US" sz="2000" b="1" u="none" strike="noStrike">
                          <a:effectLst/>
                        </a:rPr>
                        <a:t>第</a:t>
                      </a:r>
                      <a:r>
                        <a:rPr lang="en-US" altLang="ja-JP" sz="2000" b="1" u="none" strike="noStrike">
                          <a:effectLst/>
                        </a:rPr>
                        <a:t>4</a:t>
                      </a:r>
                      <a:r>
                        <a:rPr lang="ja-JP" altLang="en-US" sz="2000" b="1" u="none" strike="noStrike">
                          <a:effectLst/>
                        </a:rPr>
                        <a:t>グループ</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回答者数（名）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5</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対象者数（名）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22</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000" b="1" u="none" strike="noStrike">
                          <a:effectLst/>
                        </a:rPr>
                        <a:t>回答率（％）</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22.7%</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547961624"/>
                  </a:ext>
                </a:extLst>
              </a:tr>
              <a:tr h="373295">
                <a:tc>
                  <a:txBody>
                    <a:bodyPr/>
                    <a:lstStyle/>
                    <a:p>
                      <a:pPr algn="l" fontAlgn="ctr"/>
                      <a:r>
                        <a:rPr lang="ja-JP" altLang="en-US" sz="2000" b="1" u="none" strike="noStrike">
                          <a:effectLst/>
                        </a:rPr>
                        <a:t>第</a:t>
                      </a:r>
                      <a:r>
                        <a:rPr lang="en-US" altLang="ja-JP" sz="2000" b="1" u="none" strike="noStrike">
                          <a:effectLst/>
                        </a:rPr>
                        <a:t>5</a:t>
                      </a:r>
                      <a:r>
                        <a:rPr lang="ja-JP" altLang="en-US" sz="2000" b="1" u="none" strike="noStrike">
                          <a:effectLst/>
                        </a:rPr>
                        <a:t>グループ</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回答者数（名）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i="0" u="none" strike="noStrike" dirty="0">
                          <a:solidFill>
                            <a:srgbClr val="000000"/>
                          </a:solidFill>
                          <a:effectLst/>
                          <a:latin typeface="游ゴシック" panose="020B0400000000000000" pitchFamily="50" charset="-128"/>
                          <a:ea typeface="游ゴシック" panose="020B0400000000000000" pitchFamily="50" charset="-128"/>
                        </a:rPr>
                        <a:t>10</a:t>
                      </a:r>
                    </a:p>
                  </a:txBody>
                  <a:tcPr marL="9525" marR="9525" marT="9525" marB="0" anchor="ctr"/>
                </a:tc>
                <a:tc>
                  <a:txBody>
                    <a:bodyPr/>
                    <a:lstStyle/>
                    <a:p>
                      <a:pPr algn="l" fontAlgn="ctr"/>
                      <a:r>
                        <a:rPr lang="zh-CN" altLang="en-US" sz="2000" b="1" u="none" strike="noStrike" dirty="0">
                          <a:effectLst/>
                        </a:rPr>
                        <a:t>対象者数（名）</a:t>
                      </a:r>
                      <a:endParaRPr lang="zh-CN" altLang="en-US"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30</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000" b="1" u="none" strike="noStrike">
                          <a:effectLst/>
                        </a:rPr>
                        <a:t>回答率（％）</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dirty="0">
                          <a:effectLst/>
                        </a:rPr>
                        <a:t>33.3%</a:t>
                      </a:r>
                      <a:endParaRPr lang="en-US" altLang="ja-JP"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265210727"/>
                  </a:ext>
                </a:extLst>
              </a:tr>
              <a:tr h="373295">
                <a:tc>
                  <a:txBody>
                    <a:bodyPr/>
                    <a:lstStyle/>
                    <a:p>
                      <a:pPr algn="l" fontAlgn="ctr"/>
                      <a:r>
                        <a:rPr lang="ja-JP" altLang="en-US" sz="2000" b="1" u="none" strike="noStrike">
                          <a:effectLst/>
                        </a:rPr>
                        <a:t>第</a:t>
                      </a:r>
                      <a:r>
                        <a:rPr lang="en-US" altLang="ja-JP" sz="2000" b="1" u="none" strike="noStrike">
                          <a:effectLst/>
                        </a:rPr>
                        <a:t>6</a:t>
                      </a:r>
                      <a:r>
                        <a:rPr lang="ja-JP" altLang="en-US" sz="2000" b="1" u="none" strike="noStrike">
                          <a:effectLst/>
                        </a:rPr>
                        <a:t>グループ</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回答者数（名）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4</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対象者数（名）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14</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000" b="1" u="none" strike="noStrike">
                          <a:effectLst/>
                        </a:rPr>
                        <a:t>回答率（％）</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28.6%</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313963150"/>
                  </a:ext>
                </a:extLst>
              </a:tr>
              <a:tr h="373295">
                <a:tc>
                  <a:txBody>
                    <a:bodyPr/>
                    <a:lstStyle/>
                    <a:p>
                      <a:pPr algn="l" fontAlgn="ctr"/>
                      <a:r>
                        <a:rPr lang="ja-JP" altLang="en-US" sz="2000" b="1" u="none" strike="noStrike">
                          <a:effectLst/>
                        </a:rPr>
                        <a:t>第</a:t>
                      </a:r>
                      <a:r>
                        <a:rPr lang="en-US" altLang="ja-JP" sz="2000" b="1" u="none" strike="noStrike">
                          <a:effectLst/>
                        </a:rPr>
                        <a:t>7</a:t>
                      </a:r>
                      <a:r>
                        <a:rPr lang="ja-JP" altLang="en-US" sz="2000" b="1" u="none" strike="noStrike">
                          <a:effectLst/>
                        </a:rPr>
                        <a:t>グループ</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回答者数（名）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i="0" u="none" strike="noStrike" dirty="0">
                          <a:solidFill>
                            <a:srgbClr val="000000"/>
                          </a:solidFill>
                          <a:effectLst/>
                          <a:latin typeface="游ゴシック" panose="020B0400000000000000" pitchFamily="50" charset="-128"/>
                          <a:ea typeface="游ゴシック" panose="020B0400000000000000" pitchFamily="50" charset="-128"/>
                        </a:rPr>
                        <a:t>6</a:t>
                      </a:r>
                    </a:p>
                  </a:txBody>
                  <a:tcPr marL="9525" marR="9525" marT="9525" marB="0" anchor="ctr"/>
                </a:tc>
                <a:tc>
                  <a:txBody>
                    <a:bodyPr/>
                    <a:lstStyle/>
                    <a:p>
                      <a:pPr algn="l" fontAlgn="ctr"/>
                      <a:r>
                        <a:rPr lang="zh-CN" altLang="en-US" sz="2000" b="1" u="none" strike="noStrike">
                          <a:effectLst/>
                        </a:rPr>
                        <a:t>対象者数（名）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16</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000" b="1" u="none" strike="noStrike">
                          <a:effectLst/>
                        </a:rPr>
                        <a:t>回答率（％）</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dirty="0">
                          <a:effectLst/>
                        </a:rPr>
                        <a:t>37.5%</a:t>
                      </a:r>
                      <a:endParaRPr lang="en-US" altLang="ja-JP"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967445030"/>
                  </a:ext>
                </a:extLst>
              </a:tr>
              <a:tr h="373295">
                <a:tc>
                  <a:txBody>
                    <a:bodyPr/>
                    <a:lstStyle/>
                    <a:p>
                      <a:pPr algn="l" fontAlgn="ctr"/>
                      <a:r>
                        <a:rPr lang="ja-JP" altLang="en-US" sz="2000" b="1" u="none" strike="noStrike">
                          <a:effectLst/>
                        </a:rPr>
                        <a:t>第</a:t>
                      </a:r>
                      <a:r>
                        <a:rPr lang="en-US" altLang="ja-JP" sz="2000" b="1" u="none" strike="noStrike">
                          <a:effectLst/>
                        </a:rPr>
                        <a:t>8</a:t>
                      </a:r>
                      <a:r>
                        <a:rPr lang="ja-JP" altLang="en-US" sz="2000" b="1" u="none" strike="noStrike">
                          <a:effectLst/>
                        </a:rPr>
                        <a:t>グループ</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回答者数（名）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6</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対象者数（名）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dirty="0">
                          <a:effectLst/>
                        </a:rPr>
                        <a:t>11</a:t>
                      </a:r>
                      <a:endParaRPr lang="en-US" altLang="ja-JP"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000" b="1" u="none" strike="noStrike">
                          <a:effectLst/>
                        </a:rPr>
                        <a:t>回答率（％）</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54.5%</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088586906"/>
                  </a:ext>
                </a:extLst>
              </a:tr>
              <a:tr h="373295">
                <a:tc>
                  <a:txBody>
                    <a:bodyPr/>
                    <a:lstStyle/>
                    <a:p>
                      <a:pPr algn="l" fontAlgn="ctr"/>
                      <a:r>
                        <a:rPr lang="ja-JP" altLang="en-US" sz="2000" b="1" u="none" strike="noStrike">
                          <a:effectLst/>
                        </a:rPr>
                        <a:t>第</a:t>
                      </a:r>
                      <a:r>
                        <a:rPr lang="en-US" altLang="ja-JP" sz="2000" b="1" u="none" strike="noStrike">
                          <a:effectLst/>
                        </a:rPr>
                        <a:t>9</a:t>
                      </a:r>
                      <a:r>
                        <a:rPr lang="ja-JP" altLang="en-US" sz="2000" b="1" u="none" strike="noStrike">
                          <a:effectLst/>
                        </a:rPr>
                        <a:t>グループ</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回答者数（名）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1</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対象者数（名）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1</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000" b="1" u="none" strike="noStrike">
                          <a:effectLst/>
                        </a:rPr>
                        <a:t>回答率（％）</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100.0%</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764533241"/>
                  </a:ext>
                </a:extLst>
              </a:tr>
              <a:tr h="373295">
                <a:tc>
                  <a:txBody>
                    <a:bodyPr/>
                    <a:lstStyle/>
                    <a:p>
                      <a:pPr algn="l" fontAlgn="ctr"/>
                      <a:r>
                        <a:rPr lang="ja-JP" altLang="en-US" sz="2000" b="1" u="none" strike="noStrike">
                          <a:effectLst/>
                        </a:rPr>
                        <a:t>第</a:t>
                      </a:r>
                      <a:r>
                        <a:rPr lang="en-US" altLang="ja-JP" sz="2000" b="1" u="none" strike="noStrike">
                          <a:effectLst/>
                        </a:rPr>
                        <a:t>10</a:t>
                      </a:r>
                      <a:r>
                        <a:rPr lang="ja-JP" altLang="en-US" sz="2000" b="1" u="none" strike="noStrike">
                          <a:effectLst/>
                        </a:rPr>
                        <a:t>グループ</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回答者数（名）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6</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対象者数（名）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18</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000" b="1" u="none" strike="noStrike">
                          <a:effectLst/>
                        </a:rPr>
                        <a:t>回答率（％）</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33.3%</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818732873"/>
                  </a:ext>
                </a:extLst>
              </a:tr>
              <a:tr h="373295">
                <a:tc>
                  <a:txBody>
                    <a:bodyPr/>
                    <a:lstStyle/>
                    <a:p>
                      <a:pPr algn="l" fontAlgn="ctr"/>
                      <a:r>
                        <a:rPr lang="ja-JP" altLang="en-US" sz="2000" b="1" u="none" strike="noStrike">
                          <a:effectLst/>
                        </a:rPr>
                        <a:t>第</a:t>
                      </a:r>
                      <a:r>
                        <a:rPr lang="en-US" altLang="ja-JP" sz="2000" b="1" u="none" strike="noStrike">
                          <a:effectLst/>
                        </a:rPr>
                        <a:t>11</a:t>
                      </a:r>
                      <a:r>
                        <a:rPr lang="ja-JP" altLang="en-US" sz="2000" b="1" u="none" strike="noStrike">
                          <a:effectLst/>
                        </a:rPr>
                        <a:t>グループ</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回答者数（名）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5</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対象者数（名）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31</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000" b="1" u="none" strike="noStrike">
                          <a:effectLst/>
                        </a:rPr>
                        <a:t>回答率（％）</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16.1%</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16015448"/>
                  </a:ext>
                </a:extLst>
              </a:tr>
              <a:tr h="373295">
                <a:tc>
                  <a:txBody>
                    <a:bodyPr/>
                    <a:lstStyle/>
                    <a:p>
                      <a:pPr algn="l" fontAlgn="ctr"/>
                      <a:r>
                        <a:rPr lang="ja-JP" altLang="en-US" sz="2000" b="1" u="none" strike="noStrike">
                          <a:effectLst/>
                        </a:rPr>
                        <a:t>第</a:t>
                      </a:r>
                      <a:r>
                        <a:rPr lang="en-US" altLang="ja-JP" sz="2000" b="1" u="none" strike="noStrike">
                          <a:effectLst/>
                        </a:rPr>
                        <a:t>12</a:t>
                      </a:r>
                      <a:r>
                        <a:rPr lang="ja-JP" altLang="en-US" sz="2000" b="1" u="none" strike="noStrike">
                          <a:effectLst/>
                        </a:rPr>
                        <a:t>グループ</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回答者数（名）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3</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対象者数（名）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17</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000" b="1" u="none" strike="noStrike">
                          <a:effectLst/>
                        </a:rPr>
                        <a:t>回答率（％）</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17.6%</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58971174"/>
                  </a:ext>
                </a:extLst>
              </a:tr>
              <a:tr h="373295">
                <a:tc>
                  <a:txBody>
                    <a:bodyPr/>
                    <a:lstStyle/>
                    <a:p>
                      <a:pPr algn="l" fontAlgn="ctr"/>
                      <a:r>
                        <a:rPr lang="ja-JP" altLang="en-US" sz="2000" b="1" u="none" strike="noStrike">
                          <a:effectLst/>
                        </a:rPr>
                        <a:t>第</a:t>
                      </a:r>
                      <a:r>
                        <a:rPr lang="en-US" altLang="ja-JP" sz="2000" b="1" u="none" strike="noStrike">
                          <a:effectLst/>
                        </a:rPr>
                        <a:t>13</a:t>
                      </a:r>
                      <a:r>
                        <a:rPr lang="ja-JP" altLang="en-US" sz="2000" b="1" u="none" strike="noStrike">
                          <a:effectLst/>
                        </a:rPr>
                        <a:t>グループ</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回答者数（名）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6</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対象者数（名）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12</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000" b="1" u="none" strike="noStrike">
                          <a:effectLst/>
                        </a:rPr>
                        <a:t>回答率（％）</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50.0%</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654957896"/>
                  </a:ext>
                </a:extLst>
              </a:tr>
              <a:tr h="373295">
                <a:tc>
                  <a:txBody>
                    <a:bodyPr/>
                    <a:lstStyle/>
                    <a:p>
                      <a:pPr algn="l" fontAlgn="ctr"/>
                      <a:r>
                        <a:rPr lang="ja-JP" altLang="en-US" sz="2000" b="1" u="none" strike="noStrike">
                          <a:effectLst/>
                        </a:rPr>
                        <a:t>第</a:t>
                      </a:r>
                      <a:r>
                        <a:rPr lang="en-US" altLang="ja-JP" sz="2000" b="1" u="none" strike="noStrike">
                          <a:effectLst/>
                        </a:rPr>
                        <a:t>14</a:t>
                      </a:r>
                      <a:r>
                        <a:rPr lang="ja-JP" altLang="en-US" sz="2000" b="1" u="none" strike="noStrike">
                          <a:effectLst/>
                        </a:rPr>
                        <a:t>グループ</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回答者数（名）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6</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対象者数（名）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12</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000" b="1" u="none" strike="noStrike">
                          <a:effectLst/>
                        </a:rPr>
                        <a:t>回答率（％）</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50.0%</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449183900"/>
                  </a:ext>
                </a:extLst>
              </a:tr>
              <a:tr h="388228">
                <a:tc>
                  <a:txBody>
                    <a:bodyPr/>
                    <a:lstStyle/>
                    <a:p>
                      <a:pPr algn="l" fontAlgn="ctr"/>
                      <a:r>
                        <a:rPr lang="ja-JP" altLang="en-US" sz="2000" b="1" u="none" strike="noStrike">
                          <a:effectLst/>
                        </a:rPr>
                        <a:t>グループ未記入</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回答者数（名）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3</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zh-CN" altLang="en-US" sz="2000" b="1" u="none" strike="noStrike">
                          <a:effectLst/>
                        </a:rPr>
                        <a:t>対象者数（名）</a:t>
                      </a:r>
                      <a:endParaRPr lang="zh-CN"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a:effectLst/>
                        </a:rPr>
                        <a:t>3</a:t>
                      </a:r>
                      <a:endParaRPr lang="en-US" altLang="ja-JP"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000" b="1" u="none" strike="noStrike">
                          <a:effectLst/>
                        </a:rPr>
                        <a:t>回答率（％）</a:t>
                      </a:r>
                      <a:endParaRPr lang="ja-JP" altLang="en-US" sz="20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2000" b="1" u="none" strike="noStrike" dirty="0">
                          <a:effectLst/>
                        </a:rPr>
                        <a:t>100.0%</a:t>
                      </a:r>
                      <a:endParaRPr lang="en-US" altLang="ja-JP" sz="2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305419901"/>
                  </a:ext>
                </a:extLst>
              </a:tr>
            </a:tbl>
          </a:graphicData>
        </a:graphic>
      </p:graphicFrame>
    </p:spTree>
    <p:extLst>
      <p:ext uri="{BB962C8B-B14F-4D97-AF65-F5344CB8AC3E}">
        <p14:creationId xmlns:p14="http://schemas.microsoft.com/office/powerpoint/2010/main" val="2208252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8B3F10-9B61-F878-6B1E-76E0D10A6C39}"/>
              </a:ext>
            </a:extLst>
          </p:cNvPr>
          <p:cNvSpPr>
            <a:spLocks noGrp="1"/>
          </p:cNvSpPr>
          <p:nvPr>
            <p:ph type="title"/>
          </p:nvPr>
        </p:nvSpPr>
        <p:spPr>
          <a:xfrm>
            <a:off x="501316" y="-260517"/>
            <a:ext cx="10515600"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⑤－</a:t>
            </a: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ー１　</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あなたのクラブの短所があれば教えてください。</a:t>
            </a:r>
            <a:r>
              <a:rPr lang="ja-JP" altLang="en-US" sz="2400" dirty="0">
                <a:highlight>
                  <a:srgbClr val="00FFFF"/>
                </a:highlight>
              </a:rPr>
              <a:t> </a:t>
            </a:r>
            <a:endParaRPr kumimoji="1" lang="ja-JP" altLang="en-US" sz="2400" dirty="0">
              <a:highlight>
                <a:srgbClr val="00FFFF"/>
              </a:highlight>
            </a:endParaRPr>
          </a:p>
        </p:txBody>
      </p:sp>
      <p:graphicFrame>
        <p:nvGraphicFramePr>
          <p:cNvPr id="4" name="コンテンツ プレースホルダー 3">
            <a:extLst>
              <a:ext uri="{FF2B5EF4-FFF2-40B4-BE49-F238E27FC236}">
                <a16:creationId xmlns:a16="http://schemas.microsoft.com/office/drawing/2014/main" id="{A18A2CB0-46C2-5D20-0346-3F61A01D4690}"/>
              </a:ext>
            </a:extLst>
          </p:cNvPr>
          <p:cNvGraphicFramePr>
            <a:graphicFrameLocks noGrp="1"/>
          </p:cNvGraphicFramePr>
          <p:nvPr>
            <p:ph idx="1"/>
            <p:extLst>
              <p:ext uri="{D42A27DB-BD31-4B8C-83A1-F6EECF244321}">
                <p14:modId xmlns:p14="http://schemas.microsoft.com/office/powerpoint/2010/main" val="968566462"/>
              </p:ext>
            </p:extLst>
          </p:nvPr>
        </p:nvGraphicFramePr>
        <p:xfrm>
          <a:off x="409073" y="520706"/>
          <a:ext cx="11373853" cy="6337294"/>
        </p:xfrm>
        <a:graphic>
          <a:graphicData uri="http://schemas.openxmlformats.org/drawingml/2006/table">
            <a:tbl>
              <a:tblPr>
                <a:tableStyleId>{5C22544A-7EE6-4342-B048-85BDC9FD1C3A}</a:tableStyleId>
              </a:tblPr>
              <a:tblGrid>
                <a:gridCol w="408562">
                  <a:extLst>
                    <a:ext uri="{9D8B030D-6E8A-4147-A177-3AD203B41FA5}">
                      <a16:colId xmlns:a16="http://schemas.microsoft.com/office/drawing/2014/main" val="3139900182"/>
                    </a:ext>
                  </a:extLst>
                </a:gridCol>
                <a:gridCol w="10179228">
                  <a:extLst>
                    <a:ext uri="{9D8B030D-6E8A-4147-A177-3AD203B41FA5}">
                      <a16:colId xmlns:a16="http://schemas.microsoft.com/office/drawing/2014/main" val="2794785029"/>
                    </a:ext>
                  </a:extLst>
                </a:gridCol>
                <a:gridCol w="786063">
                  <a:extLst>
                    <a:ext uri="{9D8B030D-6E8A-4147-A177-3AD203B41FA5}">
                      <a16:colId xmlns:a16="http://schemas.microsoft.com/office/drawing/2014/main" val="56963793"/>
                    </a:ext>
                  </a:extLst>
                </a:gridCol>
              </a:tblGrid>
              <a:tr h="519906">
                <a:tc>
                  <a:txBody>
                    <a:bodyPr/>
                    <a:lstStyle/>
                    <a:p>
                      <a:pPr algn="ctr" fontAlgn="ctr"/>
                      <a:r>
                        <a:rPr lang="en-US" altLang="ja-JP" sz="2200" b="1" u="none" strike="noStrike">
                          <a:effectLst/>
                        </a:rPr>
                        <a:t>1</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ありません</a:t>
                      </a:r>
                      <a:r>
                        <a:rPr lang="ja-JP" altLang="en-US" sz="2200" b="1" u="none" strike="noStrike" dirty="0">
                          <a:effectLst/>
                        </a:rPr>
                        <a:t>。</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dirty="0">
                          <a:effectLst/>
                        </a:rPr>
                        <a:t>〇〇〇〇〇〇〇〇〇〇〇〇〇〇〇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552530086"/>
                  </a:ext>
                </a:extLst>
              </a:tr>
              <a:tr h="723869">
                <a:tc>
                  <a:txBody>
                    <a:bodyPr/>
                    <a:lstStyle/>
                    <a:p>
                      <a:pPr algn="ctr" fontAlgn="ctr"/>
                      <a:r>
                        <a:rPr lang="en-US" altLang="ja-JP" sz="2200" b="1" u="none" strike="noStrike">
                          <a:effectLst/>
                        </a:rPr>
                        <a:t>2</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若い方の入会</a:t>
                      </a:r>
                      <a:r>
                        <a:rPr lang="ja-JP" altLang="en-US" sz="2200" b="1" u="none" strike="noStrike" dirty="0">
                          <a:effectLst/>
                        </a:rPr>
                        <a:t>が増えるとよいと思います。土地柄、若い新入会員の入会が難しい。伝統がある。</a:t>
                      </a:r>
                      <a:r>
                        <a:rPr lang="ja-JP" altLang="en-US" sz="2200" b="1" u="none" strike="noStrike" dirty="0">
                          <a:effectLst/>
                          <a:highlight>
                            <a:srgbClr val="FFFF00"/>
                          </a:highlight>
                        </a:rPr>
                        <a:t>高齢化</a:t>
                      </a:r>
                      <a:r>
                        <a:rPr lang="ja-JP" altLang="en-US" sz="2200" b="1" u="none" strike="noStrike" dirty="0">
                          <a:effectLst/>
                        </a:rPr>
                        <a:t>。若い方々の退会。</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〇〇〇〇〇〇〇〇〇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211301811"/>
                  </a:ext>
                </a:extLst>
              </a:tr>
              <a:tr h="499910">
                <a:tc>
                  <a:txBody>
                    <a:bodyPr/>
                    <a:lstStyle/>
                    <a:p>
                      <a:pPr algn="ctr" fontAlgn="ctr"/>
                      <a:r>
                        <a:rPr lang="en-US" altLang="ja-JP" sz="2200" b="1" u="none" strike="noStrike">
                          <a:effectLst/>
                        </a:rPr>
                        <a:t>3</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未回答</a:t>
                      </a:r>
                      <a:endParaRPr lang="ja-JP" altLang="en-US" sz="2200" b="1" i="0" u="none" strike="noStrike" dirty="0">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〇〇〇〇〇〇〇〇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559093279"/>
                  </a:ext>
                </a:extLst>
              </a:tr>
              <a:tr h="799855">
                <a:tc>
                  <a:txBody>
                    <a:bodyPr/>
                    <a:lstStyle/>
                    <a:p>
                      <a:pPr algn="ctr" fontAlgn="ctr"/>
                      <a:r>
                        <a:rPr lang="en-US" altLang="ja-JP" sz="2200" b="1" u="none" strike="noStrike">
                          <a:effectLst/>
                        </a:rPr>
                        <a:t>4</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例会参加者数が少ない</a:t>
                      </a:r>
                      <a:r>
                        <a:rPr lang="ja-JP" altLang="en-US" sz="2200" b="1" u="none" strike="noStrike" dirty="0">
                          <a:effectLst/>
                        </a:rPr>
                        <a:t>。例会内容のマンネリ化。出席率が低いときがある。若い会員が現役経営者であるので、例会の出席率が低いときがある。全く例会に参加しない会員が</a:t>
                      </a:r>
                      <a:r>
                        <a:rPr lang="en-US" altLang="ja-JP" sz="2200" b="1" u="none" strike="noStrike" dirty="0">
                          <a:effectLst/>
                        </a:rPr>
                        <a:t>3</a:t>
                      </a:r>
                      <a:r>
                        <a:rPr lang="ja-JP" altLang="en-US" sz="2200" b="1" u="none" strike="noStrike" dirty="0">
                          <a:effectLst/>
                        </a:rPr>
                        <a:t>名いる事。</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520876794"/>
                  </a:ext>
                </a:extLst>
              </a:tr>
              <a:tr h="499910">
                <a:tc>
                  <a:txBody>
                    <a:bodyPr/>
                    <a:lstStyle/>
                    <a:p>
                      <a:pPr algn="ctr" fontAlgn="ctr"/>
                      <a:r>
                        <a:rPr lang="en-US" altLang="ja-JP" sz="2200" b="1" u="none" strike="noStrike">
                          <a:effectLst/>
                        </a:rPr>
                        <a:t>4</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会員数の減少</a:t>
                      </a:r>
                      <a:r>
                        <a:rPr lang="ja-JP" altLang="en-US" sz="2200" b="1" u="none" strike="noStrike" dirty="0">
                          <a:effectLst/>
                        </a:rPr>
                        <a:t>。資金・体力的に活動しづらい。年会費が高い。（</a:t>
                      </a:r>
                      <a:r>
                        <a:rPr lang="en-US" altLang="ja-JP" sz="2200" b="1" u="none" strike="noStrike" dirty="0">
                          <a:effectLst/>
                        </a:rPr>
                        <a:t>1</a:t>
                      </a:r>
                      <a:r>
                        <a:rPr lang="ja-JP" altLang="en-US" sz="2200" b="1" u="none" strike="noStrike" dirty="0">
                          <a:effectLst/>
                        </a:rPr>
                        <a:t>年間にかかる費用が多い）</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222864783"/>
                  </a:ext>
                </a:extLst>
              </a:tr>
              <a:tr h="499910">
                <a:tc>
                  <a:txBody>
                    <a:bodyPr/>
                    <a:lstStyle/>
                    <a:p>
                      <a:pPr algn="ctr" fontAlgn="ctr"/>
                      <a:r>
                        <a:rPr lang="en-US" altLang="ja-JP" sz="2200" b="1" u="none" strike="noStrike">
                          <a:effectLst/>
                        </a:rPr>
                        <a:t>6</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今のところ</a:t>
                      </a:r>
                      <a:r>
                        <a:rPr lang="ja-JP" altLang="en-US" sz="2200" b="1" u="none" strike="noStrike" dirty="0">
                          <a:effectLst/>
                          <a:highlight>
                            <a:srgbClr val="FFFF00"/>
                          </a:highlight>
                        </a:rPr>
                        <a:t>わかりません</a:t>
                      </a:r>
                      <a:r>
                        <a:rPr lang="ja-JP" altLang="en-US" sz="2200" b="1" u="none" strike="noStrike" dirty="0">
                          <a:effectLst/>
                        </a:rPr>
                        <a:t>。他を知らないのでわかりません。</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78913262"/>
                  </a:ext>
                </a:extLst>
              </a:tr>
              <a:tr h="499910">
                <a:tc>
                  <a:txBody>
                    <a:bodyPr/>
                    <a:lstStyle/>
                    <a:p>
                      <a:pPr algn="ctr" fontAlgn="ctr"/>
                      <a:r>
                        <a:rPr lang="en-US" altLang="ja-JP" sz="2200" b="1" u="none" strike="noStrike">
                          <a:effectLst/>
                        </a:rPr>
                        <a:t>6</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00FF00"/>
                          </a:highlight>
                        </a:rPr>
                        <a:t>規則に準じてください。品格。協力的でない方もいる。時間を守れない。</a:t>
                      </a:r>
                      <a:endParaRPr lang="ja-JP" altLang="en-US" sz="2200" b="1" i="0" u="none" strike="noStrike" dirty="0">
                        <a:solidFill>
                          <a:srgbClr val="000000"/>
                        </a:solidFill>
                        <a:effectLst/>
                        <a:highlight>
                          <a:srgbClr val="00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869705013"/>
                  </a:ext>
                </a:extLst>
              </a:tr>
              <a:tr h="659881">
                <a:tc>
                  <a:txBody>
                    <a:bodyPr/>
                    <a:lstStyle/>
                    <a:p>
                      <a:pPr algn="ctr" fontAlgn="ctr"/>
                      <a:r>
                        <a:rPr lang="en-US" altLang="ja-JP" sz="2200" b="1" u="none" strike="noStrike">
                          <a:effectLst/>
                        </a:rPr>
                        <a:t>8</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県・国・世界単位で役員をやっている人がいない。積極的に</a:t>
                      </a:r>
                      <a:r>
                        <a:rPr lang="ja-JP" altLang="en-US" sz="2200" b="1" u="none" strike="noStrike" dirty="0">
                          <a:effectLst/>
                          <a:highlight>
                            <a:srgbClr val="FFFF00"/>
                          </a:highlight>
                        </a:rPr>
                        <a:t>地区事業に参加する方が少ない</a:t>
                      </a:r>
                      <a:r>
                        <a:rPr lang="ja-JP" altLang="en-US" sz="2200" b="1" u="none" strike="noStrike" dirty="0">
                          <a:effectLst/>
                        </a:rPr>
                        <a:t>。地区に対してなんとなく嫌悪感がある様子。</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161551957"/>
                  </a:ext>
                </a:extLst>
              </a:tr>
              <a:tr h="499910">
                <a:tc>
                  <a:txBody>
                    <a:bodyPr/>
                    <a:lstStyle/>
                    <a:p>
                      <a:pPr algn="ctr" fontAlgn="ctr"/>
                      <a:r>
                        <a:rPr lang="en-US" altLang="ja-JP" sz="2200" b="1" u="none" strike="noStrike">
                          <a:effectLst/>
                        </a:rPr>
                        <a:t>8</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入会浅いメンバーが多い</a:t>
                      </a:r>
                      <a:r>
                        <a:rPr lang="ja-JP" altLang="en-US" sz="2200" b="1" u="none" strike="noStrike" dirty="0">
                          <a:effectLst/>
                        </a:rPr>
                        <a:t>。ロータリー経験値が少ないが、勉強会開催など改善策はとられている。</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6420696"/>
                  </a:ext>
                </a:extLst>
              </a:tr>
              <a:tr h="499910">
                <a:tc>
                  <a:txBody>
                    <a:bodyPr/>
                    <a:lstStyle/>
                    <a:p>
                      <a:pPr algn="ctr" fontAlgn="ctr"/>
                      <a:r>
                        <a:rPr lang="en-US" altLang="ja-JP" sz="2200" b="1" u="none" strike="noStrike">
                          <a:effectLst/>
                        </a:rPr>
                        <a:t>10</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中心となるクラブの</a:t>
                      </a:r>
                      <a:r>
                        <a:rPr lang="ja-JP" altLang="en-US" sz="2200" b="1" u="none" strike="noStrike" dirty="0">
                          <a:effectLst/>
                          <a:highlight>
                            <a:srgbClr val="FFFF00"/>
                          </a:highlight>
                        </a:rPr>
                        <a:t>活動目標を確固たるものに出来ていない</a:t>
                      </a:r>
                      <a:r>
                        <a:rPr lang="ja-JP" altLang="en-US" sz="2200" b="1" u="none" strike="noStrike" dirty="0">
                          <a:effectLst/>
                        </a:rPr>
                        <a:t>。</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dirty="0">
                          <a:effectLst/>
                        </a:rPr>
                        <a:t>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741590962"/>
                  </a:ext>
                </a:extLst>
              </a:tr>
            </a:tbl>
          </a:graphicData>
        </a:graphic>
      </p:graphicFrame>
    </p:spTree>
    <p:extLst>
      <p:ext uri="{BB962C8B-B14F-4D97-AF65-F5344CB8AC3E}">
        <p14:creationId xmlns:p14="http://schemas.microsoft.com/office/powerpoint/2010/main" val="2545323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399DC0A1-F556-8094-0FF9-28F566E46047}"/>
              </a:ext>
            </a:extLst>
          </p:cNvPr>
          <p:cNvGraphicFramePr>
            <a:graphicFrameLocks noGrp="1"/>
          </p:cNvGraphicFramePr>
          <p:nvPr>
            <p:ph idx="1"/>
            <p:extLst>
              <p:ext uri="{D42A27DB-BD31-4B8C-83A1-F6EECF244321}">
                <p14:modId xmlns:p14="http://schemas.microsoft.com/office/powerpoint/2010/main" val="1677837566"/>
              </p:ext>
            </p:extLst>
          </p:nvPr>
        </p:nvGraphicFramePr>
        <p:xfrm>
          <a:off x="497305" y="681903"/>
          <a:ext cx="11189368" cy="5831080"/>
        </p:xfrm>
        <a:graphic>
          <a:graphicData uri="http://schemas.openxmlformats.org/drawingml/2006/table">
            <a:tbl>
              <a:tblPr>
                <a:tableStyleId>{5C22544A-7EE6-4342-B048-85BDC9FD1C3A}</a:tableStyleId>
              </a:tblPr>
              <a:tblGrid>
                <a:gridCol w="401935">
                  <a:extLst>
                    <a:ext uri="{9D8B030D-6E8A-4147-A177-3AD203B41FA5}">
                      <a16:colId xmlns:a16="http://schemas.microsoft.com/office/drawing/2014/main" val="863008150"/>
                    </a:ext>
                  </a:extLst>
                </a:gridCol>
                <a:gridCol w="10378359">
                  <a:extLst>
                    <a:ext uri="{9D8B030D-6E8A-4147-A177-3AD203B41FA5}">
                      <a16:colId xmlns:a16="http://schemas.microsoft.com/office/drawing/2014/main" val="1457734484"/>
                    </a:ext>
                  </a:extLst>
                </a:gridCol>
                <a:gridCol w="409074">
                  <a:extLst>
                    <a:ext uri="{9D8B030D-6E8A-4147-A177-3AD203B41FA5}">
                      <a16:colId xmlns:a16="http://schemas.microsoft.com/office/drawing/2014/main" val="2379766662"/>
                    </a:ext>
                  </a:extLst>
                </a:gridCol>
              </a:tblGrid>
              <a:tr h="800364">
                <a:tc>
                  <a:txBody>
                    <a:bodyPr/>
                    <a:lstStyle/>
                    <a:p>
                      <a:pPr algn="ctr" fontAlgn="ctr"/>
                      <a:r>
                        <a:rPr lang="en-US" altLang="ja-JP" sz="2400" b="1" u="none" strike="noStrike">
                          <a:effectLst/>
                        </a:rPr>
                        <a:t>10</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女性会員が少なく一人しかいない。</a:t>
                      </a:r>
                      <a:r>
                        <a:rPr lang="ja-JP" altLang="en-US" sz="2400" b="1" u="none" strike="noStrike" dirty="0">
                          <a:effectLst/>
                          <a:highlight>
                            <a:srgbClr val="FFFF00"/>
                          </a:highlight>
                        </a:rPr>
                        <a:t>女性が少ない</a:t>
                      </a:r>
                      <a:r>
                        <a:rPr lang="ja-JP" altLang="en-US" sz="2400" b="1" u="none" strike="noStrike" dirty="0">
                          <a:effectLst/>
                        </a:rPr>
                        <a:t>。個人的には所在地が住居から遠いので、たどり着くのに時間がかかる。特に飲み会の時に思います。また、比率からすると仕方ないですが、理事に女性がほとんどいません。</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778338922"/>
                  </a:ext>
                </a:extLst>
              </a:tr>
              <a:tr h="500228">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会員数が多く</a:t>
                      </a:r>
                      <a:r>
                        <a:rPr lang="ja-JP" altLang="en-US" sz="2400" b="1" u="none" strike="noStrike" dirty="0">
                          <a:effectLst/>
                        </a:rPr>
                        <a:t>、転勤で会員が変わるので全員を把握するのが難しく、</a:t>
                      </a:r>
                      <a:r>
                        <a:rPr lang="ja-JP" altLang="en-US" sz="2400" b="1" u="none" strike="noStrike" dirty="0">
                          <a:effectLst/>
                          <a:highlight>
                            <a:srgbClr val="FFFF00"/>
                          </a:highlight>
                        </a:rPr>
                        <a:t>仲良くなったころ転勤</a:t>
                      </a:r>
                      <a:r>
                        <a:rPr lang="ja-JP" altLang="en-US" sz="2400" b="1" u="none" strike="noStrike" dirty="0">
                          <a:effectLst/>
                        </a:rPr>
                        <a:t>になってしまう。</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786202243"/>
                  </a:ext>
                </a:extLst>
              </a:tr>
              <a:tr h="500228">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会員数が多く、派閥が生まれやすい</a:t>
                      </a:r>
                      <a:r>
                        <a:rPr lang="ja-JP" altLang="en-US" sz="2400" b="1" u="none" strike="noStrike" dirty="0">
                          <a:effectLst/>
                        </a:rPr>
                        <a:t>環境である点。</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408487045"/>
                  </a:ext>
                </a:extLst>
              </a:tr>
              <a:tr h="500228">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一言も話せない人への気配り。</a:t>
                      </a:r>
                      <a:endParaRPr lang="ja-JP" altLang="en-US" sz="2400" b="1" i="0" u="none" strike="noStrike" dirty="0">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196612449"/>
                  </a:ext>
                </a:extLst>
              </a:tr>
              <a:tr h="500228">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行事やプロジェクトにより会員の参加にバラツキがあるので、</a:t>
                      </a:r>
                      <a:r>
                        <a:rPr lang="ja-JP" altLang="en-US" sz="2400" b="1" u="none" strike="noStrike" dirty="0">
                          <a:effectLst/>
                          <a:highlight>
                            <a:srgbClr val="FFFF00"/>
                          </a:highlight>
                        </a:rPr>
                        <a:t>常に全員参加のクラブになれるよう努力</a:t>
                      </a:r>
                      <a:r>
                        <a:rPr lang="ja-JP" altLang="en-US" sz="2400" b="1" u="none" strike="noStrike" dirty="0">
                          <a:effectLst/>
                        </a:rPr>
                        <a:t>したい。</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33732950"/>
                  </a:ext>
                </a:extLst>
              </a:tr>
              <a:tr h="500228">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会員増強をしようとする方が限られている</a:t>
                      </a:r>
                      <a:r>
                        <a:rPr lang="ja-JP" altLang="en-US" sz="2400" b="1" u="none" strike="noStrike" dirty="0">
                          <a:effectLst/>
                        </a:rPr>
                        <a:t>気がします。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163878940"/>
                  </a:ext>
                </a:extLst>
              </a:tr>
              <a:tr h="500228">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クラブの</a:t>
                      </a:r>
                      <a:r>
                        <a:rPr lang="ja-JP" altLang="en-US" sz="2400" b="1" u="none" strike="noStrike" dirty="0">
                          <a:effectLst/>
                          <a:highlight>
                            <a:srgbClr val="FFFF00"/>
                          </a:highlight>
                        </a:rPr>
                        <a:t>会員構成をもっとバラエティに</a:t>
                      </a:r>
                      <a:r>
                        <a:rPr lang="ja-JP" altLang="en-US" sz="2400" b="1" u="none" strike="noStrike" dirty="0">
                          <a:effectLst/>
                        </a:rPr>
                        <a:t>富んだほうが良い。あらゆる年代の人たちがいるとよい。</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096641141"/>
                  </a:ext>
                </a:extLst>
              </a:tr>
              <a:tr h="500228">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お仕事での連携</a:t>
                      </a:r>
                      <a:r>
                        <a:rPr lang="ja-JP" altLang="en-US" sz="2400" b="1" u="none" strike="noStrike" dirty="0">
                          <a:effectLst/>
                        </a:rPr>
                        <a:t>があまり感じられない。場所（会場？）。</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791497573"/>
                  </a:ext>
                </a:extLst>
              </a:tr>
              <a:tr h="500228">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世代の違う会員同士のコミュニケーション</a:t>
                      </a:r>
                      <a:r>
                        <a:rPr lang="ja-JP" altLang="en-US" sz="2400" b="1" u="none" strike="noStrike" dirty="0">
                          <a:effectLst/>
                        </a:rPr>
                        <a:t>が難しい。</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724177853"/>
                  </a:ext>
                </a:extLst>
              </a:tr>
            </a:tbl>
          </a:graphicData>
        </a:graphic>
      </p:graphicFrame>
      <p:sp>
        <p:nvSpPr>
          <p:cNvPr id="5" name="タイトル 1">
            <a:extLst>
              <a:ext uri="{FF2B5EF4-FFF2-40B4-BE49-F238E27FC236}">
                <a16:creationId xmlns:a16="http://schemas.microsoft.com/office/drawing/2014/main" id="{F746A10F-7FE5-4086-CF14-EAC209AAF7BD}"/>
              </a:ext>
            </a:extLst>
          </p:cNvPr>
          <p:cNvSpPr>
            <a:spLocks noGrp="1"/>
          </p:cNvSpPr>
          <p:nvPr>
            <p:ph type="title"/>
          </p:nvPr>
        </p:nvSpPr>
        <p:spPr>
          <a:xfrm>
            <a:off x="505327" y="-297658"/>
            <a:ext cx="10515600"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⑤－</a:t>
            </a: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ー２　</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あなたのクラブの短所があれば教えてください。</a:t>
            </a:r>
            <a:r>
              <a:rPr lang="ja-JP" altLang="en-US" sz="2400" dirty="0">
                <a:highlight>
                  <a:srgbClr val="00FFFF"/>
                </a:highlight>
              </a:rPr>
              <a:t> </a:t>
            </a:r>
            <a:endParaRPr kumimoji="1" lang="ja-JP" altLang="en-US" sz="2400" dirty="0">
              <a:highlight>
                <a:srgbClr val="00FFFF"/>
              </a:highlight>
            </a:endParaRPr>
          </a:p>
        </p:txBody>
      </p:sp>
    </p:spTree>
    <p:extLst>
      <p:ext uri="{BB962C8B-B14F-4D97-AF65-F5344CB8AC3E}">
        <p14:creationId xmlns:p14="http://schemas.microsoft.com/office/powerpoint/2010/main" val="9742760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D20AEC0D-62C5-4128-82D5-0B8D0215CBF3}"/>
              </a:ext>
            </a:extLst>
          </p:cNvPr>
          <p:cNvGraphicFramePr>
            <a:graphicFrameLocks noGrp="1"/>
          </p:cNvGraphicFramePr>
          <p:nvPr>
            <p:ph idx="1"/>
            <p:extLst>
              <p:ext uri="{D42A27DB-BD31-4B8C-83A1-F6EECF244321}">
                <p14:modId xmlns:p14="http://schemas.microsoft.com/office/powerpoint/2010/main" val="3205317715"/>
              </p:ext>
            </p:extLst>
          </p:nvPr>
        </p:nvGraphicFramePr>
        <p:xfrm>
          <a:off x="525378" y="607846"/>
          <a:ext cx="11141242" cy="6018869"/>
        </p:xfrm>
        <a:graphic>
          <a:graphicData uri="http://schemas.openxmlformats.org/drawingml/2006/table">
            <a:tbl>
              <a:tblPr>
                <a:tableStyleId>{5C22544A-7EE6-4342-B048-85BDC9FD1C3A}</a:tableStyleId>
              </a:tblPr>
              <a:tblGrid>
                <a:gridCol w="400207">
                  <a:extLst>
                    <a:ext uri="{9D8B030D-6E8A-4147-A177-3AD203B41FA5}">
                      <a16:colId xmlns:a16="http://schemas.microsoft.com/office/drawing/2014/main" val="3930585779"/>
                    </a:ext>
                  </a:extLst>
                </a:gridCol>
                <a:gridCol w="10356024">
                  <a:extLst>
                    <a:ext uri="{9D8B030D-6E8A-4147-A177-3AD203B41FA5}">
                      <a16:colId xmlns:a16="http://schemas.microsoft.com/office/drawing/2014/main" val="2705717298"/>
                    </a:ext>
                  </a:extLst>
                </a:gridCol>
                <a:gridCol w="385011">
                  <a:extLst>
                    <a:ext uri="{9D8B030D-6E8A-4147-A177-3AD203B41FA5}">
                      <a16:colId xmlns:a16="http://schemas.microsoft.com/office/drawing/2014/main" val="2237936364"/>
                    </a:ext>
                  </a:extLst>
                </a:gridCol>
              </a:tblGrid>
              <a:tr h="673614">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なかなか</a:t>
                      </a:r>
                      <a:r>
                        <a:rPr lang="ja-JP" altLang="en-US" sz="2400" b="1" u="none" strike="noStrike" dirty="0">
                          <a:effectLst/>
                          <a:highlight>
                            <a:srgbClr val="FFFF00"/>
                          </a:highlight>
                        </a:rPr>
                        <a:t>行動に移せない</a:t>
                      </a:r>
                      <a:r>
                        <a:rPr lang="ja-JP" altLang="en-US" sz="2400" b="1" u="none" strike="noStrike" dirty="0">
                          <a:effectLst/>
                        </a:rPr>
                        <a:t>ところ。役所仕事のように意見を聞きまとまらず話が流れる。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698194172"/>
                  </a:ext>
                </a:extLst>
              </a:tr>
              <a:tr h="673614">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静かな方が多く、明るく元気にという感じがしない。</a:t>
                      </a:r>
                      <a:r>
                        <a:rPr lang="ja-JP" altLang="en-US" sz="2400" b="1" u="none" strike="noStrike" dirty="0">
                          <a:effectLst/>
                          <a:highlight>
                            <a:srgbClr val="FFFF00"/>
                          </a:highlight>
                        </a:rPr>
                        <a:t>笑いが少ない</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08653852"/>
                  </a:ext>
                </a:extLst>
              </a:tr>
              <a:tr h="673614">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楽しさがわからない</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04947410"/>
                  </a:ext>
                </a:extLst>
              </a:tr>
              <a:tr h="673614">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仲が良すぎ</a:t>
                      </a:r>
                      <a:r>
                        <a:rPr lang="ja-JP" altLang="en-US" sz="2400" b="1" u="none" strike="noStrike" dirty="0">
                          <a:effectLst/>
                        </a:rPr>
                        <a:t>。向上心、学びの精神を忘れている。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310538523"/>
                  </a:ext>
                </a:extLst>
              </a:tr>
              <a:tr h="1050840">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まだわかりません</a:t>
                      </a:r>
                      <a:r>
                        <a:rPr lang="ja-JP" altLang="en-US" sz="2400" b="1" u="none" strike="noStrike" dirty="0">
                          <a:effectLst/>
                        </a:rPr>
                        <a:t>。新しい方が入らないと新しい風が吹かないと考えますが、メンバーが素晴らしい方ばかりですので、これまでもこれからも感度よく時代の変化をキャッチし、しなやかに変化していくものと思います。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020118531"/>
                  </a:ext>
                </a:extLst>
              </a:tr>
              <a:tr h="673614">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研修の時間がほぼない</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368233130"/>
                  </a:ext>
                </a:extLst>
              </a:tr>
              <a:tr h="673614">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入会当初の会員が退会してさみしい。</a:t>
                      </a:r>
                      <a:endParaRPr lang="ja-JP" altLang="en-US" sz="2400" b="1" i="0" u="none" strike="noStrike" dirty="0">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458936356"/>
                  </a:ext>
                </a:extLst>
              </a:tr>
              <a:tr h="802949">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食事の開始時間を</a:t>
                      </a:r>
                      <a:r>
                        <a:rPr lang="en-US" altLang="ja-JP" sz="2400" b="1" u="none" strike="noStrike" dirty="0">
                          <a:effectLst/>
                        </a:rPr>
                        <a:t>12</a:t>
                      </a:r>
                      <a:r>
                        <a:rPr lang="ja-JP" altLang="en-US" sz="2400" b="1" u="none" strike="noStrike" dirty="0">
                          <a:effectLst/>
                        </a:rPr>
                        <a:t>時にして（</a:t>
                      </a:r>
                      <a:r>
                        <a:rPr lang="ja-JP" altLang="en-US" sz="2400" b="1" u="none" strike="noStrike" dirty="0">
                          <a:effectLst/>
                          <a:highlight>
                            <a:srgbClr val="FFFF00"/>
                          </a:highlight>
                        </a:rPr>
                        <a:t>コミュニケーションづくり</a:t>
                      </a:r>
                      <a:r>
                        <a:rPr lang="ja-JP" altLang="en-US" sz="2400" b="1" u="none" strike="noStrike" dirty="0">
                          <a:effectLst/>
                        </a:rPr>
                        <a:t>）、会長あいさつの後の食事時間をなくす。食事後、</a:t>
                      </a:r>
                      <a:r>
                        <a:rPr lang="en-US" altLang="ja-JP" sz="2400" b="1" u="none" strike="noStrike" dirty="0">
                          <a:effectLst/>
                        </a:rPr>
                        <a:t>HANDS</a:t>
                      </a:r>
                      <a:r>
                        <a:rPr lang="ja-JP" altLang="en-US" sz="2400" b="1" u="none" strike="noStrike" dirty="0">
                          <a:effectLst/>
                        </a:rPr>
                        <a:t>　</a:t>
                      </a:r>
                      <a:r>
                        <a:rPr lang="en-US" altLang="ja-JP" sz="2400" b="1" u="none" strike="noStrike" dirty="0">
                          <a:effectLst/>
                        </a:rPr>
                        <a:t>SHAKE</a:t>
                      </a:r>
                      <a:r>
                        <a:rPr lang="ja-JP" altLang="en-US" sz="2400" b="1" u="none" strike="noStrike" dirty="0">
                          <a:effectLst/>
                        </a:rPr>
                        <a:t>の時間を作ってみては。</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053234266"/>
                  </a:ext>
                </a:extLst>
              </a:tr>
            </a:tbl>
          </a:graphicData>
        </a:graphic>
      </p:graphicFrame>
      <p:sp>
        <p:nvSpPr>
          <p:cNvPr id="5" name="タイトル 1">
            <a:extLst>
              <a:ext uri="{FF2B5EF4-FFF2-40B4-BE49-F238E27FC236}">
                <a16:creationId xmlns:a16="http://schemas.microsoft.com/office/drawing/2014/main" id="{B1F2928E-459A-3199-D7C7-879481B5F338}"/>
              </a:ext>
            </a:extLst>
          </p:cNvPr>
          <p:cNvSpPr>
            <a:spLocks noGrp="1"/>
          </p:cNvSpPr>
          <p:nvPr>
            <p:ph type="title"/>
          </p:nvPr>
        </p:nvSpPr>
        <p:spPr>
          <a:xfrm>
            <a:off x="838199" y="-308644"/>
            <a:ext cx="10515600"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⑤－</a:t>
            </a: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ー３　</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あなたのクラブの短所があれば教えてください。</a:t>
            </a:r>
            <a:r>
              <a:rPr lang="ja-JP" altLang="en-US" sz="2400" dirty="0">
                <a:highlight>
                  <a:srgbClr val="00FFFF"/>
                </a:highlight>
              </a:rPr>
              <a:t> </a:t>
            </a:r>
            <a:endParaRPr kumimoji="1" lang="ja-JP" altLang="en-US" sz="2400" dirty="0">
              <a:highlight>
                <a:srgbClr val="00FFFF"/>
              </a:highlight>
            </a:endParaRPr>
          </a:p>
        </p:txBody>
      </p:sp>
    </p:spTree>
    <p:extLst>
      <p:ext uri="{BB962C8B-B14F-4D97-AF65-F5344CB8AC3E}">
        <p14:creationId xmlns:p14="http://schemas.microsoft.com/office/powerpoint/2010/main" val="1973751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8D80C60E-3BA9-4F2C-DB3B-C7F5302E55EC}"/>
              </a:ext>
            </a:extLst>
          </p:cNvPr>
          <p:cNvSpPr>
            <a:spLocks noGrp="1"/>
          </p:cNvSpPr>
          <p:nvPr>
            <p:ph type="title"/>
          </p:nvPr>
        </p:nvSpPr>
        <p:spPr>
          <a:xfrm>
            <a:off x="156411" y="-308643"/>
            <a:ext cx="12035589"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⑥－</a:t>
            </a: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ー</a:t>
            </a: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日本のロータリーの女性会員数を世界水準まで増やすべきだと思いますか？</a:t>
            </a:r>
            <a:r>
              <a:rPr lang="ja-JP" altLang="en-US" sz="2400" dirty="0">
                <a:highlight>
                  <a:srgbClr val="00FFFF"/>
                </a:highlight>
              </a:rPr>
              <a:t> </a:t>
            </a:r>
            <a:endParaRPr kumimoji="1" lang="ja-JP" altLang="en-US" sz="2400" dirty="0">
              <a:highlight>
                <a:srgbClr val="00FFFF"/>
              </a:highlight>
            </a:endParaRPr>
          </a:p>
        </p:txBody>
      </p:sp>
      <p:graphicFrame>
        <p:nvGraphicFramePr>
          <p:cNvPr id="8" name="コンテンツ プレースホルダー 7">
            <a:extLst>
              <a:ext uri="{FF2B5EF4-FFF2-40B4-BE49-F238E27FC236}">
                <a16:creationId xmlns:a16="http://schemas.microsoft.com/office/drawing/2014/main" id="{3D53D5BD-61E6-C324-24CF-168304E11A8E}"/>
              </a:ext>
            </a:extLst>
          </p:cNvPr>
          <p:cNvGraphicFramePr>
            <a:graphicFrameLocks noGrp="1"/>
          </p:cNvGraphicFramePr>
          <p:nvPr>
            <p:ph idx="1"/>
            <p:extLst>
              <p:ext uri="{D42A27DB-BD31-4B8C-83A1-F6EECF244321}">
                <p14:modId xmlns:p14="http://schemas.microsoft.com/office/powerpoint/2010/main" val="1037618423"/>
              </p:ext>
            </p:extLst>
          </p:nvPr>
        </p:nvGraphicFramePr>
        <p:xfrm>
          <a:off x="156411" y="618833"/>
          <a:ext cx="11879179" cy="6030147"/>
        </p:xfrm>
        <a:graphic>
          <a:graphicData uri="http://schemas.openxmlformats.org/drawingml/2006/table">
            <a:tbl>
              <a:tblPr>
                <a:tableStyleId>{5C22544A-7EE6-4342-B048-85BDC9FD1C3A}</a:tableStyleId>
              </a:tblPr>
              <a:tblGrid>
                <a:gridCol w="426715">
                  <a:extLst>
                    <a:ext uri="{9D8B030D-6E8A-4147-A177-3AD203B41FA5}">
                      <a16:colId xmlns:a16="http://schemas.microsoft.com/office/drawing/2014/main" val="4134949655"/>
                    </a:ext>
                  </a:extLst>
                </a:gridCol>
                <a:gridCol w="10864923">
                  <a:extLst>
                    <a:ext uri="{9D8B030D-6E8A-4147-A177-3AD203B41FA5}">
                      <a16:colId xmlns:a16="http://schemas.microsoft.com/office/drawing/2014/main" val="4031907600"/>
                    </a:ext>
                  </a:extLst>
                </a:gridCol>
                <a:gridCol w="587541">
                  <a:extLst>
                    <a:ext uri="{9D8B030D-6E8A-4147-A177-3AD203B41FA5}">
                      <a16:colId xmlns:a16="http://schemas.microsoft.com/office/drawing/2014/main" val="2327871816"/>
                    </a:ext>
                  </a:extLst>
                </a:gridCol>
              </a:tblGrid>
              <a:tr h="1404790">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増えるとよい</a:t>
                      </a:r>
                      <a:r>
                        <a:rPr lang="ja-JP" altLang="en-US" sz="2200" b="1" u="none" strike="noStrike" dirty="0">
                          <a:effectLst/>
                        </a:rPr>
                        <a:t>と思っています。</a:t>
                      </a:r>
                      <a:r>
                        <a:rPr lang="ja-JP" altLang="en-US" sz="2200" b="1" u="none" strike="noStrike" dirty="0">
                          <a:effectLst/>
                          <a:highlight>
                            <a:srgbClr val="FFFF00"/>
                          </a:highlight>
                        </a:rPr>
                        <a:t>増やすべき</a:t>
                      </a:r>
                      <a:r>
                        <a:rPr lang="ja-JP" altLang="en-US" sz="2200" b="1" u="none" strike="noStrike" dirty="0">
                          <a:effectLst/>
                        </a:rPr>
                        <a:t>と思います。増えると嬉しい。素敵な事。社会の女性活躍が進めば増える。女性の意見をたくさん聞ける。世界比で少ないからではなく。活動運営が女性ありきの柔軟性なものとなる。ロータリーだけではないが女性の参画は増やすべき。会員の</a:t>
                      </a:r>
                      <a:r>
                        <a:rPr lang="en-US" altLang="ja-JP" sz="2200" b="1" u="none" strike="noStrike" dirty="0">
                          <a:effectLst/>
                        </a:rPr>
                        <a:t>3</a:t>
                      </a:r>
                      <a:r>
                        <a:rPr lang="ja-JP" altLang="en-US" sz="2200" b="1" u="none" strike="noStrike" dirty="0">
                          <a:effectLst/>
                        </a:rPr>
                        <a:t>割は増やしたい。絶対増やすべきです。女性会員を増やすことに賛成です「女も同じく人である」与謝野晶子。勿論、理想は半々だと思います。</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〇〇〇〇〇〇〇〇〇〇〇〇〇〇〇〇〇〇〇〇〇〇〇〇〇〇〇〇〇〇〇〇〇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315199062"/>
                  </a:ext>
                </a:extLst>
              </a:tr>
              <a:tr h="1296730">
                <a:tc>
                  <a:txBody>
                    <a:bodyPr/>
                    <a:lstStyle/>
                    <a:p>
                      <a:pPr algn="ctr" fontAlgn="ctr"/>
                      <a:r>
                        <a:rPr lang="en-US" altLang="ja-JP" sz="2400" b="1" u="none" strike="noStrike">
                          <a:effectLst/>
                        </a:rPr>
                        <a:t>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少しづつでも増やすべきだと思いますが、会社での役員比率を鑑みれば世界水準にはほど遠いと思います。仕方ない。未だ入会したばかりでよくわかりませんが、日本の社会構造上仕方ないのかと思います。世界水準と同等とは考えませんが、女性会員を増員することで男女の理解が深まるとよいと思います。</a:t>
                      </a:r>
                      <a:r>
                        <a:rPr lang="ja-JP" altLang="en-US" sz="2200" b="1" u="none" strike="noStrike" dirty="0">
                          <a:effectLst/>
                          <a:highlight>
                            <a:srgbClr val="FFFF00"/>
                          </a:highlight>
                        </a:rPr>
                        <a:t>世界水準までとは思いませんが増えることが望ましい</a:t>
                      </a:r>
                      <a:r>
                        <a:rPr lang="ja-JP" altLang="en-US" sz="2200" b="1" u="none" strike="noStrike" dirty="0">
                          <a:effectLst/>
                        </a:rPr>
                        <a:t>。</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〇〇〇〇〇〇〇〇〇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698633412"/>
                  </a:ext>
                </a:extLst>
              </a:tr>
              <a:tr h="864487">
                <a:tc>
                  <a:txBody>
                    <a:bodyPr/>
                    <a:lstStyle/>
                    <a:p>
                      <a:pPr algn="ctr" fontAlgn="ctr"/>
                      <a:r>
                        <a:rPr lang="en-US" altLang="ja-JP" sz="2400" b="1" u="none" strike="noStrike">
                          <a:effectLst/>
                        </a:rPr>
                        <a:t>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女性とか男性とかより、ロータリーに興味を持ってもらえるほうが良いと思う。女性が増えると華やか。</a:t>
                      </a:r>
                      <a:r>
                        <a:rPr lang="ja-JP" altLang="en-US" sz="2200" b="1" u="none" strike="noStrike" dirty="0">
                          <a:effectLst/>
                          <a:highlight>
                            <a:srgbClr val="FFFF00"/>
                          </a:highlight>
                        </a:rPr>
                        <a:t>男女の区別なく</a:t>
                      </a:r>
                      <a:r>
                        <a:rPr lang="ja-JP" altLang="en-US" sz="2200" b="1" u="none" strike="noStrike" dirty="0">
                          <a:effectLst/>
                        </a:rPr>
                        <a:t>同志と仲間に。</a:t>
                      </a:r>
                      <a:r>
                        <a:rPr lang="ja-JP" altLang="en-US" sz="2200" b="1" u="none" strike="noStrike" dirty="0">
                          <a:effectLst/>
                          <a:highlight>
                            <a:srgbClr val="FFFF00"/>
                          </a:highlight>
                        </a:rPr>
                        <a:t>人柄人間性重視</a:t>
                      </a:r>
                      <a:r>
                        <a:rPr lang="ja-JP" altLang="en-US" sz="2200" b="1" u="none" strike="noStrike" dirty="0">
                          <a:effectLst/>
                        </a:rPr>
                        <a:t>。</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〇〇〇〇〇〇〇〇〇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290448603"/>
                  </a:ext>
                </a:extLst>
              </a:tr>
              <a:tr h="713202">
                <a:tc>
                  <a:txBody>
                    <a:bodyPr/>
                    <a:lstStyle/>
                    <a:p>
                      <a:pPr algn="ctr" fontAlgn="ctr"/>
                      <a:r>
                        <a:rPr lang="en-US" altLang="ja-JP" sz="2400" b="1" u="none" strike="noStrike">
                          <a:effectLst/>
                        </a:rPr>
                        <a:t>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成り行きでよい</a:t>
                      </a:r>
                      <a:r>
                        <a:rPr lang="ja-JP" altLang="en-US" sz="2200" b="1" u="none" strike="noStrike" dirty="0">
                          <a:effectLst/>
                        </a:rPr>
                        <a:t>と思う。自然の流れでよい。現時点では無理をして増やさなくてよい。増えるとよいと思うが。無理のない程度に増やせたら。</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273241554"/>
                  </a:ext>
                </a:extLst>
              </a:tr>
              <a:tr h="540304">
                <a:tc>
                  <a:txBody>
                    <a:bodyPr/>
                    <a:lstStyle/>
                    <a:p>
                      <a:pPr algn="ctr" fontAlgn="ctr"/>
                      <a:r>
                        <a:rPr lang="en-US" altLang="ja-JP" sz="2400" b="1" u="none" strike="noStrike">
                          <a:effectLst/>
                        </a:rPr>
                        <a:t>5</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未回答。わからない</a:t>
                      </a:r>
                      <a:r>
                        <a:rPr lang="ja-JP" altLang="en-US" sz="2200" b="1" u="none" strike="noStrike" dirty="0">
                          <a:effectLst/>
                        </a:rPr>
                        <a:t>。</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82291136"/>
                  </a:ext>
                </a:extLst>
              </a:tr>
              <a:tr h="540304">
                <a:tc>
                  <a:txBody>
                    <a:bodyPr/>
                    <a:lstStyle/>
                    <a:p>
                      <a:pPr algn="ctr" fontAlgn="ctr"/>
                      <a:r>
                        <a:rPr lang="en-US" altLang="ja-JP" sz="2400" b="1" u="none" strike="noStrike">
                          <a:effectLst/>
                        </a:rPr>
                        <a:t>6</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どちらでもない。</a:t>
                      </a:r>
                      <a:r>
                        <a:rPr lang="ja-JP" altLang="en-US" sz="2200" b="1" u="none" strike="noStrike" dirty="0">
                          <a:effectLst/>
                          <a:highlight>
                            <a:srgbClr val="FFFF00"/>
                          </a:highlight>
                        </a:rPr>
                        <a:t>男女比率にこだわらない</a:t>
                      </a:r>
                      <a:r>
                        <a:rPr lang="ja-JP" altLang="en-US" sz="2200" b="1" u="none" strike="noStrike" dirty="0">
                          <a:effectLst/>
                        </a:rPr>
                        <a:t>。特に感じない。</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dirty="0">
                          <a:effectLst/>
                        </a:rPr>
                        <a:t>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617723916"/>
                  </a:ext>
                </a:extLst>
              </a:tr>
            </a:tbl>
          </a:graphicData>
        </a:graphic>
      </p:graphicFrame>
    </p:spTree>
    <p:extLst>
      <p:ext uri="{BB962C8B-B14F-4D97-AF65-F5344CB8AC3E}">
        <p14:creationId xmlns:p14="http://schemas.microsoft.com/office/powerpoint/2010/main" val="3466452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9DA590-4B29-665B-6CB7-3E2633A1A2FF}"/>
              </a:ext>
            </a:extLst>
          </p:cNvPr>
          <p:cNvSpPr>
            <a:spLocks noGrp="1"/>
          </p:cNvSpPr>
          <p:nvPr>
            <p:ph type="title"/>
          </p:nvPr>
        </p:nvSpPr>
        <p:spPr>
          <a:xfrm>
            <a:off x="0" y="0"/>
            <a:ext cx="12589042"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⑥－</a:t>
            </a: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ー</a:t>
            </a: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日本のロータリーの女性会員数を世界水準まで増やすべきだと思いますか？</a:t>
            </a:r>
            <a:r>
              <a:rPr lang="ja-JP" altLang="en-US" sz="2400" dirty="0">
                <a:highlight>
                  <a:srgbClr val="00FFFF"/>
                </a:highlight>
              </a:rPr>
              <a:t> </a:t>
            </a:r>
            <a:endParaRPr kumimoji="1" lang="ja-JP" altLang="en-US" sz="2400" dirty="0">
              <a:highlight>
                <a:srgbClr val="00FFFF"/>
              </a:highlight>
            </a:endParaRPr>
          </a:p>
        </p:txBody>
      </p:sp>
      <p:graphicFrame>
        <p:nvGraphicFramePr>
          <p:cNvPr id="7" name="コンテンツ プレースホルダー 6">
            <a:extLst>
              <a:ext uri="{FF2B5EF4-FFF2-40B4-BE49-F238E27FC236}">
                <a16:creationId xmlns:a16="http://schemas.microsoft.com/office/drawing/2014/main" id="{85850638-4B27-6256-4D5C-C372E5CF493D}"/>
              </a:ext>
            </a:extLst>
          </p:cNvPr>
          <p:cNvGraphicFramePr>
            <a:graphicFrameLocks noGrp="1"/>
          </p:cNvGraphicFramePr>
          <p:nvPr>
            <p:ph idx="1"/>
            <p:extLst>
              <p:ext uri="{D42A27DB-BD31-4B8C-83A1-F6EECF244321}">
                <p14:modId xmlns:p14="http://schemas.microsoft.com/office/powerpoint/2010/main" val="3798969614"/>
              </p:ext>
            </p:extLst>
          </p:nvPr>
        </p:nvGraphicFramePr>
        <p:xfrm>
          <a:off x="405063" y="1065046"/>
          <a:ext cx="11381873" cy="5506375"/>
        </p:xfrm>
        <a:graphic>
          <a:graphicData uri="http://schemas.openxmlformats.org/drawingml/2006/table">
            <a:tbl>
              <a:tblPr>
                <a:tableStyleId>{5C22544A-7EE6-4342-B048-85BDC9FD1C3A}</a:tableStyleId>
              </a:tblPr>
              <a:tblGrid>
                <a:gridCol w="408851">
                  <a:extLst>
                    <a:ext uri="{9D8B030D-6E8A-4147-A177-3AD203B41FA5}">
                      <a16:colId xmlns:a16="http://schemas.microsoft.com/office/drawing/2014/main" val="2349735091"/>
                    </a:ext>
                  </a:extLst>
                </a:gridCol>
                <a:gridCol w="10612075">
                  <a:extLst>
                    <a:ext uri="{9D8B030D-6E8A-4147-A177-3AD203B41FA5}">
                      <a16:colId xmlns:a16="http://schemas.microsoft.com/office/drawing/2014/main" val="33484824"/>
                    </a:ext>
                  </a:extLst>
                </a:gridCol>
                <a:gridCol w="360947">
                  <a:extLst>
                    <a:ext uri="{9D8B030D-6E8A-4147-A177-3AD203B41FA5}">
                      <a16:colId xmlns:a16="http://schemas.microsoft.com/office/drawing/2014/main" val="2969771613"/>
                    </a:ext>
                  </a:extLst>
                </a:gridCol>
              </a:tblGrid>
              <a:tr h="1093954">
                <a:tc>
                  <a:txBody>
                    <a:bodyPr/>
                    <a:lstStyle/>
                    <a:p>
                      <a:pPr algn="ctr" fontAlgn="ctr"/>
                      <a:r>
                        <a:rPr lang="en-US" altLang="ja-JP" sz="2200" b="1" u="none" strike="noStrike">
                          <a:effectLst/>
                        </a:rPr>
                        <a:t>6</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増やす」というより「増える」環境を整えること、その結果として女性会員比率が上がることが必要。これはロータリーのことだけではなく、日本全体の課題であり、今もなお女性の社会進出・活躍を妨げる仕組みが多すぎると感じる。</a:t>
                      </a:r>
                      <a:r>
                        <a:rPr lang="ja-JP" altLang="en-US" sz="2200" b="1" u="none" strike="noStrike" dirty="0">
                          <a:effectLst/>
                          <a:highlight>
                            <a:srgbClr val="FFFF00"/>
                          </a:highlight>
                        </a:rPr>
                        <a:t>女性参加型に閉鎖的</a:t>
                      </a:r>
                      <a:r>
                        <a:rPr lang="ja-JP" altLang="en-US" sz="2200" b="1" u="none" strike="noStrike" dirty="0">
                          <a:effectLst/>
                        </a:rPr>
                        <a:t>であると思う。</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417084928"/>
                  </a:ext>
                </a:extLst>
              </a:tr>
              <a:tr h="1339536">
                <a:tc>
                  <a:txBody>
                    <a:bodyPr/>
                    <a:lstStyle/>
                    <a:p>
                      <a:pPr algn="ctr" fontAlgn="ctr"/>
                      <a:r>
                        <a:rPr lang="en-US" altLang="ja-JP" sz="2200" b="1" u="none" strike="noStrike">
                          <a:effectLst/>
                        </a:rPr>
                        <a:t>8</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昨今の各社取締役数や政治家女性比率をみても同様ですが、</a:t>
                      </a:r>
                      <a:r>
                        <a:rPr lang="ja-JP" altLang="en-US" sz="2200" b="1" u="none" strike="noStrike" dirty="0">
                          <a:effectLst/>
                          <a:highlight>
                            <a:srgbClr val="FFFF00"/>
                          </a:highlight>
                        </a:rPr>
                        <a:t>無理やり増やす必要はない</a:t>
                      </a:r>
                      <a:r>
                        <a:rPr lang="ja-JP" altLang="en-US" sz="2200" b="1" u="none" strike="noStrike" dirty="0">
                          <a:effectLst/>
                        </a:rPr>
                        <a:t>と思います。自然に増えることが良いと思っています。女性の比率を増やすために無暗に会員を増やすのではなく、ロータリアンとしてふさわしい人であれば性別にかかわらず入会をお勧めすることや、リーダーとして登用することも大切だと思います。</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79983539"/>
                  </a:ext>
                </a:extLst>
              </a:tr>
              <a:tr h="558140">
                <a:tc>
                  <a:txBody>
                    <a:bodyPr/>
                    <a:lstStyle/>
                    <a:p>
                      <a:pPr algn="ctr" fontAlgn="ctr"/>
                      <a:r>
                        <a:rPr lang="en-US" altLang="ja-JP" sz="2200" b="1" u="none" strike="noStrike">
                          <a:effectLst/>
                        </a:rPr>
                        <a:t>8</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日本でも今女性の社会進出を推進しているので、</a:t>
                      </a:r>
                      <a:r>
                        <a:rPr lang="ja-JP" altLang="en-US" sz="2200" b="1" u="none" strike="noStrike" dirty="0">
                          <a:effectLst/>
                          <a:highlight>
                            <a:srgbClr val="FFFF00"/>
                          </a:highlight>
                        </a:rPr>
                        <a:t>今後は会員になる方が増えてくる</a:t>
                      </a:r>
                      <a:r>
                        <a:rPr lang="ja-JP" altLang="en-US" sz="2200" b="1" u="none" strike="noStrike" dirty="0">
                          <a:effectLst/>
                        </a:rPr>
                        <a:t>ように感じます。</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05571415"/>
                  </a:ext>
                </a:extLst>
              </a:tr>
              <a:tr h="808186">
                <a:tc>
                  <a:txBody>
                    <a:bodyPr/>
                    <a:lstStyle/>
                    <a:p>
                      <a:pPr algn="ctr" fontAlgn="ctr"/>
                      <a:r>
                        <a:rPr lang="en-US" altLang="ja-JP" sz="2200" b="1" u="none" strike="noStrike">
                          <a:effectLst/>
                        </a:rPr>
                        <a:t>8</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世界水準と並べば理想ですが、そのための消込的な推進は良くない。入りたいと思える組織づくり、</a:t>
                      </a:r>
                      <a:r>
                        <a:rPr lang="ja-JP" altLang="en-US" sz="2200" b="1" u="none" strike="noStrike" dirty="0">
                          <a:effectLst/>
                          <a:highlight>
                            <a:srgbClr val="FFFF00"/>
                          </a:highlight>
                        </a:rPr>
                        <a:t>受け入れ体制が必要</a:t>
                      </a:r>
                      <a:r>
                        <a:rPr lang="ja-JP" altLang="en-US" sz="2200" b="1" u="none" strike="noStrike" dirty="0">
                          <a:effectLst/>
                        </a:rPr>
                        <a:t>。</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753738557"/>
                  </a:ext>
                </a:extLst>
              </a:tr>
              <a:tr h="558140">
                <a:tc>
                  <a:txBody>
                    <a:bodyPr/>
                    <a:lstStyle/>
                    <a:p>
                      <a:pPr algn="ctr" fontAlgn="ctr"/>
                      <a:r>
                        <a:rPr lang="en-US" altLang="ja-JP" sz="2200" b="1" u="none" strike="noStrike">
                          <a:effectLst/>
                        </a:rPr>
                        <a:t>8</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増えることは理想だが、</a:t>
                      </a:r>
                      <a:r>
                        <a:rPr lang="ja-JP" altLang="en-US" sz="2200" b="1" u="none" strike="noStrike" dirty="0">
                          <a:effectLst/>
                          <a:highlight>
                            <a:srgbClr val="FFFF00"/>
                          </a:highlight>
                        </a:rPr>
                        <a:t>誘える人材がなかなか周りにはいない</a:t>
                      </a:r>
                      <a:r>
                        <a:rPr lang="ja-JP" altLang="en-US" sz="2200" b="1" u="none" strike="noStrike" dirty="0">
                          <a:effectLst/>
                        </a:rPr>
                        <a:t>。</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276368618"/>
                  </a:ext>
                </a:extLst>
              </a:tr>
              <a:tr h="960001">
                <a:tc>
                  <a:txBody>
                    <a:bodyPr/>
                    <a:lstStyle/>
                    <a:p>
                      <a:pPr algn="ctr" fontAlgn="ctr"/>
                      <a:r>
                        <a:rPr lang="en-US" altLang="ja-JP" sz="2200" b="1" u="none" strike="noStrike">
                          <a:effectLst/>
                        </a:rPr>
                        <a:t>8</a:t>
                      </a:r>
                      <a:endParaRPr lang="en-US" altLang="ja-JP" sz="2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ジェンダーレス社会の中では、そもそも</a:t>
                      </a:r>
                      <a:r>
                        <a:rPr lang="ja-JP" altLang="en-US" sz="2200" b="1" u="none" strike="noStrike" dirty="0">
                          <a:effectLst/>
                          <a:highlight>
                            <a:srgbClr val="FFFF00"/>
                          </a:highlight>
                        </a:rPr>
                        <a:t>女性が少ないとか意識する必要が無い</a:t>
                      </a:r>
                      <a:r>
                        <a:rPr lang="ja-JP" altLang="en-US" sz="2200" b="1" u="none" strike="noStrike" dirty="0">
                          <a:effectLst/>
                        </a:rPr>
                        <a:t>かと考えます。人数を増やすというより女性だから活動しにくいのであれば、そこを改善することが良いと思います。そうすれば自然に女性も増えるのではないでしょうか。</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22802717"/>
                  </a:ext>
                </a:extLst>
              </a:tr>
            </a:tbl>
          </a:graphicData>
        </a:graphic>
      </p:graphicFrame>
    </p:spTree>
    <p:extLst>
      <p:ext uri="{BB962C8B-B14F-4D97-AF65-F5344CB8AC3E}">
        <p14:creationId xmlns:p14="http://schemas.microsoft.com/office/powerpoint/2010/main" val="15757202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FA8312-CCD4-BF48-E9D3-087E256FB817}"/>
              </a:ext>
            </a:extLst>
          </p:cNvPr>
          <p:cNvSpPr>
            <a:spLocks noGrp="1"/>
          </p:cNvSpPr>
          <p:nvPr>
            <p:ph type="title"/>
          </p:nvPr>
        </p:nvSpPr>
        <p:spPr>
          <a:xfrm>
            <a:off x="88233" y="18255"/>
            <a:ext cx="12103767" cy="1325563"/>
          </a:xfrm>
        </p:spPr>
        <p:txBody>
          <a:bodyPr>
            <a:normAutofit/>
          </a:bodyPr>
          <a:lstStyle/>
          <a:p>
            <a:r>
              <a:rPr kumimoji="1" lang="ja-JP" altLang="en-US" sz="2400" b="1" dirty="0"/>
              <a:t>⑥－</a:t>
            </a:r>
            <a:r>
              <a:rPr kumimoji="1" lang="en-US" altLang="ja-JP" sz="2400" b="1" dirty="0"/>
              <a:t>2</a:t>
            </a:r>
            <a:r>
              <a:rPr kumimoji="1" lang="ja-JP" altLang="en-US" sz="2400" b="1" dirty="0"/>
              <a:t>　</a:t>
            </a:r>
            <a:r>
              <a:rPr kumimoji="1" lang="ja-JP" altLang="en-US" sz="2400" b="1" dirty="0">
                <a:highlight>
                  <a:srgbClr val="00FFFF"/>
                </a:highlight>
              </a:rPr>
              <a:t>日本のロータリーの女性会員数を世界水準まで増やすべきではないと思いますか？</a:t>
            </a:r>
          </a:p>
        </p:txBody>
      </p:sp>
      <p:graphicFrame>
        <p:nvGraphicFramePr>
          <p:cNvPr id="4" name="コンテンツ プレースホルダー 3">
            <a:extLst>
              <a:ext uri="{FF2B5EF4-FFF2-40B4-BE49-F238E27FC236}">
                <a16:creationId xmlns:a16="http://schemas.microsoft.com/office/drawing/2014/main" id="{F335C66A-3071-9A10-D037-2DD59D6B7670}"/>
              </a:ext>
            </a:extLst>
          </p:cNvPr>
          <p:cNvGraphicFramePr>
            <a:graphicFrameLocks noGrp="1"/>
          </p:cNvGraphicFramePr>
          <p:nvPr>
            <p:ph idx="1"/>
            <p:extLst>
              <p:ext uri="{D42A27DB-BD31-4B8C-83A1-F6EECF244321}">
                <p14:modId xmlns:p14="http://schemas.microsoft.com/office/powerpoint/2010/main" val="3317682604"/>
              </p:ext>
            </p:extLst>
          </p:nvPr>
        </p:nvGraphicFramePr>
        <p:xfrm>
          <a:off x="525378" y="1343818"/>
          <a:ext cx="11141243" cy="5032920"/>
        </p:xfrm>
        <a:graphic>
          <a:graphicData uri="http://schemas.openxmlformats.org/drawingml/2006/table">
            <a:tbl>
              <a:tblPr>
                <a:tableStyleId>{5C22544A-7EE6-4342-B048-85BDC9FD1C3A}</a:tableStyleId>
              </a:tblPr>
              <a:tblGrid>
                <a:gridCol w="400207">
                  <a:extLst>
                    <a:ext uri="{9D8B030D-6E8A-4147-A177-3AD203B41FA5}">
                      <a16:colId xmlns:a16="http://schemas.microsoft.com/office/drawing/2014/main" val="1079714385"/>
                    </a:ext>
                  </a:extLst>
                </a:gridCol>
                <a:gridCol w="10335973">
                  <a:extLst>
                    <a:ext uri="{9D8B030D-6E8A-4147-A177-3AD203B41FA5}">
                      <a16:colId xmlns:a16="http://schemas.microsoft.com/office/drawing/2014/main" val="1448607194"/>
                    </a:ext>
                  </a:extLst>
                </a:gridCol>
                <a:gridCol w="405063">
                  <a:extLst>
                    <a:ext uri="{9D8B030D-6E8A-4147-A177-3AD203B41FA5}">
                      <a16:colId xmlns:a16="http://schemas.microsoft.com/office/drawing/2014/main" val="3065551995"/>
                    </a:ext>
                  </a:extLst>
                </a:gridCol>
              </a:tblGrid>
              <a:tr h="1258230">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世界水準まで増やさなくても良いと思う。今の日本では男性と同じように活動するのは時間的、社会的に難しい。日本の文化生活スタイル社会構造が徐々に変わってきているので、徐々に増えてくる。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〇〇〇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837504696"/>
                  </a:ext>
                </a:extLst>
              </a:tr>
              <a:tr h="1258230">
                <a:tc>
                  <a:txBody>
                    <a:bodyPr/>
                    <a:lstStyle/>
                    <a:p>
                      <a:pPr algn="ctr" fontAlgn="ctr"/>
                      <a:r>
                        <a:rPr lang="en-US" altLang="ja-JP" sz="2400" b="1" u="none" strike="noStrike">
                          <a:effectLst/>
                        </a:rPr>
                        <a:t>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こだわる必要はない。</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356790378"/>
                  </a:ext>
                </a:extLst>
              </a:tr>
              <a:tr h="1258230">
                <a:tc>
                  <a:txBody>
                    <a:bodyPr/>
                    <a:lstStyle/>
                    <a:p>
                      <a:pPr algn="ctr" fontAlgn="ctr"/>
                      <a:r>
                        <a:rPr lang="en-US" altLang="ja-JP" sz="2400" b="1" u="none" strike="noStrike">
                          <a:effectLst/>
                        </a:rPr>
                        <a:t>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そうではないと思う。女性は女性ならではの仕事（主婦）など専念すべき。</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757799334"/>
                  </a:ext>
                </a:extLst>
              </a:tr>
              <a:tr h="1258230">
                <a:tc>
                  <a:txBody>
                    <a:bodyPr/>
                    <a:lstStyle/>
                    <a:p>
                      <a:pPr algn="ctr" fontAlgn="ctr"/>
                      <a:r>
                        <a:rPr lang="en-US" altLang="ja-JP" sz="2400" b="1" u="none" strike="noStrike">
                          <a:effectLst/>
                        </a:rPr>
                        <a:t>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女性の経営者自体が少ないので、あまり気にしなくてよいと思う。</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03397271"/>
                  </a:ext>
                </a:extLst>
              </a:tr>
            </a:tbl>
          </a:graphicData>
        </a:graphic>
      </p:graphicFrame>
    </p:spTree>
    <p:extLst>
      <p:ext uri="{BB962C8B-B14F-4D97-AF65-F5344CB8AC3E}">
        <p14:creationId xmlns:p14="http://schemas.microsoft.com/office/powerpoint/2010/main" val="16989660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618C3D-A6E3-3E11-8E0E-73C7627FADBA}"/>
              </a:ext>
            </a:extLst>
          </p:cNvPr>
          <p:cNvSpPr>
            <a:spLocks noGrp="1"/>
          </p:cNvSpPr>
          <p:nvPr>
            <p:ph type="title"/>
          </p:nvPr>
        </p:nvSpPr>
        <p:spPr>
          <a:xfrm>
            <a:off x="838200" y="-188328"/>
            <a:ext cx="10515600" cy="1325563"/>
          </a:xfrm>
        </p:spPr>
        <p:txBody>
          <a:bodyPr>
            <a:normAutofit/>
          </a:bodyPr>
          <a:lstStyle/>
          <a:p>
            <a:r>
              <a:rPr lang="ja-JP" altLang="en-US" sz="2800" b="1" i="0" u="none" strike="noStrike" dirty="0">
                <a:solidFill>
                  <a:srgbClr val="000000"/>
                </a:solidFill>
                <a:effectLst/>
                <a:latin typeface="游ゴシック" panose="020B0400000000000000" pitchFamily="50" charset="-128"/>
                <a:ea typeface="游ゴシック" panose="020B0400000000000000" pitchFamily="50" charset="-128"/>
              </a:rPr>
              <a:t>⑦－</a:t>
            </a:r>
            <a:r>
              <a:rPr lang="en-US" altLang="ja-JP" sz="2800" b="1"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2800" b="1"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28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友人知人をロータリーに勧めたいか。又その理由。</a:t>
            </a:r>
            <a:r>
              <a:rPr lang="ja-JP" altLang="en-US" sz="2800" dirty="0">
                <a:highlight>
                  <a:srgbClr val="00FFFF"/>
                </a:highlight>
              </a:rPr>
              <a:t> </a:t>
            </a:r>
            <a:endParaRPr kumimoji="1" lang="ja-JP" altLang="en-US" sz="2800" dirty="0">
              <a:highlight>
                <a:srgbClr val="00FFFF"/>
              </a:highlight>
            </a:endParaRPr>
          </a:p>
        </p:txBody>
      </p:sp>
      <p:graphicFrame>
        <p:nvGraphicFramePr>
          <p:cNvPr id="4" name="コンテンツ プレースホルダー 3">
            <a:extLst>
              <a:ext uri="{FF2B5EF4-FFF2-40B4-BE49-F238E27FC236}">
                <a16:creationId xmlns:a16="http://schemas.microsoft.com/office/drawing/2014/main" id="{D6294E41-DAA3-5FCB-D259-76A19091C2A3}"/>
              </a:ext>
            </a:extLst>
          </p:cNvPr>
          <p:cNvGraphicFramePr>
            <a:graphicFrameLocks noGrp="1"/>
          </p:cNvGraphicFramePr>
          <p:nvPr>
            <p:ph idx="1"/>
            <p:extLst>
              <p:ext uri="{D42A27DB-BD31-4B8C-83A1-F6EECF244321}">
                <p14:modId xmlns:p14="http://schemas.microsoft.com/office/powerpoint/2010/main" val="1209600207"/>
              </p:ext>
            </p:extLst>
          </p:nvPr>
        </p:nvGraphicFramePr>
        <p:xfrm>
          <a:off x="525379" y="699592"/>
          <a:ext cx="11141242" cy="6158408"/>
        </p:xfrm>
        <a:graphic>
          <a:graphicData uri="http://schemas.openxmlformats.org/drawingml/2006/table">
            <a:tbl>
              <a:tblPr>
                <a:tableStyleId>{5C22544A-7EE6-4342-B048-85BDC9FD1C3A}</a:tableStyleId>
              </a:tblPr>
              <a:tblGrid>
                <a:gridCol w="400207">
                  <a:extLst>
                    <a:ext uri="{9D8B030D-6E8A-4147-A177-3AD203B41FA5}">
                      <a16:colId xmlns:a16="http://schemas.microsoft.com/office/drawing/2014/main" val="1828846198"/>
                    </a:ext>
                  </a:extLst>
                </a:gridCol>
                <a:gridCol w="9874760">
                  <a:extLst>
                    <a:ext uri="{9D8B030D-6E8A-4147-A177-3AD203B41FA5}">
                      <a16:colId xmlns:a16="http://schemas.microsoft.com/office/drawing/2014/main" val="725137343"/>
                    </a:ext>
                  </a:extLst>
                </a:gridCol>
                <a:gridCol w="866275">
                  <a:extLst>
                    <a:ext uri="{9D8B030D-6E8A-4147-A177-3AD203B41FA5}">
                      <a16:colId xmlns:a16="http://schemas.microsoft.com/office/drawing/2014/main" val="2423891364"/>
                    </a:ext>
                  </a:extLst>
                </a:gridCol>
              </a:tblGrid>
              <a:tr h="1493649">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興味がある人があれば勧めたい。</a:t>
                      </a:r>
                      <a:r>
                        <a:rPr lang="ja-JP" altLang="en-US" sz="2400" b="1" u="none" strike="noStrike" dirty="0">
                          <a:effectLst/>
                          <a:highlight>
                            <a:srgbClr val="FFFF00"/>
                          </a:highlight>
                        </a:rPr>
                        <a:t>人とのつながりが増える</a:t>
                      </a:r>
                      <a:r>
                        <a:rPr lang="ja-JP" altLang="en-US" sz="2400" b="1" u="none" strike="noStrike" dirty="0">
                          <a:effectLst/>
                        </a:rPr>
                        <a:t>ので。大人になって</a:t>
                      </a:r>
                      <a:r>
                        <a:rPr lang="ja-JP" altLang="en-US" sz="2400" b="1" u="none" strike="noStrike" dirty="0">
                          <a:effectLst/>
                          <a:highlight>
                            <a:srgbClr val="FFFF00"/>
                          </a:highlight>
                        </a:rPr>
                        <a:t>友達が出来る</a:t>
                      </a:r>
                      <a:r>
                        <a:rPr lang="ja-JP" altLang="en-US" sz="2400" b="1" u="none" strike="noStrike" dirty="0">
                          <a:effectLst/>
                        </a:rPr>
                        <a:t>体験ができる。</a:t>
                      </a:r>
                      <a:r>
                        <a:rPr lang="ja-JP" altLang="en-US" sz="2400" b="1" u="none" strike="noStrike" dirty="0">
                          <a:effectLst/>
                          <a:highlight>
                            <a:srgbClr val="FFFF00"/>
                          </a:highlight>
                        </a:rPr>
                        <a:t>友情信頼が深められる</a:t>
                      </a:r>
                      <a:r>
                        <a:rPr lang="ja-JP" altLang="en-US" sz="2400" b="1" u="none" strike="noStrike" dirty="0">
                          <a:effectLst/>
                        </a:rPr>
                        <a:t>。</a:t>
                      </a:r>
                      <a:r>
                        <a:rPr lang="en-US" altLang="ja-JP" sz="2400" b="1" u="none" strike="noStrike" dirty="0">
                          <a:effectLst/>
                        </a:rPr>
                        <a:t>Service</a:t>
                      </a:r>
                      <a:r>
                        <a:rPr lang="ja-JP" altLang="en-US" sz="2400" b="1" u="none" strike="noStrike" dirty="0">
                          <a:effectLst/>
                        </a:rPr>
                        <a:t>精神がはぐくまれる。様々な方からの学び。仕事では交流できない</a:t>
                      </a:r>
                      <a:r>
                        <a:rPr lang="ja-JP" altLang="en-US" sz="2400" b="1" u="none" strike="noStrike" dirty="0">
                          <a:effectLst/>
                          <a:highlight>
                            <a:srgbClr val="FFFF00"/>
                          </a:highlight>
                        </a:rPr>
                        <a:t>異業種交流</a:t>
                      </a:r>
                      <a:r>
                        <a:rPr lang="ja-JP" altLang="en-US" sz="2400" b="1" u="none" strike="noStrike" dirty="0">
                          <a:effectLst/>
                        </a:rPr>
                        <a:t>ができる。多角的に観ることを学べる（地域で活躍している経営者と話すことができる）出来ない経験が出来る。普段とは違う学びがある。公私ともに、長く付き合える人間関係構築。</a:t>
                      </a:r>
                      <a:r>
                        <a:rPr lang="ja-JP" altLang="en-US" sz="2400" b="1" u="none" strike="noStrike" dirty="0">
                          <a:effectLst/>
                          <a:highlight>
                            <a:srgbClr val="FFFF00"/>
                          </a:highlight>
                        </a:rPr>
                        <a:t>世界の現状を知る</a:t>
                      </a:r>
                      <a:r>
                        <a:rPr lang="ja-JP" altLang="en-US" sz="2400" b="1" u="none" strike="noStrike" dirty="0">
                          <a:effectLst/>
                        </a:rPr>
                        <a:t>ことが出来て仲間が増える。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〇〇〇〇〇〇〇〇〇〇〇〇〇〇〇〇〇〇〇〇〇〇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202711369"/>
                  </a:ext>
                </a:extLst>
              </a:tr>
              <a:tr h="574481">
                <a:tc>
                  <a:txBody>
                    <a:bodyPr/>
                    <a:lstStyle/>
                    <a:p>
                      <a:pPr algn="ctr" fontAlgn="ctr"/>
                      <a:r>
                        <a:rPr lang="en-US" altLang="ja-JP" sz="2400" b="1" u="none" strike="noStrike">
                          <a:effectLst/>
                        </a:rPr>
                        <a:t>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未回答</a:t>
                      </a:r>
                      <a:endParaRPr lang="ja-JP" altLang="en-US" sz="2400" b="1" i="0" u="none" strike="noStrike" dirty="0">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〇〇〇〇〇〇〇〇〇〇〇〇〇〇〇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767324383"/>
                  </a:ext>
                </a:extLst>
              </a:tr>
              <a:tr h="1125983">
                <a:tc>
                  <a:txBody>
                    <a:bodyPr/>
                    <a:lstStyle/>
                    <a:p>
                      <a:pPr algn="ctr" fontAlgn="ctr"/>
                      <a:r>
                        <a:rPr lang="en-US" altLang="ja-JP" sz="2400" b="1" u="none" strike="noStrike">
                          <a:effectLst/>
                        </a:rPr>
                        <a:t>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一人でも会員が増えればロータリー活動も楽しく、地域社会貢献にも役立つ。楽しいから。今までにない</a:t>
                      </a:r>
                      <a:r>
                        <a:rPr lang="ja-JP" altLang="en-US" sz="2400" b="1" u="none" strike="noStrike" dirty="0">
                          <a:effectLst/>
                          <a:highlight>
                            <a:srgbClr val="FFFF00"/>
                          </a:highlight>
                        </a:rPr>
                        <a:t>奉仕活動</a:t>
                      </a:r>
                      <a:r>
                        <a:rPr lang="ja-JP" altLang="en-US" sz="2400" b="1" u="none" strike="noStrike" dirty="0">
                          <a:effectLst/>
                        </a:rPr>
                        <a:t>ができそう。地域に根付いた事業展開の友人には是非進めたい。地域の皆様との交流機会、一人で不可能なことも</a:t>
                      </a:r>
                      <a:r>
                        <a:rPr lang="en-US" altLang="ja-JP" sz="2400" b="1" u="none" strike="noStrike" dirty="0">
                          <a:effectLst/>
                        </a:rPr>
                        <a:t>RC</a:t>
                      </a:r>
                      <a:r>
                        <a:rPr lang="ja-JP" altLang="en-US" sz="2400" b="1" u="none" strike="noStrike" dirty="0">
                          <a:effectLst/>
                        </a:rPr>
                        <a:t>なら大きな地域貢献ができる。ポリオ根絶。</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〇〇〇〇〇〇〇〇〇〇〇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95513025"/>
                  </a:ext>
                </a:extLst>
              </a:tr>
              <a:tr h="574481">
                <a:tc>
                  <a:txBody>
                    <a:bodyPr/>
                    <a:lstStyle/>
                    <a:p>
                      <a:pPr algn="ctr" fontAlgn="ctr"/>
                      <a:r>
                        <a:rPr lang="en-US" altLang="ja-JP" sz="2400" b="1" u="none" strike="noStrike">
                          <a:effectLst/>
                        </a:rPr>
                        <a:t>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積極的に勧めない。</a:t>
                      </a:r>
                      <a:r>
                        <a:rPr lang="ja-JP" altLang="en-US" sz="2400" b="1" u="none" strike="noStrike" dirty="0">
                          <a:effectLst/>
                          <a:highlight>
                            <a:srgbClr val="00FF00"/>
                          </a:highlight>
                        </a:rPr>
                        <a:t>お金と時間がかかるので勧めづらい</a:t>
                      </a:r>
                      <a:r>
                        <a:rPr lang="ja-JP" altLang="en-US" sz="2400" b="1" u="none" strike="noStrike" dirty="0">
                          <a:effectLst/>
                        </a:rPr>
                        <a:t>です。勧めない。</a:t>
                      </a:r>
                      <a:endParaRPr lang="ja-JP" altLang="en-US" sz="2400" b="1"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a:t>
                      </a:r>
                      <a:endParaRPr lang="ja-JP" altLang="en-US" sz="1200" b="1" i="0" u="none" strike="noStrike">
                        <a:solidFill>
                          <a:srgbClr val="FF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092413991"/>
                  </a:ext>
                </a:extLst>
              </a:tr>
              <a:tr h="758315">
                <a:tc>
                  <a:txBody>
                    <a:bodyPr/>
                    <a:lstStyle/>
                    <a:p>
                      <a:pPr algn="ctr" fontAlgn="ctr"/>
                      <a:r>
                        <a:rPr lang="en-US" altLang="ja-JP" sz="2400" b="1" u="none" strike="noStrike">
                          <a:effectLst/>
                        </a:rPr>
                        <a:t>5</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自身もロータリーを通して新たな学びや成長を感じているため、適正な友人や知人がいれば勧めたい。</a:t>
                      </a:r>
                      <a:r>
                        <a:rPr lang="ja-JP" altLang="en-US" sz="2400" b="1" u="none" strike="noStrike" dirty="0">
                          <a:effectLst/>
                          <a:highlight>
                            <a:srgbClr val="FFFF00"/>
                          </a:highlight>
                        </a:rPr>
                        <a:t>経営者にとって居心地の良い場</a:t>
                      </a:r>
                      <a:r>
                        <a:rPr lang="ja-JP" altLang="en-US" sz="2400" b="1" u="none" strike="noStrike" dirty="0">
                          <a:effectLst/>
                        </a:rPr>
                        <a:t>であり学びの場。</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226897779"/>
                  </a:ext>
                </a:extLst>
              </a:tr>
              <a:tr h="574481">
                <a:tc>
                  <a:txBody>
                    <a:bodyPr/>
                    <a:lstStyle/>
                    <a:p>
                      <a:pPr algn="ctr" fontAlgn="ctr"/>
                      <a:r>
                        <a:rPr lang="en-US" altLang="ja-JP" sz="2400" b="1" u="none" strike="noStrike">
                          <a:effectLst/>
                        </a:rPr>
                        <a:t>5</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地域への社会貢献と人とのつながりを通し、</a:t>
                      </a:r>
                      <a:r>
                        <a:rPr lang="ja-JP" altLang="en-US" sz="2400" b="1" u="none" strike="noStrike" dirty="0">
                          <a:effectLst/>
                          <a:highlight>
                            <a:srgbClr val="FFFF00"/>
                          </a:highlight>
                        </a:rPr>
                        <a:t>人生を豊かに</a:t>
                      </a:r>
                      <a:r>
                        <a:rPr lang="ja-JP" altLang="en-US" sz="2400" b="1" u="none" strike="noStrike" dirty="0">
                          <a:effectLst/>
                        </a:rPr>
                        <a:t>設計できる。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dirty="0">
                          <a:effectLst/>
                        </a:rPr>
                        <a:t>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856174814"/>
                  </a:ext>
                </a:extLst>
              </a:tr>
            </a:tbl>
          </a:graphicData>
        </a:graphic>
      </p:graphicFrame>
    </p:spTree>
    <p:extLst>
      <p:ext uri="{BB962C8B-B14F-4D97-AF65-F5344CB8AC3E}">
        <p14:creationId xmlns:p14="http://schemas.microsoft.com/office/powerpoint/2010/main" val="2089333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8111B2AB-A62F-8A18-18BF-7795793BD9A9}"/>
              </a:ext>
            </a:extLst>
          </p:cNvPr>
          <p:cNvGraphicFramePr>
            <a:graphicFrameLocks noGrp="1"/>
          </p:cNvGraphicFramePr>
          <p:nvPr>
            <p:ph idx="1"/>
            <p:extLst>
              <p:ext uri="{D42A27DB-BD31-4B8C-83A1-F6EECF244321}">
                <p14:modId xmlns:p14="http://schemas.microsoft.com/office/powerpoint/2010/main" val="1227706274"/>
              </p:ext>
            </p:extLst>
          </p:nvPr>
        </p:nvGraphicFramePr>
        <p:xfrm>
          <a:off x="597569" y="886894"/>
          <a:ext cx="11000874" cy="5568919"/>
        </p:xfrm>
        <a:graphic>
          <a:graphicData uri="http://schemas.openxmlformats.org/drawingml/2006/table">
            <a:tbl>
              <a:tblPr>
                <a:tableStyleId>{5C22544A-7EE6-4342-B048-85BDC9FD1C3A}</a:tableStyleId>
              </a:tblPr>
              <a:tblGrid>
                <a:gridCol w="395165">
                  <a:extLst>
                    <a:ext uri="{9D8B030D-6E8A-4147-A177-3AD203B41FA5}">
                      <a16:colId xmlns:a16="http://schemas.microsoft.com/office/drawing/2014/main" val="2062766772"/>
                    </a:ext>
                  </a:extLst>
                </a:gridCol>
                <a:gridCol w="10172571">
                  <a:extLst>
                    <a:ext uri="{9D8B030D-6E8A-4147-A177-3AD203B41FA5}">
                      <a16:colId xmlns:a16="http://schemas.microsoft.com/office/drawing/2014/main" val="2990716605"/>
                    </a:ext>
                  </a:extLst>
                </a:gridCol>
                <a:gridCol w="433138">
                  <a:extLst>
                    <a:ext uri="{9D8B030D-6E8A-4147-A177-3AD203B41FA5}">
                      <a16:colId xmlns:a16="http://schemas.microsoft.com/office/drawing/2014/main" val="3137251898"/>
                    </a:ext>
                  </a:extLst>
                </a:gridCol>
              </a:tblGrid>
              <a:tr h="593224">
                <a:tc>
                  <a:txBody>
                    <a:bodyPr/>
                    <a:lstStyle/>
                    <a:p>
                      <a:pPr algn="ctr" fontAlgn="ctr"/>
                      <a:r>
                        <a:rPr lang="en-US" altLang="ja-JP" sz="2400" b="1" u="none" strike="noStrike">
                          <a:effectLst/>
                        </a:rPr>
                        <a:t>5</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勧めたいが友人が県外や市が違う。</a:t>
                      </a:r>
                      <a:r>
                        <a:rPr lang="ja-JP" altLang="en-US" sz="2400" b="1" u="none" strike="noStrike" dirty="0">
                          <a:effectLst/>
                          <a:highlight>
                            <a:srgbClr val="FFFF00"/>
                          </a:highlight>
                        </a:rPr>
                        <a:t>勧めたいが人選が難しい</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040535913"/>
                  </a:ext>
                </a:extLst>
              </a:tr>
              <a:tr h="593224">
                <a:tc>
                  <a:txBody>
                    <a:bodyPr/>
                    <a:lstStyle/>
                    <a:p>
                      <a:pPr algn="ctr" fontAlgn="ct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9525" marR="9525" marT="9525" marB="0" anchor="ctr"/>
                </a:tc>
                <a:tc>
                  <a:txBody>
                    <a:bodyPr/>
                    <a:lstStyle/>
                    <a:p>
                      <a:pPr algn="l" fontAlgn="ctr"/>
                      <a:r>
                        <a:rPr lang="ja-JP" altLang="en-US" sz="2400" b="1" u="none" strike="noStrike" dirty="0">
                          <a:effectLst/>
                          <a:highlight>
                            <a:srgbClr val="FFFF00"/>
                          </a:highlight>
                        </a:rPr>
                        <a:t>その人にとって良いと思った場合</a:t>
                      </a:r>
                      <a:r>
                        <a:rPr lang="ja-JP" altLang="en-US" sz="2400" b="1" u="none" strike="noStrike" dirty="0">
                          <a:effectLst/>
                        </a:rPr>
                        <a:t>に勧めます。ロータリー活動を理解してくれる方。</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037322186"/>
                  </a:ext>
                </a:extLst>
              </a:tr>
              <a:tr h="593224">
                <a:tc>
                  <a:txBody>
                    <a:bodyPr/>
                    <a:lstStyle/>
                    <a:p>
                      <a:pPr algn="ctr" fontAlgn="ctr"/>
                      <a:r>
                        <a:rPr lang="en-US" altLang="ja-JP" sz="2400" b="1" u="none" strike="noStrike">
                          <a:effectLst/>
                        </a:rPr>
                        <a:t>8</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自クラブがとっても</a:t>
                      </a:r>
                      <a:r>
                        <a:rPr lang="ja-JP" altLang="en-US" sz="2400" b="1" u="none" strike="noStrike" dirty="0">
                          <a:effectLst/>
                          <a:highlight>
                            <a:srgbClr val="FFFF00"/>
                          </a:highlight>
                        </a:rPr>
                        <a:t>良いクラブ</a:t>
                      </a:r>
                      <a:r>
                        <a:rPr lang="ja-JP" altLang="en-US" sz="2400" b="1" u="none" strike="noStrike" dirty="0">
                          <a:effectLst/>
                        </a:rPr>
                        <a:t>だから。</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82340724"/>
                  </a:ext>
                </a:extLst>
              </a:tr>
              <a:tr h="593224">
                <a:tc>
                  <a:txBody>
                    <a:bodyPr/>
                    <a:lstStyle/>
                    <a:p>
                      <a:pPr algn="ctr" fontAlgn="ctr"/>
                      <a:r>
                        <a:rPr lang="en-US" altLang="ja-JP" sz="2400" b="1" u="none" strike="noStrike">
                          <a:effectLst/>
                        </a:rPr>
                        <a:t>8</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ロータリークラブの</a:t>
                      </a:r>
                      <a:r>
                        <a:rPr lang="ja-JP" altLang="en-US" sz="2400" b="1" u="none" strike="noStrike" dirty="0">
                          <a:effectLst/>
                          <a:highlight>
                            <a:srgbClr val="FFFF00"/>
                          </a:highlight>
                        </a:rPr>
                        <a:t>価値観を知ってほしい</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492969669"/>
                  </a:ext>
                </a:extLst>
              </a:tr>
              <a:tr h="593224">
                <a:tc>
                  <a:txBody>
                    <a:bodyPr/>
                    <a:lstStyle/>
                    <a:p>
                      <a:pPr algn="ctr" fontAlgn="ctr"/>
                      <a:r>
                        <a:rPr lang="en-US" altLang="ja-JP" sz="2400" b="1" u="none" strike="noStrike">
                          <a:effectLst/>
                        </a:rPr>
                        <a:t>8</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女性が入会することでなあなあの文化を止めたり</a:t>
                      </a:r>
                      <a:r>
                        <a:rPr lang="ja-JP" altLang="en-US" sz="2400" b="1" u="none" strike="noStrike" dirty="0">
                          <a:effectLst/>
                        </a:rPr>
                        <a:t>、きめ細かい地域へのサポート・繋がりが出来ると思うから。</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002504251"/>
                  </a:ext>
                </a:extLst>
              </a:tr>
              <a:tr h="593224">
                <a:tc>
                  <a:txBody>
                    <a:bodyPr/>
                    <a:lstStyle/>
                    <a:p>
                      <a:pPr algn="ctr" fontAlgn="ctr"/>
                      <a:r>
                        <a:rPr lang="en-US" altLang="ja-JP" sz="2400" b="1" u="none" strike="noStrike">
                          <a:effectLst/>
                        </a:rPr>
                        <a:t>8</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もう</a:t>
                      </a:r>
                      <a:r>
                        <a:rPr lang="ja-JP" altLang="en-US" sz="2400" b="1" u="none" strike="noStrike" dirty="0">
                          <a:effectLst/>
                          <a:highlight>
                            <a:srgbClr val="00FF00"/>
                          </a:highlight>
                        </a:rPr>
                        <a:t>少し楽しい例会になったらお誘いしたい</a:t>
                      </a:r>
                      <a:r>
                        <a:rPr lang="ja-JP" altLang="en-US" sz="2400" b="1" u="none" strike="noStrike" dirty="0">
                          <a:effectLst/>
                        </a:rPr>
                        <a:t>です。（笑）</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4380429"/>
                  </a:ext>
                </a:extLst>
              </a:tr>
              <a:tr h="972888">
                <a:tc>
                  <a:txBody>
                    <a:bodyPr/>
                    <a:lstStyle/>
                    <a:p>
                      <a:pPr algn="ctr" fontAlgn="ctr"/>
                      <a:r>
                        <a:rPr lang="en-US" altLang="ja-JP" sz="2400" b="1" u="none" strike="noStrike">
                          <a:effectLst/>
                        </a:rPr>
                        <a:t>8</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その方により、社会貢献・自己スキルアップ・見聞を広める等、</a:t>
                      </a:r>
                      <a:r>
                        <a:rPr lang="ja-JP" altLang="en-US" sz="2400" b="1" u="none" strike="noStrike" dirty="0">
                          <a:effectLst/>
                          <a:highlight>
                            <a:srgbClr val="FFFF00"/>
                          </a:highlight>
                        </a:rPr>
                        <a:t>物心共に豊かになりたいと考える方</a:t>
                      </a:r>
                      <a:r>
                        <a:rPr lang="ja-JP" altLang="en-US" sz="2400" b="1" u="none" strike="noStrike" dirty="0">
                          <a:effectLst/>
                        </a:rPr>
                        <a:t>に勧めたいです。それらを得られると思うからです。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544767976"/>
                  </a:ext>
                </a:extLst>
              </a:tr>
              <a:tr h="593224">
                <a:tc>
                  <a:txBody>
                    <a:bodyPr/>
                    <a:lstStyle/>
                    <a:p>
                      <a:pPr algn="ctr" fontAlgn="ctr"/>
                      <a:r>
                        <a:rPr lang="en-US" altLang="ja-JP" sz="2400" b="1" u="none" strike="noStrike">
                          <a:effectLst/>
                        </a:rPr>
                        <a:t>8</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勧めたいと思います。沢山の知り合いが増え、</a:t>
                      </a:r>
                      <a:r>
                        <a:rPr lang="ja-JP" altLang="en-US" sz="2400" b="1" u="none" strike="noStrike" dirty="0">
                          <a:effectLst/>
                          <a:highlight>
                            <a:srgbClr val="FFFF00"/>
                          </a:highlight>
                        </a:rPr>
                        <a:t>仕事にもプラス</a:t>
                      </a:r>
                      <a:r>
                        <a:rPr lang="ja-JP" altLang="en-US" sz="2400" b="1" u="none" strike="noStrike" dirty="0">
                          <a:effectLst/>
                        </a:rPr>
                        <a:t>になっています。プライベートでも会う方が出来ました。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537074007"/>
                  </a:ext>
                </a:extLst>
              </a:tr>
            </a:tbl>
          </a:graphicData>
        </a:graphic>
      </p:graphicFrame>
      <p:sp>
        <p:nvSpPr>
          <p:cNvPr id="5" name="タイトル 1">
            <a:extLst>
              <a:ext uri="{FF2B5EF4-FFF2-40B4-BE49-F238E27FC236}">
                <a16:creationId xmlns:a16="http://schemas.microsoft.com/office/drawing/2014/main" id="{DB08BC53-EAE7-D50A-9D63-9D02DBE2C994}"/>
              </a:ext>
            </a:extLst>
          </p:cNvPr>
          <p:cNvSpPr>
            <a:spLocks noGrp="1"/>
          </p:cNvSpPr>
          <p:nvPr>
            <p:ph type="title"/>
          </p:nvPr>
        </p:nvSpPr>
        <p:spPr>
          <a:xfrm>
            <a:off x="597569" y="-260517"/>
            <a:ext cx="10515600" cy="1325563"/>
          </a:xfrm>
        </p:spPr>
        <p:txBody>
          <a:bodyPr>
            <a:normAutofit/>
          </a:bodyPr>
          <a:lstStyle/>
          <a:p>
            <a:r>
              <a:rPr lang="ja-JP" altLang="en-US" sz="2800" b="1" i="0" u="none" strike="noStrike" dirty="0">
                <a:solidFill>
                  <a:srgbClr val="000000"/>
                </a:solidFill>
                <a:effectLst/>
                <a:latin typeface="游ゴシック" panose="020B0400000000000000" pitchFamily="50" charset="-128"/>
                <a:ea typeface="游ゴシック" panose="020B0400000000000000" pitchFamily="50" charset="-128"/>
              </a:rPr>
              <a:t>⑦－</a:t>
            </a:r>
            <a:r>
              <a:rPr lang="en-US" altLang="ja-JP" sz="2800" b="1" dirty="0">
                <a:solidFill>
                  <a:srgbClr val="000000"/>
                </a:solidFill>
                <a:latin typeface="游ゴシック" panose="020B0400000000000000" pitchFamily="50" charset="-128"/>
                <a:ea typeface="游ゴシック" panose="020B0400000000000000" pitchFamily="50" charset="-128"/>
              </a:rPr>
              <a:t>2</a:t>
            </a:r>
            <a:r>
              <a:rPr lang="ja-JP" altLang="en-US" sz="2800" b="1"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28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友人知人をロータリーに勧めたいか。又その理由。</a:t>
            </a:r>
            <a:r>
              <a:rPr lang="ja-JP" altLang="en-US" sz="2800" dirty="0">
                <a:highlight>
                  <a:srgbClr val="00FFFF"/>
                </a:highlight>
              </a:rPr>
              <a:t> </a:t>
            </a:r>
            <a:endParaRPr kumimoji="1" lang="ja-JP" altLang="en-US" sz="2800" dirty="0">
              <a:highlight>
                <a:srgbClr val="00FFFF"/>
              </a:highlight>
            </a:endParaRPr>
          </a:p>
        </p:txBody>
      </p:sp>
    </p:spTree>
    <p:extLst>
      <p:ext uri="{BB962C8B-B14F-4D97-AF65-F5344CB8AC3E}">
        <p14:creationId xmlns:p14="http://schemas.microsoft.com/office/powerpoint/2010/main" val="27734846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6F1C7683-E616-80AC-BF32-DBF394B6BD29}"/>
              </a:ext>
            </a:extLst>
          </p:cNvPr>
          <p:cNvGraphicFramePr>
            <a:graphicFrameLocks noGrp="1"/>
          </p:cNvGraphicFramePr>
          <p:nvPr>
            <p:ph idx="1"/>
            <p:extLst>
              <p:ext uri="{D42A27DB-BD31-4B8C-83A1-F6EECF244321}">
                <p14:modId xmlns:p14="http://schemas.microsoft.com/office/powerpoint/2010/main" val="4149210376"/>
              </p:ext>
            </p:extLst>
          </p:nvPr>
        </p:nvGraphicFramePr>
        <p:xfrm>
          <a:off x="477251" y="1137235"/>
          <a:ext cx="11237495" cy="4922026"/>
        </p:xfrm>
        <a:graphic>
          <a:graphicData uri="http://schemas.openxmlformats.org/drawingml/2006/table">
            <a:tbl>
              <a:tblPr>
                <a:tableStyleId>{5C22544A-7EE6-4342-B048-85BDC9FD1C3A}</a:tableStyleId>
              </a:tblPr>
              <a:tblGrid>
                <a:gridCol w="403664">
                  <a:extLst>
                    <a:ext uri="{9D8B030D-6E8A-4147-A177-3AD203B41FA5}">
                      <a16:colId xmlns:a16="http://schemas.microsoft.com/office/drawing/2014/main" val="361226926"/>
                    </a:ext>
                  </a:extLst>
                </a:gridCol>
                <a:gridCol w="10404705">
                  <a:extLst>
                    <a:ext uri="{9D8B030D-6E8A-4147-A177-3AD203B41FA5}">
                      <a16:colId xmlns:a16="http://schemas.microsoft.com/office/drawing/2014/main" val="4072847585"/>
                    </a:ext>
                  </a:extLst>
                </a:gridCol>
                <a:gridCol w="429126">
                  <a:extLst>
                    <a:ext uri="{9D8B030D-6E8A-4147-A177-3AD203B41FA5}">
                      <a16:colId xmlns:a16="http://schemas.microsoft.com/office/drawing/2014/main" val="3165481839"/>
                    </a:ext>
                  </a:extLst>
                </a:gridCol>
              </a:tblGrid>
              <a:tr h="1147901">
                <a:tc>
                  <a:txBody>
                    <a:bodyPr/>
                    <a:lstStyle/>
                    <a:p>
                      <a:pPr algn="ctr" fontAlgn="ctr"/>
                      <a:r>
                        <a:rPr lang="en-US" altLang="ja-JP" sz="2400" b="1" u="none" strike="noStrike">
                          <a:effectLst/>
                        </a:rPr>
                        <a:t>8</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特に女性にとっては、</a:t>
                      </a:r>
                      <a:r>
                        <a:rPr lang="ja-JP" altLang="en-US" sz="2400" b="1" u="none" strike="noStrike" dirty="0">
                          <a:effectLst/>
                          <a:highlight>
                            <a:srgbClr val="FFFF00"/>
                          </a:highlight>
                        </a:rPr>
                        <a:t>男女関係なく交友関係が広まります</a:t>
                      </a:r>
                      <a:r>
                        <a:rPr lang="ja-JP" altLang="en-US" sz="2400" b="1" u="none" strike="noStrike" dirty="0">
                          <a:effectLst/>
                        </a:rPr>
                        <a:t>し、当クラブの男性は殆どが男女の差別感をもっておられないので、気楽に参加できると思います。また、</a:t>
                      </a:r>
                      <a:r>
                        <a:rPr lang="en-US" altLang="ja-JP" sz="2400" b="1" u="none" strike="noStrike" dirty="0">
                          <a:effectLst/>
                        </a:rPr>
                        <a:t>RC</a:t>
                      </a:r>
                      <a:r>
                        <a:rPr lang="ja-JP" altLang="en-US" sz="2400" b="1" u="none" strike="noStrike" dirty="0">
                          <a:effectLst/>
                        </a:rPr>
                        <a:t>の理念そのものが社会奉仕など社会や世界に目が向けられているものですから、自己鍛錬や視野を広げるには最適であると思います。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697657313"/>
                  </a:ext>
                </a:extLst>
              </a:tr>
              <a:tr h="937062">
                <a:tc>
                  <a:txBody>
                    <a:bodyPr/>
                    <a:lstStyle/>
                    <a:p>
                      <a:pPr algn="ctr" fontAlgn="ctr"/>
                      <a:r>
                        <a:rPr lang="en-US" altLang="ja-JP" sz="2400" b="1" u="none" strike="noStrike">
                          <a:effectLst/>
                        </a:rPr>
                        <a:t>8</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ロータリー活動に向いていて、ロータリーの考え方に賛同して頂ける方にお勧めしたいです。ロータリーに入会することで、それが</a:t>
                      </a:r>
                      <a:r>
                        <a:rPr lang="ja-JP" altLang="en-US" sz="2400" b="1" u="none" strike="noStrike" dirty="0">
                          <a:effectLst/>
                          <a:highlight>
                            <a:srgbClr val="FFFF00"/>
                          </a:highlight>
                        </a:rPr>
                        <a:t>一生のライフワーク</a:t>
                      </a:r>
                      <a:r>
                        <a:rPr lang="ja-JP" altLang="en-US" sz="2400" b="1" u="none" strike="noStrike" dirty="0">
                          <a:effectLst/>
                        </a:rPr>
                        <a:t>となって楽しめたら良いと思う。</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607946156"/>
                  </a:ext>
                </a:extLst>
              </a:tr>
              <a:tr h="585664">
                <a:tc>
                  <a:txBody>
                    <a:bodyPr/>
                    <a:lstStyle/>
                    <a:p>
                      <a:pPr algn="ctr" fontAlgn="ctr"/>
                      <a:r>
                        <a:rPr lang="en-US" altLang="ja-JP" sz="2400" b="1" u="none" strike="noStrike">
                          <a:effectLst/>
                        </a:rPr>
                        <a:t>8</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勧めたいと思います</a:t>
                      </a:r>
                      <a:r>
                        <a:rPr lang="ja-JP" altLang="en-US" sz="2400" b="1" u="none" strike="noStrike" dirty="0">
                          <a:effectLst/>
                          <a:highlight>
                            <a:srgbClr val="FFFF00"/>
                          </a:highlight>
                        </a:rPr>
                        <a:t>。男女一緒に活動しているリベラルな団体</a:t>
                      </a:r>
                      <a:r>
                        <a:rPr lang="ja-JP" altLang="en-US" sz="2400" b="1" u="none" strike="noStrike" dirty="0">
                          <a:effectLst/>
                        </a:rPr>
                        <a:t>です。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19775438"/>
                  </a:ext>
                </a:extLst>
              </a:tr>
              <a:tr h="585664">
                <a:tc>
                  <a:txBody>
                    <a:bodyPr/>
                    <a:lstStyle/>
                    <a:p>
                      <a:pPr algn="ctr" fontAlgn="ctr"/>
                      <a:r>
                        <a:rPr lang="en-US" altLang="ja-JP" sz="2400" b="1" u="none" strike="noStrike">
                          <a:effectLst/>
                        </a:rPr>
                        <a:t>8</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00FF00"/>
                          </a:highlight>
                        </a:rPr>
                        <a:t>経営者があまりいないので難しい</a:t>
                      </a:r>
                      <a:r>
                        <a:rPr lang="ja-JP" altLang="en-US" sz="2400" b="1" u="none" strike="noStrike" dirty="0">
                          <a:effectLst/>
                        </a:rPr>
                        <a:t>。（私のような個人事業主が多い）</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038571813"/>
                  </a:ext>
                </a:extLst>
              </a:tr>
              <a:tr h="585664">
                <a:tc>
                  <a:txBody>
                    <a:bodyPr/>
                    <a:lstStyle/>
                    <a:p>
                      <a:pPr algn="ctr" fontAlgn="ctr"/>
                      <a:r>
                        <a:rPr lang="en-US" altLang="ja-JP" sz="2400" b="1" u="none" strike="noStrike">
                          <a:effectLst/>
                        </a:rPr>
                        <a:t>8</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人数増</a:t>
                      </a:r>
                      <a:r>
                        <a:rPr lang="ja-JP" altLang="en-US" sz="2400" b="1" u="none" strike="noStrike" dirty="0">
                          <a:effectLst/>
                        </a:rPr>
                        <a:t>の為。</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673014314"/>
                  </a:ext>
                </a:extLst>
              </a:tr>
              <a:tr h="585664">
                <a:tc>
                  <a:txBody>
                    <a:bodyPr/>
                    <a:lstStyle/>
                    <a:p>
                      <a:pPr algn="ctr" fontAlgn="ctr"/>
                      <a:r>
                        <a:rPr lang="en-US" altLang="ja-JP" sz="2400" b="1" u="none" strike="noStrike">
                          <a:effectLst/>
                        </a:rPr>
                        <a:t>8</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活動の質の良さ</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071706020"/>
                  </a:ext>
                </a:extLst>
              </a:tr>
            </a:tbl>
          </a:graphicData>
        </a:graphic>
      </p:graphicFrame>
      <p:sp>
        <p:nvSpPr>
          <p:cNvPr id="5" name="タイトル 1">
            <a:extLst>
              <a:ext uri="{FF2B5EF4-FFF2-40B4-BE49-F238E27FC236}">
                <a16:creationId xmlns:a16="http://schemas.microsoft.com/office/drawing/2014/main" id="{F4BC9EA6-E45F-EEBC-5B1C-37BA4994D720}"/>
              </a:ext>
            </a:extLst>
          </p:cNvPr>
          <p:cNvSpPr>
            <a:spLocks noGrp="1"/>
          </p:cNvSpPr>
          <p:nvPr>
            <p:ph type="title"/>
          </p:nvPr>
        </p:nvSpPr>
        <p:spPr>
          <a:xfrm>
            <a:off x="838199" y="-188328"/>
            <a:ext cx="10515600" cy="1325563"/>
          </a:xfrm>
        </p:spPr>
        <p:txBody>
          <a:bodyPr>
            <a:normAutofit/>
          </a:bodyPr>
          <a:lstStyle/>
          <a:p>
            <a:r>
              <a:rPr lang="ja-JP" altLang="en-US" sz="2800" b="1" i="0" u="none" strike="noStrike" dirty="0">
                <a:solidFill>
                  <a:srgbClr val="000000"/>
                </a:solidFill>
                <a:effectLst/>
                <a:latin typeface="游ゴシック" panose="020B0400000000000000" pitchFamily="50" charset="-128"/>
                <a:ea typeface="游ゴシック" panose="020B0400000000000000" pitchFamily="50" charset="-128"/>
              </a:rPr>
              <a:t>⑦－</a:t>
            </a:r>
            <a:r>
              <a:rPr lang="en-US" altLang="ja-JP" sz="2800" b="1"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2800" b="1"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28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友人知人をロータリーに勧めたいか。又その理由。</a:t>
            </a:r>
            <a:r>
              <a:rPr lang="ja-JP" altLang="en-US" sz="2800" dirty="0">
                <a:highlight>
                  <a:srgbClr val="00FFFF"/>
                </a:highlight>
              </a:rPr>
              <a:t> </a:t>
            </a:r>
            <a:endParaRPr kumimoji="1" lang="ja-JP" altLang="en-US" sz="2800" dirty="0">
              <a:highlight>
                <a:srgbClr val="00FFFF"/>
              </a:highlight>
            </a:endParaRPr>
          </a:p>
        </p:txBody>
      </p:sp>
    </p:spTree>
    <p:extLst>
      <p:ext uri="{BB962C8B-B14F-4D97-AF65-F5344CB8AC3E}">
        <p14:creationId xmlns:p14="http://schemas.microsoft.com/office/powerpoint/2010/main" val="2532030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a:extLst>
              <a:ext uri="{FF2B5EF4-FFF2-40B4-BE49-F238E27FC236}">
                <a16:creationId xmlns:a16="http://schemas.microsoft.com/office/drawing/2014/main" id="{EABE2B8E-F8AC-08E3-B498-FA4FBF622709}"/>
              </a:ext>
            </a:extLst>
          </p:cNvPr>
          <p:cNvGraphicFramePr>
            <a:graphicFrameLocks noGrp="1"/>
          </p:cNvGraphicFramePr>
          <p:nvPr>
            <p:ph idx="1"/>
            <p:extLst>
              <p:ext uri="{D42A27DB-BD31-4B8C-83A1-F6EECF244321}">
                <p14:modId xmlns:p14="http://schemas.microsoft.com/office/powerpoint/2010/main" val="810997040"/>
              </p:ext>
            </p:extLst>
          </p:nvPr>
        </p:nvGraphicFramePr>
        <p:xfrm>
          <a:off x="523374" y="1467853"/>
          <a:ext cx="11145252" cy="4727096"/>
        </p:xfrm>
        <a:graphic>
          <a:graphicData uri="http://schemas.openxmlformats.org/drawingml/2006/table">
            <a:tbl>
              <a:tblPr>
                <a:tableStyleId>{5C22544A-7EE6-4342-B048-85BDC9FD1C3A}</a:tableStyleId>
              </a:tblPr>
              <a:tblGrid>
                <a:gridCol w="400351">
                  <a:extLst>
                    <a:ext uri="{9D8B030D-6E8A-4147-A177-3AD203B41FA5}">
                      <a16:colId xmlns:a16="http://schemas.microsoft.com/office/drawing/2014/main" val="1859224773"/>
                    </a:ext>
                  </a:extLst>
                </a:gridCol>
                <a:gridCol w="10311765">
                  <a:extLst>
                    <a:ext uri="{9D8B030D-6E8A-4147-A177-3AD203B41FA5}">
                      <a16:colId xmlns:a16="http://schemas.microsoft.com/office/drawing/2014/main" val="157372134"/>
                    </a:ext>
                  </a:extLst>
                </a:gridCol>
                <a:gridCol w="433136">
                  <a:extLst>
                    <a:ext uri="{9D8B030D-6E8A-4147-A177-3AD203B41FA5}">
                      <a16:colId xmlns:a16="http://schemas.microsoft.com/office/drawing/2014/main" val="1290273239"/>
                    </a:ext>
                  </a:extLst>
                </a:gridCol>
              </a:tblGrid>
              <a:tr h="1110134">
                <a:tc>
                  <a:txBody>
                    <a:bodyPr/>
                    <a:lstStyle/>
                    <a:p>
                      <a:pPr algn="ctr" fontAlgn="ctr"/>
                      <a:r>
                        <a:rPr lang="en-US" altLang="ja-JP" sz="2400" u="none" strike="noStrike">
                          <a:effectLst/>
                        </a:rPr>
                        <a:t>8</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highlight>
                            <a:srgbClr val="FFFF00"/>
                          </a:highlight>
                        </a:rPr>
                        <a:t>友人知人と活気ある</a:t>
                      </a:r>
                      <a:r>
                        <a:rPr lang="en-US" altLang="ja-JP" sz="2400" u="none" strike="noStrike" dirty="0">
                          <a:effectLst/>
                          <a:highlight>
                            <a:srgbClr val="FFFF00"/>
                          </a:highlight>
                        </a:rPr>
                        <a:t>RC</a:t>
                      </a:r>
                      <a:r>
                        <a:rPr lang="ja-JP" altLang="en-US" sz="2400" u="none" strike="noStrike" dirty="0">
                          <a:effectLst/>
                          <a:highlight>
                            <a:srgbClr val="FFFF00"/>
                          </a:highlight>
                        </a:rPr>
                        <a:t>に出来れば</a:t>
                      </a:r>
                      <a:r>
                        <a:rPr lang="ja-JP" altLang="en-US" sz="2400" u="none" strike="noStrike" dirty="0">
                          <a:effectLst/>
                        </a:rPr>
                        <a:t>と思う。そのためにも</a:t>
                      </a:r>
                      <a:r>
                        <a:rPr lang="en-US" altLang="ja-JP" sz="2400" u="none" strike="noStrike" dirty="0">
                          <a:effectLst/>
                        </a:rPr>
                        <a:t>RC</a:t>
                      </a:r>
                      <a:r>
                        <a:rPr lang="ja-JP" altLang="en-US" sz="2400" u="none" strike="noStrike" dirty="0">
                          <a:effectLst/>
                        </a:rPr>
                        <a:t>の活動をわかりやすく目に訴えるパンフレットなどあれば嬉しいです。費用も掛かると思うので必要な人は購入するという形でも良いと思います。</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895749548"/>
                  </a:ext>
                </a:extLst>
              </a:tr>
              <a:tr h="711624">
                <a:tc>
                  <a:txBody>
                    <a:bodyPr/>
                    <a:lstStyle/>
                    <a:p>
                      <a:pPr algn="ctr" fontAlgn="ctr"/>
                      <a:r>
                        <a:rPr lang="en-US" altLang="ja-JP" sz="2400" u="none" strike="noStrike">
                          <a:effectLst/>
                        </a:rPr>
                        <a:t>8</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rPr>
                        <a:t>今後の活動や将来を考えると、</a:t>
                      </a:r>
                      <a:r>
                        <a:rPr lang="ja-JP" altLang="en-US" sz="2400" u="none" strike="noStrike" dirty="0">
                          <a:effectLst/>
                          <a:highlight>
                            <a:srgbClr val="FFFF00"/>
                          </a:highlight>
                        </a:rPr>
                        <a:t>同年代（若い）の会員を増やすべき</a:t>
                      </a:r>
                      <a:r>
                        <a:rPr lang="ja-JP" altLang="en-US" sz="2400" u="none" strike="noStrike" dirty="0">
                          <a:effectLst/>
                        </a:rPr>
                        <a:t>だと思います。</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62458882"/>
                  </a:ext>
                </a:extLst>
              </a:tr>
              <a:tr h="711624">
                <a:tc>
                  <a:txBody>
                    <a:bodyPr/>
                    <a:lstStyle/>
                    <a:p>
                      <a:pPr algn="ctr" fontAlgn="ctr"/>
                      <a:r>
                        <a:rPr lang="en-US" altLang="ja-JP" sz="2400" u="none" strike="noStrike">
                          <a:effectLst/>
                        </a:rPr>
                        <a:t>8</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rPr>
                        <a:t>人格も素晴らしい友人で、</a:t>
                      </a:r>
                      <a:r>
                        <a:rPr lang="ja-JP" altLang="en-US" sz="2400" u="none" strike="noStrike" dirty="0">
                          <a:effectLst/>
                          <a:highlight>
                            <a:srgbClr val="FFFF00"/>
                          </a:highlight>
                        </a:rPr>
                        <a:t>ロータリークラブでの活躍が想像できる</a:t>
                      </a:r>
                      <a:r>
                        <a:rPr lang="ja-JP" altLang="en-US" sz="2400" u="none" strike="noStrike" dirty="0">
                          <a:effectLst/>
                        </a:rPr>
                        <a:t>から。</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572449579"/>
                  </a:ext>
                </a:extLst>
              </a:tr>
              <a:tr h="711624">
                <a:tc>
                  <a:txBody>
                    <a:bodyPr/>
                    <a:lstStyle/>
                    <a:p>
                      <a:pPr algn="ctr" fontAlgn="ctr"/>
                      <a:r>
                        <a:rPr lang="en-US" altLang="ja-JP" sz="2400" u="none" strike="noStrike">
                          <a:effectLst/>
                        </a:rPr>
                        <a:t>8</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highlight>
                            <a:srgbClr val="FFFF00"/>
                          </a:highlight>
                        </a:rPr>
                        <a:t>魅力的な女性会員と知り合える</a:t>
                      </a:r>
                      <a:r>
                        <a:rPr lang="ja-JP" altLang="en-US" sz="2400" u="none" strike="noStrike" dirty="0">
                          <a:effectLst/>
                        </a:rPr>
                        <a:t>。</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489988529"/>
                  </a:ext>
                </a:extLst>
              </a:tr>
              <a:tr h="711624">
                <a:tc>
                  <a:txBody>
                    <a:bodyPr/>
                    <a:lstStyle/>
                    <a:p>
                      <a:pPr algn="ctr" fontAlgn="ctr"/>
                      <a:r>
                        <a:rPr lang="en-US" altLang="ja-JP" sz="2400" u="none" strike="noStrike">
                          <a:effectLst/>
                        </a:rPr>
                        <a:t>8</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rPr>
                        <a:t>新会員の入会でクラブの雰囲気が変わり、学ぶところがあり</a:t>
                      </a:r>
                      <a:r>
                        <a:rPr lang="ja-JP" altLang="en-US" sz="2400" u="none" strike="noStrike" dirty="0">
                          <a:effectLst/>
                          <a:highlight>
                            <a:srgbClr val="FFFF00"/>
                          </a:highlight>
                        </a:rPr>
                        <a:t>既存会員の刺激</a:t>
                      </a:r>
                      <a:r>
                        <a:rPr lang="ja-JP" altLang="en-US" sz="2400" u="none" strike="noStrike" dirty="0">
                          <a:effectLst/>
                        </a:rPr>
                        <a:t>になる。</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062458265"/>
                  </a:ext>
                </a:extLst>
              </a:tr>
              <a:tr h="711624">
                <a:tc>
                  <a:txBody>
                    <a:bodyPr/>
                    <a:lstStyle/>
                    <a:p>
                      <a:pPr algn="ctr" fontAlgn="ctr"/>
                      <a:r>
                        <a:rPr lang="en-US" altLang="ja-JP" sz="2400" u="none" strike="noStrike">
                          <a:effectLst/>
                        </a:rPr>
                        <a:t>8</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rPr>
                        <a:t>入会したが、現場の仕事を担当（自営業）しているので</a:t>
                      </a:r>
                      <a:r>
                        <a:rPr lang="ja-JP" altLang="en-US" sz="2400" u="none" strike="noStrike" dirty="0">
                          <a:effectLst/>
                          <a:highlight>
                            <a:srgbClr val="00FF00"/>
                          </a:highlight>
                        </a:rPr>
                        <a:t>参加が厳しいということで退会されま</a:t>
                      </a:r>
                      <a:r>
                        <a:rPr lang="ja-JP" altLang="en-US" sz="2400" u="none" strike="noStrike" dirty="0">
                          <a:effectLst/>
                        </a:rPr>
                        <a:t>した。</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556424317"/>
                  </a:ext>
                </a:extLst>
              </a:tr>
            </a:tbl>
          </a:graphicData>
        </a:graphic>
      </p:graphicFrame>
      <p:sp>
        <p:nvSpPr>
          <p:cNvPr id="4" name="タイトル 1">
            <a:extLst>
              <a:ext uri="{FF2B5EF4-FFF2-40B4-BE49-F238E27FC236}">
                <a16:creationId xmlns:a16="http://schemas.microsoft.com/office/drawing/2014/main" id="{0D22FDF3-DE74-4340-4E06-5EFA45A598BD}"/>
              </a:ext>
            </a:extLst>
          </p:cNvPr>
          <p:cNvSpPr>
            <a:spLocks noGrp="1"/>
          </p:cNvSpPr>
          <p:nvPr>
            <p:ph type="title"/>
          </p:nvPr>
        </p:nvSpPr>
        <p:spPr>
          <a:xfrm>
            <a:off x="645695" y="-212391"/>
            <a:ext cx="10515600" cy="1325563"/>
          </a:xfrm>
        </p:spPr>
        <p:txBody>
          <a:bodyPr>
            <a:normAutofit/>
          </a:bodyPr>
          <a:lstStyle/>
          <a:p>
            <a:r>
              <a:rPr lang="ja-JP" altLang="en-US" sz="2800" b="1" i="0" u="none" strike="noStrike" dirty="0">
                <a:solidFill>
                  <a:srgbClr val="000000"/>
                </a:solidFill>
                <a:effectLst/>
                <a:latin typeface="游ゴシック" panose="020B0400000000000000" pitchFamily="50" charset="-128"/>
                <a:ea typeface="游ゴシック" panose="020B0400000000000000" pitchFamily="50" charset="-128"/>
              </a:rPr>
              <a:t>⑦－</a:t>
            </a:r>
            <a:r>
              <a:rPr lang="en-US" altLang="ja-JP" sz="2800" b="1" dirty="0">
                <a:solidFill>
                  <a:srgbClr val="000000"/>
                </a:solidFill>
                <a:latin typeface="游ゴシック" panose="020B0400000000000000" pitchFamily="50" charset="-128"/>
                <a:ea typeface="游ゴシック" panose="020B0400000000000000" pitchFamily="50" charset="-128"/>
              </a:rPr>
              <a:t>4</a:t>
            </a:r>
            <a:r>
              <a:rPr lang="ja-JP" altLang="en-US" sz="2800" b="1"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28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友人知人をロータリーに勧めたいか。又その理由。</a:t>
            </a:r>
            <a:r>
              <a:rPr lang="ja-JP" altLang="en-US" sz="2800" dirty="0">
                <a:highlight>
                  <a:srgbClr val="00FFFF"/>
                </a:highlight>
              </a:rPr>
              <a:t> </a:t>
            </a:r>
            <a:endParaRPr kumimoji="1" lang="ja-JP" altLang="en-US" sz="2800" dirty="0">
              <a:highlight>
                <a:srgbClr val="00FFFF"/>
              </a:highlight>
            </a:endParaRPr>
          </a:p>
        </p:txBody>
      </p:sp>
    </p:spTree>
    <p:extLst>
      <p:ext uri="{BB962C8B-B14F-4D97-AF65-F5344CB8AC3E}">
        <p14:creationId xmlns:p14="http://schemas.microsoft.com/office/powerpoint/2010/main" val="2499406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a:extLst>
              <a:ext uri="{FF2B5EF4-FFF2-40B4-BE49-F238E27FC236}">
                <a16:creationId xmlns:a16="http://schemas.microsoft.com/office/drawing/2014/main" id="{DBE76361-6D19-473F-8AA9-18B7C15A96E4}"/>
              </a:ext>
            </a:extLst>
          </p:cNvPr>
          <p:cNvGraphicFramePr>
            <a:graphicFrameLocks noGrp="1"/>
          </p:cNvGraphicFramePr>
          <p:nvPr>
            <p:ph idx="1"/>
            <p:extLst>
              <p:ext uri="{D42A27DB-BD31-4B8C-83A1-F6EECF244321}">
                <p14:modId xmlns:p14="http://schemas.microsoft.com/office/powerpoint/2010/main" val="3660472665"/>
              </p:ext>
            </p:extLst>
          </p:nvPr>
        </p:nvGraphicFramePr>
        <p:xfrm>
          <a:off x="336756" y="595696"/>
          <a:ext cx="11518488" cy="6121137"/>
        </p:xfrm>
        <a:graphic>
          <a:graphicData uri="http://schemas.openxmlformats.org/drawingml/2006/table">
            <a:tbl>
              <a:tblPr>
                <a:tableStyleId>{5C22544A-7EE6-4342-B048-85BDC9FD1C3A}</a:tableStyleId>
              </a:tblPr>
              <a:tblGrid>
                <a:gridCol w="1439811">
                  <a:extLst>
                    <a:ext uri="{9D8B030D-6E8A-4147-A177-3AD203B41FA5}">
                      <a16:colId xmlns:a16="http://schemas.microsoft.com/office/drawing/2014/main" val="3221487721"/>
                    </a:ext>
                  </a:extLst>
                </a:gridCol>
                <a:gridCol w="1439811">
                  <a:extLst>
                    <a:ext uri="{9D8B030D-6E8A-4147-A177-3AD203B41FA5}">
                      <a16:colId xmlns:a16="http://schemas.microsoft.com/office/drawing/2014/main" val="184859947"/>
                    </a:ext>
                  </a:extLst>
                </a:gridCol>
                <a:gridCol w="1439811">
                  <a:extLst>
                    <a:ext uri="{9D8B030D-6E8A-4147-A177-3AD203B41FA5}">
                      <a16:colId xmlns:a16="http://schemas.microsoft.com/office/drawing/2014/main" val="66694210"/>
                    </a:ext>
                  </a:extLst>
                </a:gridCol>
                <a:gridCol w="1439811">
                  <a:extLst>
                    <a:ext uri="{9D8B030D-6E8A-4147-A177-3AD203B41FA5}">
                      <a16:colId xmlns:a16="http://schemas.microsoft.com/office/drawing/2014/main" val="4212568237"/>
                    </a:ext>
                  </a:extLst>
                </a:gridCol>
                <a:gridCol w="1439811">
                  <a:extLst>
                    <a:ext uri="{9D8B030D-6E8A-4147-A177-3AD203B41FA5}">
                      <a16:colId xmlns:a16="http://schemas.microsoft.com/office/drawing/2014/main" val="1701700111"/>
                    </a:ext>
                  </a:extLst>
                </a:gridCol>
                <a:gridCol w="1439811">
                  <a:extLst>
                    <a:ext uri="{9D8B030D-6E8A-4147-A177-3AD203B41FA5}">
                      <a16:colId xmlns:a16="http://schemas.microsoft.com/office/drawing/2014/main" val="3966069191"/>
                    </a:ext>
                  </a:extLst>
                </a:gridCol>
                <a:gridCol w="1439811">
                  <a:extLst>
                    <a:ext uri="{9D8B030D-6E8A-4147-A177-3AD203B41FA5}">
                      <a16:colId xmlns:a16="http://schemas.microsoft.com/office/drawing/2014/main" val="2294512717"/>
                    </a:ext>
                  </a:extLst>
                </a:gridCol>
                <a:gridCol w="1439811">
                  <a:extLst>
                    <a:ext uri="{9D8B030D-6E8A-4147-A177-3AD203B41FA5}">
                      <a16:colId xmlns:a16="http://schemas.microsoft.com/office/drawing/2014/main" val="3792901701"/>
                    </a:ext>
                  </a:extLst>
                </a:gridCol>
              </a:tblGrid>
              <a:tr h="819589">
                <a:tc gridSpan="8">
                  <a:txBody>
                    <a:bodyPr/>
                    <a:lstStyle/>
                    <a:p>
                      <a:pPr algn="l" fontAlgn="ctr"/>
                      <a:r>
                        <a:rPr lang="ja-JP" altLang="en-US" sz="2400" b="1" u="none" strike="noStrike" dirty="0">
                          <a:effectLst/>
                        </a:rPr>
                        <a:t>①－</a:t>
                      </a:r>
                      <a:r>
                        <a:rPr lang="en-US" altLang="ja-JP" sz="2400" b="1" u="none" strike="noStrike" dirty="0">
                          <a:effectLst/>
                        </a:rPr>
                        <a:t>1</a:t>
                      </a:r>
                      <a:r>
                        <a:rPr lang="ja-JP" altLang="en-US" sz="2400" b="1" u="none" strike="noStrike" dirty="0">
                          <a:effectLst/>
                        </a:rPr>
                        <a:t>　</a:t>
                      </a:r>
                      <a:r>
                        <a:rPr lang="ja-JP" altLang="en-US" sz="2400" b="1" u="none" strike="noStrike" dirty="0">
                          <a:effectLst/>
                          <a:highlight>
                            <a:srgbClr val="00FFFF"/>
                          </a:highlight>
                        </a:rPr>
                        <a:t>ロータリー歴　　　　　</a:t>
                      </a:r>
                      <a:r>
                        <a:rPr lang="ja-JP" altLang="en-US" sz="1800" b="1" u="none" strike="noStrike" dirty="0">
                          <a:effectLst/>
                          <a:highlight>
                            <a:srgbClr val="00FFFF"/>
                          </a:highlight>
                        </a:rPr>
                        <a:t>〇１個＝お</a:t>
                      </a:r>
                      <a:r>
                        <a:rPr lang="en-US" altLang="ja-JP" sz="1800" b="1" u="none" strike="noStrike" dirty="0">
                          <a:effectLst/>
                          <a:highlight>
                            <a:srgbClr val="00FFFF"/>
                          </a:highlight>
                        </a:rPr>
                        <a:t>1</a:t>
                      </a:r>
                      <a:r>
                        <a:rPr lang="ja-JP" altLang="en-US" sz="1800" b="1" u="none" strike="noStrike" dirty="0">
                          <a:effectLst/>
                          <a:highlight>
                            <a:srgbClr val="00FFFF"/>
                          </a:highlight>
                        </a:rPr>
                        <a:t>人</a:t>
                      </a:r>
                      <a:endParaRPr lang="ja-JP" altLang="en-US" sz="18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endParaRPr>
                    </a:p>
                  </a:txBody>
                  <a:tcPr marL="5756" marR="5756" marT="5756"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71384642"/>
                  </a:ext>
                </a:extLst>
              </a:tr>
              <a:tr h="819589">
                <a:tc>
                  <a:txBody>
                    <a:bodyPr/>
                    <a:lstStyle/>
                    <a:p>
                      <a:pPr algn="l" fontAlgn="ctr"/>
                      <a:r>
                        <a:rPr lang="ja-JP" altLang="en-US" sz="2400" b="1" u="none" strike="noStrike" dirty="0">
                          <a:effectLst/>
                        </a:rPr>
                        <a:t>０～　　　　</a:t>
                      </a:r>
                      <a:r>
                        <a:rPr lang="en-US" altLang="ja-JP" sz="2400" b="1" u="none" strike="noStrike" dirty="0">
                          <a:effectLst/>
                        </a:rPr>
                        <a:t>1</a:t>
                      </a:r>
                      <a:r>
                        <a:rPr lang="ja-JP" altLang="en-US" sz="2400" b="1" u="none" strike="noStrike" dirty="0">
                          <a:effectLst/>
                        </a:rPr>
                        <a:t>年未満</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1200" b="1" u="none" strike="noStrike" dirty="0">
                          <a:effectLst/>
                        </a:rPr>
                        <a:t>〇〇〇〇〇〇〇〇〇〇〇〇〇〇〇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en-US" altLang="ja-JP" sz="2400" b="1" u="none" strike="noStrike" dirty="0">
                          <a:effectLst/>
                        </a:rPr>
                        <a:t>1</a:t>
                      </a:r>
                      <a:r>
                        <a:rPr lang="ja-JP" altLang="en-US" sz="2400" b="1" u="none" strike="noStrike" dirty="0">
                          <a:effectLst/>
                        </a:rPr>
                        <a:t>年以上　</a:t>
                      </a:r>
                      <a:r>
                        <a:rPr lang="en-US" altLang="ja-JP" sz="2400" b="1" u="none" strike="noStrike" dirty="0">
                          <a:effectLst/>
                        </a:rPr>
                        <a:t>5</a:t>
                      </a:r>
                      <a:r>
                        <a:rPr lang="ja-JP" altLang="en-US" sz="2400" b="1" u="none" strike="noStrike" dirty="0">
                          <a:effectLst/>
                        </a:rPr>
                        <a:t>年未満</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1200" b="1" u="none" strike="noStrike" dirty="0">
                          <a:effectLst/>
                        </a:rPr>
                        <a:t>〇〇〇〇〇〇〇〇〇〇〇〇〇〇〇〇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en-US" altLang="ja-JP" sz="2400" b="1" u="none" strike="noStrike">
                          <a:effectLst/>
                        </a:rPr>
                        <a:t>5</a:t>
                      </a:r>
                      <a:r>
                        <a:rPr lang="ja-JP" altLang="en-US" sz="2400" b="1" u="none" strike="noStrike">
                          <a:effectLst/>
                        </a:rPr>
                        <a:t>年以上</a:t>
                      </a:r>
                      <a:r>
                        <a:rPr lang="en-US" altLang="ja-JP" sz="2400" b="1" u="none" strike="noStrike">
                          <a:effectLst/>
                        </a:rPr>
                        <a:t>10</a:t>
                      </a:r>
                      <a:r>
                        <a:rPr lang="ja-JP" altLang="en-US" sz="2400" b="1" u="none" strike="noStrike">
                          <a:effectLst/>
                        </a:rPr>
                        <a:t>年未満</a:t>
                      </a:r>
                      <a:endParaRPr lang="ja-JP" altLang="en-US"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1200" b="1" u="none" strike="noStrike" dirty="0">
                          <a:effectLst/>
                        </a:rPr>
                        <a:t>〇〇〇〇〇〇〇〇〇〇〇〇〇〇〇〇〇〇〇〇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en-US" altLang="ja-JP" sz="2400" b="1" u="none" strike="noStrike">
                          <a:effectLst/>
                        </a:rPr>
                        <a:t>10</a:t>
                      </a:r>
                      <a:r>
                        <a:rPr lang="ja-JP" altLang="en-US" sz="2400" b="1" u="none" strike="noStrike">
                          <a:effectLst/>
                        </a:rPr>
                        <a:t>年以上</a:t>
                      </a:r>
                      <a:r>
                        <a:rPr lang="en-US" altLang="ja-JP" sz="2400" b="1" u="none" strike="noStrike">
                          <a:effectLst/>
                        </a:rPr>
                        <a:t>15</a:t>
                      </a:r>
                      <a:r>
                        <a:rPr lang="ja-JP" altLang="en-US" sz="2400" b="1" u="none" strike="noStrike">
                          <a:effectLst/>
                        </a:rPr>
                        <a:t>年未満</a:t>
                      </a:r>
                      <a:endParaRPr lang="ja-JP" altLang="en-US"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1200" b="1" u="none" strike="noStrike" dirty="0">
                          <a:effectLst/>
                        </a:rPr>
                        <a:t>〇〇〇〇〇〇〇〇〇〇〇〇〇〇〇〇〇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extLst>
                  <a:ext uri="{0D108BD9-81ED-4DB2-BD59-A6C34878D82A}">
                    <a16:rowId xmlns:a16="http://schemas.microsoft.com/office/drawing/2014/main" val="2288827092"/>
                  </a:ext>
                </a:extLst>
              </a:tr>
              <a:tr h="819589">
                <a:tc>
                  <a:txBody>
                    <a:bodyPr/>
                    <a:lstStyle/>
                    <a:p>
                      <a:pPr algn="l" fontAlgn="ctr"/>
                      <a:r>
                        <a:rPr lang="en-US" altLang="ja-JP" sz="2400" b="1" u="none" strike="noStrike">
                          <a:effectLst/>
                        </a:rPr>
                        <a:t>15</a:t>
                      </a:r>
                      <a:r>
                        <a:rPr lang="ja-JP" altLang="en-US" sz="2400" b="1" u="none" strike="noStrike">
                          <a:effectLst/>
                        </a:rPr>
                        <a:t>年以上</a:t>
                      </a:r>
                      <a:r>
                        <a:rPr lang="en-US" altLang="ja-JP" sz="2400" b="1" u="none" strike="noStrike">
                          <a:effectLst/>
                        </a:rPr>
                        <a:t>20</a:t>
                      </a:r>
                      <a:r>
                        <a:rPr lang="ja-JP" altLang="en-US" sz="2400" b="1" u="none" strike="noStrike">
                          <a:effectLst/>
                        </a:rPr>
                        <a:t>年未満</a:t>
                      </a:r>
                      <a:endParaRPr lang="ja-JP" altLang="en-US"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1400" b="1" u="none" strike="noStrike" dirty="0">
                          <a:effectLst/>
                        </a:rPr>
                        <a:t>〇〇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en-US" altLang="ja-JP" sz="2400" b="1" u="none" strike="noStrike">
                          <a:effectLst/>
                        </a:rPr>
                        <a:t>20</a:t>
                      </a:r>
                      <a:r>
                        <a:rPr lang="ja-JP" altLang="en-US" sz="2400" b="1" u="none" strike="noStrike">
                          <a:effectLst/>
                        </a:rPr>
                        <a:t>年以上</a:t>
                      </a:r>
                      <a:r>
                        <a:rPr lang="en-US" altLang="ja-JP" sz="2400" b="1" u="none" strike="noStrike">
                          <a:effectLst/>
                        </a:rPr>
                        <a:t>25</a:t>
                      </a:r>
                      <a:r>
                        <a:rPr lang="ja-JP" altLang="en-US" sz="2400" b="1" u="none" strike="noStrike">
                          <a:effectLst/>
                        </a:rPr>
                        <a:t>年未満</a:t>
                      </a:r>
                      <a:endParaRPr lang="ja-JP" altLang="en-US"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1200" b="1" u="none" strike="noStrike" dirty="0">
                          <a:effectLst/>
                        </a:rPr>
                        <a:t>〇〇〇〇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en-US" altLang="ja-JP" sz="2400" b="1" u="none" strike="noStrike">
                          <a:effectLst/>
                        </a:rPr>
                        <a:t>25</a:t>
                      </a:r>
                      <a:r>
                        <a:rPr lang="ja-JP" altLang="en-US" sz="2400" b="1" u="none" strike="noStrike">
                          <a:effectLst/>
                        </a:rPr>
                        <a:t>年以上</a:t>
                      </a:r>
                      <a:r>
                        <a:rPr lang="en-US" altLang="ja-JP" sz="2400" b="1" u="none" strike="noStrike">
                          <a:effectLst/>
                        </a:rPr>
                        <a:t>30</a:t>
                      </a:r>
                      <a:r>
                        <a:rPr lang="ja-JP" altLang="en-US" sz="2400" b="1" u="none" strike="noStrike">
                          <a:effectLst/>
                        </a:rPr>
                        <a:t>年未満</a:t>
                      </a:r>
                      <a:endParaRPr lang="ja-JP" altLang="en-US"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1200" b="1" u="none" strike="noStrike" dirty="0">
                          <a:effectLst/>
                        </a:rPr>
                        <a:t>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en-US" altLang="ja-JP" sz="2400" b="1" u="none" strike="noStrike">
                          <a:effectLst/>
                        </a:rPr>
                        <a:t>30</a:t>
                      </a:r>
                      <a:r>
                        <a:rPr lang="ja-JP" altLang="en-US" sz="2400" b="1" u="none" strike="noStrike">
                          <a:effectLst/>
                        </a:rPr>
                        <a:t>年以上</a:t>
                      </a:r>
                      <a:endParaRPr lang="ja-JP" altLang="en-US"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1200" b="1" u="none" strike="noStrike" dirty="0">
                          <a:effectLst/>
                        </a:rPr>
                        <a:t>〇〇〇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extLst>
                  <a:ext uri="{0D108BD9-81ED-4DB2-BD59-A6C34878D82A}">
                    <a16:rowId xmlns:a16="http://schemas.microsoft.com/office/drawing/2014/main" val="7896531"/>
                  </a:ext>
                </a:extLst>
              </a:tr>
              <a:tr h="819589">
                <a:tc gridSpan="8">
                  <a:txBody>
                    <a:bodyPr/>
                    <a:lstStyle/>
                    <a:p>
                      <a:pPr algn="l" fontAlgn="ctr"/>
                      <a:r>
                        <a:rPr lang="zh-TW" altLang="en-US" sz="2400" b="1" u="none" strike="noStrike" dirty="0">
                          <a:effectLst/>
                        </a:rPr>
                        <a:t>①－</a:t>
                      </a:r>
                      <a:r>
                        <a:rPr lang="en-US" altLang="zh-TW" sz="2400" b="1" u="none" strike="noStrike" dirty="0">
                          <a:effectLst/>
                        </a:rPr>
                        <a:t>2</a:t>
                      </a:r>
                      <a:r>
                        <a:rPr lang="zh-TW" altLang="en-US" sz="2400" b="1" u="none" strike="noStrike" dirty="0">
                          <a:effectLst/>
                        </a:rPr>
                        <a:t>　</a:t>
                      </a:r>
                      <a:r>
                        <a:rPr lang="zh-TW" altLang="en-US" sz="2400" b="1" u="none" strike="noStrike" dirty="0">
                          <a:effectLst/>
                          <a:highlight>
                            <a:srgbClr val="00FFFF"/>
                          </a:highlight>
                        </a:rPr>
                        <a:t>役職経験</a:t>
                      </a:r>
                      <a:endParaRPr lang="zh-TW"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endParaRPr>
                    </a:p>
                  </a:txBody>
                  <a:tcPr marL="5756" marR="5756" marT="5756"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20595384"/>
                  </a:ext>
                </a:extLst>
              </a:tr>
              <a:tr h="819589">
                <a:tc>
                  <a:txBody>
                    <a:bodyPr/>
                    <a:lstStyle/>
                    <a:p>
                      <a:pPr algn="l" fontAlgn="ctr"/>
                      <a:r>
                        <a:rPr lang="ja-JP" altLang="en-US" sz="2400" b="1" u="none" strike="noStrike" dirty="0">
                          <a:effectLst/>
                        </a:rPr>
                        <a:t>有り（名）</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1200" b="1" u="none" strike="noStrike" dirty="0">
                          <a:effectLst/>
                        </a:rPr>
                        <a:t>〇〇〇〇〇〇〇〇〇〇〇〇〇〇〇〇〇〇〇〇〇〇〇〇〇〇〇〇〇〇〇〇〇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2400" b="1" u="none" strike="noStrike" dirty="0">
                          <a:effectLst/>
                        </a:rPr>
                        <a:t>無し（名）</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1200" b="1" u="none" strike="noStrike" dirty="0">
                          <a:effectLst/>
                        </a:rPr>
                        <a:t>〇〇〇〇〇〇〇〇〇〇〇〇〇〇〇〇〇〇〇〇〇〇〇〇〇〇〇〇〇〇〇〇〇〇〇〇〇〇〇〇〇〇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2400" b="1" u="none" strike="noStrike" dirty="0">
                          <a:effectLst/>
                        </a:rPr>
                        <a:t>未回答（名）</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1200" b="1" u="none" strike="noStrike" dirty="0">
                          <a:effectLst/>
                        </a:rPr>
                        <a:t>〇〇〇〇〇〇〇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700" u="none" strike="noStrike" dirty="0">
                          <a:effectLst/>
                        </a:rPr>
                        <a:t>　</a:t>
                      </a:r>
                      <a:endPar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600" u="none" strike="noStrike">
                          <a:effectLst/>
                        </a:rPr>
                        <a:t>　</a:t>
                      </a:r>
                      <a:endParaRPr lang="ja-JP" altLang="en-US" sz="600" b="0" i="0" u="none" strike="noStrike">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extLst>
                  <a:ext uri="{0D108BD9-81ED-4DB2-BD59-A6C34878D82A}">
                    <a16:rowId xmlns:a16="http://schemas.microsoft.com/office/drawing/2014/main" val="695589084"/>
                  </a:ext>
                </a:extLst>
              </a:tr>
              <a:tr h="819589">
                <a:tc gridSpan="8">
                  <a:txBody>
                    <a:bodyPr/>
                    <a:lstStyle/>
                    <a:p>
                      <a:pPr algn="l" fontAlgn="ctr"/>
                      <a:r>
                        <a:rPr lang="ja-JP" altLang="en-US" sz="2400" b="1" u="none" strike="noStrike" dirty="0">
                          <a:effectLst/>
                        </a:rPr>
                        <a:t>①－</a:t>
                      </a:r>
                      <a:r>
                        <a:rPr lang="en-US" altLang="ja-JP" sz="2400" b="1" u="none" strike="noStrike" dirty="0">
                          <a:effectLst/>
                        </a:rPr>
                        <a:t>3</a:t>
                      </a:r>
                      <a:r>
                        <a:rPr lang="ja-JP" altLang="en-US" sz="2400" b="1" u="none" strike="noStrike" dirty="0">
                          <a:effectLst/>
                        </a:rPr>
                        <a:t>　</a:t>
                      </a:r>
                      <a:r>
                        <a:rPr lang="ja-JP" altLang="en-US" sz="2400" b="1" u="none" strike="noStrike" dirty="0">
                          <a:effectLst/>
                          <a:highlight>
                            <a:srgbClr val="00FFFF"/>
                          </a:highlight>
                        </a:rPr>
                        <a:t>クラブ内女性会員数</a:t>
                      </a:r>
                      <a:endPar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endParaRPr>
                    </a:p>
                  </a:txBody>
                  <a:tcPr marL="5756" marR="5756" marT="5756"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87694860"/>
                  </a:ext>
                </a:extLst>
              </a:tr>
              <a:tr h="819589">
                <a:tc>
                  <a:txBody>
                    <a:bodyPr/>
                    <a:lstStyle/>
                    <a:p>
                      <a:pPr algn="l" fontAlgn="ctr"/>
                      <a:r>
                        <a:rPr lang="ja-JP" altLang="en-US" sz="2400" u="none" strike="noStrike" dirty="0">
                          <a:effectLst/>
                        </a:rPr>
                        <a:t>０～</a:t>
                      </a:r>
                      <a:r>
                        <a:rPr lang="en-US" altLang="ja-JP" sz="2400" u="none" strike="noStrike" dirty="0">
                          <a:effectLst/>
                        </a:rPr>
                        <a:t>1</a:t>
                      </a:r>
                      <a:r>
                        <a:rPr lang="ja-JP" altLang="en-US" sz="2400" u="none" strike="noStrike" dirty="0">
                          <a:effectLst/>
                        </a:rPr>
                        <a:t>名</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1200" b="1" u="none" strike="noStrike" dirty="0">
                          <a:effectLst/>
                        </a:rPr>
                        <a:t>〇〇〇〇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2400" b="1" u="none" strike="noStrike" dirty="0">
                          <a:effectLst/>
                        </a:rPr>
                        <a:t>２～</a:t>
                      </a:r>
                      <a:r>
                        <a:rPr lang="en-US" altLang="ja-JP" sz="2400" b="1" u="none" strike="noStrike" dirty="0">
                          <a:effectLst/>
                        </a:rPr>
                        <a:t>5</a:t>
                      </a:r>
                      <a:r>
                        <a:rPr lang="ja-JP" altLang="en-US" sz="2400" b="1" u="none" strike="noStrike" dirty="0">
                          <a:effectLst/>
                        </a:rPr>
                        <a:t>名</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1200" b="1" u="none" strike="noStrike" dirty="0">
                          <a:effectLst/>
                        </a:rPr>
                        <a:t>〇〇〇〇〇〇〇〇〇〇〇〇〇〇〇〇〇〇〇〇〇〇〇〇〇〇〇〇〇〇〇〇〇〇〇〇〇〇〇〇〇〇〇〇〇〇〇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2400" b="1" u="none" strike="noStrike" dirty="0">
                          <a:effectLst/>
                        </a:rPr>
                        <a:t>６名以上</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1200" b="1" u="none" strike="noStrike" dirty="0">
                          <a:effectLst/>
                        </a:rPr>
                        <a:t>〇〇〇〇〇〇〇〇〇〇〇〇〇〇〇〇〇〇〇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700" u="none" strike="noStrike">
                          <a:effectLst/>
                        </a:rPr>
                        <a:t>　</a:t>
                      </a:r>
                      <a:endParaRPr lang="ja-JP" altLang="en-US" sz="700" b="0" i="0" u="none" strike="noStrike">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tc>
                  <a:txBody>
                    <a:bodyPr/>
                    <a:lstStyle/>
                    <a:p>
                      <a:pPr algn="l" fontAlgn="ctr"/>
                      <a:r>
                        <a:rPr lang="ja-JP" altLang="en-US" sz="600" u="none" strike="noStrike" dirty="0">
                          <a:effectLst/>
                        </a:rPr>
                        <a:t>　</a:t>
                      </a:r>
                      <a:endParaRPr lang="ja-JP" altLang="en-US" sz="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756" marR="5756" marT="5756" marB="0" anchor="ctr"/>
                </a:tc>
                <a:extLst>
                  <a:ext uri="{0D108BD9-81ED-4DB2-BD59-A6C34878D82A}">
                    <a16:rowId xmlns:a16="http://schemas.microsoft.com/office/drawing/2014/main" val="1261870673"/>
                  </a:ext>
                </a:extLst>
              </a:tr>
            </a:tbl>
          </a:graphicData>
        </a:graphic>
      </p:graphicFrame>
    </p:spTree>
    <p:extLst>
      <p:ext uri="{BB962C8B-B14F-4D97-AF65-F5344CB8AC3E}">
        <p14:creationId xmlns:p14="http://schemas.microsoft.com/office/powerpoint/2010/main" val="4548890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D08D6E-B9D6-88DD-FCF1-F9C756E99F70}"/>
              </a:ext>
            </a:extLst>
          </p:cNvPr>
          <p:cNvSpPr>
            <a:spLocks noGrp="1"/>
          </p:cNvSpPr>
          <p:nvPr>
            <p:ph type="title"/>
          </p:nvPr>
        </p:nvSpPr>
        <p:spPr>
          <a:xfrm>
            <a:off x="168442" y="-290846"/>
            <a:ext cx="12324347"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⑧－</a:t>
            </a: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今後、女性ロータリアンを増やすとしたらどんな支援サポートが必要と思いすか？</a:t>
            </a:r>
            <a:r>
              <a:rPr lang="ja-JP" altLang="en-US" sz="2400" dirty="0">
                <a:highlight>
                  <a:srgbClr val="00FFFF"/>
                </a:highlight>
              </a:rPr>
              <a:t> </a:t>
            </a:r>
            <a:endParaRPr kumimoji="1" lang="ja-JP" altLang="en-US" sz="2400" dirty="0">
              <a:highlight>
                <a:srgbClr val="00FFFF"/>
              </a:highlight>
            </a:endParaRPr>
          </a:p>
        </p:txBody>
      </p:sp>
      <p:graphicFrame>
        <p:nvGraphicFramePr>
          <p:cNvPr id="7" name="コンテンツ プレースホルダー 6">
            <a:extLst>
              <a:ext uri="{FF2B5EF4-FFF2-40B4-BE49-F238E27FC236}">
                <a16:creationId xmlns:a16="http://schemas.microsoft.com/office/drawing/2014/main" id="{771BBA04-9B20-1D62-5C38-9826D6CB1324}"/>
              </a:ext>
            </a:extLst>
          </p:cNvPr>
          <p:cNvGraphicFramePr>
            <a:graphicFrameLocks noGrp="1"/>
          </p:cNvGraphicFramePr>
          <p:nvPr>
            <p:ph idx="1"/>
            <p:extLst>
              <p:ext uri="{D42A27DB-BD31-4B8C-83A1-F6EECF244321}">
                <p14:modId xmlns:p14="http://schemas.microsoft.com/office/powerpoint/2010/main" val="896920159"/>
              </p:ext>
            </p:extLst>
          </p:nvPr>
        </p:nvGraphicFramePr>
        <p:xfrm>
          <a:off x="489284" y="532819"/>
          <a:ext cx="11213432" cy="6325181"/>
        </p:xfrm>
        <a:graphic>
          <a:graphicData uri="http://schemas.openxmlformats.org/drawingml/2006/table">
            <a:tbl>
              <a:tblPr>
                <a:tableStyleId>{5C22544A-7EE6-4342-B048-85BDC9FD1C3A}</a:tableStyleId>
              </a:tblPr>
              <a:tblGrid>
                <a:gridCol w="402800">
                  <a:extLst>
                    <a:ext uri="{9D8B030D-6E8A-4147-A177-3AD203B41FA5}">
                      <a16:colId xmlns:a16="http://schemas.microsoft.com/office/drawing/2014/main" val="1382017337"/>
                    </a:ext>
                  </a:extLst>
                </a:gridCol>
                <a:gridCol w="10184990">
                  <a:extLst>
                    <a:ext uri="{9D8B030D-6E8A-4147-A177-3AD203B41FA5}">
                      <a16:colId xmlns:a16="http://schemas.microsoft.com/office/drawing/2014/main" val="3045595212"/>
                    </a:ext>
                  </a:extLst>
                </a:gridCol>
                <a:gridCol w="625642">
                  <a:extLst>
                    <a:ext uri="{9D8B030D-6E8A-4147-A177-3AD203B41FA5}">
                      <a16:colId xmlns:a16="http://schemas.microsoft.com/office/drawing/2014/main" val="3116727823"/>
                    </a:ext>
                  </a:extLst>
                </a:gridCol>
              </a:tblGrid>
              <a:tr h="593698">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未回答。わからない</a:t>
                      </a:r>
                      <a:r>
                        <a:rPr lang="ja-JP" altLang="en-US" sz="2200" b="1" u="none" strike="noStrike" dirty="0">
                          <a:effectLst/>
                        </a:rPr>
                        <a:t>。</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〇〇〇〇〇〇〇〇〇〇〇</a:t>
                      </a:r>
                      <a:endParaRPr lang="ja-JP" altLang="en-US" sz="12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364941821"/>
                  </a:ext>
                </a:extLst>
              </a:tr>
              <a:tr h="949917">
                <a:tc>
                  <a:txBody>
                    <a:bodyPr/>
                    <a:lstStyle/>
                    <a:p>
                      <a:pPr algn="ctr" fontAlgn="ctr"/>
                      <a:r>
                        <a:rPr lang="en-US" altLang="ja-JP" sz="2400" b="1" u="none" strike="noStrike">
                          <a:effectLst/>
                        </a:rPr>
                        <a:t>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女性ロータリアンフェローズの存在</a:t>
                      </a:r>
                      <a:r>
                        <a:rPr lang="ja-JP" altLang="en-US" sz="2200" b="1" u="none" strike="noStrike" dirty="0">
                          <a:effectLst/>
                        </a:rPr>
                        <a:t>も大切。女性同志、悩みや楽しさ、苦労なども本音で話せる。女性同士の話し合いをする。女性同士の交流の場があればより早く仲良くなれると思う。</a:t>
                      </a:r>
                      <a:r>
                        <a:rPr lang="ja-JP" altLang="en-US" sz="2200" b="1" u="none" strike="noStrike" dirty="0">
                          <a:effectLst/>
                          <a:highlight>
                            <a:srgbClr val="FFFF00"/>
                          </a:highlight>
                        </a:rPr>
                        <a:t>女性会員からのサポート</a:t>
                      </a:r>
                      <a:r>
                        <a:rPr lang="ja-JP" altLang="en-US" sz="2200" b="1" u="none" strike="noStrike" dirty="0">
                          <a:effectLst/>
                        </a:rPr>
                        <a:t>。女性が何人かいると参加しやすいかもしれません。</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〇〇〇〇〇〇〇〇〇〇</a:t>
                      </a:r>
                      <a:endParaRPr lang="ja-JP" altLang="en-US" sz="12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649924532"/>
                  </a:ext>
                </a:extLst>
              </a:tr>
              <a:tr h="1163648">
                <a:tc>
                  <a:txBody>
                    <a:bodyPr/>
                    <a:lstStyle/>
                    <a:p>
                      <a:pPr algn="ctr" fontAlgn="ctr"/>
                      <a:r>
                        <a:rPr lang="en-US" altLang="ja-JP" sz="2400" b="1" u="none" strike="noStrike">
                          <a:effectLst/>
                        </a:rPr>
                        <a:t>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ロータリー活動に積極的に参加するためのサポートは、女性に限ったことではないと思います。女性だからの支援やサポートをしないことが必要。その意識を無くすことから始めるべき。</a:t>
                      </a:r>
                      <a:r>
                        <a:rPr lang="ja-JP" altLang="en-US" sz="2200" b="1" u="none" strike="noStrike" dirty="0">
                          <a:effectLst/>
                          <a:highlight>
                            <a:srgbClr val="FFFF00"/>
                          </a:highlight>
                        </a:rPr>
                        <a:t>女性ロータリアンを特別扱いするのではなく、同じ仲間</a:t>
                      </a:r>
                      <a:r>
                        <a:rPr lang="ja-JP" altLang="en-US" sz="2200" b="1" u="none" strike="noStrike" dirty="0">
                          <a:effectLst/>
                        </a:rPr>
                        <a:t>として意識することなく、馴染める環境づくりが大切。</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u="none" strike="noStrike" dirty="0">
                          <a:effectLst/>
                        </a:rPr>
                        <a:t>〇〇〇〇〇〇</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537418872"/>
                  </a:ext>
                </a:extLst>
              </a:tr>
              <a:tr h="593698">
                <a:tc>
                  <a:txBody>
                    <a:bodyPr/>
                    <a:lstStyle/>
                    <a:p>
                      <a:pPr algn="ctr" fontAlgn="ctr"/>
                      <a:r>
                        <a:rPr lang="en-US" altLang="ja-JP" sz="2400" b="1" u="none" strike="noStrike">
                          <a:effectLst/>
                        </a:rPr>
                        <a:t>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会費の減額</a:t>
                      </a:r>
                      <a:r>
                        <a:rPr lang="ja-JP" altLang="en-US" sz="2200" b="1" u="none" strike="noStrike" dirty="0">
                          <a:effectLst/>
                        </a:rPr>
                        <a:t>。年会費の検討。出席義務回数軽減。</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〇〇〇〇</a:t>
                      </a:r>
                      <a:endParaRPr lang="ja-JP" altLang="en-US" sz="12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1709472"/>
                  </a:ext>
                </a:extLst>
              </a:tr>
              <a:tr h="593698">
                <a:tc>
                  <a:txBody>
                    <a:bodyPr/>
                    <a:lstStyle/>
                    <a:p>
                      <a:pPr algn="ctr" fontAlgn="ctr"/>
                      <a:r>
                        <a:rPr lang="en-US" altLang="ja-JP" sz="2400" b="1" u="none" strike="noStrike">
                          <a:effectLst/>
                        </a:rPr>
                        <a:t>5</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特にありません</a:t>
                      </a:r>
                      <a:r>
                        <a:rPr lang="ja-JP" altLang="en-US" sz="2200" b="1" u="none" strike="noStrike" dirty="0">
                          <a:effectLst/>
                        </a:rPr>
                        <a:t>。</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〇〇〇</a:t>
                      </a:r>
                      <a:endParaRPr lang="ja-JP" altLang="en-US" sz="12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896166586"/>
                  </a:ext>
                </a:extLst>
              </a:tr>
              <a:tr h="949917">
                <a:tc>
                  <a:txBody>
                    <a:bodyPr/>
                    <a:lstStyle/>
                    <a:p>
                      <a:pPr algn="ctr" fontAlgn="ctr"/>
                      <a:r>
                        <a:rPr lang="en-US" altLang="ja-JP" sz="2400" b="1" u="none" strike="noStrike">
                          <a:effectLst/>
                        </a:rPr>
                        <a:t>5</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私は保育園の子もいるので、夕方よりも昼の時間に開催するなどライフサイクルに合わせた例会も一つだと思う。今行っているオンライン参加も有効だと思う。</a:t>
                      </a:r>
                      <a:r>
                        <a:rPr lang="ja-JP" altLang="en-US" sz="2200" b="1" u="none" strike="noStrike" dirty="0">
                          <a:effectLst/>
                          <a:highlight>
                            <a:srgbClr val="FFFF00"/>
                          </a:highlight>
                        </a:rPr>
                        <a:t>子育て世代への配慮。</a:t>
                      </a:r>
                      <a:r>
                        <a:rPr lang="ja-JP" altLang="en-US" sz="2200" b="1" u="none" strike="noStrike" dirty="0">
                          <a:effectLst/>
                        </a:rPr>
                        <a:t>保育所などの子供を見るサポート。</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u="none" strike="noStrike">
                          <a:effectLst/>
                        </a:rPr>
                        <a:t>〇〇〇</a:t>
                      </a:r>
                      <a:endParaRPr lang="ja-JP" altLang="en-US" sz="12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026237381"/>
                  </a:ext>
                </a:extLst>
              </a:tr>
              <a:tr h="593698">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男性の意識改革</a:t>
                      </a:r>
                      <a:r>
                        <a:rPr lang="ja-JP" altLang="en-US" sz="2200" b="1" u="none" strike="noStrike" dirty="0">
                          <a:effectLst/>
                        </a:rPr>
                        <a:t>と女性経営者を増やすこと。そもそも女性のロータリアンという括りが無くなる事。</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u="none" strike="noStrike" dirty="0">
                          <a:effectLst/>
                        </a:rPr>
                        <a:t>〇〇</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859936700"/>
                  </a:ext>
                </a:extLst>
              </a:tr>
            </a:tbl>
          </a:graphicData>
        </a:graphic>
      </p:graphicFrame>
    </p:spTree>
    <p:extLst>
      <p:ext uri="{BB962C8B-B14F-4D97-AF65-F5344CB8AC3E}">
        <p14:creationId xmlns:p14="http://schemas.microsoft.com/office/powerpoint/2010/main" val="2558280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C899CFA8-F4C6-4613-4662-99BD78356C1E}"/>
              </a:ext>
            </a:extLst>
          </p:cNvPr>
          <p:cNvGraphicFramePr>
            <a:graphicFrameLocks noGrp="1"/>
          </p:cNvGraphicFramePr>
          <p:nvPr>
            <p:ph idx="1"/>
            <p:extLst>
              <p:ext uri="{D42A27DB-BD31-4B8C-83A1-F6EECF244321}">
                <p14:modId xmlns:p14="http://schemas.microsoft.com/office/powerpoint/2010/main" val="2030602029"/>
              </p:ext>
            </p:extLst>
          </p:nvPr>
        </p:nvGraphicFramePr>
        <p:xfrm>
          <a:off x="308811" y="691050"/>
          <a:ext cx="11574378" cy="5887797"/>
        </p:xfrm>
        <a:graphic>
          <a:graphicData uri="http://schemas.openxmlformats.org/drawingml/2006/table">
            <a:tbl>
              <a:tblPr>
                <a:tableStyleId>{5C22544A-7EE6-4342-B048-85BDC9FD1C3A}</a:tableStyleId>
              </a:tblPr>
              <a:tblGrid>
                <a:gridCol w="415766">
                  <a:extLst>
                    <a:ext uri="{9D8B030D-6E8A-4147-A177-3AD203B41FA5}">
                      <a16:colId xmlns:a16="http://schemas.microsoft.com/office/drawing/2014/main" val="3728909205"/>
                    </a:ext>
                  </a:extLst>
                </a:gridCol>
                <a:gridCol w="10821729">
                  <a:extLst>
                    <a:ext uri="{9D8B030D-6E8A-4147-A177-3AD203B41FA5}">
                      <a16:colId xmlns:a16="http://schemas.microsoft.com/office/drawing/2014/main" val="3937886110"/>
                    </a:ext>
                  </a:extLst>
                </a:gridCol>
                <a:gridCol w="336883">
                  <a:extLst>
                    <a:ext uri="{9D8B030D-6E8A-4147-A177-3AD203B41FA5}">
                      <a16:colId xmlns:a16="http://schemas.microsoft.com/office/drawing/2014/main" val="2145276971"/>
                    </a:ext>
                  </a:extLst>
                </a:gridCol>
              </a:tblGrid>
              <a:tr h="845309">
                <a:tc>
                  <a:txBody>
                    <a:bodyPr/>
                    <a:lstStyle/>
                    <a:p>
                      <a:pPr algn="ctr" fontAlgn="ctr"/>
                      <a:r>
                        <a:rPr lang="en-US" altLang="ja-JP" sz="2400" u="none" strike="noStrike">
                          <a:effectLst/>
                        </a:rPr>
                        <a:t>7</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u="none" strike="noStrike" dirty="0">
                          <a:effectLst/>
                        </a:rPr>
                        <a:t>仕事・家庭を持つ女性にとっては圧倒的に時間が足りず、役職を頂いても納得のできる活動が難しいため、支援サポートよりもその理解を深めて頂きたい。</a:t>
                      </a:r>
                      <a:r>
                        <a:rPr lang="ja-JP" altLang="en-US" sz="2200" u="none" strike="noStrike" dirty="0">
                          <a:effectLst/>
                          <a:highlight>
                            <a:srgbClr val="FFFF00"/>
                          </a:highlight>
                        </a:rPr>
                        <a:t>家庭を大事</a:t>
                      </a:r>
                      <a:r>
                        <a:rPr lang="ja-JP" altLang="en-US" sz="2200" u="none" strike="noStrike" dirty="0">
                          <a:effectLst/>
                        </a:rPr>
                        <a:t>にする。</a:t>
                      </a:r>
                      <a:endParaRPr lang="ja-JP" altLang="en-US" sz="2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u="none" strike="noStrike">
                          <a:effectLst/>
                        </a:rPr>
                        <a:t>〇〇</a:t>
                      </a: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953333469"/>
                  </a:ext>
                </a:extLst>
              </a:tr>
              <a:tr h="528319">
                <a:tc>
                  <a:txBody>
                    <a:bodyPr/>
                    <a:lstStyle/>
                    <a:p>
                      <a:pPr algn="ctr" fontAlgn="ctr"/>
                      <a:r>
                        <a:rPr lang="en-US" altLang="ja-JP" sz="2400" u="none" strike="noStrike">
                          <a:effectLst/>
                        </a:rPr>
                        <a:t>7</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u="none" strike="noStrike" dirty="0">
                          <a:effectLst/>
                          <a:highlight>
                            <a:srgbClr val="FFFF00"/>
                          </a:highlight>
                        </a:rPr>
                        <a:t>寛容</a:t>
                      </a:r>
                      <a:r>
                        <a:rPr lang="ja-JP" altLang="en-US" sz="2200" u="none" strike="noStrike" dirty="0">
                          <a:effectLst/>
                        </a:rPr>
                        <a:t>であること。</a:t>
                      </a:r>
                      <a:endParaRPr lang="ja-JP" altLang="en-US" sz="2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u="none" strike="noStrike">
                          <a:effectLst/>
                        </a:rPr>
                        <a:t>〇〇</a:t>
                      </a: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230633418"/>
                  </a:ext>
                </a:extLst>
              </a:tr>
              <a:tr h="845309">
                <a:tc>
                  <a:txBody>
                    <a:bodyPr/>
                    <a:lstStyle/>
                    <a:p>
                      <a:pPr algn="ctr" fontAlgn="ctr"/>
                      <a:r>
                        <a:rPr lang="en-US" altLang="ja-JP" sz="2400" u="none" strike="noStrike">
                          <a:effectLst/>
                        </a:rPr>
                        <a:t>7</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u="none" strike="noStrike" dirty="0">
                          <a:effectLst/>
                        </a:rPr>
                        <a:t>特別な取り組みは不要。ただ男社会のイメージがあるので払拭できるアピールは必要。女性会員へのサポートではなく、ダイバーシティーへの</a:t>
                      </a:r>
                      <a:r>
                        <a:rPr lang="ja-JP" altLang="en-US" sz="2200" u="none" strike="noStrike" dirty="0">
                          <a:effectLst/>
                          <a:highlight>
                            <a:srgbClr val="FFFF00"/>
                          </a:highlight>
                        </a:rPr>
                        <a:t>理解が乏しい会員の方の意識改革</a:t>
                      </a:r>
                      <a:r>
                        <a:rPr lang="ja-JP" altLang="en-US" sz="2200" u="none" strike="noStrike" dirty="0">
                          <a:effectLst/>
                        </a:rPr>
                        <a:t>が必要。</a:t>
                      </a:r>
                      <a:endParaRPr lang="ja-JP" altLang="en-US" sz="2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u="none" strike="noStrike">
                          <a:effectLst/>
                        </a:rPr>
                        <a:t>〇〇</a:t>
                      </a: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590166167"/>
                  </a:ext>
                </a:extLst>
              </a:tr>
              <a:tr h="528319">
                <a:tc>
                  <a:txBody>
                    <a:bodyPr/>
                    <a:lstStyle/>
                    <a:p>
                      <a:pPr algn="ctr" fontAlgn="ctr"/>
                      <a:r>
                        <a:rPr lang="en-US" altLang="ja-JP" sz="2400" u="none" strike="noStrike">
                          <a:effectLst/>
                        </a:rPr>
                        <a:t>7</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u="none" strike="noStrike" dirty="0">
                          <a:effectLst/>
                          <a:highlight>
                            <a:srgbClr val="FFFF00"/>
                          </a:highlight>
                        </a:rPr>
                        <a:t>女性も進んで参加できる環境づくり</a:t>
                      </a:r>
                      <a:r>
                        <a:rPr lang="ja-JP" altLang="en-US" sz="2200" u="none" strike="noStrike" dirty="0">
                          <a:effectLst/>
                        </a:rPr>
                        <a:t>。楽しんで参加できる環境づくり。</a:t>
                      </a:r>
                      <a:endParaRPr lang="ja-JP" altLang="en-US" sz="2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u="none" strike="noStrike">
                          <a:effectLst/>
                        </a:rPr>
                        <a:t>〇〇</a:t>
                      </a: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68445497"/>
                  </a:ext>
                </a:extLst>
              </a:tr>
              <a:tr h="528319">
                <a:tc>
                  <a:txBody>
                    <a:bodyPr/>
                    <a:lstStyle/>
                    <a:p>
                      <a:pPr algn="ctr" fontAlgn="ctr"/>
                      <a:r>
                        <a:rPr lang="en-US" altLang="ja-JP" sz="2400" u="none" strike="noStrike">
                          <a:effectLst/>
                        </a:rPr>
                        <a:t>12</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u="none" strike="noStrike" dirty="0">
                          <a:effectLst/>
                          <a:highlight>
                            <a:srgbClr val="FFFF00"/>
                          </a:highlight>
                        </a:rPr>
                        <a:t>仕事と家庭の両立</a:t>
                      </a:r>
                      <a:r>
                        <a:rPr lang="ja-JP" altLang="en-US" sz="2200" u="none" strike="noStrike" dirty="0">
                          <a:effectLst/>
                        </a:rPr>
                        <a:t>をしながらの活動となるので、例会欠席の場合に出来る事を代役していただくなど。</a:t>
                      </a:r>
                      <a:endParaRPr lang="ja-JP" altLang="en-US" sz="2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u="none" strike="noStrike">
                          <a:effectLst/>
                        </a:rPr>
                        <a:t>〇</a:t>
                      </a: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269126711"/>
                  </a:ext>
                </a:extLst>
              </a:tr>
              <a:tr h="528319">
                <a:tc>
                  <a:txBody>
                    <a:bodyPr/>
                    <a:lstStyle/>
                    <a:p>
                      <a:pPr algn="ctr" fontAlgn="ctr"/>
                      <a:r>
                        <a:rPr lang="en-US" altLang="ja-JP" sz="2400" u="none" strike="noStrike">
                          <a:effectLst/>
                        </a:rPr>
                        <a:t>12</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u="none" strike="noStrike" dirty="0">
                          <a:effectLst/>
                        </a:rPr>
                        <a:t>具体的にはわかりませんが、</a:t>
                      </a:r>
                      <a:r>
                        <a:rPr lang="ja-JP" altLang="en-US" sz="2200" u="none" strike="noStrike" dirty="0">
                          <a:effectLst/>
                          <a:highlight>
                            <a:srgbClr val="FFFF00"/>
                          </a:highlight>
                        </a:rPr>
                        <a:t>クラブに来ると楽しいと感じてもらえるようなサポー</a:t>
                      </a:r>
                      <a:r>
                        <a:rPr lang="ja-JP" altLang="en-US" sz="2200" u="none" strike="noStrike" dirty="0">
                          <a:effectLst/>
                        </a:rPr>
                        <a:t>トが必要と思っています。</a:t>
                      </a:r>
                      <a:endParaRPr lang="ja-JP" altLang="en-US" sz="2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u="none" strike="noStrike">
                          <a:effectLst/>
                        </a:rPr>
                        <a:t>〇</a:t>
                      </a: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698440390"/>
                  </a:ext>
                </a:extLst>
              </a:tr>
              <a:tr h="845309">
                <a:tc>
                  <a:txBody>
                    <a:bodyPr/>
                    <a:lstStyle/>
                    <a:p>
                      <a:pPr algn="ctr" fontAlgn="ctr"/>
                      <a:r>
                        <a:rPr lang="en-US" altLang="ja-JP" sz="2400" u="none" strike="noStrike">
                          <a:effectLst/>
                        </a:rPr>
                        <a:t>12</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u="none" strike="noStrike" dirty="0">
                          <a:effectLst/>
                        </a:rPr>
                        <a:t>積極的に声がけしてあげるといいと思う。昼夜ハイブリッド例会。年代や環境にもよると思うが、毎週となると</a:t>
                      </a:r>
                      <a:r>
                        <a:rPr lang="ja-JP" altLang="en-US" sz="2200" u="none" strike="noStrike" dirty="0">
                          <a:effectLst/>
                          <a:highlight>
                            <a:srgbClr val="FFFF00"/>
                          </a:highlight>
                        </a:rPr>
                        <a:t>夜出かけることは負担が多い</a:t>
                      </a:r>
                      <a:r>
                        <a:rPr lang="ja-JP" altLang="en-US" sz="2200" u="none" strike="noStrike" dirty="0">
                          <a:effectLst/>
                        </a:rPr>
                        <a:t>のではないかと思う。結婚していない方は夜の方が出やすいのではないかと思う。</a:t>
                      </a:r>
                      <a:endParaRPr lang="ja-JP" altLang="en-US" sz="2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u="none" strike="noStrike">
                          <a:effectLst/>
                        </a:rPr>
                        <a:t>〇</a:t>
                      </a: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393050657"/>
                  </a:ext>
                </a:extLst>
              </a:tr>
              <a:tr h="765006">
                <a:tc>
                  <a:txBody>
                    <a:bodyPr/>
                    <a:lstStyle/>
                    <a:p>
                      <a:pPr algn="ctr" fontAlgn="ctr"/>
                      <a:r>
                        <a:rPr lang="en-US" altLang="ja-JP" sz="2400" u="none" strike="noStrike">
                          <a:effectLst/>
                        </a:rPr>
                        <a:t>12</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u="none" strike="noStrike" dirty="0">
                          <a:effectLst/>
                        </a:rPr>
                        <a:t>女性会員のグループＬＩＮＥ懇親会など、</a:t>
                      </a:r>
                      <a:r>
                        <a:rPr lang="ja-JP" altLang="en-US" sz="2200" u="none" strike="noStrike" dirty="0">
                          <a:effectLst/>
                          <a:highlight>
                            <a:srgbClr val="FFFF00"/>
                          </a:highlight>
                        </a:rPr>
                        <a:t>女性同士気遣いの無いコミュニケーション</a:t>
                      </a:r>
                      <a:r>
                        <a:rPr lang="ja-JP" altLang="en-US" sz="2200" u="none" strike="noStrike" dirty="0">
                          <a:effectLst/>
                        </a:rPr>
                        <a:t>が活発化されたら女性会員は増加していく。</a:t>
                      </a:r>
                      <a:endParaRPr lang="ja-JP" altLang="en-US" sz="2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u="none" strike="noStrike" dirty="0">
                          <a:effectLst/>
                        </a:rPr>
                        <a:t>〇</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879292795"/>
                  </a:ext>
                </a:extLst>
              </a:tr>
            </a:tbl>
          </a:graphicData>
        </a:graphic>
      </p:graphicFrame>
      <p:sp>
        <p:nvSpPr>
          <p:cNvPr id="5" name="タイトル 1">
            <a:extLst>
              <a:ext uri="{FF2B5EF4-FFF2-40B4-BE49-F238E27FC236}">
                <a16:creationId xmlns:a16="http://schemas.microsoft.com/office/drawing/2014/main" id="{457BE326-DC32-8BA8-F951-59E7BD801098}"/>
              </a:ext>
            </a:extLst>
          </p:cNvPr>
          <p:cNvSpPr>
            <a:spLocks noGrp="1"/>
          </p:cNvSpPr>
          <p:nvPr>
            <p:ph type="title"/>
          </p:nvPr>
        </p:nvSpPr>
        <p:spPr>
          <a:xfrm>
            <a:off x="0" y="-212391"/>
            <a:ext cx="12468726"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⑧－</a:t>
            </a:r>
            <a:r>
              <a:rPr lang="en-US" altLang="ja-JP" sz="2400" b="1" dirty="0">
                <a:solidFill>
                  <a:srgbClr val="000000"/>
                </a:solidFill>
                <a:latin typeface="游ゴシック" panose="020B0400000000000000" pitchFamily="50" charset="-128"/>
                <a:ea typeface="游ゴシック" panose="020B0400000000000000" pitchFamily="50" charset="-128"/>
              </a:rPr>
              <a:t>2</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今後、女性ロータリアンを増やすとしたらどんな支援サポートが必要と思いすか？</a:t>
            </a:r>
            <a:r>
              <a:rPr lang="ja-JP" altLang="en-US" sz="2400" dirty="0">
                <a:highlight>
                  <a:srgbClr val="00FFFF"/>
                </a:highlight>
              </a:rPr>
              <a:t> </a:t>
            </a:r>
            <a:endParaRPr kumimoji="1" lang="ja-JP" altLang="en-US" sz="2400" dirty="0">
              <a:highlight>
                <a:srgbClr val="00FFFF"/>
              </a:highlight>
            </a:endParaRPr>
          </a:p>
        </p:txBody>
      </p:sp>
    </p:spTree>
    <p:extLst>
      <p:ext uri="{BB962C8B-B14F-4D97-AF65-F5344CB8AC3E}">
        <p14:creationId xmlns:p14="http://schemas.microsoft.com/office/powerpoint/2010/main" val="35473539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CCA3CA7A-C8E1-C3C1-56F7-7905114D96E8}"/>
              </a:ext>
            </a:extLst>
          </p:cNvPr>
          <p:cNvGraphicFramePr>
            <a:graphicFrameLocks noGrp="1"/>
          </p:cNvGraphicFramePr>
          <p:nvPr>
            <p:ph idx="1"/>
            <p:extLst>
              <p:ext uri="{D42A27DB-BD31-4B8C-83A1-F6EECF244321}">
                <p14:modId xmlns:p14="http://schemas.microsoft.com/office/powerpoint/2010/main" val="1747669717"/>
              </p:ext>
            </p:extLst>
          </p:nvPr>
        </p:nvGraphicFramePr>
        <p:xfrm>
          <a:off x="393031" y="551223"/>
          <a:ext cx="11405937" cy="6313044"/>
        </p:xfrm>
        <a:graphic>
          <a:graphicData uri="http://schemas.openxmlformats.org/drawingml/2006/table">
            <a:tbl>
              <a:tblPr>
                <a:tableStyleId>{5C22544A-7EE6-4342-B048-85BDC9FD1C3A}</a:tableStyleId>
              </a:tblPr>
              <a:tblGrid>
                <a:gridCol w="409715">
                  <a:extLst>
                    <a:ext uri="{9D8B030D-6E8A-4147-A177-3AD203B41FA5}">
                      <a16:colId xmlns:a16="http://schemas.microsoft.com/office/drawing/2014/main" val="3497719641"/>
                    </a:ext>
                  </a:extLst>
                </a:gridCol>
                <a:gridCol w="10707464">
                  <a:extLst>
                    <a:ext uri="{9D8B030D-6E8A-4147-A177-3AD203B41FA5}">
                      <a16:colId xmlns:a16="http://schemas.microsoft.com/office/drawing/2014/main" val="1419579453"/>
                    </a:ext>
                  </a:extLst>
                </a:gridCol>
                <a:gridCol w="288758">
                  <a:extLst>
                    <a:ext uri="{9D8B030D-6E8A-4147-A177-3AD203B41FA5}">
                      <a16:colId xmlns:a16="http://schemas.microsoft.com/office/drawing/2014/main" val="1300985560"/>
                    </a:ext>
                  </a:extLst>
                </a:gridCol>
              </a:tblGrid>
              <a:tr h="661214">
                <a:tc>
                  <a:txBody>
                    <a:bodyPr/>
                    <a:lstStyle/>
                    <a:p>
                      <a:pPr algn="ctr" fontAlgn="ctr"/>
                      <a:r>
                        <a:rPr lang="en-US" altLang="ja-JP" sz="2400" u="none" strike="noStrike">
                          <a:effectLst/>
                        </a:rPr>
                        <a:t>12</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rPr>
                        <a:t>自クラブには</a:t>
                      </a:r>
                      <a:r>
                        <a:rPr lang="en-US" altLang="ja-JP" sz="2400" u="none" strike="noStrike" dirty="0">
                          <a:effectLst/>
                        </a:rPr>
                        <a:t>70</a:t>
                      </a:r>
                      <a:r>
                        <a:rPr lang="ja-JP" altLang="en-US" sz="2400" u="none" strike="noStrike" dirty="0">
                          <a:effectLst/>
                        </a:rPr>
                        <a:t>代、</a:t>
                      </a:r>
                      <a:r>
                        <a:rPr lang="en-US" altLang="ja-JP" sz="2400" u="none" strike="noStrike" dirty="0">
                          <a:effectLst/>
                        </a:rPr>
                        <a:t>60</a:t>
                      </a:r>
                      <a:r>
                        <a:rPr lang="ja-JP" altLang="en-US" sz="2400" u="none" strike="noStrike" dirty="0">
                          <a:effectLst/>
                        </a:rPr>
                        <a:t>代、</a:t>
                      </a:r>
                      <a:r>
                        <a:rPr lang="en-US" altLang="ja-JP" sz="2400" u="none" strike="noStrike" dirty="0">
                          <a:effectLst/>
                        </a:rPr>
                        <a:t>50</a:t>
                      </a:r>
                      <a:r>
                        <a:rPr lang="ja-JP" altLang="en-US" sz="2400" u="none" strike="noStrike" dirty="0">
                          <a:effectLst/>
                        </a:rPr>
                        <a:t>代、</a:t>
                      </a:r>
                      <a:r>
                        <a:rPr lang="en-US" altLang="ja-JP" sz="2400" u="none" strike="noStrike" dirty="0">
                          <a:effectLst/>
                        </a:rPr>
                        <a:t>40</a:t>
                      </a:r>
                      <a:r>
                        <a:rPr lang="ja-JP" altLang="en-US" sz="2400" u="none" strike="noStrike" dirty="0">
                          <a:effectLst/>
                        </a:rPr>
                        <a:t>代の女性会員がいます。</a:t>
                      </a:r>
                      <a:r>
                        <a:rPr lang="ja-JP" altLang="en-US" sz="2400" u="none" strike="noStrike" dirty="0">
                          <a:effectLst/>
                          <a:highlight>
                            <a:srgbClr val="FFFF00"/>
                          </a:highlight>
                        </a:rPr>
                        <a:t>女性同士はいろいろ難しい</a:t>
                      </a:r>
                      <a:r>
                        <a:rPr lang="ja-JP" altLang="en-US" sz="2400" u="none" strike="noStrike" dirty="0">
                          <a:effectLst/>
                        </a:rPr>
                        <a:t>事もありますが、世代色々いてくださることで良い事がたくさんある気がします。あとリーダーシップをとってくださる方がいると・・・</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871006680"/>
                  </a:ext>
                </a:extLst>
              </a:tr>
              <a:tr h="661214">
                <a:tc>
                  <a:txBody>
                    <a:bodyPr/>
                    <a:lstStyle/>
                    <a:p>
                      <a:pPr algn="ctr" fontAlgn="ctr"/>
                      <a:r>
                        <a:rPr lang="en-US" altLang="ja-JP" sz="2400" u="none" strike="noStrike">
                          <a:effectLst/>
                        </a:rPr>
                        <a:t>12</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rPr>
                        <a:t>①固定概念の排除：女性比率の高い国の事情を、日本にも再現できるよう真似をするのも良い。②</a:t>
                      </a:r>
                      <a:r>
                        <a:rPr lang="ja-JP" altLang="en-US" sz="2400" u="none" strike="noStrike" dirty="0">
                          <a:effectLst/>
                          <a:highlight>
                            <a:srgbClr val="FFFF00"/>
                          </a:highlight>
                        </a:rPr>
                        <a:t>時間的配慮</a:t>
                      </a:r>
                      <a:r>
                        <a:rPr lang="ja-JP" altLang="en-US" sz="2400" u="none" strike="noStrike" dirty="0">
                          <a:effectLst/>
                        </a:rPr>
                        <a:t>：家庭を持つ女性が参加しやすい体制づくり。③若者の参加しやすい仕組みづくり</a:t>
                      </a:r>
                      <a:r>
                        <a:rPr lang="en-US" altLang="ja-JP" sz="2400" u="none" strike="noStrike" dirty="0">
                          <a:effectLst/>
                        </a:rPr>
                        <a:t>:</a:t>
                      </a:r>
                      <a:r>
                        <a:rPr lang="ja-JP" altLang="en-US" sz="2400" u="none" strike="noStrike" dirty="0">
                          <a:effectLst/>
                        </a:rPr>
                        <a:t>入会と活動によるメリットの作庭と認知。</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631787222"/>
                  </a:ext>
                </a:extLst>
              </a:tr>
              <a:tr h="661214">
                <a:tc>
                  <a:txBody>
                    <a:bodyPr/>
                    <a:lstStyle/>
                    <a:p>
                      <a:pPr algn="ctr" fontAlgn="ctr"/>
                      <a:r>
                        <a:rPr lang="en-US" altLang="ja-JP" sz="2400" u="none" strike="noStrike">
                          <a:effectLst/>
                        </a:rPr>
                        <a:t>12</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rPr>
                        <a:t>自身も入会当初は右も左もわからず困惑していた時期があったので、女性ロータリアンを増やす為には、とにかくまずはロータリークラブ自体、そして、その活動を知ってもらう機会を積極的に増やし</a:t>
                      </a:r>
                      <a:r>
                        <a:rPr lang="ja-JP" altLang="en-US" sz="2400" u="none" strike="noStrike" dirty="0">
                          <a:effectLst/>
                          <a:highlight>
                            <a:srgbClr val="FFFF00"/>
                          </a:highlight>
                        </a:rPr>
                        <a:t>知ってもらう事が必要</a:t>
                      </a:r>
                      <a:r>
                        <a:rPr lang="ja-JP" altLang="en-US" sz="2400" u="none" strike="noStrike" dirty="0">
                          <a:effectLst/>
                        </a:rPr>
                        <a:t>なのではと思います。</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019590658"/>
                  </a:ext>
                </a:extLst>
              </a:tr>
              <a:tr h="413259">
                <a:tc>
                  <a:txBody>
                    <a:bodyPr/>
                    <a:lstStyle/>
                    <a:p>
                      <a:pPr algn="ctr" fontAlgn="ctr"/>
                      <a:r>
                        <a:rPr lang="en-US" altLang="ja-JP" sz="2400" u="none" strike="noStrike">
                          <a:effectLst/>
                        </a:rPr>
                        <a:t>12</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highlight>
                            <a:srgbClr val="FFFF00"/>
                          </a:highlight>
                        </a:rPr>
                        <a:t>複数名が一緒に入会</a:t>
                      </a:r>
                      <a:r>
                        <a:rPr lang="ja-JP" altLang="en-US" sz="2400" u="none" strike="noStrike" dirty="0">
                          <a:effectLst/>
                        </a:rPr>
                        <a:t>出来たら不安もないのではと思う。</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215000319"/>
                  </a:ext>
                </a:extLst>
              </a:tr>
              <a:tr h="413259">
                <a:tc>
                  <a:txBody>
                    <a:bodyPr/>
                    <a:lstStyle/>
                    <a:p>
                      <a:pPr algn="ctr" fontAlgn="ctr"/>
                      <a:r>
                        <a:rPr lang="en-US" altLang="ja-JP" sz="2400" u="none" strike="noStrike">
                          <a:effectLst/>
                        </a:rPr>
                        <a:t>12</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rPr>
                        <a:t>女性に限らず、ロータリー活動やクラブの様子を</a:t>
                      </a:r>
                      <a:r>
                        <a:rPr lang="ja-JP" altLang="en-US" sz="2400" u="none" strike="noStrike" dirty="0">
                          <a:effectLst/>
                          <a:highlight>
                            <a:srgbClr val="FFFF00"/>
                          </a:highlight>
                        </a:rPr>
                        <a:t>もっと知っていただく機会</a:t>
                      </a:r>
                      <a:r>
                        <a:rPr lang="ja-JP" altLang="en-US" sz="2400" u="none" strike="noStrike" dirty="0">
                          <a:effectLst/>
                        </a:rPr>
                        <a:t>があればよいと思います。</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883344130"/>
                  </a:ext>
                </a:extLst>
              </a:tr>
              <a:tr h="991820">
                <a:tc>
                  <a:txBody>
                    <a:bodyPr/>
                    <a:lstStyle/>
                    <a:p>
                      <a:pPr algn="ctr" fontAlgn="ctr"/>
                      <a:r>
                        <a:rPr lang="en-US" altLang="ja-JP" sz="2400" u="none" strike="noStrike">
                          <a:effectLst/>
                        </a:rPr>
                        <a:t>12</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rPr>
                        <a:t>女性が女性を誘う事が効果的だと思いますが、そのためには女性会員が多くないと難しいですし</a:t>
                      </a:r>
                      <a:r>
                        <a:rPr lang="en-US" altLang="ja-JP" sz="2400" u="none" strike="noStrike" dirty="0">
                          <a:effectLst/>
                        </a:rPr>
                        <a:t>…</a:t>
                      </a:r>
                      <a:r>
                        <a:rPr lang="ja-JP" altLang="en-US" sz="2400" u="none" strike="noStrike" dirty="0">
                          <a:effectLst/>
                        </a:rPr>
                        <a:t>鶏か卵の理論になりますが、もう少し</a:t>
                      </a:r>
                      <a:r>
                        <a:rPr lang="ja-JP" altLang="en-US" sz="2400" u="none" strike="noStrike" dirty="0">
                          <a:effectLst/>
                          <a:highlight>
                            <a:srgbClr val="FFFF00"/>
                          </a:highlight>
                        </a:rPr>
                        <a:t>女性に特化した支援者の奉仕・支援（シングルマザー・ジェンダー・子育て・介護者・里親支援など）に力を入れる</a:t>
                      </a:r>
                      <a:r>
                        <a:rPr lang="ja-JP" altLang="en-US" sz="2400" u="none" strike="noStrike" dirty="0">
                          <a:effectLst/>
                        </a:rPr>
                        <a:t>と、それを支援している人たちは女性が多いと思いますので、共感されるかもしれません。</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939655466"/>
                  </a:ext>
                </a:extLst>
              </a:tr>
            </a:tbl>
          </a:graphicData>
        </a:graphic>
      </p:graphicFrame>
      <p:sp>
        <p:nvSpPr>
          <p:cNvPr id="5" name="タイトル 1">
            <a:extLst>
              <a:ext uri="{FF2B5EF4-FFF2-40B4-BE49-F238E27FC236}">
                <a16:creationId xmlns:a16="http://schemas.microsoft.com/office/drawing/2014/main" id="{AC3EC014-4D9E-D28D-5C52-B951BCD8F504}"/>
              </a:ext>
            </a:extLst>
          </p:cNvPr>
          <p:cNvSpPr>
            <a:spLocks noGrp="1"/>
          </p:cNvSpPr>
          <p:nvPr>
            <p:ph type="title"/>
          </p:nvPr>
        </p:nvSpPr>
        <p:spPr>
          <a:xfrm>
            <a:off x="-100263" y="-236454"/>
            <a:ext cx="12292263"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⑧－</a:t>
            </a: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今後、女性ロータリアンを増やすとしたらどんな支援サポートが必要と思いすか？</a:t>
            </a:r>
            <a:r>
              <a:rPr lang="ja-JP" altLang="en-US" sz="2400" dirty="0">
                <a:highlight>
                  <a:srgbClr val="00FFFF"/>
                </a:highlight>
              </a:rPr>
              <a:t> </a:t>
            </a:r>
            <a:endParaRPr kumimoji="1" lang="ja-JP" altLang="en-US" sz="2400" dirty="0">
              <a:highlight>
                <a:srgbClr val="00FFFF"/>
              </a:highlight>
            </a:endParaRPr>
          </a:p>
        </p:txBody>
      </p:sp>
    </p:spTree>
    <p:extLst>
      <p:ext uri="{BB962C8B-B14F-4D97-AF65-F5344CB8AC3E}">
        <p14:creationId xmlns:p14="http://schemas.microsoft.com/office/powerpoint/2010/main" val="24705653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5F60A9E0-B10F-2C00-58E8-5A046BAFE01A}"/>
              </a:ext>
            </a:extLst>
          </p:cNvPr>
          <p:cNvGraphicFramePr>
            <a:graphicFrameLocks noGrp="1"/>
          </p:cNvGraphicFramePr>
          <p:nvPr>
            <p:ph idx="1"/>
            <p:extLst>
              <p:ext uri="{D42A27DB-BD31-4B8C-83A1-F6EECF244321}">
                <p14:modId xmlns:p14="http://schemas.microsoft.com/office/powerpoint/2010/main" val="502552423"/>
              </p:ext>
            </p:extLst>
          </p:nvPr>
        </p:nvGraphicFramePr>
        <p:xfrm>
          <a:off x="571500" y="1371604"/>
          <a:ext cx="11049000" cy="5006787"/>
        </p:xfrm>
        <a:graphic>
          <a:graphicData uri="http://schemas.openxmlformats.org/drawingml/2006/table">
            <a:tbl>
              <a:tblPr>
                <a:tableStyleId>{5C22544A-7EE6-4342-B048-85BDC9FD1C3A}</a:tableStyleId>
              </a:tblPr>
              <a:tblGrid>
                <a:gridCol w="396894">
                  <a:extLst>
                    <a:ext uri="{9D8B030D-6E8A-4147-A177-3AD203B41FA5}">
                      <a16:colId xmlns:a16="http://schemas.microsoft.com/office/drawing/2014/main" val="751264708"/>
                    </a:ext>
                  </a:extLst>
                </a:gridCol>
                <a:gridCol w="10341290">
                  <a:extLst>
                    <a:ext uri="{9D8B030D-6E8A-4147-A177-3AD203B41FA5}">
                      <a16:colId xmlns:a16="http://schemas.microsoft.com/office/drawing/2014/main" val="2999472397"/>
                    </a:ext>
                  </a:extLst>
                </a:gridCol>
                <a:gridCol w="310816">
                  <a:extLst>
                    <a:ext uri="{9D8B030D-6E8A-4147-A177-3AD203B41FA5}">
                      <a16:colId xmlns:a16="http://schemas.microsoft.com/office/drawing/2014/main" val="1578397873"/>
                    </a:ext>
                  </a:extLst>
                </a:gridCol>
              </a:tblGrid>
              <a:tr h="513033">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ロータリークラブというと</a:t>
                      </a:r>
                      <a:r>
                        <a:rPr lang="ja-JP" altLang="en-US" sz="2400" b="1" u="none" strike="noStrike" dirty="0">
                          <a:effectLst/>
                          <a:highlight>
                            <a:srgbClr val="FFFF00"/>
                          </a:highlight>
                        </a:rPr>
                        <a:t>敷居が高く感じる</a:t>
                      </a:r>
                      <a:r>
                        <a:rPr lang="ja-JP" altLang="en-US" sz="2400" b="1" u="none" strike="noStrike" dirty="0">
                          <a:effectLst/>
                        </a:rPr>
                        <a:t>ので、女性会員が楽しく参加していることがわかる身近な活動、イベントがあるとよい。</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864733485"/>
                  </a:ext>
                </a:extLst>
              </a:tr>
              <a:tr h="513033">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たばこの煙が無い</a:t>
                      </a:r>
                      <a:r>
                        <a:rPr lang="ja-JP" altLang="en-US" sz="2400" b="1" u="none" strike="noStrike" dirty="0">
                          <a:effectLst/>
                        </a:rPr>
                        <a:t>集まりがあると嬉しいです。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904905847"/>
                  </a:ext>
                </a:extLst>
              </a:tr>
              <a:tr h="513033">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クラブへの</a:t>
                      </a:r>
                      <a:r>
                        <a:rPr lang="ja-JP" altLang="en-US" sz="2400" b="1" u="none" strike="noStrike" dirty="0">
                          <a:effectLst/>
                          <a:highlight>
                            <a:srgbClr val="FFFF00"/>
                          </a:highlight>
                        </a:rPr>
                        <a:t>参加体験</a:t>
                      </a:r>
                      <a:r>
                        <a:rPr lang="ja-JP" altLang="en-US" sz="2400" b="1" u="none" strike="noStrike" dirty="0">
                          <a:effectLst/>
                        </a:rPr>
                        <a:t>をしていただき、例会への出席をサポート。</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793925215"/>
                  </a:ext>
                </a:extLst>
              </a:tr>
              <a:tr h="820853">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入会候補者の職業や年代・生活環境などにもよりますが、活動内容など丁寧な説明が必要。女性はどうしても家庭での役割が多い。</a:t>
                      </a:r>
                      <a:r>
                        <a:rPr lang="ja-JP" altLang="en-US" sz="2400" b="1" u="none" strike="noStrike" dirty="0">
                          <a:effectLst/>
                          <a:highlight>
                            <a:srgbClr val="FFFF00"/>
                          </a:highlight>
                        </a:rPr>
                        <a:t>家族の理解協力</a:t>
                      </a:r>
                      <a:r>
                        <a:rPr lang="ja-JP" altLang="en-US" sz="2400" b="1" u="none" strike="noStrike" dirty="0">
                          <a:effectLst/>
                        </a:rPr>
                        <a:t>が必要（女性に限らずですが）</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06680460"/>
                  </a:ext>
                </a:extLst>
              </a:tr>
              <a:tr h="513033">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月</a:t>
                      </a:r>
                      <a:r>
                        <a:rPr lang="en-US" altLang="ja-JP" sz="2400" b="1" u="none" strike="noStrike" dirty="0">
                          <a:effectLst/>
                        </a:rPr>
                        <a:t>4</a:t>
                      </a:r>
                      <a:r>
                        <a:rPr lang="ja-JP" altLang="en-US" sz="2400" b="1" u="none" strike="noStrike" dirty="0">
                          <a:effectLst/>
                        </a:rPr>
                        <a:t>回の例会の</a:t>
                      </a:r>
                      <a:r>
                        <a:rPr lang="ja-JP" altLang="en-US" sz="2400" b="1" u="none" strike="noStrike" dirty="0">
                          <a:effectLst/>
                          <a:highlight>
                            <a:srgbClr val="FFFF00"/>
                          </a:highlight>
                        </a:rPr>
                        <a:t>食事を質の良い美味しい場所</a:t>
                      </a:r>
                      <a:r>
                        <a:rPr lang="ja-JP" altLang="en-US" sz="2400" b="1" u="none" strike="noStrike" dirty="0">
                          <a:effectLst/>
                        </a:rPr>
                        <a:t>にする。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66386558"/>
                  </a:ext>
                </a:extLst>
              </a:tr>
              <a:tr h="820853">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一つ一つの職業分類をもう少し拡大しても良いと思う。例えば当クラブでは医師の数が多いのは「科」によって、</a:t>
                      </a:r>
                      <a:r>
                        <a:rPr lang="ja-JP" altLang="en-US" sz="2400" b="1" u="none" strike="noStrike" dirty="0">
                          <a:effectLst/>
                          <a:highlight>
                            <a:srgbClr val="FFFF00"/>
                          </a:highlight>
                        </a:rPr>
                        <a:t>サービス業・飲食業なども加入できる人数を増やしても良い</a:t>
                      </a:r>
                      <a:r>
                        <a:rPr lang="ja-JP" altLang="en-US" sz="2400" b="1" u="none" strike="noStrike" dirty="0">
                          <a:effectLst/>
                        </a:rPr>
                        <a:t>と思います。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168967352"/>
                  </a:ext>
                </a:extLst>
              </a:tr>
              <a:tr h="513033">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モラルを教えられる方にいてほしい</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69054273"/>
                  </a:ext>
                </a:extLst>
              </a:tr>
            </a:tbl>
          </a:graphicData>
        </a:graphic>
      </p:graphicFrame>
      <p:sp>
        <p:nvSpPr>
          <p:cNvPr id="5" name="タイトル 1">
            <a:extLst>
              <a:ext uri="{FF2B5EF4-FFF2-40B4-BE49-F238E27FC236}">
                <a16:creationId xmlns:a16="http://schemas.microsoft.com/office/drawing/2014/main" id="{5B1A15D9-E993-96E8-ED5E-EF4081E122D8}"/>
              </a:ext>
            </a:extLst>
          </p:cNvPr>
          <p:cNvSpPr>
            <a:spLocks noGrp="1"/>
          </p:cNvSpPr>
          <p:nvPr>
            <p:ph type="title"/>
          </p:nvPr>
        </p:nvSpPr>
        <p:spPr>
          <a:xfrm>
            <a:off x="0" y="0"/>
            <a:ext cx="12388516"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⑧－</a:t>
            </a:r>
            <a:r>
              <a:rPr lang="en-US" altLang="ja-JP" sz="2400" b="1" dirty="0">
                <a:solidFill>
                  <a:srgbClr val="000000"/>
                </a:solidFill>
                <a:latin typeface="游ゴシック" panose="020B0400000000000000" pitchFamily="50" charset="-128"/>
                <a:ea typeface="游ゴシック" panose="020B0400000000000000" pitchFamily="50" charset="-128"/>
              </a:rPr>
              <a:t>4</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今後、女性ロータリアンを増やすとしたらどんな支援サポートが必要と思いすか？</a:t>
            </a:r>
            <a:r>
              <a:rPr lang="ja-JP" altLang="en-US" sz="2400" dirty="0">
                <a:highlight>
                  <a:srgbClr val="00FFFF"/>
                </a:highlight>
              </a:rPr>
              <a:t> </a:t>
            </a:r>
            <a:endParaRPr kumimoji="1" lang="ja-JP" altLang="en-US" sz="2400" dirty="0">
              <a:highlight>
                <a:srgbClr val="00FFFF"/>
              </a:highlight>
            </a:endParaRPr>
          </a:p>
        </p:txBody>
      </p:sp>
    </p:spTree>
    <p:extLst>
      <p:ext uri="{BB962C8B-B14F-4D97-AF65-F5344CB8AC3E}">
        <p14:creationId xmlns:p14="http://schemas.microsoft.com/office/powerpoint/2010/main" val="6422205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a:extLst>
              <a:ext uri="{FF2B5EF4-FFF2-40B4-BE49-F238E27FC236}">
                <a16:creationId xmlns:a16="http://schemas.microsoft.com/office/drawing/2014/main" id="{F4B328F8-8F19-CAC8-F115-3001BEBE04DA}"/>
              </a:ext>
            </a:extLst>
          </p:cNvPr>
          <p:cNvGraphicFramePr>
            <a:graphicFrameLocks noGrp="1"/>
          </p:cNvGraphicFramePr>
          <p:nvPr>
            <p:ph idx="1"/>
            <p:extLst>
              <p:ext uri="{D42A27DB-BD31-4B8C-83A1-F6EECF244321}">
                <p14:modId xmlns:p14="http://schemas.microsoft.com/office/powerpoint/2010/main" val="920112710"/>
              </p:ext>
            </p:extLst>
          </p:nvPr>
        </p:nvGraphicFramePr>
        <p:xfrm>
          <a:off x="513348" y="1299411"/>
          <a:ext cx="11165304" cy="5316786"/>
        </p:xfrm>
        <a:graphic>
          <a:graphicData uri="http://schemas.openxmlformats.org/drawingml/2006/table">
            <a:tbl>
              <a:tblPr>
                <a:tableStyleId>{5C22544A-7EE6-4342-B048-85BDC9FD1C3A}</a:tableStyleId>
              </a:tblPr>
              <a:tblGrid>
                <a:gridCol w="401071">
                  <a:extLst>
                    <a:ext uri="{9D8B030D-6E8A-4147-A177-3AD203B41FA5}">
                      <a16:colId xmlns:a16="http://schemas.microsoft.com/office/drawing/2014/main" val="42797488"/>
                    </a:ext>
                  </a:extLst>
                </a:gridCol>
                <a:gridCol w="10499540">
                  <a:extLst>
                    <a:ext uri="{9D8B030D-6E8A-4147-A177-3AD203B41FA5}">
                      <a16:colId xmlns:a16="http://schemas.microsoft.com/office/drawing/2014/main" val="2047204852"/>
                    </a:ext>
                  </a:extLst>
                </a:gridCol>
                <a:gridCol w="264693">
                  <a:extLst>
                    <a:ext uri="{9D8B030D-6E8A-4147-A177-3AD203B41FA5}">
                      <a16:colId xmlns:a16="http://schemas.microsoft.com/office/drawing/2014/main" val="87228816"/>
                    </a:ext>
                  </a:extLst>
                </a:gridCol>
              </a:tblGrid>
              <a:tr h="635866">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やる気のある方は男性でも女性でも関係ないので、</a:t>
                      </a:r>
                      <a:r>
                        <a:rPr lang="ja-JP" altLang="en-US" sz="2400" b="1" u="none" strike="noStrike" dirty="0">
                          <a:effectLst/>
                          <a:highlight>
                            <a:srgbClr val="FFFF00"/>
                          </a:highlight>
                        </a:rPr>
                        <a:t>特に支援を求めていません</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82046271"/>
                  </a:ext>
                </a:extLst>
              </a:tr>
              <a:tr h="635866">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会議をオンライン</a:t>
                      </a:r>
                      <a:r>
                        <a:rPr lang="ja-JP" altLang="en-US" sz="2400" b="1" u="none" strike="noStrike" dirty="0">
                          <a:effectLst/>
                        </a:rPr>
                        <a:t>にしたり家を空ける時間を減らす。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31574544"/>
                  </a:ext>
                </a:extLst>
              </a:tr>
              <a:tr h="2161944">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根底は</a:t>
                      </a:r>
                      <a:r>
                        <a:rPr lang="ja-JP" altLang="en-US" sz="2400" b="1" u="none" strike="noStrike" dirty="0">
                          <a:effectLst/>
                          <a:highlight>
                            <a:srgbClr val="FFFF00"/>
                          </a:highlight>
                        </a:rPr>
                        <a:t>人権尊重の意識があれば本来は特別な配慮は必要ない</a:t>
                      </a:r>
                      <a:r>
                        <a:rPr lang="ja-JP" altLang="en-US" sz="2400" b="1" u="none" strike="noStrike" dirty="0">
                          <a:effectLst/>
                        </a:rPr>
                        <a:t>かと思います。しかし、会運営上は、これまでなかった女性の存在を常に考えていくことが求められます。会に女性がいない場合は、はじめのうちは近隣エリアの女性ロータリアンの交流があってもよい。もっと現実的には問題を取り上げたジェンダーギャップ問題、ハラスメントなどの研修が必要と考えます。また「男」「女」だけではないことも考えていく必要があると思います。女性ロータリアンへのハラスメントがあってはなりませんので、より一層高い倫理観が求められ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210421432"/>
                  </a:ext>
                </a:extLst>
              </a:tr>
              <a:tr h="839343">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自分自身が入会した折には特に支援サポートがなかったので、特に思い当たらない。ただし、</a:t>
                      </a:r>
                      <a:r>
                        <a:rPr lang="ja-JP" altLang="en-US" sz="2400" b="1" u="none" strike="noStrike" dirty="0">
                          <a:effectLst/>
                          <a:highlight>
                            <a:srgbClr val="FFFF00"/>
                          </a:highlight>
                        </a:rPr>
                        <a:t>若い女性に対してはハラスメントに注意</a:t>
                      </a:r>
                      <a:r>
                        <a:rPr lang="ja-JP" altLang="en-US" sz="2400" b="1" u="none" strike="noStrike" dirty="0">
                          <a:effectLst/>
                        </a:rPr>
                        <a:t>すべき。</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048507803"/>
                  </a:ext>
                </a:extLst>
              </a:tr>
              <a:tr h="635866">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無意識の差別をなくす</a:t>
                      </a:r>
                      <a:r>
                        <a:rPr lang="ja-JP" altLang="en-US" sz="2400" b="1" u="none" strike="noStrike" dirty="0">
                          <a:effectLst/>
                        </a:rPr>
                        <a:t>よう周知する。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620716464"/>
                  </a:ext>
                </a:extLst>
              </a:tr>
            </a:tbl>
          </a:graphicData>
        </a:graphic>
      </p:graphicFrame>
      <p:sp>
        <p:nvSpPr>
          <p:cNvPr id="4" name="タイトル 1">
            <a:extLst>
              <a:ext uri="{FF2B5EF4-FFF2-40B4-BE49-F238E27FC236}">
                <a16:creationId xmlns:a16="http://schemas.microsoft.com/office/drawing/2014/main" id="{3073C332-B92B-3825-DC55-964D3D7020A8}"/>
              </a:ext>
            </a:extLst>
          </p:cNvPr>
          <p:cNvSpPr txBox="1">
            <a:spLocks/>
          </p:cNvSpPr>
          <p:nvPr/>
        </p:nvSpPr>
        <p:spPr>
          <a:xfrm>
            <a:off x="-50132" y="0"/>
            <a:ext cx="1229226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a:solidFill>
                  <a:srgbClr val="000000"/>
                </a:solidFill>
                <a:latin typeface="游ゴシック" panose="020B0400000000000000" pitchFamily="50" charset="-128"/>
                <a:ea typeface="游ゴシック" panose="020B0400000000000000" pitchFamily="50" charset="-128"/>
              </a:rPr>
              <a:t>⑧－</a:t>
            </a:r>
            <a:r>
              <a:rPr lang="en-US" altLang="ja-JP" sz="2400" b="1" dirty="0">
                <a:solidFill>
                  <a:srgbClr val="000000"/>
                </a:solidFill>
                <a:latin typeface="游ゴシック" panose="020B0400000000000000" pitchFamily="50" charset="-128"/>
                <a:ea typeface="游ゴシック" panose="020B0400000000000000" pitchFamily="50" charset="-128"/>
              </a:rPr>
              <a:t>5</a:t>
            </a:r>
            <a:r>
              <a:rPr lang="ja-JP" altLang="en-US" sz="2400" b="1" dirty="0">
                <a:solidFill>
                  <a:srgbClr val="000000"/>
                </a:solidFill>
                <a:highlight>
                  <a:srgbClr val="00FFFF"/>
                </a:highlight>
                <a:latin typeface="游ゴシック" panose="020B0400000000000000" pitchFamily="50" charset="-128"/>
                <a:ea typeface="游ゴシック" panose="020B0400000000000000" pitchFamily="50" charset="-128"/>
              </a:rPr>
              <a:t>今後、女性ロータリアンを増やすとしたらどんな支援サポートが必要と思いすか？</a:t>
            </a:r>
            <a:r>
              <a:rPr lang="ja-JP" altLang="en-US" sz="2400" dirty="0">
                <a:highlight>
                  <a:srgbClr val="00FFFF"/>
                </a:highlight>
              </a:rPr>
              <a:t> </a:t>
            </a:r>
          </a:p>
        </p:txBody>
      </p:sp>
    </p:spTree>
    <p:extLst>
      <p:ext uri="{BB962C8B-B14F-4D97-AF65-F5344CB8AC3E}">
        <p14:creationId xmlns:p14="http://schemas.microsoft.com/office/powerpoint/2010/main" val="2792081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a:extLst>
              <a:ext uri="{FF2B5EF4-FFF2-40B4-BE49-F238E27FC236}">
                <a16:creationId xmlns:a16="http://schemas.microsoft.com/office/drawing/2014/main" id="{6B057C64-AE37-4F6C-F001-F1AB88F99705}"/>
              </a:ext>
            </a:extLst>
          </p:cNvPr>
          <p:cNvGraphicFramePr>
            <a:graphicFrameLocks noGrp="1"/>
          </p:cNvGraphicFramePr>
          <p:nvPr>
            <p:ph idx="1"/>
            <p:extLst>
              <p:ext uri="{D42A27DB-BD31-4B8C-83A1-F6EECF244321}">
                <p14:modId xmlns:p14="http://schemas.microsoft.com/office/powerpoint/2010/main" val="522467616"/>
              </p:ext>
            </p:extLst>
          </p:nvPr>
        </p:nvGraphicFramePr>
        <p:xfrm>
          <a:off x="625643" y="1540042"/>
          <a:ext cx="11044990" cy="4716380"/>
        </p:xfrm>
        <a:graphic>
          <a:graphicData uri="http://schemas.openxmlformats.org/drawingml/2006/table">
            <a:tbl>
              <a:tblPr>
                <a:tableStyleId>{5C22544A-7EE6-4342-B048-85BDC9FD1C3A}</a:tableStyleId>
              </a:tblPr>
              <a:tblGrid>
                <a:gridCol w="396749">
                  <a:extLst>
                    <a:ext uri="{9D8B030D-6E8A-4147-A177-3AD203B41FA5}">
                      <a16:colId xmlns:a16="http://schemas.microsoft.com/office/drawing/2014/main" val="3218819942"/>
                    </a:ext>
                  </a:extLst>
                </a:gridCol>
                <a:gridCol w="10263229">
                  <a:extLst>
                    <a:ext uri="{9D8B030D-6E8A-4147-A177-3AD203B41FA5}">
                      <a16:colId xmlns:a16="http://schemas.microsoft.com/office/drawing/2014/main" val="223727994"/>
                    </a:ext>
                  </a:extLst>
                </a:gridCol>
                <a:gridCol w="385012">
                  <a:extLst>
                    <a:ext uri="{9D8B030D-6E8A-4147-A177-3AD203B41FA5}">
                      <a16:colId xmlns:a16="http://schemas.microsoft.com/office/drawing/2014/main" val="2207663099"/>
                    </a:ext>
                  </a:extLst>
                </a:gridCol>
              </a:tblGrid>
              <a:tr h="818816">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仲間が増えることは必要</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894357673"/>
                  </a:ext>
                </a:extLst>
              </a:tr>
              <a:tr h="818816">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カラーに染まることなく、</a:t>
                      </a:r>
                      <a:r>
                        <a:rPr lang="ja-JP" altLang="en-US" sz="2400" b="1" u="none" strike="noStrike" dirty="0">
                          <a:effectLst/>
                          <a:highlight>
                            <a:srgbClr val="FFFF00"/>
                          </a:highlight>
                        </a:rPr>
                        <a:t>年会費を支払う楽しさと学びについてサポート</a:t>
                      </a:r>
                      <a:r>
                        <a:rPr lang="ja-JP" altLang="en-US" sz="2400" b="1" u="none" strike="noStrike" dirty="0">
                          <a:effectLst/>
                        </a:rPr>
                        <a:t>したいと存じます。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575906903"/>
                  </a:ext>
                </a:extLst>
              </a:tr>
              <a:tr h="818816">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会社・家族の協力</a:t>
                      </a:r>
                      <a:r>
                        <a:rPr lang="ja-JP" altLang="en-US" sz="2400" b="1" u="none" strike="noStrike" dirty="0">
                          <a:effectLst/>
                        </a:rPr>
                        <a:t>が必要だと思います。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028844749"/>
                  </a:ext>
                </a:extLst>
              </a:tr>
              <a:tr h="1441116">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老若男女問わず、</a:t>
                      </a:r>
                      <a:r>
                        <a:rPr lang="ja-JP" altLang="en-US" sz="2400" b="1" u="none" strike="noStrike" dirty="0">
                          <a:effectLst/>
                          <a:highlight>
                            <a:srgbClr val="FFFF00"/>
                          </a:highlight>
                        </a:rPr>
                        <a:t>フラットに意見が言える場</a:t>
                      </a:r>
                      <a:r>
                        <a:rPr lang="ja-JP" altLang="en-US" sz="2400" b="1" u="none" strike="noStrike" dirty="0">
                          <a:effectLst/>
                        </a:rPr>
                        <a:t>を既存会員が作ることと、委員会などで役割にふたんが偏らないよう会員相互で配慮できる環境づくりをしていれば、女性会員に限らず居心地の良いクラブになると思います。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606356635"/>
                  </a:ext>
                </a:extLst>
              </a:tr>
              <a:tr h="818816">
                <a:tc>
                  <a:txBody>
                    <a:bodyPr/>
                    <a:lstStyle/>
                    <a:p>
                      <a:pPr algn="ctr" fontAlgn="ctr"/>
                      <a:r>
                        <a:rPr lang="en-US" altLang="ja-JP" sz="2400" b="1" u="none" strike="noStrike">
                          <a:effectLst/>
                        </a:rPr>
                        <a:t>12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例会以外でも会う機会</a:t>
                      </a:r>
                      <a:r>
                        <a:rPr lang="ja-JP" altLang="en-US" sz="2400" b="1" u="none" strike="noStrike" dirty="0">
                          <a:effectLst/>
                        </a:rPr>
                        <a:t>を増やし交流を深めることが必要。</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938220276"/>
                  </a:ext>
                </a:extLst>
              </a:tr>
            </a:tbl>
          </a:graphicData>
        </a:graphic>
      </p:graphicFrame>
      <p:sp>
        <p:nvSpPr>
          <p:cNvPr id="4" name="タイトル 1">
            <a:extLst>
              <a:ext uri="{FF2B5EF4-FFF2-40B4-BE49-F238E27FC236}">
                <a16:creationId xmlns:a16="http://schemas.microsoft.com/office/drawing/2014/main" id="{5E7520FA-E971-D416-195E-F12A48C83138}"/>
              </a:ext>
            </a:extLst>
          </p:cNvPr>
          <p:cNvSpPr txBox="1">
            <a:spLocks noGrp="1"/>
          </p:cNvSpPr>
          <p:nvPr>
            <p:ph type="title"/>
          </p:nvPr>
        </p:nvSpPr>
        <p:spPr>
          <a:xfrm>
            <a:off x="-38100" y="0"/>
            <a:ext cx="122682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a:solidFill>
                  <a:srgbClr val="000000"/>
                </a:solidFill>
                <a:latin typeface="游ゴシック" panose="020B0400000000000000" pitchFamily="50" charset="-128"/>
                <a:ea typeface="游ゴシック" panose="020B0400000000000000" pitchFamily="50" charset="-128"/>
              </a:rPr>
              <a:t>⑧－</a:t>
            </a:r>
            <a:r>
              <a:rPr lang="en-US" altLang="ja-JP" sz="2400" b="1" dirty="0">
                <a:solidFill>
                  <a:srgbClr val="000000"/>
                </a:solidFill>
                <a:latin typeface="游ゴシック" panose="020B0400000000000000" pitchFamily="50" charset="-128"/>
                <a:ea typeface="游ゴシック" panose="020B0400000000000000" pitchFamily="50" charset="-128"/>
              </a:rPr>
              <a:t>6</a:t>
            </a:r>
            <a:r>
              <a:rPr lang="ja-JP" altLang="en-US" sz="2400" b="1" dirty="0">
                <a:solidFill>
                  <a:srgbClr val="000000"/>
                </a:solidFill>
                <a:highlight>
                  <a:srgbClr val="00FFFF"/>
                </a:highlight>
                <a:latin typeface="游ゴシック" panose="020B0400000000000000" pitchFamily="50" charset="-128"/>
                <a:ea typeface="游ゴシック" panose="020B0400000000000000" pitchFamily="50" charset="-128"/>
              </a:rPr>
              <a:t>今後、女性ロータリアンを増やすとしたらどんな支援サポートが必要と思いすか？</a:t>
            </a:r>
            <a:r>
              <a:rPr lang="ja-JP" altLang="en-US" sz="2400" dirty="0">
                <a:highlight>
                  <a:srgbClr val="00FFFF"/>
                </a:highlight>
              </a:rPr>
              <a:t> </a:t>
            </a:r>
          </a:p>
        </p:txBody>
      </p:sp>
    </p:spTree>
    <p:extLst>
      <p:ext uri="{BB962C8B-B14F-4D97-AF65-F5344CB8AC3E}">
        <p14:creationId xmlns:p14="http://schemas.microsoft.com/office/powerpoint/2010/main" val="2652037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8F6333-D0E3-CC8D-EA0F-44B044C71E4E}"/>
              </a:ext>
            </a:extLst>
          </p:cNvPr>
          <p:cNvSpPr>
            <a:spLocks noGrp="1"/>
          </p:cNvSpPr>
          <p:nvPr>
            <p:ph type="title"/>
          </p:nvPr>
        </p:nvSpPr>
        <p:spPr>
          <a:xfrm>
            <a:off x="0" y="-284580"/>
            <a:ext cx="11694695"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⑨－</a:t>
            </a: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ロータリークラブにどのような誘われ方をしたら入会すると思いますか？</a:t>
            </a:r>
            <a:r>
              <a:rPr lang="ja-JP" altLang="en-US" sz="2400" dirty="0">
                <a:highlight>
                  <a:srgbClr val="00FFFF"/>
                </a:highlight>
              </a:rPr>
              <a:t> </a:t>
            </a:r>
            <a:endParaRPr kumimoji="1" lang="ja-JP" altLang="en-US" sz="2400" dirty="0">
              <a:highlight>
                <a:srgbClr val="00FFFF"/>
              </a:highlight>
            </a:endParaRPr>
          </a:p>
        </p:txBody>
      </p:sp>
      <p:graphicFrame>
        <p:nvGraphicFramePr>
          <p:cNvPr id="4" name="コンテンツ プレースホルダー 3">
            <a:extLst>
              <a:ext uri="{FF2B5EF4-FFF2-40B4-BE49-F238E27FC236}">
                <a16:creationId xmlns:a16="http://schemas.microsoft.com/office/drawing/2014/main" id="{19ADC2A9-4FB0-6724-7D53-36F0FCF20F4A}"/>
              </a:ext>
            </a:extLst>
          </p:cNvPr>
          <p:cNvGraphicFramePr>
            <a:graphicFrameLocks noGrp="1"/>
          </p:cNvGraphicFramePr>
          <p:nvPr>
            <p:ph idx="1"/>
            <p:extLst>
              <p:ext uri="{D42A27DB-BD31-4B8C-83A1-F6EECF244321}">
                <p14:modId xmlns:p14="http://schemas.microsoft.com/office/powerpoint/2010/main" val="1273050566"/>
              </p:ext>
            </p:extLst>
          </p:nvPr>
        </p:nvGraphicFramePr>
        <p:xfrm>
          <a:off x="497307" y="469703"/>
          <a:ext cx="11197388" cy="6364234"/>
        </p:xfrm>
        <a:graphic>
          <a:graphicData uri="http://schemas.openxmlformats.org/drawingml/2006/table">
            <a:tbl>
              <a:tblPr>
                <a:tableStyleId>{5C22544A-7EE6-4342-B048-85BDC9FD1C3A}</a:tableStyleId>
              </a:tblPr>
              <a:tblGrid>
                <a:gridCol w="402223">
                  <a:extLst>
                    <a:ext uri="{9D8B030D-6E8A-4147-A177-3AD203B41FA5}">
                      <a16:colId xmlns:a16="http://schemas.microsoft.com/office/drawing/2014/main" val="2876698763"/>
                    </a:ext>
                  </a:extLst>
                </a:gridCol>
                <a:gridCol w="10121396">
                  <a:extLst>
                    <a:ext uri="{9D8B030D-6E8A-4147-A177-3AD203B41FA5}">
                      <a16:colId xmlns:a16="http://schemas.microsoft.com/office/drawing/2014/main" val="1821890741"/>
                    </a:ext>
                  </a:extLst>
                </a:gridCol>
                <a:gridCol w="673769">
                  <a:extLst>
                    <a:ext uri="{9D8B030D-6E8A-4147-A177-3AD203B41FA5}">
                      <a16:colId xmlns:a16="http://schemas.microsoft.com/office/drawing/2014/main" val="30689858"/>
                    </a:ext>
                  </a:extLst>
                </a:gridCol>
              </a:tblGrid>
              <a:tr h="559023">
                <a:tc>
                  <a:txBody>
                    <a:bodyPr/>
                    <a:lstStyle/>
                    <a:p>
                      <a:pPr algn="ctr" fontAlgn="ctr"/>
                      <a:r>
                        <a:rPr lang="en-US" altLang="ja-JP" sz="2200" u="none" strike="noStrike" dirty="0">
                          <a:effectLst/>
                        </a:rPr>
                        <a:t>1</a:t>
                      </a:r>
                    </a:p>
                  </a:txBody>
                  <a:tcPr marL="9525" marR="9525" marT="9525" marB="0" anchor="ctr"/>
                </a:tc>
                <a:tc>
                  <a:txBody>
                    <a:bodyPr/>
                    <a:lstStyle/>
                    <a:p>
                      <a:pPr algn="l" fontAlgn="ctr"/>
                      <a:r>
                        <a:rPr lang="ja-JP" altLang="en-US" sz="2200" u="none" strike="noStrike" dirty="0">
                          <a:effectLst/>
                          <a:highlight>
                            <a:srgbClr val="FFFF00"/>
                          </a:highlight>
                        </a:rPr>
                        <a:t>未回答。わからない</a:t>
                      </a:r>
                      <a:r>
                        <a:rPr lang="ja-JP" altLang="en-US" sz="2200" u="none" strike="noStrike" dirty="0">
                          <a:effectLst/>
                        </a:rPr>
                        <a:t>。</a:t>
                      </a:r>
                      <a:endParaRPr lang="ja-JP" altLang="en-US" sz="2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〇〇〇〇〇〇〇〇〇〇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807186178"/>
                  </a:ext>
                </a:extLst>
              </a:tr>
              <a:tr h="894438">
                <a:tc>
                  <a:txBody>
                    <a:bodyPr/>
                    <a:lstStyle/>
                    <a:p>
                      <a:pPr algn="ctr" fontAlgn="ctr"/>
                      <a:r>
                        <a:rPr lang="en-US" altLang="ja-JP" sz="2200" u="none" strike="noStrike">
                          <a:effectLst/>
                        </a:rPr>
                        <a:t>2</a:t>
                      </a:r>
                      <a:endParaRPr lang="en-US" altLang="ja-JP" sz="22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u="none" strike="noStrike" dirty="0">
                          <a:effectLst/>
                          <a:highlight>
                            <a:srgbClr val="FFFF00"/>
                          </a:highlight>
                        </a:rPr>
                        <a:t>異業種交流</a:t>
                      </a:r>
                      <a:r>
                        <a:rPr lang="ja-JP" altLang="en-US" sz="2200" u="none" strike="noStrike" dirty="0">
                          <a:effectLst/>
                        </a:rPr>
                        <a:t>。</a:t>
                      </a:r>
                      <a:r>
                        <a:rPr lang="ja-JP" altLang="en-US" sz="2200" u="none" strike="noStrike" dirty="0">
                          <a:effectLst/>
                          <a:highlight>
                            <a:srgbClr val="FFFF00"/>
                          </a:highlight>
                        </a:rPr>
                        <a:t>奉仕活動</a:t>
                      </a:r>
                      <a:r>
                        <a:rPr lang="ja-JP" altLang="en-US" sz="2200" u="none" strike="noStrike" dirty="0">
                          <a:effectLst/>
                        </a:rPr>
                        <a:t>を共に！勉強できるし地域・日本・世界に貢献できる団体がロータリークラブです。新しい仲間づくり。プライド。一緒に地域社会貢献をしませんか？</a:t>
                      </a:r>
                      <a:endParaRPr lang="ja-JP" altLang="en-US" sz="2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〇〇〇〇〇〇〇〇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588873224"/>
                  </a:ext>
                </a:extLst>
              </a:tr>
              <a:tr h="1811237">
                <a:tc>
                  <a:txBody>
                    <a:bodyPr/>
                    <a:lstStyle/>
                    <a:p>
                      <a:pPr algn="ctr" fontAlgn="ctr"/>
                      <a:r>
                        <a:rPr lang="en-US" altLang="ja-JP" sz="2200" u="none" strike="noStrike">
                          <a:effectLst/>
                        </a:rPr>
                        <a:t>3</a:t>
                      </a:r>
                      <a:endParaRPr lang="en-US" altLang="ja-JP" sz="22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u="none" strike="noStrike" dirty="0">
                          <a:effectLst/>
                          <a:highlight>
                            <a:srgbClr val="FFFF00"/>
                          </a:highlight>
                        </a:rPr>
                        <a:t>例会・年間行事（家族会・奉仕活動など）に、実際に体験してもらう</a:t>
                      </a:r>
                      <a:r>
                        <a:rPr lang="ja-JP" altLang="en-US" sz="2200" u="none" strike="noStrike" dirty="0">
                          <a:effectLst/>
                        </a:rPr>
                        <a:t>。（見学参加）ロータリークラブの雰囲気などがわかる事前に参加可能な何かあれば、入会後のイメージがわかりやすい。単純にクラブに誘うのではなく、実際に行う活動やプロジェクトに参加するなど、先ずは体感を通しての誘い方をするのが良いと感じています。オブザーバーからスタートして無理強いしないように誘う。ロータリーの活動を知ってもらい、入会前に例会の様子をみてもらい、一度入会して続けることが難しい場合は、退会しても良いという事を伝える。</a:t>
                      </a:r>
                      <a:endParaRPr lang="ja-JP" altLang="en-US" sz="2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061873577"/>
                  </a:ext>
                </a:extLst>
              </a:tr>
              <a:tr h="894438">
                <a:tc>
                  <a:txBody>
                    <a:bodyPr/>
                    <a:lstStyle/>
                    <a:p>
                      <a:pPr algn="ctr" fontAlgn="ctr"/>
                      <a:r>
                        <a:rPr lang="en-US" altLang="ja-JP" sz="2200" u="none" strike="noStrike">
                          <a:effectLst/>
                        </a:rPr>
                        <a:t>4</a:t>
                      </a:r>
                      <a:endParaRPr lang="en-US" altLang="ja-JP" sz="22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u="none" strike="noStrike" dirty="0">
                          <a:effectLst/>
                        </a:rPr>
                        <a:t>この方に声をかけて頂けたならという目標になる方、素敵な方に誘われたら嬉しいです。模範となる先輩の姿を見せる。</a:t>
                      </a:r>
                      <a:r>
                        <a:rPr lang="ja-JP" altLang="en-US" sz="2200" u="none" strike="noStrike" dirty="0">
                          <a:effectLst/>
                          <a:highlight>
                            <a:srgbClr val="FFFF00"/>
                          </a:highlight>
                        </a:rPr>
                        <a:t>しっかり活動（信頼）されている方からの御紹介が一番</a:t>
                      </a:r>
                      <a:r>
                        <a:rPr lang="ja-JP" altLang="en-US" sz="2200" u="none" strike="noStrike" dirty="0">
                          <a:effectLst/>
                        </a:rPr>
                        <a:t>かと思います。</a:t>
                      </a:r>
                      <a:endParaRPr lang="ja-JP" altLang="en-US" sz="2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dirty="0">
                          <a:effectLst/>
                        </a:rPr>
                        <a:t>〇〇〇〇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887581055"/>
                  </a:ext>
                </a:extLst>
              </a:tr>
              <a:tr h="737911">
                <a:tc>
                  <a:txBody>
                    <a:bodyPr/>
                    <a:lstStyle/>
                    <a:p>
                      <a:pPr algn="ctr" fontAlgn="ctr"/>
                      <a:r>
                        <a:rPr lang="en-US" altLang="ja-JP" sz="2200" u="none" strike="noStrike">
                          <a:effectLst/>
                        </a:rPr>
                        <a:t>5</a:t>
                      </a:r>
                      <a:endParaRPr lang="en-US" altLang="ja-JP" sz="22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u="none" strike="noStrike" dirty="0">
                          <a:effectLst/>
                        </a:rPr>
                        <a:t>公私ともに</a:t>
                      </a:r>
                      <a:r>
                        <a:rPr lang="ja-JP" altLang="en-US" sz="2200" u="none" strike="noStrike" dirty="0">
                          <a:effectLst/>
                          <a:highlight>
                            <a:srgbClr val="FFFF00"/>
                          </a:highlight>
                        </a:rPr>
                        <a:t>末永く信頼できる人間関係が構築できる</a:t>
                      </a:r>
                      <a:r>
                        <a:rPr lang="ja-JP" altLang="en-US" sz="2200" u="none" strike="noStrike" dirty="0">
                          <a:effectLst/>
                        </a:rPr>
                        <a:t>。楽しいよ！人や地域（の経営者）とのつながりが広がる。魅力的な経営者が沢山いる会ですよ。</a:t>
                      </a:r>
                      <a:endParaRPr lang="ja-JP" altLang="en-US" sz="2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a:effectLst/>
                        </a:rPr>
                        <a:t>〇〇〇</a:t>
                      </a:r>
                      <a:endParaRPr lang="ja-JP" altLang="en-US" sz="12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801135229"/>
                  </a:ext>
                </a:extLst>
              </a:tr>
              <a:tr h="559023">
                <a:tc>
                  <a:txBody>
                    <a:bodyPr/>
                    <a:lstStyle/>
                    <a:p>
                      <a:pPr algn="ctr" fontAlgn="ctr"/>
                      <a:r>
                        <a:rPr lang="en-US" altLang="ja-JP" sz="2200" u="none" strike="noStrike">
                          <a:effectLst/>
                        </a:rPr>
                        <a:t>5</a:t>
                      </a:r>
                      <a:endParaRPr lang="en-US" altLang="ja-JP" sz="22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u="none" strike="noStrike" dirty="0">
                          <a:effectLst/>
                        </a:rPr>
                        <a:t>人間関係が広がり、</a:t>
                      </a:r>
                      <a:r>
                        <a:rPr lang="ja-JP" altLang="en-US" sz="2200" u="none" strike="noStrike" dirty="0">
                          <a:effectLst/>
                          <a:highlight>
                            <a:srgbClr val="FFFF00"/>
                          </a:highlight>
                        </a:rPr>
                        <a:t>仕事のプラスになる</a:t>
                      </a:r>
                      <a:r>
                        <a:rPr lang="ja-JP" altLang="en-US" sz="2200" u="none" strike="noStrike" dirty="0">
                          <a:effectLst/>
                        </a:rPr>
                        <a:t>情報がわかると入会するきっかけになる。仕事面でもプラスになる。</a:t>
                      </a:r>
                      <a:endParaRPr lang="ja-JP" altLang="en-US" sz="2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200" b="1" u="none" strike="noStrike" dirty="0">
                          <a:effectLst/>
                        </a:rPr>
                        <a:t>〇〇〇</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257135553"/>
                  </a:ext>
                </a:extLst>
              </a:tr>
            </a:tbl>
          </a:graphicData>
        </a:graphic>
      </p:graphicFrame>
    </p:spTree>
    <p:extLst>
      <p:ext uri="{BB962C8B-B14F-4D97-AF65-F5344CB8AC3E}">
        <p14:creationId xmlns:p14="http://schemas.microsoft.com/office/powerpoint/2010/main" val="1094788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a:extLst>
              <a:ext uri="{FF2B5EF4-FFF2-40B4-BE49-F238E27FC236}">
                <a16:creationId xmlns:a16="http://schemas.microsoft.com/office/drawing/2014/main" id="{4891DF88-25A4-C4C4-0B20-A41E879E0CC6}"/>
              </a:ext>
            </a:extLst>
          </p:cNvPr>
          <p:cNvGraphicFramePr>
            <a:graphicFrameLocks noGrp="1"/>
          </p:cNvGraphicFramePr>
          <p:nvPr>
            <p:ph idx="1"/>
            <p:extLst>
              <p:ext uri="{D42A27DB-BD31-4B8C-83A1-F6EECF244321}">
                <p14:modId xmlns:p14="http://schemas.microsoft.com/office/powerpoint/2010/main" val="3272738785"/>
              </p:ext>
            </p:extLst>
          </p:nvPr>
        </p:nvGraphicFramePr>
        <p:xfrm>
          <a:off x="419100" y="866272"/>
          <a:ext cx="11353800" cy="5711404"/>
        </p:xfrm>
        <a:graphic>
          <a:graphicData uri="http://schemas.openxmlformats.org/drawingml/2006/table">
            <a:tbl>
              <a:tblPr>
                <a:tableStyleId>{5C22544A-7EE6-4342-B048-85BDC9FD1C3A}</a:tableStyleId>
              </a:tblPr>
              <a:tblGrid>
                <a:gridCol w="407843">
                  <a:extLst>
                    <a:ext uri="{9D8B030D-6E8A-4147-A177-3AD203B41FA5}">
                      <a16:colId xmlns:a16="http://schemas.microsoft.com/office/drawing/2014/main" val="4061528605"/>
                    </a:ext>
                  </a:extLst>
                </a:gridCol>
                <a:gridCol w="10458678">
                  <a:extLst>
                    <a:ext uri="{9D8B030D-6E8A-4147-A177-3AD203B41FA5}">
                      <a16:colId xmlns:a16="http://schemas.microsoft.com/office/drawing/2014/main" val="3275562581"/>
                    </a:ext>
                  </a:extLst>
                </a:gridCol>
                <a:gridCol w="487279">
                  <a:extLst>
                    <a:ext uri="{9D8B030D-6E8A-4147-A177-3AD203B41FA5}">
                      <a16:colId xmlns:a16="http://schemas.microsoft.com/office/drawing/2014/main" val="345449676"/>
                    </a:ext>
                  </a:extLst>
                </a:gridCol>
              </a:tblGrid>
              <a:tr h="690680">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断れないようなお誘い</a:t>
                      </a:r>
                      <a:r>
                        <a:rPr lang="ja-JP" altLang="en-US" sz="2400" b="1" u="none" strike="noStrike" dirty="0">
                          <a:effectLst/>
                        </a:rPr>
                        <a:t>。まずは入ってみなきゃわからないので入会してもらうまで誘う。</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74360618"/>
                  </a:ext>
                </a:extLst>
              </a:tr>
              <a:tr h="690680">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活動について具体的に話し、人生のプラスになることが伝えられたら。</a:t>
                      </a:r>
                      <a:r>
                        <a:rPr lang="ja-JP" altLang="en-US" sz="2400" b="1" u="none" strike="noStrike" dirty="0">
                          <a:effectLst/>
                          <a:highlight>
                            <a:srgbClr val="FFFF00"/>
                          </a:highlight>
                        </a:rPr>
                        <a:t>具体的活動を事前に知らせる</a:t>
                      </a:r>
                      <a:r>
                        <a:rPr lang="ja-JP" altLang="en-US" sz="2400" b="1" u="none" strike="noStrike" dirty="0">
                          <a:effectLst/>
                        </a:rPr>
                        <a:t>べき。</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132125963"/>
                  </a:ext>
                </a:extLst>
              </a:tr>
              <a:tr h="690680">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知人からの</a:t>
                      </a:r>
                      <a:r>
                        <a:rPr lang="ja-JP" altLang="en-US" sz="2400" b="1" u="none" strike="noStrike" dirty="0">
                          <a:effectLst/>
                          <a:highlight>
                            <a:srgbClr val="FFFF00"/>
                          </a:highlight>
                        </a:rPr>
                        <a:t>熱心な勧誘</a:t>
                      </a:r>
                      <a:r>
                        <a:rPr lang="ja-JP" altLang="en-US" sz="2400" b="1" u="none" strike="noStrike" dirty="0">
                          <a:effectLst/>
                        </a:rPr>
                        <a:t>。入会しても頑張れると思える勧誘。</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446358808"/>
                  </a:ext>
                </a:extLst>
              </a:tr>
              <a:tr h="690680">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活動内容の説明</a:t>
                      </a:r>
                      <a:r>
                        <a:rPr lang="ja-JP" altLang="en-US" sz="2400" b="1" u="none" strike="noStrike" dirty="0">
                          <a:effectLst/>
                        </a:rPr>
                        <a:t>。クラブの長所「楽しいクラブ」「地域への社会貢献」実績、会員相互の友好・親睦が図れている事。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68876725"/>
                  </a:ext>
                </a:extLst>
              </a:tr>
              <a:tr h="1000104">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ロータリーに入っていて楽しくしていれば入会したくなると思う。</a:t>
                      </a:r>
                      <a:r>
                        <a:rPr lang="ja-JP" altLang="en-US" sz="2400" b="1" u="none" strike="noStrike" dirty="0">
                          <a:effectLst/>
                          <a:highlight>
                            <a:srgbClr val="FFFF00"/>
                          </a:highlight>
                        </a:rPr>
                        <a:t>自身の感じているロータリーのメリットを相手に伝える</a:t>
                      </a:r>
                      <a:r>
                        <a:rPr lang="ja-JP" altLang="en-US" sz="2400" b="1" u="none" strike="noStrike" dirty="0">
                          <a:effectLst/>
                        </a:rPr>
                        <a:t>こと。</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221235216"/>
                  </a:ext>
                </a:extLst>
              </a:tr>
              <a:tr h="1105087">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週に一度、約</a:t>
                      </a:r>
                      <a:r>
                        <a:rPr lang="en-US" altLang="ja-JP" sz="2400" b="1" u="none" strike="noStrike" dirty="0">
                          <a:effectLst/>
                        </a:rPr>
                        <a:t>2</a:t>
                      </a:r>
                      <a:r>
                        <a:rPr lang="ja-JP" altLang="en-US" sz="2400" b="1" u="none" strike="noStrike" dirty="0">
                          <a:effectLst/>
                        </a:rPr>
                        <a:t>時間使ってもいいと思えるような有意義な例会だと、自信をもって誘う事が出来ると思う。仕事を含め</a:t>
                      </a:r>
                      <a:r>
                        <a:rPr lang="ja-JP" altLang="en-US" sz="2400" b="1" u="none" strike="noStrike" dirty="0">
                          <a:effectLst/>
                          <a:highlight>
                            <a:srgbClr val="FFFF00"/>
                          </a:highlight>
                        </a:rPr>
                        <a:t>自分の人生に有意義である</a:t>
                      </a:r>
                      <a:r>
                        <a:rPr lang="ja-JP" altLang="en-US" sz="2400" b="1" u="none" strike="noStrike" dirty="0">
                          <a:effectLst/>
                        </a:rPr>
                        <a:t>と心から思える活動内容をふまえた勧誘。</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546342758"/>
                  </a:ext>
                </a:extLst>
              </a:tr>
              <a:tr h="690680">
                <a:tc>
                  <a:txBody>
                    <a:bodyPr/>
                    <a:lstStyle/>
                    <a:p>
                      <a:pPr algn="ctr" fontAlgn="ctr"/>
                      <a:r>
                        <a:rPr lang="en-US" altLang="ja-JP" sz="2400" b="1" u="none" strike="noStrike">
                          <a:effectLst/>
                        </a:rPr>
                        <a:t>13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人によって違う</a:t>
                      </a:r>
                      <a:r>
                        <a:rPr lang="ja-JP" altLang="en-US" sz="2400" b="1" u="none" strike="noStrike" dirty="0">
                          <a:effectLst/>
                        </a:rPr>
                        <a:t>と思います。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766998175"/>
                  </a:ext>
                </a:extLst>
              </a:tr>
            </a:tbl>
          </a:graphicData>
        </a:graphic>
      </p:graphicFrame>
      <p:sp>
        <p:nvSpPr>
          <p:cNvPr id="4" name="タイトル 1">
            <a:extLst>
              <a:ext uri="{FF2B5EF4-FFF2-40B4-BE49-F238E27FC236}">
                <a16:creationId xmlns:a16="http://schemas.microsoft.com/office/drawing/2014/main" id="{5440B9CE-B62F-1E80-FC1B-C4D96E5F8F46}"/>
              </a:ext>
            </a:extLst>
          </p:cNvPr>
          <p:cNvSpPr>
            <a:spLocks noGrp="1"/>
          </p:cNvSpPr>
          <p:nvPr>
            <p:ph type="title"/>
          </p:nvPr>
        </p:nvSpPr>
        <p:spPr>
          <a:xfrm>
            <a:off x="216569" y="-236454"/>
            <a:ext cx="11353800"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⑨－</a:t>
            </a:r>
            <a:r>
              <a:rPr lang="en-US" altLang="ja-JP" sz="2400" b="1" dirty="0">
                <a:solidFill>
                  <a:srgbClr val="000000"/>
                </a:solidFill>
                <a:latin typeface="游ゴシック" panose="020B0400000000000000" pitchFamily="50" charset="-128"/>
                <a:ea typeface="游ゴシック" panose="020B0400000000000000" pitchFamily="50" charset="-128"/>
              </a:rPr>
              <a:t>2</a:t>
            </a:r>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ロータリークラブにどのような誘われ方をしたら入会すると思いますか？</a:t>
            </a:r>
            <a:r>
              <a:rPr lang="ja-JP" altLang="en-US" sz="2400" dirty="0">
                <a:highlight>
                  <a:srgbClr val="00FFFF"/>
                </a:highlight>
              </a:rPr>
              <a:t> </a:t>
            </a:r>
            <a:endParaRPr kumimoji="1" lang="ja-JP" altLang="en-US" sz="2400" dirty="0">
              <a:highlight>
                <a:srgbClr val="00FFFF"/>
              </a:highlight>
            </a:endParaRPr>
          </a:p>
        </p:txBody>
      </p:sp>
    </p:spTree>
    <p:extLst>
      <p:ext uri="{BB962C8B-B14F-4D97-AF65-F5344CB8AC3E}">
        <p14:creationId xmlns:p14="http://schemas.microsoft.com/office/powerpoint/2010/main" val="16075946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a:extLst>
              <a:ext uri="{FF2B5EF4-FFF2-40B4-BE49-F238E27FC236}">
                <a16:creationId xmlns:a16="http://schemas.microsoft.com/office/drawing/2014/main" id="{5B6A834D-7DD7-F7F0-BD9A-13C69B12C84C}"/>
              </a:ext>
            </a:extLst>
          </p:cNvPr>
          <p:cNvGraphicFramePr>
            <a:graphicFrameLocks noGrp="1"/>
          </p:cNvGraphicFramePr>
          <p:nvPr>
            <p:ph idx="1"/>
            <p:extLst>
              <p:ext uri="{D42A27DB-BD31-4B8C-83A1-F6EECF244321}">
                <p14:modId xmlns:p14="http://schemas.microsoft.com/office/powerpoint/2010/main" val="594127270"/>
              </p:ext>
            </p:extLst>
          </p:nvPr>
        </p:nvGraphicFramePr>
        <p:xfrm>
          <a:off x="419100" y="579057"/>
          <a:ext cx="11522243" cy="6278943"/>
        </p:xfrm>
        <a:graphic>
          <a:graphicData uri="http://schemas.openxmlformats.org/drawingml/2006/table">
            <a:tbl>
              <a:tblPr>
                <a:tableStyleId>{5C22544A-7EE6-4342-B048-85BDC9FD1C3A}</a:tableStyleId>
              </a:tblPr>
              <a:tblGrid>
                <a:gridCol w="413894">
                  <a:extLst>
                    <a:ext uri="{9D8B030D-6E8A-4147-A177-3AD203B41FA5}">
                      <a16:colId xmlns:a16="http://schemas.microsoft.com/office/drawing/2014/main" val="863738239"/>
                    </a:ext>
                  </a:extLst>
                </a:gridCol>
                <a:gridCol w="10760361">
                  <a:extLst>
                    <a:ext uri="{9D8B030D-6E8A-4147-A177-3AD203B41FA5}">
                      <a16:colId xmlns:a16="http://schemas.microsoft.com/office/drawing/2014/main" val="2382337599"/>
                    </a:ext>
                  </a:extLst>
                </a:gridCol>
                <a:gridCol w="347988">
                  <a:extLst>
                    <a:ext uri="{9D8B030D-6E8A-4147-A177-3AD203B41FA5}">
                      <a16:colId xmlns:a16="http://schemas.microsoft.com/office/drawing/2014/main" val="734574973"/>
                    </a:ext>
                  </a:extLst>
                </a:gridCol>
              </a:tblGrid>
              <a:tr h="603629">
                <a:tc>
                  <a:txBody>
                    <a:bodyPr/>
                    <a:lstStyle/>
                    <a:p>
                      <a:pPr algn="ctr" fontAlgn="ctr"/>
                      <a:r>
                        <a:rPr lang="en-US" altLang="ja-JP" sz="2400" b="1" u="none" strike="noStrike">
                          <a:effectLst/>
                        </a:rPr>
                        <a:t>13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自分は何も分からず入会し、</a:t>
                      </a:r>
                      <a:r>
                        <a:rPr lang="ja-JP" altLang="en-US" sz="2400" b="1" u="none" strike="noStrike" dirty="0">
                          <a:effectLst/>
                          <a:highlight>
                            <a:srgbClr val="FFFF00"/>
                          </a:highlight>
                        </a:rPr>
                        <a:t>活動していく中で意義を見出した</a:t>
                      </a:r>
                      <a:r>
                        <a:rPr lang="ja-JP" altLang="en-US" sz="2400" b="1" u="none" strike="noStrike" dirty="0">
                          <a:effectLst/>
                        </a:rPr>
                        <a:t>ので、良い案が浮かびません。</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425845798"/>
                  </a:ext>
                </a:extLst>
              </a:tr>
              <a:tr h="603629">
                <a:tc>
                  <a:txBody>
                    <a:bodyPr/>
                    <a:lstStyle/>
                    <a:p>
                      <a:pPr algn="ctr" fontAlgn="ctr"/>
                      <a:r>
                        <a:rPr lang="en-US" altLang="ja-JP" sz="2400" b="1" u="none" strike="noStrike">
                          <a:effectLst/>
                        </a:rPr>
                        <a:t>13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共に世界を日本を地域を育てませんか</a:t>
                      </a:r>
                      <a:r>
                        <a:rPr lang="ja-JP" altLang="en-US" sz="2400" b="1" u="none" strike="noStrike" dirty="0">
                          <a:effectLst/>
                        </a:rPr>
                        <a:t>？将来の子供たちがいきいきと生き続ける事が出来るように。</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760665357"/>
                  </a:ext>
                </a:extLst>
              </a:tr>
              <a:tr h="965807">
                <a:tc>
                  <a:txBody>
                    <a:bodyPr/>
                    <a:lstStyle/>
                    <a:p>
                      <a:pPr algn="ctr" fontAlgn="ctr"/>
                      <a:r>
                        <a:rPr lang="en-US" altLang="ja-JP" sz="2400" b="1" u="none" strike="noStrike">
                          <a:effectLst/>
                        </a:rPr>
                        <a:t>13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仕事をしながらの活動なので、</a:t>
                      </a:r>
                      <a:r>
                        <a:rPr lang="ja-JP" altLang="en-US" sz="2400" b="1" u="none" strike="noStrike" dirty="0">
                          <a:effectLst/>
                          <a:highlight>
                            <a:srgbClr val="FFFF00"/>
                          </a:highlight>
                        </a:rPr>
                        <a:t>無理なく互いに不在時には助け合いながら参加出来れば問題ない</a:t>
                      </a:r>
                      <a:r>
                        <a:rPr lang="ja-JP" altLang="en-US" sz="2400" b="1" u="none" strike="noStrike" dirty="0">
                          <a:effectLst/>
                        </a:rPr>
                        <a:t>点をお話されたら安心されるかと思います。仕事で参加できないことも多く、申し訳ないが皆様のフォローによって入会当時より楽しく参加できるようになった。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009521430"/>
                  </a:ext>
                </a:extLst>
              </a:tr>
              <a:tr h="965807">
                <a:tc>
                  <a:txBody>
                    <a:bodyPr/>
                    <a:lstStyle/>
                    <a:p>
                      <a:pPr algn="ctr" fontAlgn="ctr"/>
                      <a:r>
                        <a:rPr lang="en-US" altLang="ja-JP" sz="2400" b="1" u="none" strike="noStrike">
                          <a:effectLst/>
                        </a:rPr>
                        <a:t>13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夢を叶えられる</a:t>
                      </a:r>
                      <a:r>
                        <a:rPr lang="ja-JP" altLang="en-US" sz="2400" b="1" u="none" strike="noStrike" dirty="0">
                          <a:effectLst/>
                        </a:rPr>
                        <a:t>。現在見ている世界がすべてではなく更に大きな世界を見ることができる。社会の為、誰かの為に活動することの感動やすがすがしさを感じることができる。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54111379"/>
                  </a:ext>
                </a:extLst>
              </a:tr>
              <a:tr h="989951">
                <a:tc>
                  <a:txBody>
                    <a:bodyPr/>
                    <a:lstStyle/>
                    <a:p>
                      <a:pPr algn="ctr" fontAlgn="ctr"/>
                      <a:r>
                        <a:rPr lang="en-US" altLang="ja-JP" sz="2400" b="1" u="none" strike="noStrike">
                          <a:effectLst/>
                        </a:rPr>
                        <a:t>13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誘ってくださる方との信頼関係</a:t>
                      </a:r>
                      <a:r>
                        <a:rPr lang="ja-JP" altLang="en-US" sz="2400" b="1" u="none" strike="noStrike" dirty="0">
                          <a:effectLst/>
                        </a:rPr>
                        <a:t>が一番大切だと思います。また、見学時のクラブ内の様子や紹介者以外の会員一人一人が他人事ではなく、率先して新しい方にお声がけするなど、クラブ全体の雰囲気が良いと入会したくなるのではないでしょう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392692987"/>
                  </a:ext>
                </a:extLst>
              </a:tr>
              <a:tr h="1110678">
                <a:tc>
                  <a:txBody>
                    <a:bodyPr/>
                    <a:lstStyle/>
                    <a:p>
                      <a:pPr algn="ctr" fontAlgn="ctr"/>
                      <a:r>
                        <a:rPr lang="en-US" altLang="ja-JP" sz="2400" b="1" u="none" strike="noStrike">
                          <a:effectLst/>
                        </a:rPr>
                        <a:t>13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その方が</a:t>
                      </a:r>
                      <a:r>
                        <a:rPr lang="ja-JP" altLang="en-US" sz="2400" b="1" u="none" strike="noStrike" dirty="0">
                          <a:effectLst/>
                          <a:highlight>
                            <a:srgbClr val="FFFF00"/>
                          </a:highlight>
                        </a:rPr>
                        <a:t>クラブで出来る事をピンポイントで伝える</a:t>
                      </a:r>
                      <a:r>
                        <a:rPr lang="ja-JP" altLang="en-US" sz="2400" b="1" u="none" strike="noStrike" dirty="0">
                          <a:effectLst/>
                        </a:rPr>
                        <a:t>？例：こんな奉仕や支援がクラブで出来ますとか、社会奉仕なども現在されている方がクラブ内でそれをもっと広げた形や方法で将来行える具体像が見えると動機づけが高まるのでは？</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790709637"/>
                  </a:ext>
                </a:extLst>
              </a:tr>
            </a:tbl>
          </a:graphicData>
        </a:graphic>
      </p:graphicFrame>
      <p:sp>
        <p:nvSpPr>
          <p:cNvPr id="4" name="タイトル 1">
            <a:extLst>
              <a:ext uri="{FF2B5EF4-FFF2-40B4-BE49-F238E27FC236}">
                <a16:creationId xmlns:a16="http://schemas.microsoft.com/office/drawing/2014/main" id="{2CF38373-94D2-106A-6593-17B657C8F814}"/>
              </a:ext>
            </a:extLst>
          </p:cNvPr>
          <p:cNvSpPr>
            <a:spLocks noGrp="1"/>
          </p:cNvSpPr>
          <p:nvPr>
            <p:ph type="title"/>
          </p:nvPr>
        </p:nvSpPr>
        <p:spPr>
          <a:xfrm>
            <a:off x="419100" y="-212391"/>
            <a:ext cx="11353800"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⑨－</a:t>
            </a: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ロータリークラブにどのような誘われ方をしたら入会すると思いますか？</a:t>
            </a:r>
            <a:r>
              <a:rPr lang="ja-JP" altLang="en-US" sz="2400" dirty="0">
                <a:highlight>
                  <a:srgbClr val="00FFFF"/>
                </a:highlight>
              </a:rPr>
              <a:t> </a:t>
            </a:r>
            <a:endParaRPr kumimoji="1" lang="ja-JP" altLang="en-US" sz="2400" dirty="0">
              <a:highlight>
                <a:srgbClr val="00FFFF"/>
              </a:highlight>
            </a:endParaRPr>
          </a:p>
        </p:txBody>
      </p:sp>
    </p:spTree>
    <p:extLst>
      <p:ext uri="{BB962C8B-B14F-4D97-AF65-F5344CB8AC3E}">
        <p14:creationId xmlns:p14="http://schemas.microsoft.com/office/powerpoint/2010/main" val="29382471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a:extLst>
              <a:ext uri="{FF2B5EF4-FFF2-40B4-BE49-F238E27FC236}">
                <a16:creationId xmlns:a16="http://schemas.microsoft.com/office/drawing/2014/main" id="{8227566B-19DB-1964-CFFE-AA549E7BE8DD}"/>
              </a:ext>
            </a:extLst>
          </p:cNvPr>
          <p:cNvGraphicFramePr>
            <a:graphicFrameLocks noGrp="1"/>
          </p:cNvGraphicFramePr>
          <p:nvPr>
            <p:ph idx="1"/>
            <p:extLst>
              <p:ext uri="{D42A27DB-BD31-4B8C-83A1-F6EECF244321}">
                <p14:modId xmlns:p14="http://schemas.microsoft.com/office/powerpoint/2010/main" val="640494235"/>
              </p:ext>
            </p:extLst>
          </p:nvPr>
        </p:nvGraphicFramePr>
        <p:xfrm>
          <a:off x="419101" y="1371601"/>
          <a:ext cx="11353800" cy="5162312"/>
        </p:xfrm>
        <a:graphic>
          <a:graphicData uri="http://schemas.openxmlformats.org/drawingml/2006/table">
            <a:tbl>
              <a:tblPr>
                <a:tableStyleId>{5C22544A-7EE6-4342-B048-85BDC9FD1C3A}</a:tableStyleId>
              </a:tblPr>
              <a:tblGrid>
                <a:gridCol w="407843">
                  <a:extLst>
                    <a:ext uri="{9D8B030D-6E8A-4147-A177-3AD203B41FA5}">
                      <a16:colId xmlns:a16="http://schemas.microsoft.com/office/drawing/2014/main" val="1961431520"/>
                    </a:ext>
                  </a:extLst>
                </a:gridCol>
                <a:gridCol w="10627119">
                  <a:extLst>
                    <a:ext uri="{9D8B030D-6E8A-4147-A177-3AD203B41FA5}">
                      <a16:colId xmlns:a16="http://schemas.microsoft.com/office/drawing/2014/main" val="2391492424"/>
                    </a:ext>
                  </a:extLst>
                </a:gridCol>
                <a:gridCol w="318838">
                  <a:extLst>
                    <a:ext uri="{9D8B030D-6E8A-4147-A177-3AD203B41FA5}">
                      <a16:colId xmlns:a16="http://schemas.microsoft.com/office/drawing/2014/main" val="830029221"/>
                    </a:ext>
                  </a:extLst>
                </a:gridCol>
              </a:tblGrid>
              <a:tr h="720535">
                <a:tc>
                  <a:txBody>
                    <a:bodyPr/>
                    <a:lstStyle/>
                    <a:p>
                      <a:pPr algn="ctr" fontAlgn="ctr"/>
                      <a:r>
                        <a:rPr lang="en-US" altLang="ja-JP" sz="2400" u="none" strike="noStrike">
                          <a:effectLst/>
                        </a:rPr>
                        <a:t>13</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highlight>
                            <a:srgbClr val="FFFF00"/>
                          </a:highlight>
                        </a:rPr>
                        <a:t>堅苦しく考えず</a:t>
                      </a:r>
                      <a:r>
                        <a:rPr lang="ja-JP" altLang="en-US" sz="2400" u="none" strike="noStrike" dirty="0">
                          <a:effectLst/>
                        </a:rPr>
                        <a:t>、いろんな人のお話がきけて楽しい会ですと私も誘われたので、そういう感じなら入会を考えるのでは。</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82171987"/>
                  </a:ext>
                </a:extLst>
              </a:tr>
              <a:tr h="720535">
                <a:tc>
                  <a:txBody>
                    <a:bodyPr/>
                    <a:lstStyle/>
                    <a:p>
                      <a:pPr algn="ctr" fontAlgn="ctr"/>
                      <a:r>
                        <a:rPr lang="en-US" altLang="ja-JP" sz="2400" u="none" strike="noStrike">
                          <a:effectLst/>
                        </a:rPr>
                        <a:t>13</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rPr>
                        <a:t>大きなビジョンでみると</a:t>
                      </a:r>
                      <a:r>
                        <a:rPr lang="ja-JP" altLang="en-US" sz="2400" u="none" strike="noStrike" dirty="0">
                          <a:effectLst/>
                          <a:highlight>
                            <a:srgbClr val="FFFF00"/>
                          </a:highlight>
                        </a:rPr>
                        <a:t>大きな組織だから出来る</a:t>
                      </a:r>
                      <a:r>
                        <a:rPr lang="ja-JP" altLang="en-US" sz="2400" u="none" strike="noStrike" dirty="0">
                          <a:effectLst/>
                        </a:rPr>
                        <a:t>事が沢山ある。</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718574009"/>
                  </a:ext>
                </a:extLst>
              </a:tr>
              <a:tr h="720535">
                <a:tc>
                  <a:txBody>
                    <a:bodyPr/>
                    <a:lstStyle/>
                    <a:p>
                      <a:pPr algn="ctr" fontAlgn="ctr"/>
                      <a:r>
                        <a:rPr lang="en-US" altLang="ja-JP" sz="2400" u="none" strike="noStrike">
                          <a:effectLst/>
                        </a:rPr>
                        <a:t>13</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highlight>
                            <a:srgbClr val="FFFF00"/>
                          </a:highlight>
                        </a:rPr>
                        <a:t>人を助けられ奉仕の心を忘れない貴女にぴったり</a:t>
                      </a:r>
                      <a:r>
                        <a:rPr lang="ja-JP" altLang="en-US" sz="2400" u="none" strike="noStrike" dirty="0">
                          <a:effectLst/>
                        </a:rPr>
                        <a:t>のクラブですよ。</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764789365"/>
                  </a:ext>
                </a:extLst>
              </a:tr>
              <a:tr h="1152857">
                <a:tc>
                  <a:txBody>
                    <a:bodyPr/>
                    <a:lstStyle/>
                    <a:p>
                      <a:pPr algn="ctr" fontAlgn="ctr"/>
                      <a:r>
                        <a:rPr lang="en-US" altLang="ja-JP" sz="2400" u="none" strike="noStrike">
                          <a:effectLst/>
                        </a:rPr>
                        <a:t>13</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rPr>
                        <a:t>他団体との違いを良く説明して、</a:t>
                      </a:r>
                      <a:r>
                        <a:rPr lang="en-US" altLang="ja-JP" sz="2400" u="none" strike="noStrike" dirty="0">
                          <a:effectLst/>
                        </a:rPr>
                        <a:t>RC</a:t>
                      </a:r>
                      <a:r>
                        <a:rPr lang="ja-JP" altLang="en-US" sz="2400" u="none" strike="noStrike" dirty="0">
                          <a:effectLst/>
                        </a:rPr>
                        <a:t>の</a:t>
                      </a:r>
                      <a:r>
                        <a:rPr lang="en-US" altLang="ja-JP" sz="2400" u="none" strike="noStrike" dirty="0">
                          <a:effectLst/>
                          <a:highlight>
                            <a:srgbClr val="FFFF00"/>
                          </a:highlight>
                        </a:rPr>
                        <a:t>PR</a:t>
                      </a:r>
                      <a:r>
                        <a:rPr lang="ja-JP" altLang="en-US" sz="2400" u="none" strike="noStrike" dirty="0">
                          <a:effectLst/>
                          <a:highlight>
                            <a:srgbClr val="FFFF00"/>
                          </a:highlight>
                        </a:rPr>
                        <a:t>動画やパンフレット</a:t>
                      </a:r>
                      <a:r>
                        <a:rPr lang="ja-JP" altLang="en-US" sz="2400" u="none" strike="noStrike" dirty="0">
                          <a:effectLst/>
                        </a:rPr>
                        <a:t>などはあるのでしょうか。各クラブの懇親会などに誘われ歓待されると、自分もその一員になりたいと思うのではないでしょうか。</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698410681"/>
                  </a:ext>
                </a:extLst>
              </a:tr>
              <a:tr h="1066392">
                <a:tc>
                  <a:txBody>
                    <a:bodyPr/>
                    <a:lstStyle/>
                    <a:p>
                      <a:pPr algn="ctr" fontAlgn="ctr"/>
                      <a:r>
                        <a:rPr lang="en-US" altLang="ja-JP" sz="2400" u="none" strike="noStrike">
                          <a:effectLst/>
                        </a:rPr>
                        <a:t>13</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rPr>
                        <a:t>多くの人は入会のメリットを考えるので、ロータリー活動が社会にもたらす壮大な理論だけでないもので語ったほうがよい。</a:t>
                      </a:r>
                      <a:r>
                        <a:rPr lang="en-US" altLang="ja-JP" sz="2400" u="none" strike="noStrike" dirty="0">
                          <a:effectLst/>
                          <a:highlight>
                            <a:srgbClr val="FFFF00"/>
                          </a:highlight>
                        </a:rPr>
                        <a:t>SNS</a:t>
                      </a:r>
                      <a:r>
                        <a:rPr lang="ja-JP" altLang="en-US" sz="2400" u="none" strike="noStrike" dirty="0">
                          <a:effectLst/>
                          <a:highlight>
                            <a:srgbClr val="FFFF00"/>
                          </a:highlight>
                        </a:rPr>
                        <a:t>を活用し直接誘うのでは無く、ロータリーを多くの人が知っている環境づくり</a:t>
                      </a:r>
                      <a:r>
                        <a:rPr lang="ja-JP" altLang="en-US" sz="2400" u="none" strike="noStrike" dirty="0">
                          <a:effectLst/>
                        </a:rPr>
                        <a:t>をし、自然と入会したくなることが理想。</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30286084"/>
                  </a:ext>
                </a:extLst>
              </a:tr>
              <a:tr h="720535">
                <a:tc>
                  <a:txBody>
                    <a:bodyPr/>
                    <a:lstStyle/>
                    <a:p>
                      <a:pPr algn="ctr" fontAlgn="ctr"/>
                      <a:r>
                        <a:rPr lang="en-US" altLang="ja-JP" sz="2400" u="none" strike="noStrike">
                          <a:effectLst/>
                        </a:rPr>
                        <a:t>13</a:t>
                      </a:r>
                      <a:endParaRPr lang="en-US" altLang="ja-JP" sz="2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u="none" strike="noStrike" dirty="0">
                          <a:effectLst/>
                          <a:highlight>
                            <a:srgbClr val="FFFF00"/>
                          </a:highlight>
                        </a:rPr>
                        <a:t>人生の空いた時間を、他人のためになる事に少し費やして</a:t>
                      </a:r>
                      <a:r>
                        <a:rPr lang="ja-JP" altLang="en-US" sz="2400" u="none" strike="noStrike" dirty="0">
                          <a:effectLst/>
                        </a:rPr>
                        <a:t>ください。</a:t>
                      </a:r>
                      <a:endParaRPr lang="ja-JP" altLang="en-US"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558544"/>
                  </a:ext>
                </a:extLst>
              </a:tr>
            </a:tbl>
          </a:graphicData>
        </a:graphic>
      </p:graphicFrame>
      <p:sp>
        <p:nvSpPr>
          <p:cNvPr id="4" name="タイトル 1">
            <a:extLst>
              <a:ext uri="{FF2B5EF4-FFF2-40B4-BE49-F238E27FC236}">
                <a16:creationId xmlns:a16="http://schemas.microsoft.com/office/drawing/2014/main" id="{F818A28C-5A26-0CB1-BA83-4A41F8C5EB8D}"/>
              </a:ext>
            </a:extLst>
          </p:cNvPr>
          <p:cNvSpPr>
            <a:spLocks noGrp="1"/>
          </p:cNvSpPr>
          <p:nvPr>
            <p:ph type="title"/>
          </p:nvPr>
        </p:nvSpPr>
        <p:spPr>
          <a:xfrm>
            <a:off x="419100" y="46038"/>
            <a:ext cx="11353800"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⑨－</a:t>
            </a:r>
            <a:r>
              <a:rPr lang="en-US" altLang="ja-JP" sz="2400" b="1" dirty="0">
                <a:solidFill>
                  <a:srgbClr val="000000"/>
                </a:solidFill>
                <a:latin typeface="游ゴシック" panose="020B0400000000000000" pitchFamily="50" charset="-128"/>
                <a:ea typeface="游ゴシック" panose="020B0400000000000000" pitchFamily="50" charset="-128"/>
              </a:rPr>
              <a:t>4</a:t>
            </a:r>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ロータリークラブにどのような誘われ方をしたら入会すると思いますか？</a:t>
            </a:r>
            <a:r>
              <a:rPr lang="ja-JP" altLang="en-US" sz="2400" dirty="0">
                <a:highlight>
                  <a:srgbClr val="00FFFF"/>
                </a:highlight>
              </a:rPr>
              <a:t> </a:t>
            </a:r>
            <a:endParaRPr kumimoji="1" lang="ja-JP" altLang="en-US" sz="2400" dirty="0">
              <a:highlight>
                <a:srgbClr val="00FFFF"/>
              </a:highlight>
            </a:endParaRPr>
          </a:p>
        </p:txBody>
      </p:sp>
    </p:spTree>
    <p:extLst>
      <p:ext uri="{BB962C8B-B14F-4D97-AF65-F5344CB8AC3E}">
        <p14:creationId xmlns:p14="http://schemas.microsoft.com/office/powerpoint/2010/main" val="2732398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65A33D-42FE-AF51-611B-DC5EC944A5C6}"/>
              </a:ext>
            </a:extLst>
          </p:cNvPr>
          <p:cNvSpPr>
            <a:spLocks noGrp="1"/>
          </p:cNvSpPr>
          <p:nvPr>
            <p:ph type="title"/>
          </p:nvPr>
        </p:nvSpPr>
        <p:spPr>
          <a:xfrm>
            <a:off x="838200" y="97934"/>
            <a:ext cx="10515600" cy="1325563"/>
          </a:xfrm>
        </p:spPr>
        <p:txBody>
          <a:bodyPr>
            <a:normAutofit/>
          </a:bodyPr>
          <a:lstStyle/>
          <a:p>
            <a:r>
              <a:rPr lang="ja-JP" altLang="en-US" sz="2800" b="1" u="none" strike="noStrike" dirty="0">
                <a:effectLst/>
              </a:rPr>
              <a:t>②－</a:t>
            </a:r>
            <a:r>
              <a:rPr lang="en-US" altLang="ja-JP" sz="2800" b="1" u="none" strike="noStrike" dirty="0">
                <a:effectLst/>
              </a:rPr>
              <a:t>1</a:t>
            </a:r>
            <a:r>
              <a:rPr lang="ja-JP" altLang="en-US" sz="2800" b="1" u="none" strike="noStrike" dirty="0">
                <a:effectLst/>
              </a:rPr>
              <a:t>－１　</a:t>
            </a:r>
            <a:r>
              <a:rPr lang="ja-JP" altLang="en-US" sz="2800" b="1" u="none" strike="noStrike" dirty="0">
                <a:effectLst/>
                <a:highlight>
                  <a:srgbClr val="00FFFF"/>
                </a:highlight>
              </a:rPr>
              <a:t>入会したきっかけ</a:t>
            </a:r>
            <a:br>
              <a:rPr lang="ja-JP" altLang="en-US" sz="2800" b="1" i="0" u="none" strike="noStrike" dirty="0">
                <a:solidFill>
                  <a:srgbClr val="000000"/>
                </a:solidFill>
                <a:effectLst/>
                <a:latin typeface="游ゴシック" panose="020B0400000000000000" pitchFamily="50" charset="-128"/>
                <a:ea typeface="游ゴシック" panose="020B0400000000000000" pitchFamily="50" charset="-128"/>
              </a:rPr>
            </a:br>
            <a:endParaRPr kumimoji="1" lang="ja-JP" altLang="en-US" sz="2800" dirty="0"/>
          </a:p>
        </p:txBody>
      </p:sp>
      <p:graphicFrame>
        <p:nvGraphicFramePr>
          <p:cNvPr id="10" name="コンテンツ プレースホルダー 9">
            <a:extLst>
              <a:ext uri="{FF2B5EF4-FFF2-40B4-BE49-F238E27FC236}">
                <a16:creationId xmlns:a16="http://schemas.microsoft.com/office/drawing/2014/main" id="{6F6042A7-2C04-0495-BA78-7BA46E92DCCE}"/>
              </a:ext>
            </a:extLst>
          </p:cNvPr>
          <p:cNvGraphicFramePr>
            <a:graphicFrameLocks noGrp="1"/>
          </p:cNvGraphicFramePr>
          <p:nvPr>
            <p:ph idx="1"/>
            <p:extLst>
              <p:ext uri="{D42A27DB-BD31-4B8C-83A1-F6EECF244321}">
                <p14:modId xmlns:p14="http://schemas.microsoft.com/office/powerpoint/2010/main" val="1280031040"/>
              </p:ext>
            </p:extLst>
          </p:nvPr>
        </p:nvGraphicFramePr>
        <p:xfrm>
          <a:off x="312820" y="760715"/>
          <a:ext cx="11622505" cy="5657867"/>
        </p:xfrm>
        <a:graphic>
          <a:graphicData uri="http://schemas.openxmlformats.org/drawingml/2006/table">
            <a:tbl>
              <a:tblPr>
                <a:tableStyleId>{5C22544A-7EE6-4342-B048-85BDC9FD1C3A}</a:tableStyleId>
              </a:tblPr>
              <a:tblGrid>
                <a:gridCol w="417495">
                  <a:extLst>
                    <a:ext uri="{9D8B030D-6E8A-4147-A177-3AD203B41FA5}">
                      <a16:colId xmlns:a16="http://schemas.microsoft.com/office/drawing/2014/main" val="2828339060"/>
                    </a:ext>
                  </a:extLst>
                </a:gridCol>
                <a:gridCol w="9804385">
                  <a:extLst>
                    <a:ext uri="{9D8B030D-6E8A-4147-A177-3AD203B41FA5}">
                      <a16:colId xmlns:a16="http://schemas.microsoft.com/office/drawing/2014/main" val="1697694493"/>
                    </a:ext>
                  </a:extLst>
                </a:gridCol>
                <a:gridCol w="1400625">
                  <a:extLst>
                    <a:ext uri="{9D8B030D-6E8A-4147-A177-3AD203B41FA5}">
                      <a16:colId xmlns:a16="http://schemas.microsoft.com/office/drawing/2014/main" val="2333098356"/>
                    </a:ext>
                  </a:extLst>
                </a:gridCol>
              </a:tblGrid>
              <a:tr h="1002032">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仕事での付き合い。</a:t>
                      </a:r>
                      <a:r>
                        <a:rPr lang="ja-JP" altLang="en-US" sz="2400" b="1" u="none" strike="noStrike" dirty="0">
                          <a:effectLst/>
                          <a:highlight>
                            <a:srgbClr val="FFFF00"/>
                          </a:highlight>
                        </a:rPr>
                        <a:t>お取引先様</a:t>
                      </a:r>
                      <a:r>
                        <a:rPr lang="ja-JP" altLang="en-US" sz="2400" b="1" u="none" strike="noStrike" dirty="0">
                          <a:effectLst/>
                        </a:rPr>
                        <a:t>。お店の常連様。</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u="none" strike="noStrike" dirty="0">
                          <a:effectLst/>
                        </a:rPr>
                        <a:t>〇〇〇〇〇〇〇〇〇〇〇〇〇〇〇〇〇〇〇〇〇〇〇〇〇〇</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773153457"/>
                  </a:ext>
                </a:extLst>
              </a:tr>
              <a:tr h="652465">
                <a:tc>
                  <a:txBody>
                    <a:bodyPr/>
                    <a:lstStyle/>
                    <a:p>
                      <a:pPr algn="ctr" fontAlgn="ctr"/>
                      <a:r>
                        <a:rPr lang="en-US" altLang="ja-JP" sz="2400" b="1" u="none" strike="noStrike">
                          <a:effectLst/>
                        </a:rPr>
                        <a:t>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友人・知人</a:t>
                      </a:r>
                      <a:r>
                        <a:rPr lang="ja-JP" altLang="en-US" sz="2400" b="1" u="none" strike="noStrike" dirty="0">
                          <a:effectLst/>
                        </a:rPr>
                        <a:t>・地元の同級生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u="none" strike="noStrike" dirty="0">
                          <a:effectLst/>
                        </a:rPr>
                        <a:t>〇〇〇〇〇〇〇〇〇〇〇〇</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444771441"/>
                  </a:ext>
                </a:extLst>
              </a:tr>
              <a:tr h="689894">
                <a:tc>
                  <a:txBody>
                    <a:bodyPr/>
                    <a:lstStyle/>
                    <a:p>
                      <a:pPr algn="ctr" fontAlgn="ctr"/>
                      <a:r>
                        <a:rPr lang="en-US" altLang="ja-JP" sz="2400" b="1" u="none" strike="noStrike">
                          <a:effectLst/>
                        </a:rPr>
                        <a:t>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他の勉強会（</a:t>
                      </a:r>
                      <a:r>
                        <a:rPr lang="ja-JP" altLang="en-US" sz="2400" b="1" u="none" strike="noStrike" dirty="0">
                          <a:effectLst/>
                          <a:highlight>
                            <a:srgbClr val="FFFF00"/>
                          </a:highlight>
                        </a:rPr>
                        <a:t>商工会議所・倫理法人会</a:t>
                      </a:r>
                      <a:r>
                        <a:rPr lang="ja-JP" altLang="en-US" sz="2400" b="1" u="none" strike="noStrike" dirty="0">
                          <a:effectLst/>
                        </a:rPr>
                        <a:t>など）でご一緒している方からの紹介。地域ボランチア関係。</a:t>
                      </a:r>
                      <a:r>
                        <a:rPr lang="en-US" altLang="ja-JP" sz="2400" b="1" u="none" strike="noStrike" dirty="0">
                          <a:effectLst/>
                        </a:rPr>
                        <a:t>PTA</a:t>
                      </a:r>
                      <a:r>
                        <a:rPr lang="ja-JP" altLang="en-US" sz="2400" b="1" u="none" strike="noStrike" dirty="0">
                          <a:effectLst/>
                        </a:rPr>
                        <a:t>や地域奉仕活動。</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u="none" strike="noStrike" dirty="0">
                          <a:effectLst/>
                        </a:rPr>
                        <a:t>〇〇〇〇〇〇〇〇〇〇</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83173751"/>
                  </a:ext>
                </a:extLst>
              </a:tr>
              <a:tr h="652465">
                <a:tc>
                  <a:txBody>
                    <a:bodyPr/>
                    <a:lstStyle/>
                    <a:p>
                      <a:pPr algn="ctr" fontAlgn="ctr"/>
                      <a:r>
                        <a:rPr lang="en-US" altLang="ja-JP" sz="2400" b="1" u="none" strike="noStrike">
                          <a:effectLst/>
                        </a:rPr>
                        <a:t>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上司。</a:t>
                      </a:r>
                      <a:r>
                        <a:rPr lang="ja-JP" altLang="en-US" sz="2400" b="1" u="none" strike="noStrike" dirty="0">
                          <a:effectLst/>
                          <a:highlight>
                            <a:srgbClr val="FFFF00"/>
                          </a:highlight>
                        </a:rPr>
                        <a:t>企業団体前任者からの引継ぎ</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u="none" strike="noStrike" dirty="0">
                          <a:effectLst/>
                        </a:rPr>
                        <a:t>〇〇〇〇〇〇</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334510446"/>
                  </a:ext>
                </a:extLst>
              </a:tr>
              <a:tr h="652465">
                <a:tc>
                  <a:txBody>
                    <a:bodyPr/>
                    <a:lstStyle/>
                    <a:p>
                      <a:pPr algn="ctr" fontAlgn="ctr"/>
                      <a:r>
                        <a:rPr lang="en-US" altLang="ja-JP" sz="2400" b="1" u="none" strike="noStrike">
                          <a:effectLst/>
                        </a:rPr>
                        <a:t>5</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altLang="ja-JP" sz="2400" b="1" u="none" strike="noStrike" dirty="0">
                          <a:effectLst/>
                          <a:highlight>
                            <a:srgbClr val="FFFF00"/>
                          </a:highlight>
                        </a:rPr>
                        <a:t>JC</a:t>
                      </a:r>
                      <a:r>
                        <a:rPr lang="ja-JP" altLang="en-US" sz="2400" b="1" u="none" strike="noStrike" dirty="0">
                          <a:effectLst/>
                          <a:highlight>
                            <a:srgbClr val="FFFF00"/>
                          </a:highlight>
                        </a:rPr>
                        <a:t>の先輩。後輩</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u="none" strike="noStrike" dirty="0">
                          <a:effectLst/>
                        </a:rPr>
                        <a:t>〇〇〇〇〇</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859087098"/>
                  </a:ext>
                </a:extLst>
              </a:tr>
              <a:tr h="652465">
                <a:tc>
                  <a:txBody>
                    <a:bodyPr/>
                    <a:lstStyle/>
                    <a:p>
                      <a:pPr algn="ctr" fontAlgn="ctr"/>
                      <a:r>
                        <a:rPr lang="en-US" altLang="ja-JP" sz="2400" b="1" u="none" strike="noStrike">
                          <a:effectLst/>
                        </a:rPr>
                        <a:t>6</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父の友人・母の友人</a:t>
                      </a:r>
                      <a:endParaRPr lang="ja-JP" altLang="en-US" sz="2400" b="1" i="0" u="none" strike="noStrike" dirty="0">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u="none" strike="noStrike" dirty="0">
                          <a:effectLst/>
                        </a:rPr>
                        <a:t>〇〇〇</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169156032"/>
                  </a:ext>
                </a:extLst>
              </a:tr>
              <a:tr h="652465">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主人</a:t>
                      </a:r>
                      <a:endParaRPr lang="ja-JP" altLang="en-US" sz="2400" b="1" i="0" u="none" strike="noStrike" dirty="0">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u="none" strike="noStrike" dirty="0">
                          <a:effectLst/>
                        </a:rPr>
                        <a:t>〇〇</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315349288"/>
                  </a:ext>
                </a:extLst>
              </a:tr>
              <a:tr h="652465">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檀家</a:t>
                      </a:r>
                      <a:r>
                        <a:rPr lang="ja-JP" altLang="en-US" sz="2400" b="1" u="none" strike="noStrike" dirty="0">
                          <a:effectLst/>
                        </a:rPr>
                        <a:t>のご住職。お檀家さん。</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u="none" strike="noStrike" dirty="0">
                          <a:effectLst/>
                        </a:rPr>
                        <a:t>〇〇</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996648586"/>
                  </a:ext>
                </a:extLst>
              </a:tr>
            </a:tbl>
          </a:graphicData>
        </a:graphic>
      </p:graphicFrame>
    </p:spTree>
    <p:extLst>
      <p:ext uri="{BB962C8B-B14F-4D97-AF65-F5344CB8AC3E}">
        <p14:creationId xmlns:p14="http://schemas.microsoft.com/office/powerpoint/2010/main" val="30284828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24C7C450-6657-A9D8-F177-435B2969729B}"/>
              </a:ext>
            </a:extLst>
          </p:cNvPr>
          <p:cNvGraphicFramePr>
            <a:graphicFrameLocks noGrp="1"/>
          </p:cNvGraphicFramePr>
          <p:nvPr>
            <p:ph idx="1"/>
            <p:extLst>
              <p:ext uri="{D42A27DB-BD31-4B8C-83A1-F6EECF244321}">
                <p14:modId xmlns:p14="http://schemas.microsoft.com/office/powerpoint/2010/main" val="3366215547"/>
              </p:ext>
            </p:extLst>
          </p:nvPr>
        </p:nvGraphicFramePr>
        <p:xfrm>
          <a:off x="649705" y="1690688"/>
          <a:ext cx="11020927" cy="4541670"/>
        </p:xfrm>
        <a:graphic>
          <a:graphicData uri="http://schemas.openxmlformats.org/drawingml/2006/table">
            <a:tbl>
              <a:tblPr>
                <a:tableStyleId>{5C22544A-7EE6-4342-B048-85BDC9FD1C3A}</a:tableStyleId>
              </a:tblPr>
              <a:tblGrid>
                <a:gridCol w="395885">
                  <a:extLst>
                    <a:ext uri="{9D8B030D-6E8A-4147-A177-3AD203B41FA5}">
                      <a16:colId xmlns:a16="http://schemas.microsoft.com/office/drawing/2014/main" val="3020050443"/>
                    </a:ext>
                  </a:extLst>
                </a:gridCol>
                <a:gridCol w="10360347">
                  <a:extLst>
                    <a:ext uri="{9D8B030D-6E8A-4147-A177-3AD203B41FA5}">
                      <a16:colId xmlns:a16="http://schemas.microsoft.com/office/drawing/2014/main" val="1203514002"/>
                    </a:ext>
                  </a:extLst>
                </a:gridCol>
                <a:gridCol w="264695">
                  <a:extLst>
                    <a:ext uri="{9D8B030D-6E8A-4147-A177-3AD203B41FA5}">
                      <a16:colId xmlns:a16="http://schemas.microsoft.com/office/drawing/2014/main" val="3089702991"/>
                    </a:ext>
                  </a:extLst>
                </a:gridCol>
              </a:tblGrid>
              <a:tr h="756945">
                <a:tc>
                  <a:txBody>
                    <a:bodyPr/>
                    <a:lstStyle/>
                    <a:p>
                      <a:pPr algn="ctr" fontAlgn="ctr"/>
                      <a:r>
                        <a:rPr lang="en-US" altLang="ja-JP" sz="2400" b="1" u="none" strike="noStrike">
                          <a:effectLst/>
                        </a:rPr>
                        <a:t>13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敷居が高い</a:t>
                      </a:r>
                      <a:r>
                        <a:rPr lang="ja-JP" altLang="en-US" sz="2400" b="1" u="none" strike="noStrike" dirty="0">
                          <a:effectLst/>
                        </a:rPr>
                        <a:t>イメージなので、</a:t>
                      </a:r>
                      <a:r>
                        <a:rPr lang="ja-JP" altLang="en-US" sz="2400" b="1" u="none" strike="noStrike" dirty="0">
                          <a:effectLst/>
                          <a:highlight>
                            <a:srgbClr val="FFFF00"/>
                          </a:highlight>
                        </a:rPr>
                        <a:t>そうではない雰囲気</a:t>
                      </a:r>
                      <a:r>
                        <a:rPr lang="ja-JP" altLang="en-US" sz="2400" b="1" u="none" strike="noStrike" dirty="0">
                          <a:effectLst/>
                        </a:rPr>
                        <a:t>で話してあげたい。</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716009832"/>
                  </a:ext>
                </a:extLst>
              </a:tr>
              <a:tr h="756945">
                <a:tc>
                  <a:txBody>
                    <a:bodyPr/>
                    <a:lstStyle/>
                    <a:p>
                      <a:pPr algn="ctr" fontAlgn="ctr"/>
                      <a:r>
                        <a:rPr lang="en-US" altLang="ja-JP" sz="2400" b="1" u="none" strike="noStrike">
                          <a:effectLst/>
                        </a:rPr>
                        <a:t>13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女性目線のセミナー</a:t>
                      </a:r>
                      <a:r>
                        <a:rPr lang="ja-JP" altLang="en-US" sz="2400" b="1" u="none" strike="noStrike" dirty="0">
                          <a:effectLst/>
                        </a:rPr>
                        <a:t>、講座（おもてなし、アフタヌーンティー、アーティフィシャルフラワー、エッグアートなど）</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567820947"/>
                  </a:ext>
                </a:extLst>
              </a:tr>
              <a:tr h="756945">
                <a:tc>
                  <a:txBody>
                    <a:bodyPr/>
                    <a:lstStyle/>
                    <a:p>
                      <a:pPr algn="ctr" fontAlgn="ctr"/>
                      <a:r>
                        <a:rPr lang="en-US" altLang="ja-JP" sz="2400" b="1" u="none" strike="noStrike">
                          <a:effectLst/>
                        </a:rPr>
                        <a:t>13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まずロータリークラブを知ってもらうための社会への</a:t>
                      </a:r>
                      <a:r>
                        <a:rPr lang="ja-JP" altLang="en-US" sz="2400" b="1" u="none" strike="noStrike" dirty="0">
                          <a:effectLst/>
                          <a:highlight>
                            <a:srgbClr val="FFFF00"/>
                          </a:highlight>
                        </a:rPr>
                        <a:t>広報活動</a:t>
                      </a:r>
                      <a:r>
                        <a:rPr lang="ja-JP" altLang="en-US" sz="2400" b="1" u="none" strike="noStrike" dirty="0">
                          <a:effectLst/>
                        </a:rPr>
                        <a:t>。内向きではなく外へをしていけばクラブに誘いやすくなると考える。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17975090"/>
                  </a:ext>
                </a:extLst>
              </a:tr>
              <a:tr h="756945">
                <a:tc>
                  <a:txBody>
                    <a:bodyPr/>
                    <a:lstStyle/>
                    <a:p>
                      <a:pPr algn="ctr" fontAlgn="ctr"/>
                      <a:r>
                        <a:rPr lang="en-US" altLang="ja-JP" sz="2400" b="1" u="none" strike="noStrike">
                          <a:effectLst/>
                        </a:rPr>
                        <a:t>13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楽しい明るい会</a:t>
                      </a:r>
                      <a:r>
                        <a:rPr lang="ja-JP" altLang="en-US" sz="2400" b="1" u="none" strike="noStrike" dirty="0">
                          <a:effectLst/>
                        </a:rPr>
                        <a:t>を望む。</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958805045"/>
                  </a:ext>
                </a:extLst>
              </a:tr>
              <a:tr h="756945">
                <a:tc>
                  <a:txBody>
                    <a:bodyPr/>
                    <a:lstStyle/>
                    <a:p>
                      <a:pPr algn="ctr" fontAlgn="ctr"/>
                      <a:r>
                        <a:rPr lang="en-US" altLang="ja-JP" sz="2400" b="1" u="none" strike="noStrike">
                          <a:effectLst/>
                        </a:rPr>
                        <a:t>13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ロータリークラブの活動・意義をお伝えし、</a:t>
                      </a:r>
                      <a:r>
                        <a:rPr lang="ja-JP" altLang="en-US" sz="2400" b="1" u="none" strike="noStrike" dirty="0">
                          <a:effectLst/>
                          <a:highlight>
                            <a:srgbClr val="FFFF00"/>
                          </a:highlight>
                        </a:rPr>
                        <a:t>事業・経営面でのメリットになる</a:t>
                      </a:r>
                      <a:r>
                        <a:rPr lang="ja-JP" altLang="en-US" sz="2400" b="1" u="none" strike="noStrike" dirty="0">
                          <a:effectLst/>
                        </a:rPr>
                        <a:t>側面などを想像できれば入会していただけると思います。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333101171"/>
                  </a:ext>
                </a:extLst>
              </a:tr>
              <a:tr h="756945">
                <a:tc>
                  <a:txBody>
                    <a:bodyPr/>
                    <a:lstStyle/>
                    <a:p>
                      <a:pPr algn="ctr" fontAlgn="ctr"/>
                      <a:r>
                        <a:rPr lang="en-US" altLang="ja-JP" sz="2400" b="1" u="none" strike="noStrike">
                          <a:effectLst/>
                        </a:rPr>
                        <a:t>13</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例会以外でもお会いし仲良く</a:t>
                      </a:r>
                      <a:r>
                        <a:rPr lang="ja-JP" altLang="en-US" sz="2400" b="1" u="none" strike="noStrike" dirty="0">
                          <a:effectLst/>
                        </a:rPr>
                        <a:t>なり、その後、例会にお誘いする。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423264094"/>
                  </a:ext>
                </a:extLst>
              </a:tr>
            </a:tbl>
          </a:graphicData>
        </a:graphic>
      </p:graphicFrame>
      <p:sp>
        <p:nvSpPr>
          <p:cNvPr id="5" name="タイトル 1">
            <a:extLst>
              <a:ext uri="{FF2B5EF4-FFF2-40B4-BE49-F238E27FC236}">
                <a16:creationId xmlns:a16="http://schemas.microsoft.com/office/drawing/2014/main" id="{6570156C-4246-7A31-83A9-8C477BCE952A}"/>
              </a:ext>
            </a:extLst>
          </p:cNvPr>
          <p:cNvSpPr>
            <a:spLocks noGrp="1"/>
          </p:cNvSpPr>
          <p:nvPr>
            <p:ph type="title"/>
          </p:nvPr>
        </p:nvSpPr>
        <p:spPr>
          <a:xfrm>
            <a:off x="238626" y="-37140"/>
            <a:ext cx="11714747"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⑨－</a:t>
            </a: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5</a:t>
            </a:r>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ロータリークラブにどのような誘われ方をしたら入会すると思いますか？</a:t>
            </a:r>
            <a:r>
              <a:rPr lang="ja-JP" altLang="en-US" sz="2400" dirty="0">
                <a:highlight>
                  <a:srgbClr val="00FFFF"/>
                </a:highlight>
              </a:rPr>
              <a:t> </a:t>
            </a:r>
            <a:endParaRPr kumimoji="1" lang="ja-JP" altLang="en-US" sz="2400" dirty="0">
              <a:highlight>
                <a:srgbClr val="00FFFF"/>
              </a:highlight>
            </a:endParaRPr>
          </a:p>
        </p:txBody>
      </p:sp>
    </p:spTree>
    <p:extLst>
      <p:ext uri="{BB962C8B-B14F-4D97-AF65-F5344CB8AC3E}">
        <p14:creationId xmlns:p14="http://schemas.microsoft.com/office/powerpoint/2010/main" val="23233101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8CD3D3-C30B-C7DC-6AB7-27AED54ECDB5}"/>
              </a:ext>
            </a:extLst>
          </p:cNvPr>
          <p:cNvSpPr>
            <a:spLocks noGrp="1"/>
          </p:cNvSpPr>
          <p:nvPr>
            <p:ph type="title"/>
          </p:nvPr>
        </p:nvSpPr>
        <p:spPr>
          <a:xfrm>
            <a:off x="417094" y="-297657"/>
            <a:ext cx="10515600"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⑩－</a:t>
            </a: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その他自由ご意見</a:t>
            </a:r>
            <a:r>
              <a:rPr lang="ja-JP" altLang="en-US" sz="2400" b="1" dirty="0">
                <a:highlight>
                  <a:srgbClr val="00FFFF"/>
                </a:highlight>
              </a:rPr>
              <a:t> </a:t>
            </a:r>
            <a:endParaRPr kumimoji="1" lang="ja-JP" altLang="en-US" sz="2400" b="1" dirty="0">
              <a:highlight>
                <a:srgbClr val="00FFFF"/>
              </a:highlight>
            </a:endParaRPr>
          </a:p>
        </p:txBody>
      </p:sp>
      <p:graphicFrame>
        <p:nvGraphicFramePr>
          <p:cNvPr id="7" name="コンテンツ プレースホルダー 6">
            <a:extLst>
              <a:ext uri="{FF2B5EF4-FFF2-40B4-BE49-F238E27FC236}">
                <a16:creationId xmlns:a16="http://schemas.microsoft.com/office/drawing/2014/main" id="{3921DAC7-EB4E-42C0-42EF-49634ADCD652}"/>
              </a:ext>
            </a:extLst>
          </p:cNvPr>
          <p:cNvGraphicFramePr>
            <a:graphicFrameLocks noGrp="1"/>
          </p:cNvGraphicFramePr>
          <p:nvPr>
            <p:ph idx="1"/>
            <p:extLst>
              <p:ext uri="{D42A27DB-BD31-4B8C-83A1-F6EECF244321}">
                <p14:modId xmlns:p14="http://schemas.microsoft.com/office/powerpoint/2010/main" val="4184793775"/>
              </p:ext>
            </p:extLst>
          </p:nvPr>
        </p:nvGraphicFramePr>
        <p:xfrm>
          <a:off x="545430" y="601579"/>
          <a:ext cx="11229476" cy="6033969"/>
        </p:xfrm>
        <a:graphic>
          <a:graphicData uri="http://schemas.openxmlformats.org/drawingml/2006/table">
            <a:tbl>
              <a:tblPr>
                <a:tableStyleId>{5C22544A-7EE6-4342-B048-85BDC9FD1C3A}</a:tableStyleId>
              </a:tblPr>
              <a:tblGrid>
                <a:gridCol w="403377">
                  <a:extLst>
                    <a:ext uri="{9D8B030D-6E8A-4147-A177-3AD203B41FA5}">
                      <a16:colId xmlns:a16="http://schemas.microsoft.com/office/drawing/2014/main" val="2682550982"/>
                    </a:ext>
                  </a:extLst>
                </a:gridCol>
                <a:gridCol w="10465150">
                  <a:extLst>
                    <a:ext uri="{9D8B030D-6E8A-4147-A177-3AD203B41FA5}">
                      <a16:colId xmlns:a16="http://schemas.microsoft.com/office/drawing/2014/main" val="475544960"/>
                    </a:ext>
                  </a:extLst>
                </a:gridCol>
                <a:gridCol w="360949">
                  <a:extLst>
                    <a:ext uri="{9D8B030D-6E8A-4147-A177-3AD203B41FA5}">
                      <a16:colId xmlns:a16="http://schemas.microsoft.com/office/drawing/2014/main" val="2146950487"/>
                    </a:ext>
                  </a:extLst>
                </a:gridCol>
              </a:tblGrid>
              <a:tr h="706969">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性別にかかわらず、国籍や職種、様々な違いを決めつけたりせずに、</a:t>
                      </a:r>
                      <a:r>
                        <a:rPr lang="ja-JP" altLang="en-US" sz="2400" b="1" u="none" strike="noStrike" dirty="0">
                          <a:effectLst/>
                          <a:highlight>
                            <a:srgbClr val="FFFF00"/>
                          </a:highlight>
                        </a:rPr>
                        <a:t>フラットな目線で</a:t>
                      </a:r>
                      <a:r>
                        <a:rPr lang="ja-JP" altLang="en-US" sz="2400" b="1" u="none" strike="noStrike" dirty="0">
                          <a:effectLst/>
                        </a:rPr>
                        <a:t>個性の一つとして捉えられるように自分もなりたい。</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0" u="none" strike="noStrike">
                          <a:effectLst/>
                        </a:rPr>
                        <a:t>〇</a:t>
                      </a: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098085567"/>
                  </a:ext>
                </a:extLst>
              </a:tr>
              <a:tr h="535583">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人数だけの問題ではなく内容の充実</a:t>
                      </a:r>
                      <a:r>
                        <a:rPr lang="ja-JP" altLang="en-US" sz="2400" b="1" u="none" strike="noStrike" dirty="0">
                          <a:effectLst/>
                        </a:rPr>
                        <a:t>さも重要では。</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0" u="none" strike="noStrike">
                          <a:effectLst/>
                        </a:rPr>
                        <a:t>〇</a:t>
                      </a: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085984124"/>
                  </a:ext>
                </a:extLst>
              </a:tr>
              <a:tr h="1049742">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ロータリー活動にはお金がかかる</a:t>
                      </a:r>
                      <a:r>
                        <a:rPr lang="ja-JP" altLang="en-US" sz="2400" b="1" u="none" strike="noStrike" dirty="0">
                          <a:effectLst/>
                        </a:rPr>
                        <a:t>ので、ある程度の余裕がないと難しいと感じています。女性でも働いている方は増えていますが、子育て中は子供にもお金も時間もかかるので、誰でもが入れるものではないと思います。子育てが終わった方など（又は独身）いろいろな意味で余裕が無いと誘うのも気が引けると思い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0" u="none" strike="noStrike">
                          <a:effectLst/>
                        </a:rPr>
                        <a:t>〇</a:t>
                      </a: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053899166"/>
                  </a:ext>
                </a:extLst>
              </a:tr>
              <a:tr h="856933">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女性会員が増えたほうが良いと思う理由は、女性の割合が増えていることで男性が女性を知るきっかけになるから。また、</a:t>
                      </a:r>
                      <a:r>
                        <a:rPr lang="ja-JP" altLang="en-US" sz="2400" b="1" u="none" strike="noStrike" dirty="0">
                          <a:effectLst/>
                          <a:highlight>
                            <a:srgbClr val="FFFF00"/>
                          </a:highlight>
                        </a:rPr>
                        <a:t>男女お互いが理解を深めるきっかけ</a:t>
                      </a:r>
                      <a:r>
                        <a:rPr lang="ja-JP" altLang="en-US" sz="2400" b="1" u="none" strike="noStrike" dirty="0">
                          <a:effectLst/>
                        </a:rPr>
                        <a:t>となるからです。お互いを尊敬できる世界が広がるといいと思います。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0" u="none" strike="noStrike">
                          <a:effectLst/>
                        </a:rPr>
                        <a:t>〇</a:t>
                      </a: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97151420"/>
                  </a:ext>
                </a:extLst>
              </a:tr>
              <a:tr h="535583">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会員になり</a:t>
                      </a:r>
                      <a:r>
                        <a:rPr lang="ja-JP" altLang="en-US" sz="2400" b="1" u="none" strike="noStrike" dirty="0">
                          <a:effectLst/>
                          <a:highlight>
                            <a:srgbClr val="FFFF00"/>
                          </a:highlight>
                        </a:rPr>
                        <a:t>友人も増えて活動してきてよかった</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0" u="none" strike="noStrike">
                          <a:effectLst/>
                        </a:rPr>
                        <a:t>〇</a:t>
                      </a: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292088175"/>
                  </a:ext>
                </a:extLst>
              </a:tr>
              <a:tr h="856933">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女性は男性が考えるほど「女性」という事を意識していない</a:t>
                      </a:r>
                      <a:r>
                        <a:rPr lang="ja-JP" altLang="en-US" sz="2400" b="1" u="none" strike="noStrike" dirty="0">
                          <a:effectLst/>
                        </a:rPr>
                        <a:t>と思います。男性、女性という事を行っている時点で何となく</a:t>
                      </a:r>
                      <a:r>
                        <a:rPr lang="en-US" altLang="ja-JP" sz="2400" b="1" u="none" strike="noStrike" dirty="0">
                          <a:effectLst/>
                        </a:rPr>
                        <a:t>DEI</a:t>
                      </a:r>
                      <a:r>
                        <a:rPr lang="ja-JP" altLang="en-US" sz="2400" b="1" u="none" strike="noStrike" dirty="0">
                          <a:effectLst/>
                        </a:rPr>
                        <a:t>から外れているような気がします。それぞれに出来る事出来ないこと間ありますので・・・</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0" u="none" strike="noStrike">
                          <a:effectLst/>
                        </a:rPr>
                        <a:t>〇</a:t>
                      </a:r>
                      <a:endParaRPr lang="ja-JP" altLang="en-US"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816873300"/>
                  </a:ext>
                </a:extLst>
              </a:tr>
              <a:tr h="535583">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入会歴が浅く知識が乏しい中記入しましたこと失礼申し上げます。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0" u="none" strike="noStrike" dirty="0">
                          <a:effectLst/>
                        </a:rPr>
                        <a:t>〇</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207540530"/>
                  </a:ext>
                </a:extLst>
              </a:tr>
            </a:tbl>
          </a:graphicData>
        </a:graphic>
      </p:graphicFrame>
    </p:spTree>
    <p:extLst>
      <p:ext uri="{BB962C8B-B14F-4D97-AF65-F5344CB8AC3E}">
        <p14:creationId xmlns:p14="http://schemas.microsoft.com/office/powerpoint/2010/main" val="27982205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8F601F65-39C8-1AA0-0522-2BC28EB8A138}"/>
              </a:ext>
            </a:extLst>
          </p:cNvPr>
          <p:cNvGraphicFramePr>
            <a:graphicFrameLocks noGrp="1"/>
          </p:cNvGraphicFramePr>
          <p:nvPr>
            <p:ph idx="1"/>
            <p:extLst>
              <p:ext uri="{D42A27DB-BD31-4B8C-83A1-F6EECF244321}">
                <p14:modId xmlns:p14="http://schemas.microsoft.com/office/powerpoint/2010/main" val="277064873"/>
              </p:ext>
            </p:extLst>
          </p:nvPr>
        </p:nvGraphicFramePr>
        <p:xfrm>
          <a:off x="417094" y="1027906"/>
          <a:ext cx="11357811" cy="5587578"/>
        </p:xfrm>
        <a:graphic>
          <a:graphicData uri="http://schemas.openxmlformats.org/drawingml/2006/table">
            <a:tbl>
              <a:tblPr>
                <a:tableStyleId>{5C22544A-7EE6-4342-B048-85BDC9FD1C3A}</a:tableStyleId>
              </a:tblPr>
              <a:tblGrid>
                <a:gridCol w="407986">
                  <a:extLst>
                    <a:ext uri="{9D8B030D-6E8A-4147-A177-3AD203B41FA5}">
                      <a16:colId xmlns:a16="http://schemas.microsoft.com/office/drawing/2014/main" val="4143525671"/>
                    </a:ext>
                  </a:extLst>
                </a:gridCol>
                <a:gridCol w="10685130">
                  <a:extLst>
                    <a:ext uri="{9D8B030D-6E8A-4147-A177-3AD203B41FA5}">
                      <a16:colId xmlns:a16="http://schemas.microsoft.com/office/drawing/2014/main" val="3011038865"/>
                    </a:ext>
                  </a:extLst>
                </a:gridCol>
                <a:gridCol w="264695">
                  <a:extLst>
                    <a:ext uri="{9D8B030D-6E8A-4147-A177-3AD203B41FA5}">
                      <a16:colId xmlns:a16="http://schemas.microsoft.com/office/drawing/2014/main" val="32583678"/>
                    </a:ext>
                  </a:extLst>
                </a:gridCol>
              </a:tblGrid>
              <a:tr h="997064">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既に多くの資料としても根拠が出てます通り、世界的に観ますと日本のロータリークラブの女性比率は圧倒的に低い。この状況に目を背けず抜本的な</a:t>
                      </a:r>
                      <a:r>
                        <a:rPr lang="ja-JP" altLang="en-US" sz="2200" b="1" u="none" strike="noStrike" dirty="0">
                          <a:effectLst/>
                          <a:highlight>
                            <a:srgbClr val="FFFF00"/>
                          </a:highlight>
                        </a:rPr>
                        <a:t>女性会員の勧誘</a:t>
                      </a:r>
                      <a:r>
                        <a:rPr lang="ja-JP" altLang="en-US" sz="2200" b="1" u="none" strike="noStrike" dirty="0">
                          <a:effectLst/>
                        </a:rPr>
                        <a:t>及び受け入れ態勢を各クラブ単体ではなく、</a:t>
                      </a:r>
                      <a:r>
                        <a:rPr lang="ja-JP" altLang="en-US" sz="2200" b="1" u="none" strike="noStrike" dirty="0">
                          <a:effectLst/>
                          <a:highlight>
                            <a:srgbClr val="FFFF00"/>
                          </a:highlight>
                        </a:rPr>
                        <a:t>日本全国レベルで推進</a:t>
                      </a:r>
                      <a:r>
                        <a:rPr lang="ja-JP" altLang="en-US" sz="2200" b="1" u="none" strike="noStrike" dirty="0">
                          <a:effectLst/>
                        </a:rPr>
                        <a:t>することが出来れば、日本のロータリー全体の活性化に繋がる。</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008464984"/>
                  </a:ext>
                </a:extLst>
              </a:tr>
              <a:tr h="508706">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まだ</a:t>
                      </a:r>
                      <a:r>
                        <a:rPr lang="en-US" altLang="ja-JP" sz="2200" b="1" u="none" strike="noStrike" dirty="0">
                          <a:effectLst/>
                        </a:rPr>
                        <a:t>1</a:t>
                      </a:r>
                      <a:r>
                        <a:rPr lang="ja-JP" altLang="en-US" sz="2200" b="1" u="none" strike="noStrike" dirty="0">
                          <a:effectLst/>
                        </a:rPr>
                        <a:t>年未満の為、いろいろ</a:t>
                      </a:r>
                      <a:r>
                        <a:rPr lang="ja-JP" altLang="en-US" sz="2200" b="1" u="none" strike="noStrike" dirty="0">
                          <a:effectLst/>
                          <a:highlight>
                            <a:srgbClr val="FFFF00"/>
                          </a:highlight>
                        </a:rPr>
                        <a:t>経験してから体験談をお伝えする</a:t>
                      </a:r>
                      <a:r>
                        <a:rPr lang="ja-JP" altLang="en-US" sz="2200" b="1" u="none" strike="noStrike" dirty="0">
                          <a:effectLst/>
                        </a:rPr>
                        <a:t>ことが心に響くと思います。</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223210311"/>
                  </a:ext>
                </a:extLst>
              </a:tr>
              <a:tr h="773234">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女性には関係ありませんが、</a:t>
                      </a:r>
                      <a:r>
                        <a:rPr lang="ja-JP" altLang="en-US" sz="2200" b="1" u="none" strike="noStrike" dirty="0">
                          <a:effectLst/>
                          <a:highlight>
                            <a:srgbClr val="FFFF00"/>
                          </a:highlight>
                        </a:rPr>
                        <a:t>クラブへの支払い等をキャッシュレス</a:t>
                      </a:r>
                      <a:r>
                        <a:rPr lang="ja-JP" altLang="en-US" sz="2200" b="1" u="none" strike="noStrike" dirty="0">
                          <a:effectLst/>
                        </a:rPr>
                        <a:t>にできるともっとスムーズです。ニコニコ</a:t>
                      </a:r>
                      <a:r>
                        <a:rPr lang="en-US" altLang="ja-JP" sz="2200" b="1" u="none" strike="noStrike" dirty="0">
                          <a:effectLst/>
                        </a:rPr>
                        <a:t>BOX</a:t>
                      </a:r>
                      <a:r>
                        <a:rPr lang="ja-JP" altLang="en-US" sz="2200" b="1" u="none" strike="noStrike" dirty="0">
                          <a:effectLst/>
                        </a:rPr>
                        <a:t>等の寄付のアピールをもっと積極的にしてもいいのでは？また、ニコニコ</a:t>
                      </a:r>
                      <a:r>
                        <a:rPr lang="en-US" altLang="ja-JP" sz="2200" b="1" u="none" strike="noStrike" dirty="0">
                          <a:effectLst/>
                        </a:rPr>
                        <a:t>BOX</a:t>
                      </a:r>
                      <a:r>
                        <a:rPr lang="ja-JP" altLang="en-US" sz="2200" b="1" u="none" strike="noStrike" dirty="0">
                          <a:effectLst/>
                        </a:rPr>
                        <a:t>の提出のタイミングがわかりません。</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786755269"/>
                  </a:ext>
                </a:extLst>
              </a:tr>
              <a:tr h="508706">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highlight>
                            <a:srgbClr val="FFFF00"/>
                          </a:highlight>
                        </a:rPr>
                        <a:t>業種を超えた友人が出来るチャンス</a:t>
                      </a:r>
                      <a:r>
                        <a:rPr lang="ja-JP" altLang="en-US" sz="2200" b="1" u="none" strike="noStrike" dirty="0">
                          <a:effectLst/>
                        </a:rPr>
                        <a:t>を広げることが大切です。</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417366540"/>
                  </a:ext>
                </a:extLst>
              </a:tr>
              <a:tr h="997064">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グループごとでよいので、</a:t>
                      </a:r>
                      <a:r>
                        <a:rPr lang="ja-JP" altLang="en-US" sz="2200" b="1" u="none" strike="noStrike" dirty="0">
                          <a:effectLst/>
                          <a:highlight>
                            <a:srgbClr val="FFFF00"/>
                          </a:highlight>
                        </a:rPr>
                        <a:t>会員の職業内容などが記載されている冊子</a:t>
                      </a:r>
                      <a:r>
                        <a:rPr lang="ja-JP" altLang="en-US" sz="2200" b="1" u="none" strike="noStrike" dirty="0">
                          <a:effectLst/>
                        </a:rPr>
                        <a:t>があれば知り合いを見つけることができて、お誘いのきっかけづくりになる。良き伝統は残しつつも、同じ</a:t>
                      </a:r>
                      <a:r>
                        <a:rPr lang="ja-JP" altLang="en-US" sz="2200" b="1" u="none" strike="noStrike" dirty="0">
                          <a:effectLst/>
                          <a:highlight>
                            <a:srgbClr val="FFFF00"/>
                          </a:highlight>
                        </a:rPr>
                        <a:t>パターンにとらわれない</a:t>
                      </a:r>
                      <a:r>
                        <a:rPr lang="ja-JP" altLang="en-US" sz="2200" b="1" u="none" strike="noStrike" dirty="0">
                          <a:effectLst/>
                        </a:rPr>
                        <a:t>ことも必要だと思います。（例会回数、式次第、内容、時間など）</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405799713"/>
                  </a:ext>
                </a:extLst>
              </a:tr>
              <a:tr h="508706">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ロータリアン減少傾向にある中、</a:t>
                      </a:r>
                      <a:r>
                        <a:rPr lang="ja-JP" altLang="en-US" sz="2200" b="1" u="none" strike="noStrike" dirty="0">
                          <a:effectLst/>
                          <a:highlight>
                            <a:srgbClr val="FFFF00"/>
                          </a:highlight>
                        </a:rPr>
                        <a:t>現存するロータリアンの意識の高さを示さなければ</a:t>
                      </a:r>
                      <a:r>
                        <a:rPr lang="ja-JP" altLang="en-US" sz="2200" b="1" u="none" strike="noStrike" dirty="0">
                          <a:effectLst/>
                        </a:rPr>
                        <a:t>ならないと思います。</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427692267"/>
                  </a:ext>
                </a:extLst>
              </a:tr>
              <a:tr h="508706">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200" b="1" u="none" strike="noStrike" dirty="0">
                          <a:effectLst/>
                        </a:rPr>
                        <a:t>今後ともよろしくお願いいたします。</a:t>
                      </a:r>
                      <a:endParaRPr lang="ja-JP" altLang="en-US" sz="2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434042126"/>
                  </a:ext>
                </a:extLst>
              </a:tr>
            </a:tbl>
          </a:graphicData>
        </a:graphic>
      </p:graphicFrame>
      <p:sp>
        <p:nvSpPr>
          <p:cNvPr id="5" name="タイトル 1">
            <a:extLst>
              <a:ext uri="{FF2B5EF4-FFF2-40B4-BE49-F238E27FC236}">
                <a16:creationId xmlns:a16="http://schemas.microsoft.com/office/drawing/2014/main" id="{34BC5158-5A7C-2A05-5ECE-84C1FDF7A79C}"/>
              </a:ext>
            </a:extLst>
          </p:cNvPr>
          <p:cNvSpPr>
            <a:spLocks noGrp="1"/>
          </p:cNvSpPr>
          <p:nvPr>
            <p:ph type="title"/>
          </p:nvPr>
        </p:nvSpPr>
        <p:spPr>
          <a:xfrm>
            <a:off x="417094" y="0"/>
            <a:ext cx="10515600"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⑩－</a:t>
            </a:r>
            <a:r>
              <a:rPr lang="en-US" altLang="ja-JP" sz="2400" b="1" dirty="0">
                <a:solidFill>
                  <a:srgbClr val="000000"/>
                </a:solidFill>
                <a:latin typeface="游ゴシック" panose="020B0400000000000000" pitchFamily="50" charset="-128"/>
                <a:ea typeface="游ゴシック" panose="020B0400000000000000" pitchFamily="50" charset="-128"/>
              </a:rPr>
              <a:t>2</a:t>
            </a:r>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その他自由ご意見</a:t>
            </a:r>
            <a:r>
              <a:rPr lang="ja-JP" altLang="en-US" sz="2400" b="1" dirty="0">
                <a:highlight>
                  <a:srgbClr val="00FFFF"/>
                </a:highlight>
              </a:rPr>
              <a:t> </a:t>
            </a:r>
            <a:endParaRPr kumimoji="1" lang="ja-JP" altLang="en-US" sz="2400" b="1" dirty="0">
              <a:highlight>
                <a:srgbClr val="00FFFF"/>
              </a:highlight>
            </a:endParaRPr>
          </a:p>
        </p:txBody>
      </p:sp>
    </p:spTree>
    <p:extLst>
      <p:ext uri="{BB962C8B-B14F-4D97-AF65-F5344CB8AC3E}">
        <p14:creationId xmlns:p14="http://schemas.microsoft.com/office/powerpoint/2010/main" val="20265844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B2F579E6-D7E8-265C-B3B8-878454AA1088}"/>
              </a:ext>
            </a:extLst>
          </p:cNvPr>
          <p:cNvGraphicFramePr>
            <a:graphicFrameLocks noGrp="1"/>
          </p:cNvGraphicFramePr>
          <p:nvPr>
            <p:ph idx="1"/>
            <p:extLst>
              <p:ext uri="{D42A27DB-BD31-4B8C-83A1-F6EECF244321}">
                <p14:modId xmlns:p14="http://schemas.microsoft.com/office/powerpoint/2010/main" val="1298705448"/>
              </p:ext>
            </p:extLst>
          </p:nvPr>
        </p:nvGraphicFramePr>
        <p:xfrm>
          <a:off x="537411" y="1071311"/>
          <a:ext cx="11117178" cy="5463484"/>
        </p:xfrm>
        <a:graphic>
          <a:graphicData uri="http://schemas.openxmlformats.org/drawingml/2006/table">
            <a:tbl>
              <a:tblPr>
                <a:tableStyleId>{5C22544A-7EE6-4342-B048-85BDC9FD1C3A}</a:tableStyleId>
              </a:tblPr>
              <a:tblGrid>
                <a:gridCol w="399342">
                  <a:extLst>
                    <a:ext uri="{9D8B030D-6E8A-4147-A177-3AD203B41FA5}">
                      <a16:colId xmlns:a16="http://schemas.microsoft.com/office/drawing/2014/main" val="3005414410"/>
                    </a:ext>
                  </a:extLst>
                </a:gridCol>
                <a:gridCol w="10477204">
                  <a:extLst>
                    <a:ext uri="{9D8B030D-6E8A-4147-A177-3AD203B41FA5}">
                      <a16:colId xmlns:a16="http://schemas.microsoft.com/office/drawing/2014/main" val="990696350"/>
                    </a:ext>
                  </a:extLst>
                </a:gridCol>
                <a:gridCol w="240632">
                  <a:extLst>
                    <a:ext uri="{9D8B030D-6E8A-4147-A177-3AD203B41FA5}">
                      <a16:colId xmlns:a16="http://schemas.microsoft.com/office/drawing/2014/main" val="283745268"/>
                    </a:ext>
                  </a:extLst>
                </a:gridCol>
              </a:tblGrid>
              <a:tr h="527657">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参加できる範囲で今後も</a:t>
                      </a:r>
                      <a:r>
                        <a:rPr lang="ja-JP" altLang="en-US" sz="2400" b="1" u="none" strike="noStrike" dirty="0">
                          <a:effectLst/>
                        </a:rPr>
                        <a:t>自クラブの皆様と活動を行ってまいります。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837811062"/>
                  </a:ext>
                </a:extLst>
              </a:tr>
              <a:tr h="2743813">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いつもご尽力有難うございます。数年前から</a:t>
                      </a:r>
                      <a:r>
                        <a:rPr lang="en-US" altLang="ja-JP" sz="2400" b="1" u="none" strike="noStrike" dirty="0">
                          <a:effectLst/>
                        </a:rPr>
                        <a:t>RI</a:t>
                      </a:r>
                      <a:r>
                        <a:rPr lang="ja-JP" altLang="en-US" sz="2400" b="1" u="none" strike="noStrike" dirty="0">
                          <a:effectLst/>
                        </a:rPr>
                        <a:t>が提唱してきた</a:t>
                      </a:r>
                      <a:r>
                        <a:rPr lang="en-US" altLang="ja-JP" sz="2400" b="1" u="none" strike="noStrike" dirty="0">
                          <a:effectLst/>
                          <a:highlight>
                            <a:srgbClr val="FFFF00"/>
                          </a:highlight>
                        </a:rPr>
                        <a:t>DEI</a:t>
                      </a:r>
                      <a:r>
                        <a:rPr lang="ja-JP" altLang="en-US" sz="2400" b="1" u="none" strike="noStrike" dirty="0">
                          <a:effectLst/>
                          <a:highlight>
                            <a:srgbClr val="FFFF00"/>
                          </a:highlight>
                        </a:rPr>
                        <a:t>に関しては</a:t>
                      </a:r>
                      <a:r>
                        <a:rPr lang="ja-JP" altLang="en-US" sz="2400" b="1" u="none" strike="noStrike" dirty="0">
                          <a:effectLst/>
                        </a:rPr>
                        <a:t>、すべて納得できるものではありませんが、ロータリーが大切にしている</a:t>
                      </a:r>
                      <a:r>
                        <a:rPr lang="ja-JP" altLang="en-US" sz="2400" b="1" u="none" strike="noStrike" dirty="0">
                          <a:effectLst/>
                          <a:highlight>
                            <a:srgbClr val="FFFF00"/>
                          </a:highlight>
                        </a:rPr>
                        <a:t>寛容の精神</a:t>
                      </a:r>
                      <a:r>
                        <a:rPr lang="ja-JP" altLang="en-US" sz="2400" b="1" u="none" strike="noStrike" dirty="0">
                          <a:effectLst/>
                        </a:rPr>
                        <a:t>、これに</a:t>
                      </a:r>
                      <a:r>
                        <a:rPr lang="en-US" altLang="ja-JP" sz="2400" b="1" u="none" strike="noStrike" dirty="0">
                          <a:effectLst/>
                        </a:rPr>
                        <a:t>focus</a:t>
                      </a:r>
                      <a:r>
                        <a:rPr lang="ja-JP" altLang="en-US" sz="2400" b="1" u="none" strike="noStrike" dirty="0">
                          <a:effectLst/>
                        </a:rPr>
                        <a:t>することで十分ではないでしょうか。米国社会における</a:t>
                      </a:r>
                      <a:r>
                        <a:rPr lang="en-US" altLang="ja-JP" sz="2400" b="1" u="none" strike="noStrike" dirty="0">
                          <a:effectLst/>
                        </a:rPr>
                        <a:t>1930</a:t>
                      </a:r>
                      <a:r>
                        <a:rPr lang="ja-JP" altLang="en-US" sz="2400" b="1" u="none" strike="noStrike" dirty="0">
                          <a:effectLst/>
                        </a:rPr>
                        <a:t>年代のアファーマティヴ・アクションに端を発する</a:t>
                      </a:r>
                      <a:r>
                        <a:rPr lang="en-US" altLang="ja-JP" sz="2400" b="1" u="none" strike="noStrike" dirty="0">
                          <a:effectLst/>
                        </a:rPr>
                        <a:t>DEI</a:t>
                      </a:r>
                      <a:r>
                        <a:rPr lang="ja-JP" altLang="en-US" sz="2400" b="1" u="none" strike="noStrike" dirty="0">
                          <a:effectLst/>
                        </a:rPr>
                        <a:t>は、米国リベラル派の主張です。近年は</a:t>
                      </a:r>
                      <a:r>
                        <a:rPr lang="en-US" altLang="ja-JP" sz="2400" b="1" u="none" strike="noStrike" dirty="0">
                          <a:effectLst/>
                        </a:rPr>
                        <a:t>DEI</a:t>
                      </a:r>
                      <a:r>
                        <a:rPr lang="ja-JP" altLang="en-US" sz="2400" b="1" u="none" strike="noStrike" dirty="0">
                          <a:effectLst/>
                        </a:rPr>
                        <a:t>による分断が問題となり、特にこの１～</a:t>
                      </a:r>
                      <a:r>
                        <a:rPr lang="en-US" altLang="ja-JP" sz="2400" b="1" u="none" strike="noStrike" dirty="0">
                          <a:effectLst/>
                        </a:rPr>
                        <a:t>2</a:t>
                      </a:r>
                      <a:r>
                        <a:rPr lang="ja-JP" altLang="en-US" sz="2400" b="1" u="none" strike="noStrike" dirty="0">
                          <a:effectLst/>
                        </a:rPr>
                        <a:t>年は政府や大学はじめ大手企業が</a:t>
                      </a:r>
                      <a:r>
                        <a:rPr lang="en-US" altLang="ja-JP" sz="2400" b="1" u="none" strike="noStrike" dirty="0">
                          <a:effectLst/>
                        </a:rPr>
                        <a:t>DEI</a:t>
                      </a:r>
                      <a:r>
                        <a:rPr lang="ja-JP" altLang="en-US" sz="2400" b="1" u="none" strike="noStrike" dirty="0">
                          <a:effectLst/>
                        </a:rPr>
                        <a:t>を排除する活動に舵を切っています。良くも悪くも日本人の特性である曖昧さ、私たちはこの曖昧さを持って、あらゆる人種や性的志向、異なる理念を穏やかに受け入れてきていると自負しております。「いい加減」ではなく「良い加減」で寛容の精神に基づき広く人々を受け入れる、これで十分でないかと思います。</a:t>
                      </a:r>
                      <a:r>
                        <a:rPr lang="ja-JP" altLang="en-US" sz="2400" b="1" u="none" strike="noStrike" dirty="0">
                          <a:effectLst/>
                          <a:highlight>
                            <a:srgbClr val="FFFF00"/>
                          </a:highlight>
                        </a:rPr>
                        <a:t>女性会員の入会に未だ反対している男性に特にこの点をお願いしたい</a:t>
                      </a:r>
                      <a:r>
                        <a:rPr lang="ja-JP" altLang="en-US" sz="2400" b="1" u="none" strike="noStrike" dirty="0">
                          <a:effectLst/>
                        </a:rPr>
                        <a:t>と考えます。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818338352"/>
                  </a:ext>
                </a:extLst>
              </a:tr>
              <a:tr h="696506">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枠仕事ですが新規事業を立ち上げており、なかなか</a:t>
                      </a:r>
                      <a:r>
                        <a:rPr lang="ja-JP" altLang="en-US" sz="2400" b="1" u="none" strike="noStrike" dirty="0">
                          <a:effectLst/>
                          <a:highlight>
                            <a:srgbClr val="FFFF00"/>
                          </a:highlight>
                        </a:rPr>
                        <a:t>ロータリー活動に時間を費やせません</a:t>
                      </a:r>
                      <a:r>
                        <a:rPr lang="ja-JP" altLang="en-US" sz="2400" b="1" u="none" strike="noStrike" dirty="0">
                          <a:effectLst/>
                        </a:rPr>
                        <a:t>が、長い目で見ていただけると助かります。</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55199299"/>
                  </a:ext>
                </a:extLst>
              </a:tr>
              <a:tr h="527657">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市原</a:t>
                      </a:r>
                      <a:r>
                        <a:rPr lang="en-US" altLang="ja-JP" sz="2400" b="1" u="none" strike="noStrike" dirty="0">
                          <a:effectLst/>
                        </a:rPr>
                        <a:t>RC</a:t>
                      </a:r>
                      <a:r>
                        <a:rPr lang="ja-JP" altLang="en-US" sz="2400" b="1" u="none" strike="noStrike" dirty="0">
                          <a:effectLst/>
                        </a:rPr>
                        <a:t>は非常に</a:t>
                      </a:r>
                      <a:r>
                        <a:rPr lang="ja-JP" altLang="en-US" sz="2400" b="1" u="none" strike="noStrike" dirty="0">
                          <a:effectLst/>
                          <a:highlight>
                            <a:srgbClr val="FFFF00"/>
                          </a:highlight>
                        </a:rPr>
                        <a:t>居心地の良いクラブ</a:t>
                      </a:r>
                      <a:r>
                        <a:rPr lang="ja-JP" altLang="en-US" sz="2400" b="1" u="none" strike="noStrike" dirty="0">
                          <a:effectLst/>
                        </a:rPr>
                        <a:t>です！みんな大好き！</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15224897"/>
                  </a:ext>
                </a:extLst>
              </a:tr>
            </a:tbl>
          </a:graphicData>
        </a:graphic>
      </p:graphicFrame>
      <p:sp>
        <p:nvSpPr>
          <p:cNvPr id="5" name="タイトル 1">
            <a:extLst>
              <a:ext uri="{FF2B5EF4-FFF2-40B4-BE49-F238E27FC236}">
                <a16:creationId xmlns:a16="http://schemas.microsoft.com/office/drawing/2014/main" id="{9A0A2149-CB0C-5E31-049B-EFAC24161A8B}"/>
              </a:ext>
            </a:extLst>
          </p:cNvPr>
          <p:cNvSpPr>
            <a:spLocks noGrp="1"/>
          </p:cNvSpPr>
          <p:nvPr>
            <p:ph type="title"/>
          </p:nvPr>
        </p:nvSpPr>
        <p:spPr>
          <a:xfrm>
            <a:off x="537411" y="-43949"/>
            <a:ext cx="10515600" cy="1325563"/>
          </a:xfrm>
        </p:spPr>
        <p:txBody>
          <a:bodyPr>
            <a:normAutofit/>
          </a:bodyPr>
          <a:lstStyle/>
          <a:p>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⑩－</a:t>
            </a:r>
            <a:r>
              <a:rPr lang="en-US" altLang="ja-JP" sz="2400" b="1" dirty="0">
                <a:solidFill>
                  <a:srgbClr val="000000"/>
                </a:solidFill>
                <a:latin typeface="游ゴシック" panose="020B0400000000000000" pitchFamily="50" charset="-128"/>
                <a:ea typeface="游ゴシック" panose="020B0400000000000000" pitchFamily="50" charset="-128"/>
              </a:rPr>
              <a:t>2</a:t>
            </a:r>
            <a:r>
              <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2400" b="1" i="0" u="none" strike="noStrike" dirty="0">
                <a:solidFill>
                  <a:srgbClr val="000000"/>
                </a:solidFill>
                <a:effectLst/>
                <a:highlight>
                  <a:srgbClr val="00FFFF"/>
                </a:highlight>
                <a:latin typeface="游ゴシック" panose="020B0400000000000000" pitchFamily="50" charset="-128"/>
                <a:ea typeface="游ゴシック" panose="020B0400000000000000" pitchFamily="50" charset="-128"/>
              </a:rPr>
              <a:t>その他自由ご意見</a:t>
            </a:r>
            <a:r>
              <a:rPr lang="ja-JP" altLang="en-US" sz="2400" b="1" dirty="0">
                <a:highlight>
                  <a:srgbClr val="00FFFF"/>
                </a:highlight>
              </a:rPr>
              <a:t> </a:t>
            </a:r>
            <a:endParaRPr kumimoji="1" lang="ja-JP" altLang="en-US" sz="2400" b="1" dirty="0">
              <a:highlight>
                <a:srgbClr val="00FFFF"/>
              </a:highlight>
            </a:endParaRPr>
          </a:p>
        </p:txBody>
      </p:sp>
    </p:spTree>
    <p:extLst>
      <p:ext uri="{BB962C8B-B14F-4D97-AF65-F5344CB8AC3E}">
        <p14:creationId xmlns:p14="http://schemas.microsoft.com/office/powerpoint/2010/main" val="1597117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0A7E5F-6C65-CFA3-AAAB-B81D81F21A4C}"/>
              </a:ext>
            </a:extLst>
          </p:cNvPr>
          <p:cNvSpPr>
            <a:spLocks noGrp="1"/>
          </p:cNvSpPr>
          <p:nvPr>
            <p:ph type="title"/>
          </p:nvPr>
        </p:nvSpPr>
        <p:spPr>
          <a:xfrm>
            <a:off x="838201" y="6941"/>
            <a:ext cx="10515600" cy="1325563"/>
          </a:xfrm>
        </p:spPr>
        <p:txBody>
          <a:bodyPr>
            <a:normAutofit/>
          </a:bodyPr>
          <a:lstStyle/>
          <a:p>
            <a:r>
              <a:rPr lang="ja-JP" altLang="en-US" sz="3600" b="1" u="none" strike="noStrike" dirty="0">
                <a:effectLst/>
              </a:rPr>
              <a:t>②－</a:t>
            </a:r>
            <a:r>
              <a:rPr lang="en-US" altLang="ja-JP" sz="3600" b="1" u="none" strike="noStrike" dirty="0">
                <a:effectLst/>
              </a:rPr>
              <a:t>1</a:t>
            </a:r>
            <a:r>
              <a:rPr lang="ja-JP" altLang="en-US" sz="3600" b="1" u="none" strike="noStrike" dirty="0">
                <a:effectLst/>
              </a:rPr>
              <a:t>－２　</a:t>
            </a:r>
            <a:r>
              <a:rPr lang="ja-JP" altLang="en-US" sz="3600" b="1" u="none" strike="noStrike" dirty="0">
                <a:effectLst/>
                <a:highlight>
                  <a:srgbClr val="00FFFF"/>
                </a:highlight>
              </a:rPr>
              <a:t>入会したきっかけ</a:t>
            </a:r>
            <a:endParaRPr kumimoji="1" lang="ja-JP" altLang="en-US" sz="3600" dirty="0">
              <a:highlight>
                <a:srgbClr val="00FFFF"/>
              </a:highlight>
            </a:endParaRPr>
          </a:p>
        </p:txBody>
      </p:sp>
      <p:graphicFrame>
        <p:nvGraphicFramePr>
          <p:cNvPr id="4" name="コンテンツ プレースホルダー 3">
            <a:extLst>
              <a:ext uri="{FF2B5EF4-FFF2-40B4-BE49-F238E27FC236}">
                <a16:creationId xmlns:a16="http://schemas.microsoft.com/office/drawing/2014/main" id="{8EB480EE-CD7B-7970-A925-496DDB5F4304}"/>
              </a:ext>
            </a:extLst>
          </p:cNvPr>
          <p:cNvGraphicFramePr>
            <a:graphicFrameLocks noGrp="1"/>
          </p:cNvGraphicFramePr>
          <p:nvPr>
            <p:ph idx="1"/>
            <p:extLst>
              <p:ext uri="{D42A27DB-BD31-4B8C-83A1-F6EECF244321}">
                <p14:modId xmlns:p14="http://schemas.microsoft.com/office/powerpoint/2010/main" val="1228423623"/>
              </p:ext>
            </p:extLst>
          </p:nvPr>
        </p:nvGraphicFramePr>
        <p:xfrm>
          <a:off x="336884" y="1034716"/>
          <a:ext cx="11526253" cy="5671964"/>
        </p:xfrm>
        <a:graphic>
          <a:graphicData uri="http://schemas.openxmlformats.org/drawingml/2006/table">
            <a:tbl>
              <a:tblPr>
                <a:tableStyleId>{5C22544A-7EE6-4342-B048-85BDC9FD1C3A}</a:tableStyleId>
              </a:tblPr>
              <a:tblGrid>
                <a:gridCol w="414037">
                  <a:extLst>
                    <a:ext uri="{9D8B030D-6E8A-4147-A177-3AD203B41FA5}">
                      <a16:colId xmlns:a16="http://schemas.microsoft.com/office/drawing/2014/main" val="3658398772"/>
                    </a:ext>
                  </a:extLst>
                </a:gridCol>
                <a:gridCol w="10509968">
                  <a:extLst>
                    <a:ext uri="{9D8B030D-6E8A-4147-A177-3AD203B41FA5}">
                      <a16:colId xmlns:a16="http://schemas.microsoft.com/office/drawing/2014/main" val="389655548"/>
                    </a:ext>
                  </a:extLst>
                </a:gridCol>
                <a:gridCol w="602248">
                  <a:extLst>
                    <a:ext uri="{9D8B030D-6E8A-4147-A177-3AD203B41FA5}">
                      <a16:colId xmlns:a16="http://schemas.microsoft.com/office/drawing/2014/main" val="2891347061"/>
                    </a:ext>
                  </a:extLst>
                </a:gridCol>
              </a:tblGrid>
              <a:tr h="795010">
                <a:tc>
                  <a:txBody>
                    <a:bodyPr/>
                    <a:lstStyle/>
                    <a:p>
                      <a:pPr algn="ctr" fontAlgn="ctr"/>
                      <a:r>
                        <a:rPr lang="en-US" altLang="ja-JP" sz="2400" b="1" i="0" u="none" strike="noStrike" dirty="0">
                          <a:solidFill>
                            <a:srgbClr val="000000"/>
                          </a:solidFill>
                          <a:effectLst/>
                          <a:latin typeface="游ゴシック" panose="020B0400000000000000" pitchFamily="50" charset="-128"/>
                          <a:ea typeface="游ゴシック" panose="020B0400000000000000" pitchFamily="50" charset="-128"/>
                        </a:rPr>
                        <a:t>7</a:t>
                      </a:r>
                    </a:p>
                  </a:txBody>
                  <a:tcPr marL="9525" marR="9525" marT="9525" marB="0" anchor="ctr"/>
                </a:tc>
                <a:tc>
                  <a:txBody>
                    <a:bodyPr/>
                    <a:lstStyle/>
                    <a:p>
                      <a:pPr algn="l" fontAlgn="ctr"/>
                      <a:r>
                        <a:rPr lang="ja-JP" altLang="en-US" sz="2400" b="1" u="none" strike="noStrike" dirty="0">
                          <a:effectLst/>
                        </a:rPr>
                        <a:t>亡くなった</a:t>
                      </a:r>
                      <a:r>
                        <a:rPr lang="ja-JP" altLang="en-US" sz="2400" b="1" u="none" strike="noStrike" dirty="0">
                          <a:effectLst/>
                          <a:highlight>
                            <a:srgbClr val="FFFF00"/>
                          </a:highlight>
                        </a:rPr>
                        <a:t>祖父</a:t>
                      </a:r>
                      <a:r>
                        <a:rPr lang="ja-JP" altLang="en-US" sz="2400" b="1" u="none" strike="noStrike" dirty="0">
                          <a:effectLst/>
                        </a:rPr>
                        <a:t>もロータリアン、</a:t>
                      </a:r>
                      <a:r>
                        <a:rPr lang="ja-JP" altLang="en-US" sz="2400" b="1" u="none" strike="noStrike" dirty="0">
                          <a:effectLst/>
                          <a:highlight>
                            <a:srgbClr val="FFFF00"/>
                          </a:highlight>
                        </a:rPr>
                        <a:t>父</a:t>
                      </a:r>
                      <a:r>
                        <a:rPr lang="ja-JP" altLang="en-US" sz="2400" b="1" u="none" strike="noStrike" dirty="0">
                          <a:effectLst/>
                        </a:rPr>
                        <a:t>も現役ロータリアンで同クラブに沢山の知人がいたから。義父と主人もロータリアンだったから。</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341112820"/>
                  </a:ext>
                </a:extLst>
              </a:tr>
              <a:tr h="795010">
                <a:tc>
                  <a:txBody>
                    <a:bodyPr/>
                    <a:lstStyle/>
                    <a:p>
                      <a:pPr algn="ctr" fontAlgn="ctr"/>
                      <a:r>
                        <a:rPr lang="en-US" altLang="ja-JP" sz="2400" b="1" u="none" strike="noStrike">
                          <a:effectLst/>
                        </a:rPr>
                        <a:t>9</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altLang="ja-JP" sz="2400" b="1" u="none" strike="noStrike" dirty="0">
                          <a:effectLst/>
                        </a:rPr>
                        <a:t>JC</a:t>
                      </a:r>
                      <a:r>
                        <a:rPr lang="ja-JP" altLang="en-US" sz="2400" b="1" u="none" strike="noStrike" dirty="0">
                          <a:effectLst/>
                        </a:rPr>
                        <a:t>卒業時にお誘いいただきましたが、父の病気で入りませんでした。その</a:t>
                      </a:r>
                      <a:r>
                        <a:rPr lang="en-US" altLang="ja-JP" sz="2400" b="1" u="none" strike="noStrike" dirty="0">
                          <a:effectLst/>
                        </a:rPr>
                        <a:t>20</a:t>
                      </a:r>
                      <a:r>
                        <a:rPr lang="ja-JP" altLang="en-US" sz="2400" b="1" u="none" strike="noStrike" dirty="0">
                          <a:effectLst/>
                        </a:rPr>
                        <a:t>年後に</a:t>
                      </a:r>
                      <a:r>
                        <a:rPr lang="ja-JP" altLang="en-US" sz="2400" b="1" u="none" strike="noStrike" dirty="0">
                          <a:effectLst/>
                          <a:highlight>
                            <a:srgbClr val="FFFF00"/>
                          </a:highlight>
                        </a:rPr>
                        <a:t>再びご縁があり入会</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694669449"/>
                  </a:ext>
                </a:extLst>
              </a:tr>
              <a:tr h="680324">
                <a:tc>
                  <a:txBody>
                    <a:bodyPr/>
                    <a:lstStyle/>
                    <a:p>
                      <a:pPr algn="ctr" fontAlgn="ctr"/>
                      <a:r>
                        <a:rPr lang="en-US" altLang="ja-JP" sz="2400" b="1" u="none" strike="noStrike">
                          <a:effectLst/>
                        </a:rPr>
                        <a:t>9</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父がロータリアン</a:t>
                      </a:r>
                      <a:r>
                        <a:rPr lang="ja-JP" altLang="en-US" sz="2400" b="1" u="none" strike="noStrike" dirty="0">
                          <a:effectLst/>
                        </a:rPr>
                        <a:t>で会社を継ぐタイミングで。</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105983126"/>
                  </a:ext>
                </a:extLst>
              </a:tr>
              <a:tr h="680324">
                <a:tc>
                  <a:txBody>
                    <a:bodyPr/>
                    <a:lstStyle/>
                    <a:p>
                      <a:pPr algn="ctr" fontAlgn="ctr"/>
                      <a:r>
                        <a:rPr lang="en-US" altLang="ja-JP" sz="2400" b="1" u="none" strike="noStrike">
                          <a:effectLst/>
                        </a:rPr>
                        <a:t>9</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altLang="ja-JP" sz="2400" b="1" u="none" strike="noStrike" dirty="0">
                          <a:effectLst/>
                        </a:rPr>
                        <a:t>60</a:t>
                      </a:r>
                      <a:r>
                        <a:rPr lang="ja-JP" altLang="en-US" sz="2400" b="1" u="none" strike="noStrike" dirty="0">
                          <a:effectLst/>
                        </a:rPr>
                        <a:t>周年の時に、メンバーである</a:t>
                      </a:r>
                      <a:r>
                        <a:rPr lang="ja-JP" altLang="en-US" sz="2400" b="1" u="none" strike="noStrike" dirty="0">
                          <a:effectLst/>
                          <a:highlight>
                            <a:srgbClr val="FFFF00"/>
                          </a:highlight>
                        </a:rPr>
                        <a:t>知人からお声がけ</a:t>
                      </a:r>
                      <a:r>
                        <a:rPr lang="ja-JP" altLang="en-US" sz="2400" b="1" u="none" strike="noStrike" dirty="0">
                          <a:effectLst/>
                        </a:rPr>
                        <a:t>を頂いた。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647706366"/>
                  </a:ext>
                </a:extLst>
              </a:tr>
              <a:tr h="680324">
                <a:tc>
                  <a:txBody>
                    <a:bodyPr/>
                    <a:lstStyle/>
                    <a:p>
                      <a:pPr algn="ctr" fontAlgn="ctr"/>
                      <a:r>
                        <a:rPr lang="en-US" altLang="ja-JP" sz="2400" b="1" u="none" strike="noStrike">
                          <a:effectLst/>
                        </a:rPr>
                        <a:t>9</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紹介者はなく</a:t>
                      </a:r>
                      <a:r>
                        <a:rPr lang="ja-JP" altLang="en-US" sz="2400" b="1" u="none" strike="noStrike" dirty="0">
                          <a:effectLst/>
                          <a:highlight>
                            <a:srgbClr val="FFFF00"/>
                          </a:highlight>
                        </a:rPr>
                        <a:t>自ら志願</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462665294"/>
                  </a:ext>
                </a:extLst>
              </a:tr>
              <a:tr h="680324">
                <a:tc>
                  <a:txBody>
                    <a:bodyPr/>
                    <a:lstStyle/>
                    <a:p>
                      <a:pPr algn="ctr" fontAlgn="ctr"/>
                      <a:r>
                        <a:rPr lang="en-US" altLang="ja-JP" sz="2400" b="1" u="none" strike="noStrike">
                          <a:effectLst/>
                        </a:rPr>
                        <a:t>9</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親戚、職場</a:t>
                      </a:r>
                      <a:r>
                        <a:rPr lang="ja-JP" altLang="en-US" sz="2400" b="1" u="none" strike="noStrike" dirty="0">
                          <a:effectLst/>
                        </a:rPr>
                        <a:t>の理事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835301554"/>
                  </a:ext>
                </a:extLst>
              </a:tr>
              <a:tr h="680324">
                <a:tc>
                  <a:txBody>
                    <a:bodyPr/>
                    <a:lstStyle/>
                    <a:p>
                      <a:pPr algn="ctr" fontAlgn="ctr"/>
                      <a:r>
                        <a:rPr lang="en-US" altLang="ja-JP" sz="2400" b="1" u="none" strike="noStrike">
                          <a:effectLst/>
                        </a:rPr>
                        <a:t>9</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尊敬していた方</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84226338"/>
                  </a:ext>
                </a:extLst>
              </a:tr>
              <a:tr h="680324">
                <a:tc>
                  <a:txBody>
                    <a:bodyPr/>
                    <a:lstStyle/>
                    <a:p>
                      <a:pPr algn="ctr" fontAlgn="ctr"/>
                      <a:r>
                        <a:rPr lang="en-US" altLang="ja-JP" sz="2400" b="1" u="none" strike="noStrike">
                          <a:effectLst/>
                        </a:rPr>
                        <a:t>9</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未回答</a:t>
                      </a:r>
                      <a:endParaRPr lang="ja-JP" altLang="en-US" sz="2400" b="1" i="0" u="none" strike="noStrike" dirty="0">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965135518"/>
                  </a:ext>
                </a:extLst>
              </a:tr>
            </a:tbl>
          </a:graphicData>
        </a:graphic>
      </p:graphicFrame>
    </p:spTree>
    <p:extLst>
      <p:ext uri="{BB962C8B-B14F-4D97-AF65-F5344CB8AC3E}">
        <p14:creationId xmlns:p14="http://schemas.microsoft.com/office/powerpoint/2010/main" val="3264167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D8C295-CB2A-DC93-E06E-AED0E72A5504}"/>
              </a:ext>
            </a:extLst>
          </p:cNvPr>
          <p:cNvSpPr>
            <a:spLocks noGrp="1"/>
          </p:cNvSpPr>
          <p:nvPr>
            <p:ph type="title"/>
          </p:nvPr>
        </p:nvSpPr>
        <p:spPr>
          <a:xfrm>
            <a:off x="838200" y="-192505"/>
            <a:ext cx="10515600" cy="1325563"/>
          </a:xfrm>
        </p:spPr>
        <p:txBody>
          <a:bodyPr>
            <a:normAutofit/>
          </a:bodyPr>
          <a:lstStyle/>
          <a:p>
            <a:r>
              <a:rPr kumimoji="1" lang="ja-JP" altLang="en-US" sz="3200" b="1" dirty="0"/>
              <a:t>②－</a:t>
            </a:r>
            <a:r>
              <a:rPr kumimoji="1" lang="en-US" altLang="ja-JP" sz="3200" b="1" dirty="0"/>
              <a:t>2</a:t>
            </a:r>
            <a:r>
              <a:rPr kumimoji="1" lang="ja-JP" altLang="en-US" sz="3200" b="1" dirty="0"/>
              <a:t>ー１　</a:t>
            </a:r>
            <a:r>
              <a:rPr kumimoji="1" lang="ja-JP" altLang="en-US" sz="3200" b="1" dirty="0">
                <a:highlight>
                  <a:srgbClr val="00FFFF"/>
                </a:highlight>
              </a:rPr>
              <a:t>入会の決め手</a:t>
            </a:r>
          </a:p>
        </p:txBody>
      </p:sp>
      <p:graphicFrame>
        <p:nvGraphicFramePr>
          <p:cNvPr id="10" name="コンテンツ プレースホルダー 9">
            <a:extLst>
              <a:ext uri="{FF2B5EF4-FFF2-40B4-BE49-F238E27FC236}">
                <a16:creationId xmlns:a16="http://schemas.microsoft.com/office/drawing/2014/main" id="{AEAEC525-7DAF-277E-6242-BBEDBF954559}"/>
              </a:ext>
            </a:extLst>
          </p:cNvPr>
          <p:cNvGraphicFramePr>
            <a:graphicFrameLocks noGrp="1"/>
          </p:cNvGraphicFramePr>
          <p:nvPr>
            <p:ph idx="1"/>
            <p:extLst>
              <p:ext uri="{D42A27DB-BD31-4B8C-83A1-F6EECF244321}">
                <p14:modId xmlns:p14="http://schemas.microsoft.com/office/powerpoint/2010/main" val="719379709"/>
              </p:ext>
            </p:extLst>
          </p:nvPr>
        </p:nvGraphicFramePr>
        <p:xfrm>
          <a:off x="248652" y="603885"/>
          <a:ext cx="11694695" cy="6254115"/>
        </p:xfrm>
        <a:graphic>
          <a:graphicData uri="http://schemas.openxmlformats.org/drawingml/2006/table">
            <a:tbl>
              <a:tblPr>
                <a:tableStyleId>{5C22544A-7EE6-4342-B048-85BDC9FD1C3A}</a:tableStyleId>
              </a:tblPr>
              <a:tblGrid>
                <a:gridCol w="420086">
                  <a:extLst>
                    <a:ext uri="{9D8B030D-6E8A-4147-A177-3AD203B41FA5}">
                      <a16:colId xmlns:a16="http://schemas.microsoft.com/office/drawing/2014/main" val="85393405"/>
                    </a:ext>
                  </a:extLst>
                </a:gridCol>
                <a:gridCol w="10566672">
                  <a:extLst>
                    <a:ext uri="{9D8B030D-6E8A-4147-A177-3AD203B41FA5}">
                      <a16:colId xmlns:a16="http://schemas.microsoft.com/office/drawing/2014/main" val="2095083749"/>
                    </a:ext>
                  </a:extLst>
                </a:gridCol>
                <a:gridCol w="707937">
                  <a:extLst>
                    <a:ext uri="{9D8B030D-6E8A-4147-A177-3AD203B41FA5}">
                      <a16:colId xmlns:a16="http://schemas.microsoft.com/office/drawing/2014/main" val="3047844250"/>
                    </a:ext>
                  </a:extLst>
                </a:gridCol>
              </a:tblGrid>
              <a:tr h="1025440">
                <a:tc>
                  <a:txBody>
                    <a:bodyPr/>
                    <a:lstStyle/>
                    <a:p>
                      <a:pPr algn="ctr" fontAlgn="ctr"/>
                      <a:r>
                        <a:rPr lang="en-US" altLang="ja-JP" sz="2400" b="1" u="none" strike="noStrike">
                          <a:effectLst/>
                        </a:rPr>
                        <a:t>1</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全員の皆さんの</a:t>
                      </a:r>
                      <a:r>
                        <a:rPr lang="en-US" altLang="ja-JP" sz="2400" b="1" u="none" strike="noStrike" dirty="0">
                          <a:effectLst/>
                        </a:rPr>
                        <a:t>WELCOME</a:t>
                      </a:r>
                      <a:r>
                        <a:rPr lang="ja-JP" altLang="en-US" sz="2400" b="1" u="none" strike="noStrike" dirty="0">
                          <a:effectLst/>
                        </a:rPr>
                        <a:t>の笑顔。見学に行った際の温かい心遣いに感銘。</a:t>
                      </a:r>
                      <a:r>
                        <a:rPr lang="ja-JP" altLang="en-US" sz="2400" b="1" u="none" strike="noStrike" dirty="0">
                          <a:effectLst/>
                          <a:highlight>
                            <a:srgbClr val="FFFF00"/>
                          </a:highlight>
                        </a:rPr>
                        <a:t>見学、初参加の際に皆さん大変フレンドリーで楽しい会</a:t>
                      </a:r>
                      <a:r>
                        <a:rPr lang="ja-JP" altLang="en-US" sz="2400" b="1" u="none" strike="noStrike" dirty="0">
                          <a:effectLst/>
                        </a:rPr>
                        <a:t>であった。感謝。オープン例会で雰囲気がとてもよかった。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〇〇〇〇〇〇〇〇〇〇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570483300"/>
                  </a:ext>
                </a:extLst>
              </a:tr>
              <a:tr h="353798">
                <a:tc>
                  <a:txBody>
                    <a:bodyPr/>
                    <a:lstStyle/>
                    <a:p>
                      <a:pPr algn="ctr" fontAlgn="ctr"/>
                      <a:r>
                        <a:rPr lang="en-US" altLang="ja-JP" sz="2400" b="1" u="none" strike="noStrike">
                          <a:effectLst/>
                        </a:rPr>
                        <a:t>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社会奉仕活動に共感した。</a:t>
                      </a:r>
                      <a:r>
                        <a:rPr lang="ja-JP" altLang="en-US" sz="2400" b="1" u="none" strike="noStrike" dirty="0">
                          <a:effectLst/>
                          <a:highlight>
                            <a:srgbClr val="FFFF00"/>
                          </a:highlight>
                        </a:rPr>
                        <a:t>奉仕活動に興味</a:t>
                      </a:r>
                      <a:r>
                        <a:rPr lang="ja-JP" altLang="en-US" sz="2400" b="1" u="none" strike="noStrike" dirty="0">
                          <a:effectLst/>
                        </a:rPr>
                        <a:t>があった。ジュニア研修のお手伝い。</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〇〇〇〇〇〇〇〇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410613645"/>
                  </a:ext>
                </a:extLst>
              </a:tr>
              <a:tr h="686569">
                <a:tc>
                  <a:txBody>
                    <a:bodyPr/>
                    <a:lstStyle/>
                    <a:p>
                      <a:pPr algn="ctr" fontAlgn="ctr"/>
                      <a:r>
                        <a:rPr lang="en-US" altLang="ja-JP" sz="2400" b="1" u="none" strike="noStrike">
                          <a:effectLst/>
                        </a:rPr>
                        <a:t>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父が会員</a:t>
                      </a:r>
                      <a:r>
                        <a:rPr lang="ja-JP" altLang="en-US" sz="2400" b="1" u="none" strike="noStrike" dirty="0">
                          <a:effectLst/>
                        </a:rPr>
                        <a:t>だった。主人が会員だった。主人が仕事で忙しいので私が。母が会員だった。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〇〇〇〇〇〇〇〇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938376587"/>
                  </a:ext>
                </a:extLst>
              </a:tr>
              <a:tr h="1025440">
                <a:tc>
                  <a:txBody>
                    <a:bodyPr/>
                    <a:lstStyle/>
                    <a:p>
                      <a:pPr algn="ctr" fontAlgn="ctr"/>
                      <a:r>
                        <a:rPr lang="en-US" altLang="ja-JP" sz="2400" b="1" u="none" strike="noStrike">
                          <a:effectLst/>
                        </a:rPr>
                        <a:t>2</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altLang="ja-JP" sz="2400" b="1" u="none" strike="noStrike" dirty="0">
                          <a:effectLst/>
                        </a:rPr>
                        <a:t>3</a:t>
                      </a:r>
                      <a:r>
                        <a:rPr lang="ja-JP" altLang="en-US" sz="2400" b="1" u="none" strike="noStrike" dirty="0">
                          <a:effectLst/>
                        </a:rPr>
                        <a:t>回誘われて</a:t>
                      </a:r>
                      <a:r>
                        <a:rPr lang="en-US" altLang="ja-JP" sz="2400" b="1" u="none" strike="noStrike" dirty="0">
                          <a:effectLst/>
                        </a:rPr>
                        <a:t>3</a:t>
                      </a:r>
                      <a:r>
                        <a:rPr lang="ja-JP" altLang="en-US" sz="2400" b="1" u="none" strike="noStrike" dirty="0">
                          <a:effectLst/>
                        </a:rPr>
                        <a:t>回目は断れなくて入会した。昔から気にかけてくださっていたので断り切れなかった。お断りしたが何回も勧誘。何年かお声がけいただいた。会員の方の</a:t>
                      </a:r>
                      <a:r>
                        <a:rPr lang="ja-JP" altLang="en-US" sz="2400" b="1" u="none" strike="noStrike" dirty="0">
                          <a:effectLst/>
                          <a:highlight>
                            <a:srgbClr val="FFFF00"/>
                          </a:highlight>
                        </a:rPr>
                        <a:t>熱心な勧誘</a:t>
                      </a:r>
                      <a:endParaRPr lang="ja-JP" altLang="en-US" sz="2400" b="1" i="0" u="none" strike="noStrike" dirty="0">
                        <a:solidFill>
                          <a:srgbClr val="000000"/>
                        </a:solidFill>
                        <a:effectLst/>
                        <a:highlight>
                          <a:srgbClr val="FFFF00"/>
                        </a:highligh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〇〇〇〇〇〇〇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934394116"/>
                  </a:ext>
                </a:extLst>
              </a:tr>
              <a:tr h="686569">
                <a:tc>
                  <a:txBody>
                    <a:bodyPr/>
                    <a:lstStyle/>
                    <a:p>
                      <a:pPr algn="ctr" fontAlgn="ctr"/>
                      <a:r>
                        <a:rPr lang="en-US" altLang="ja-JP" sz="2400" b="1" u="none" strike="noStrike">
                          <a:effectLst/>
                        </a:rPr>
                        <a:t>5</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地元ではなかったので</a:t>
                      </a:r>
                      <a:r>
                        <a:rPr lang="ja-JP" altLang="en-US" sz="2400" b="1" u="none" strike="noStrike" dirty="0">
                          <a:effectLst/>
                          <a:highlight>
                            <a:srgbClr val="FFFF00"/>
                          </a:highlight>
                        </a:rPr>
                        <a:t>人脈を広げたかった</a:t>
                      </a:r>
                      <a:r>
                        <a:rPr lang="ja-JP" altLang="en-US" sz="2400" b="1" u="none" strike="noStrike" dirty="0">
                          <a:effectLst/>
                        </a:rPr>
                        <a:t>。知人を増やしたかった。ご縁を広げるため。</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〇〇〇〇〇〇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951145763"/>
                  </a:ext>
                </a:extLst>
              </a:tr>
              <a:tr h="1364312">
                <a:tc>
                  <a:txBody>
                    <a:bodyPr/>
                    <a:lstStyle/>
                    <a:p>
                      <a:pPr algn="ctr" fontAlgn="ctr"/>
                      <a:r>
                        <a:rPr lang="en-US" altLang="ja-JP" sz="2400" b="1" u="none" strike="noStrike">
                          <a:effectLst/>
                        </a:rPr>
                        <a:t>6</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紹介者様への敬意</a:t>
                      </a:r>
                      <a:r>
                        <a:rPr lang="ja-JP" altLang="en-US" sz="2400" b="1" u="none" strike="noStrike" dirty="0">
                          <a:effectLst/>
                        </a:rPr>
                        <a:t>と、ロータリー活動を知ることに関りたいと深く感じたからです。光栄に思い活動内容は二の次。父親のような方。紹介者からロータリーのすばらしさを伺った。紹介者が弊社事業にも大変お世話頂いたり、各種団体事業にもご指導いただいてい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〇〇〇〇〇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91054440"/>
                  </a:ext>
                </a:extLst>
              </a:tr>
              <a:tr h="353798">
                <a:tc>
                  <a:txBody>
                    <a:bodyPr/>
                    <a:lstStyle/>
                    <a:p>
                      <a:pPr algn="ctr" fontAlgn="ctr"/>
                      <a:r>
                        <a:rPr lang="en-US" altLang="ja-JP" sz="2400" b="1" u="none" strike="noStrike">
                          <a:effectLst/>
                        </a:rPr>
                        <a:t>7</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未回答</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〇〇〇〇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520969370"/>
                  </a:ext>
                </a:extLst>
              </a:tr>
            </a:tbl>
          </a:graphicData>
        </a:graphic>
      </p:graphicFrame>
    </p:spTree>
    <p:extLst>
      <p:ext uri="{BB962C8B-B14F-4D97-AF65-F5344CB8AC3E}">
        <p14:creationId xmlns:p14="http://schemas.microsoft.com/office/powerpoint/2010/main" val="3346368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2B7AF1-69A6-B1F5-58D4-CAF26517A1F8}"/>
              </a:ext>
            </a:extLst>
          </p:cNvPr>
          <p:cNvSpPr>
            <a:spLocks noGrp="1"/>
          </p:cNvSpPr>
          <p:nvPr>
            <p:ph type="title"/>
          </p:nvPr>
        </p:nvSpPr>
        <p:spPr>
          <a:xfrm>
            <a:off x="838200" y="-260518"/>
            <a:ext cx="10515600" cy="1325563"/>
          </a:xfrm>
        </p:spPr>
        <p:txBody>
          <a:bodyPr>
            <a:normAutofit/>
          </a:bodyPr>
          <a:lstStyle/>
          <a:p>
            <a:r>
              <a:rPr kumimoji="1" lang="ja-JP" altLang="en-US" sz="3600" b="1" dirty="0"/>
              <a:t>②－</a:t>
            </a:r>
            <a:r>
              <a:rPr kumimoji="1" lang="en-US" altLang="ja-JP" sz="3600" b="1" dirty="0"/>
              <a:t>2</a:t>
            </a:r>
            <a:r>
              <a:rPr kumimoji="1" lang="ja-JP" altLang="en-US" sz="3600" b="1" dirty="0"/>
              <a:t>ー</a:t>
            </a:r>
            <a:r>
              <a:rPr kumimoji="1" lang="en-US" altLang="ja-JP" sz="3600" b="1" dirty="0"/>
              <a:t>2</a:t>
            </a:r>
            <a:r>
              <a:rPr kumimoji="1" lang="ja-JP" altLang="en-US" sz="3600" b="1" dirty="0"/>
              <a:t>　</a:t>
            </a:r>
            <a:r>
              <a:rPr kumimoji="1" lang="ja-JP" altLang="en-US" sz="3600" b="1" dirty="0">
                <a:highlight>
                  <a:srgbClr val="00FFFF"/>
                </a:highlight>
              </a:rPr>
              <a:t>入会の決め手</a:t>
            </a:r>
            <a:endParaRPr kumimoji="1" lang="ja-JP" altLang="en-US" sz="3600" dirty="0">
              <a:highlight>
                <a:srgbClr val="00FFFF"/>
              </a:highlight>
            </a:endParaRPr>
          </a:p>
        </p:txBody>
      </p:sp>
      <p:graphicFrame>
        <p:nvGraphicFramePr>
          <p:cNvPr id="4" name="コンテンツ プレースホルダー 3">
            <a:extLst>
              <a:ext uri="{FF2B5EF4-FFF2-40B4-BE49-F238E27FC236}">
                <a16:creationId xmlns:a16="http://schemas.microsoft.com/office/drawing/2014/main" id="{65D3E179-8387-AC54-781E-8FFD61D343A1}"/>
              </a:ext>
            </a:extLst>
          </p:cNvPr>
          <p:cNvGraphicFramePr>
            <a:graphicFrameLocks noGrp="1"/>
          </p:cNvGraphicFramePr>
          <p:nvPr>
            <p:ph idx="1"/>
            <p:extLst>
              <p:ext uri="{D42A27DB-BD31-4B8C-83A1-F6EECF244321}">
                <p14:modId xmlns:p14="http://schemas.microsoft.com/office/powerpoint/2010/main" val="3068975696"/>
              </p:ext>
            </p:extLst>
          </p:nvPr>
        </p:nvGraphicFramePr>
        <p:xfrm>
          <a:off x="240632" y="601579"/>
          <a:ext cx="11478125" cy="6228214"/>
        </p:xfrm>
        <a:graphic>
          <a:graphicData uri="http://schemas.openxmlformats.org/drawingml/2006/table">
            <a:tbl>
              <a:tblPr>
                <a:tableStyleId>{5C22544A-7EE6-4342-B048-85BDC9FD1C3A}</a:tableStyleId>
              </a:tblPr>
              <a:tblGrid>
                <a:gridCol w="442455">
                  <a:extLst>
                    <a:ext uri="{9D8B030D-6E8A-4147-A177-3AD203B41FA5}">
                      <a16:colId xmlns:a16="http://schemas.microsoft.com/office/drawing/2014/main" val="279082237"/>
                    </a:ext>
                  </a:extLst>
                </a:gridCol>
                <a:gridCol w="10451822">
                  <a:extLst>
                    <a:ext uri="{9D8B030D-6E8A-4147-A177-3AD203B41FA5}">
                      <a16:colId xmlns:a16="http://schemas.microsoft.com/office/drawing/2014/main" val="86614010"/>
                    </a:ext>
                  </a:extLst>
                </a:gridCol>
                <a:gridCol w="583848">
                  <a:extLst>
                    <a:ext uri="{9D8B030D-6E8A-4147-A177-3AD203B41FA5}">
                      <a16:colId xmlns:a16="http://schemas.microsoft.com/office/drawing/2014/main" val="1081410154"/>
                    </a:ext>
                  </a:extLst>
                </a:gridCol>
              </a:tblGrid>
              <a:tr h="662215">
                <a:tc>
                  <a:txBody>
                    <a:bodyPr/>
                    <a:lstStyle/>
                    <a:p>
                      <a:pPr algn="ctr" fontAlgn="ctr"/>
                      <a:r>
                        <a:rPr lang="en-US" altLang="ja-JP" sz="2400" b="1" u="none" strike="noStrike">
                          <a:effectLst/>
                        </a:rPr>
                        <a:t>8</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企業</a:t>
                      </a:r>
                      <a:r>
                        <a:rPr lang="ja-JP" altLang="en-US" sz="2400" b="1" u="none" strike="noStrike" dirty="0">
                          <a:effectLst/>
                          <a:highlight>
                            <a:srgbClr val="FFFF00"/>
                          </a:highlight>
                        </a:rPr>
                        <a:t>前任者からの引継ぎ</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644585645"/>
                  </a:ext>
                </a:extLst>
              </a:tr>
              <a:tr h="958889">
                <a:tc>
                  <a:txBody>
                    <a:bodyPr/>
                    <a:lstStyle/>
                    <a:p>
                      <a:pPr algn="ctr" fontAlgn="ctr"/>
                      <a:r>
                        <a:rPr lang="en-US" altLang="ja-JP" sz="2400" b="1" u="none" strike="noStrike">
                          <a:effectLst/>
                        </a:rPr>
                        <a:t>8</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地元の</a:t>
                      </a:r>
                      <a:r>
                        <a:rPr lang="ja-JP" altLang="en-US" sz="2400" b="1" u="none" strike="noStrike" dirty="0">
                          <a:effectLst/>
                          <a:highlight>
                            <a:srgbClr val="FFFF00"/>
                          </a:highlight>
                        </a:rPr>
                        <a:t>活動に興味</a:t>
                      </a:r>
                      <a:r>
                        <a:rPr lang="ja-JP" altLang="en-US" sz="2400" b="1" u="none" strike="noStrike" dirty="0">
                          <a:effectLst/>
                        </a:rPr>
                        <a:t>があったので。興味があったので。自分から入りたいと言いましたが、ボランティアに興味がありました。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311377265"/>
                  </a:ext>
                </a:extLst>
              </a:tr>
              <a:tr h="662215">
                <a:tc>
                  <a:txBody>
                    <a:bodyPr/>
                    <a:lstStyle/>
                    <a:p>
                      <a:pPr algn="ctr" fontAlgn="ctr"/>
                      <a:r>
                        <a:rPr lang="en-US" altLang="ja-JP" sz="2400" b="1" u="none" strike="noStrike">
                          <a:effectLst/>
                        </a:rPr>
                        <a:t>10</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仕事にもつながる可能性</a:t>
                      </a:r>
                      <a:r>
                        <a:rPr lang="ja-JP" altLang="en-US" sz="2400" b="1" u="none" strike="noStrike" dirty="0">
                          <a:effectLst/>
                        </a:rPr>
                        <a:t>。新しい社会とのかかわり方。経済的視点への興味・業務営業への期待。</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085292760"/>
                  </a:ext>
                </a:extLst>
              </a:tr>
              <a:tr h="662215">
                <a:tc>
                  <a:txBody>
                    <a:bodyPr/>
                    <a:lstStyle/>
                    <a:p>
                      <a:pPr algn="ctr" fontAlgn="ctr"/>
                      <a:r>
                        <a:rPr lang="en-US" altLang="ja-JP" sz="2400" b="1" u="none" strike="noStrike">
                          <a:effectLst/>
                        </a:rPr>
                        <a:t>10</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活動のお話を伺い、</a:t>
                      </a:r>
                      <a:r>
                        <a:rPr lang="ja-JP" altLang="en-US" sz="2400" b="1" u="none" strike="noStrike" dirty="0">
                          <a:effectLst/>
                          <a:highlight>
                            <a:srgbClr val="FFFF00"/>
                          </a:highlight>
                        </a:rPr>
                        <a:t>他業種、多世代との交流</a:t>
                      </a:r>
                      <a:r>
                        <a:rPr lang="ja-JP" altLang="en-US" sz="2400" b="1" u="none" strike="noStrike" dirty="0">
                          <a:effectLst/>
                        </a:rPr>
                        <a:t>からいろいろ学びたいと思いました。歴史あるクラブに興味があった。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07116988"/>
                  </a:ext>
                </a:extLst>
              </a:tr>
              <a:tr h="662215">
                <a:tc>
                  <a:txBody>
                    <a:bodyPr/>
                    <a:lstStyle/>
                    <a:p>
                      <a:pPr algn="ctr" fontAlgn="ctr"/>
                      <a:r>
                        <a:rPr lang="en-US" altLang="ja-JP" sz="2400" b="1" u="none" strike="noStrike">
                          <a:effectLst/>
                        </a:rPr>
                        <a:t>10</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会員に仲間が多かった</a:t>
                      </a:r>
                      <a:r>
                        <a:rPr lang="ja-JP" altLang="en-US" sz="2400" b="1" u="none" strike="noStrike" dirty="0">
                          <a:effectLst/>
                        </a:rPr>
                        <a:t>。すでに存じ上げている方も多数いらっしゃったので安心して入会できた。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258183963"/>
                  </a:ext>
                </a:extLst>
              </a:tr>
              <a:tr h="662215">
                <a:tc>
                  <a:txBody>
                    <a:bodyPr/>
                    <a:lstStyle/>
                    <a:p>
                      <a:pPr algn="ctr" fontAlgn="ctr"/>
                      <a:r>
                        <a:rPr lang="en-US" altLang="ja-JP" sz="2400" b="1" u="none" strike="noStrike">
                          <a:effectLst/>
                        </a:rPr>
                        <a:t>10</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半強制的</a:t>
                      </a:r>
                      <a:r>
                        <a:rPr lang="ja-JP" altLang="en-US" sz="2400" b="1" u="none" strike="noStrike" dirty="0">
                          <a:effectLst/>
                        </a:rPr>
                        <a:t>。最初は何も分からず入会しました。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529459775"/>
                  </a:ext>
                </a:extLst>
              </a:tr>
              <a:tr h="1059545">
                <a:tc>
                  <a:txBody>
                    <a:bodyPr/>
                    <a:lstStyle/>
                    <a:p>
                      <a:pPr algn="ctr" fontAlgn="ctr"/>
                      <a:r>
                        <a:rPr lang="en-US" altLang="ja-JP" sz="2400" b="1" u="none" strike="noStrike">
                          <a:effectLst/>
                        </a:rPr>
                        <a:t>14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フィリピン法人も所有しており、国をまたいで日本とフィリピンの架け橋になるきっかけとなればという想いから、</a:t>
                      </a:r>
                      <a:r>
                        <a:rPr lang="ja-JP" altLang="en-US" sz="2400" b="1" u="none" strike="noStrike" dirty="0">
                          <a:effectLst/>
                          <a:highlight>
                            <a:srgbClr val="FFFF00"/>
                          </a:highlight>
                        </a:rPr>
                        <a:t>自ら問い合わせてロータリーの門をたたきました</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a:effectLst/>
                        </a:rPr>
                        <a:t>〇</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505410346"/>
                  </a:ext>
                </a:extLst>
              </a:tr>
              <a:tr h="662215">
                <a:tc>
                  <a:txBody>
                    <a:bodyPr/>
                    <a:lstStyle/>
                    <a:p>
                      <a:pPr algn="ctr" fontAlgn="ctr"/>
                      <a:r>
                        <a:rPr lang="en-US" altLang="ja-JP" sz="2400" b="1" u="none" strike="noStrike">
                          <a:effectLst/>
                        </a:rPr>
                        <a:t>14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子供（</a:t>
                      </a:r>
                      <a:r>
                        <a:rPr lang="ja-JP" altLang="en-US" sz="2400" b="1" u="none" strike="noStrike" dirty="0">
                          <a:effectLst/>
                          <a:highlight>
                            <a:srgbClr val="FFFF00"/>
                          </a:highlight>
                        </a:rPr>
                        <a:t>末子）が</a:t>
                      </a:r>
                      <a:r>
                        <a:rPr lang="en-US" altLang="ja-JP" sz="2400" b="1" u="none" strike="noStrike" dirty="0">
                          <a:effectLst/>
                          <a:highlight>
                            <a:srgbClr val="FFFF00"/>
                          </a:highlight>
                        </a:rPr>
                        <a:t>20</a:t>
                      </a:r>
                      <a:r>
                        <a:rPr lang="ja-JP" altLang="en-US" sz="2400" b="1" u="none" strike="noStrike" dirty="0">
                          <a:effectLst/>
                          <a:highlight>
                            <a:srgbClr val="FFFF00"/>
                          </a:highlight>
                        </a:rPr>
                        <a:t>歳</a:t>
                      </a:r>
                      <a:r>
                        <a:rPr lang="ja-JP" altLang="en-US" sz="2400" b="1" u="none" strike="noStrike" dirty="0">
                          <a:effectLst/>
                        </a:rPr>
                        <a:t>になったので。</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234012369"/>
                  </a:ext>
                </a:extLst>
              </a:tr>
            </a:tbl>
          </a:graphicData>
        </a:graphic>
      </p:graphicFrame>
    </p:spTree>
    <p:extLst>
      <p:ext uri="{BB962C8B-B14F-4D97-AF65-F5344CB8AC3E}">
        <p14:creationId xmlns:p14="http://schemas.microsoft.com/office/powerpoint/2010/main" val="1992692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94BF9A-EB44-4971-9546-61CEA5BC5A7C}"/>
              </a:ext>
            </a:extLst>
          </p:cNvPr>
          <p:cNvSpPr>
            <a:spLocks noGrp="1"/>
          </p:cNvSpPr>
          <p:nvPr>
            <p:ph type="title"/>
          </p:nvPr>
        </p:nvSpPr>
        <p:spPr>
          <a:xfrm>
            <a:off x="838201" y="-188328"/>
            <a:ext cx="10515600" cy="1325563"/>
          </a:xfrm>
        </p:spPr>
        <p:txBody>
          <a:bodyPr>
            <a:normAutofit/>
          </a:bodyPr>
          <a:lstStyle/>
          <a:p>
            <a:r>
              <a:rPr kumimoji="1" lang="ja-JP" altLang="en-US" sz="3600" b="1" dirty="0"/>
              <a:t>②－</a:t>
            </a:r>
            <a:r>
              <a:rPr kumimoji="1" lang="en-US" altLang="ja-JP" sz="3600" b="1" dirty="0"/>
              <a:t>2</a:t>
            </a:r>
            <a:r>
              <a:rPr kumimoji="1" lang="ja-JP" altLang="en-US" sz="3600" b="1" dirty="0"/>
              <a:t>ー</a:t>
            </a:r>
            <a:r>
              <a:rPr lang="en-US" altLang="ja-JP" sz="3600" b="1" dirty="0"/>
              <a:t>3</a:t>
            </a:r>
            <a:r>
              <a:rPr kumimoji="1" lang="ja-JP" altLang="en-US" sz="3600" b="1" dirty="0"/>
              <a:t>　</a:t>
            </a:r>
            <a:r>
              <a:rPr kumimoji="1" lang="ja-JP" altLang="en-US" sz="3600" b="1" dirty="0">
                <a:highlight>
                  <a:srgbClr val="00FFFF"/>
                </a:highlight>
              </a:rPr>
              <a:t>入会の決め手</a:t>
            </a:r>
            <a:endParaRPr kumimoji="1" lang="ja-JP" altLang="en-US" sz="3600" dirty="0">
              <a:highlight>
                <a:srgbClr val="00FFFF"/>
              </a:highlight>
            </a:endParaRPr>
          </a:p>
        </p:txBody>
      </p:sp>
      <p:graphicFrame>
        <p:nvGraphicFramePr>
          <p:cNvPr id="4" name="コンテンツ プレースホルダー 3">
            <a:extLst>
              <a:ext uri="{FF2B5EF4-FFF2-40B4-BE49-F238E27FC236}">
                <a16:creationId xmlns:a16="http://schemas.microsoft.com/office/drawing/2014/main" id="{86388EE5-8A87-5644-EE7A-D9E637BD453C}"/>
              </a:ext>
            </a:extLst>
          </p:cNvPr>
          <p:cNvGraphicFramePr>
            <a:graphicFrameLocks noGrp="1"/>
          </p:cNvGraphicFramePr>
          <p:nvPr>
            <p:ph idx="1"/>
            <p:extLst>
              <p:ext uri="{D42A27DB-BD31-4B8C-83A1-F6EECF244321}">
                <p14:modId xmlns:p14="http://schemas.microsoft.com/office/powerpoint/2010/main" val="1792447083"/>
              </p:ext>
            </p:extLst>
          </p:nvPr>
        </p:nvGraphicFramePr>
        <p:xfrm>
          <a:off x="553452" y="1137235"/>
          <a:ext cx="11381873" cy="5108808"/>
        </p:xfrm>
        <a:graphic>
          <a:graphicData uri="http://schemas.openxmlformats.org/drawingml/2006/table">
            <a:tbl>
              <a:tblPr>
                <a:tableStyleId>{5C22544A-7EE6-4342-B048-85BDC9FD1C3A}</a:tableStyleId>
              </a:tblPr>
              <a:tblGrid>
                <a:gridCol w="408850">
                  <a:extLst>
                    <a:ext uri="{9D8B030D-6E8A-4147-A177-3AD203B41FA5}">
                      <a16:colId xmlns:a16="http://schemas.microsoft.com/office/drawing/2014/main" val="3006606726"/>
                    </a:ext>
                  </a:extLst>
                </a:gridCol>
                <a:gridCol w="10559579">
                  <a:extLst>
                    <a:ext uri="{9D8B030D-6E8A-4147-A177-3AD203B41FA5}">
                      <a16:colId xmlns:a16="http://schemas.microsoft.com/office/drawing/2014/main" val="3114767613"/>
                    </a:ext>
                  </a:extLst>
                </a:gridCol>
                <a:gridCol w="413444">
                  <a:extLst>
                    <a:ext uri="{9D8B030D-6E8A-4147-A177-3AD203B41FA5}">
                      <a16:colId xmlns:a16="http://schemas.microsoft.com/office/drawing/2014/main" val="1429798747"/>
                    </a:ext>
                  </a:extLst>
                </a:gridCol>
              </a:tblGrid>
              <a:tr h="705388">
                <a:tc>
                  <a:txBody>
                    <a:bodyPr/>
                    <a:lstStyle/>
                    <a:p>
                      <a:pPr algn="ctr" fontAlgn="ctr"/>
                      <a:r>
                        <a:rPr lang="en-US" altLang="ja-JP" sz="2400" b="1" u="none" strike="noStrike">
                          <a:effectLst/>
                        </a:rPr>
                        <a:t>14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何時かは入会したい</a:t>
                      </a:r>
                      <a:r>
                        <a:rPr lang="ja-JP" altLang="en-US" sz="2400" b="1" u="none" strike="noStrike" dirty="0">
                          <a:effectLst/>
                        </a:rPr>
                        <a:t>と思っていました。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129815049"/>
                  </a:ext>
                </a:extLst>
              </a:tr>
              <a:tr h="705388">
                <a:tc>
                  <a:txBody>
                    <a:bodyPr/>
                    <a:lstStyle/>
                    <a:p>
                      <a:pPr algn="ctr" fontAlgn="ctr"/>
                      <a:r>
                        <a:rPr lang="en-US" altLang="ja-JP" sz="2400" b="1" u="none" strike="noStrike">
                          <a:effectLst/>
                        </a:rPr>
                        <a:t>14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昼例会なので参加しやすかった</a:t>
                      </a:r>
                      <a:r>
                        <a:rPr lang="ja-JP" altLang="en-US" sz="2400" b="1" u="none" strike="noStrike" dirty="0">
                          <a:effectLst/>
                        </a:rPr>
                        <a:t>。会員数が多かったので、多職種の方との交流が出来る。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05635956"/>
                  </a:ext>
                </a:extLst>
              </a:tr>
              <a:tr h="705388">
                <a:tc>
                  <a:txBody>
                    <a:bodyPr/>
                    <a:lstStyle/>
                    <a:p>
                      <a:pPr algn="ctr" fontAlgn="ctr"/>
                      <a:r>
                        <a:rPr lang="en-US" altLang="ja-JP" sz="2400" b="1" u="none" strike="noStrike">
                          <a:effectLst/>
                        </a:rPr>
                        <a:t>14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年</a:t>
                      </a:r>
                      <a:r>
                        <a:rPr lang="en-US" altLang="ja-JP" sz="2400" b="1" u="none" strike="noStrike" dirty="0">
                          <a:effectLst/>
                        </a:rPr>
                        <a:t>1</a:t>
                      </a:r>
                      <a:r>
                        <a:rPr lang="ja-JP" altLang="en-US" sz="2400" b="1" u="none" strike="noStrike" dirty="0">
                          <a:effectLst/>
                        </a:rPr>
                        <a:t>回</a:t>
                      </a:r>
                      <a:r>
                        <a:rPr lang="ja-JP" altLang="en-US" sz="2400" b="1" u="none" strike="noStrike" dirty="0">
                          <a:effectLst/>
                          <a:highlight>
                            <a:srgbClr val="FFFF00"/>
                          </a:highlight>
                        </a:rPr>
                        <a:t>海外旅行に行ける</a:t>
                      </a:r>
                      <a:r>
                        <a:rPr lang="ja-JP" altLang="en-US" sz="2400" b="1" u="none" strike="noStrike" dirty="0">
                          <a:effectLst/>
                        </a:rPr>
                        <a:t>。価値ある仲間に出会える。</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008304387"/>
                  </a:ext>
                </a:extLst>
              </a:tr>
              <a:tr h="705388">
                <a:tc>
                  <a:txBody>
                    <a:bodyPr/>
                    <a:lstStyle/>
                    <a:p>
                      <a:pPr algn="ctr" fontAlgn="ctr"/>
                      <a:r>
                        <a:rPr lang="en-US" altLang="ja-JP" sz="2400" b="1" u="none" strike="noStrike">
                          <a:effectLst/>
                        </a:rPr>
                        <a:t>14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altLang="ja-JP" sz="2400" b="1" u="none" strike="noStrike" dirty="0">
                          <a:effectLst/>
                        </a:rPr>
                        <a:t>60</a:t>
                      </a:r>
                      <a:r>
                        <a:rPr lang="ja-JP" altLang="en-US" sz="2400" b="1" u="none" strike="noStrike" dirty="0">
                          <a:effectLst/>
                        </a:rPr>
                        <a:t>周年を</a:t>
                      </a:r>
                      <a:r>
                        <a:rPr lang="en-US" altLang="ja-JP" sz="2400" b="1" u="none" strike="noStrike" dirty="0">
                          <a:effectLst/>
                        </a:rPr>
                        <a:t>60</a:t>
                      </a:r>
                      <a:r>
                        <a:rPr lang="ja-JP" altLang="en-US" sz="2400" b="1" u="none" strike="noStrike" dirty="0">
                          <a:effectLst/>
                        </a:rPr>
                        <a:t>名の会員での一言。</a:t>
                      </a:r>
                      <a:r>
                        <a:rPr lang="ja-JP" altLang="en-US" sz="2400" b="1" u="none" strike="noStrike" dirty="0">
                          <a:effectLst/>
                          <a:highlight>
                            <a:srgbClr val="FFFF00"/>
                          </a:highlight>
                        </a:rPr>
                        <a:t>紹介者のロータリーへの想い</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605582384"/>
                  </a:ext>
                </a:extLst>
              </a:tr>
              <a:tr h="840823">
                <a:tc>
                  <a:txBody>
                    <a:bodyPr/>
                    <a:lstStyle/>
                    <a:p>
                      <a:pPr algn="ctr" fontAlgn="ctr"/>
                      <a:r>
                        <a:rPr lang="en-US" altLang="ja-JP" sz="2400" b="1" u="none" strike="noStrike">
                          <a:effectLst/>
                        </a:rPr>
                        <a:t>14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会員の皆さんが温かく迎えてくれた</a:t>
                      </a:r>
                      <a:r>
                        <a:rPr lang="ja-JP" altLang="en-US" sz="2400" b="1" u="none" strike="noStrike" dirty="0">
                          <a:effectLst/>
                        </a:rPr>
                        <a:t>。世界には環境が整わず水が出ないで泥水を飲んでいる子もいて、</a:t>
                      </a:r>
                      <a:r>
                        <a:rPr lang="ja-JP" altLang="en-US" sz="2400" b="1" u="none" strike="noStrike" dirty="0">
                          <a:effectLst/>
                          <a:highlight>
                            <a:srgbClr val="FFFF00"/>
                          </a:highlight>
                        </a:rPr>
                        <a:t>浄水器の普及活動をしているところに感銘</a:t>
                      </a:r>
                      <a:r>
                        <a:rPr lang="ja-JP" altLang="en-US" sz="2400" b="1" u="none" strike="noStrike" dirty="0">
                          <a:effectLst/>
                        </a:rPr>
                        <a:t>を受けた。</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747779455"/>
                  </a:ext>
                </a:extLst>
              </a:tr>
              <a:tr h="705388">
                <a:tc>
                  <a:txBody>
                    <a:bodyPr/>
                    <a:lstStyle/>
                    <a:p>
                      <a:pPr algn="ctr" fontAlgn="ctr"/>
                      <a:r>
                        <a:rPr lang="en-US" altLang="ja-JP" sz="2400" b="1" u="none" strike="noStrike">
                          <a:effectLst/>
                        </a:rPr>
                        <a:t>14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高校生の頃、交換留学生</a:t>
                      </a:r>
                      <a:r>
                        <a:rPr lang="ja-JP" altLang="en-US" sz="2400" b="1" u="none" strike="noStrike" dirty="0">
                          <a:effectLst/>
                        </a:rPr>
                        <a:t>でお世話になっておりロータリークラブを知っていたため。</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585767612"/>
                  </a:ext>
                </a:extLst>
              </a:tr>
              <a:tr h="705388">
                <a:tc>
                  <a:txBody>
                    <a:bodyPr/>
                    <a:lstStyle/>
                    <a:p>
                      <a:pPr algn="ctr" fontAlgn="ctr"/>
                      <a:r>
                        <a:rPr lang="en-US" altLang="ja-JP" sz="2400" b="1" u="none" strike="noStrike">
                          <a:effectLst/>
                        </a:rPr>
                        <a:t>14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会社の役職が代わり</a:t>
                      </a:r>
                      <a:r>
                        <a:rPr lang="ja-JP" altLang="en-US" sz="2400" b="1" u="none" strike="noStrike" dirty="0">
                          <a:effectLst/>
                          <a:highlight>
                            <a:srgbClr val="FFFF00"/>
                          </a:highlight>
                        </a:rPr>
                        <a:t>社会活動に貢献したくなった</a:t>
                      </a:r>
                      <a:r>
                        <a:rPr lang="ja-JP" altLang="en-US" sz="2400" b="1" u="none" strike="noStrike" dirty="0">
                          <a:effectLst/>
                        </a:rPr>
                        <a:t>から。</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98100879"/>
                  </a:ext>
                </a:extLst>
              </a:tr>
            </a:tbl>
          </a:graphicData>
        </a:graphic>
      </p:graphicFrame>
    </p:spTree>
    <p:extLst>
      <p:ext uri="{BB962C8B-B14F-4D97-AF65-F5344CB8AC3E}">
        <p14:creationId xmlns:p14="http://schemas.microsoft.com/office/powerpoint/2010/main" val="162257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362C72-DF43-BC21-7C2D-224E301BA330}"/>
              </a:ext>
            </a:extLst>
          </p:cNvPr>
          <p:cNvSpPr>
            <a:spLocks noGrp="1"/>
          </p:cNvSpPr>
          <p:nvPr>
            <p:ph type="title"/>
          </p:nvPr>
        </p:nvSpPr>
        <p:spPr>
          <a:xfrm>
            <a:off x="647701" y="0"/>
            <a:ext cx="10515600" cy="1325563"/>
          </a:xfrm>
        </p:spPr>
        <p:txBody>
          <a:bodyPr>
            <a:normAutofit/>
          </a:bodyPr>
          <a:lstStyle/>
          <a:p>
            <a:r>
              <a:rPr kumimoji="1" lang="ja-JP" altLang="en-US" sz="3600" b="1" dirty="0"/>
              <a:t>②－</a:t>
            </a:r>
            <a:r>
              <a:rPr kumimoji="1" lang="en-US" altLang="ja-JP" sz="3600" b="1" dirty="0"/>
              <a:t>2</a:t>
            </a:r>
            <a:r>
              <a:rPr kumimoji="1" lang="ja-JP" altLang="en-US" sz="3600" b="1" dirty="0"/>
              <a:t>ー</a:t>
            </a:r>
            <a:r>
              <a:rPr kumimoji="1" lang="en-US" altLang="ja-JP" sz="3600" b="1" dirty="0"/>
              <a:t>4</a:t>
            </a:r>
            <a:r>
              <a:rPr kumimoji="1" lang="ja-JP" altLang="en-US" sz="3600" b="1" dirty="0"/>
              <a:t>　</a:t>
            </a:r>
            <a:r>
              <a:rPr kumimoji="1" lang="ja-JP" altLang="en-US" sz="3600" b="1" dirty="0">
                <a:highlight>
                  <a:srgbClr val="00FFFF"/>
                </a:highlight>
              </a:rPr>
              <a:t>入会の決め手</a:t>
            </a:r>
            <a:endParaRPr kumimoji="1" lang="ja-JP" altLang="en-US" sz="3600" dirty="0">
              <a:highlight>
                <a:srgbClr val="00FFFF"/>
              </a:highlight>
            </a:endParaRPr>
          </a:p>
        </p:txBody>
      </p:sp>
      <p:graphicFrame>
        <p:nvGraphicFramePr>
          <p:cNvPr id="4" name="コンテンツ プレースホルダー 3">
            <a:extLst>
              <a:ext uri="{FF2B5EF4-FFF2-40B4-BE49-F238E27FC236}">
                <a16:creationId xmlns:a16="http://schemas.microsoft.com/office/drawing/2014/main" id="{929076D9-6940-7D44-366A-22C31D36363C}"/>
              </a:ext>
            </a:extLst>
          </p:cNvPr>
          <p:cNvGraphicFramePr>
            <a:graphicFrameLocks noGrp="1"/>
          </p:cNvGraphicFramePr>
          <p:nvPr>
            <p:ph idx="1"/>
            <p:extLst>
              <p:ext uri="{D42A27DB-BD31-4B8C-83A1-F6EECF244321}">
                <p14:modId xmlns:p14="http://schemas.microsoft.com/office/powerpoint/2010/main" val="1788731837"/>
              </p:ext>
            </p:extLst>
          </p:nvPr>
        </p:nvGraphicFramePr>
        <p:xfrm>
          <a:off x="457201" y="1325563"/>
          <a:ext cx="11526252" cy="5167310"/>
        </p:xfrm>
        <a:graphic>
          <a:graphicData uri="http://schemas.openxmlformats.org/drawingml/2006/table">
            <a:tbl>
              <a:tblPr>
                <a:tableStyleId>{5C22544A-7EE6-4342-B048-85BDC9FD1C3A}</a:tableStyleId>
              </a:tblPr>
              <a:tblGrid>
                <a:gridCol w="414037">
                  <a:extLst>
                    <a:ext uri="{9D8B030D-6E8A-4147-A177-3AD203B41FA5}">
                      <a16:colId xmlns:a16="http://schemas.microsoft.com/office/drawing/2014/main" val="2686281015"/>
                    </a:ext>
                  </a:extLst>
                </a:gridCol>
                <a:gridCol w="10429208">
                  <a:extLst>
                    <a:ext uri="{9D8B030D-6E8A-4147-A177-3AD203B41FA5}">
                      <a16:colId xmlns:a16="http://schemas.microsoft.com/office/drawing/2014/main" val="278013182"/>
                    </a:ext>
                  </a:extLst>
                </a:gridCol>
                <a:gridCol w="683007">
                  <a:extLst>
                    <a:ext uri="{9D8B030D-6E8A-4147-A177-3AD203B41FA5}">
                      <a16:colId xmlns:a16="http://schemas.microsoft.com/office/drawing/2014/main" val="1043268835"/>
                    </a:ext>
                  </a:extLst>
                </a:gridCol>
              </a:tblGrid>
              <a:tr h="801382">
                <a:tc>
                  <a:txBody>
                    <a:bodyPr/>
                    <a:lstStyle/>
                    <a:p>
                      <a:pPr algn="ctr" fontAlgn="ctr"/>
                      <a:r>
                        <a:rPr lang="en-US" altLang="ja-JP" sz="2400" b="1" u="none" strike="noStrike">
                          <a:effectLst/>
                        </a:rPr>
                        <a:t>14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en-US" altLang="ja-JP" sz="2400" b="1" u="none" strike="noStrike" dirty="0">
                          <a:effectLst/>
                        </a:rPr>
                        <a:t>JC</a:t>
                      </a:r>
                      <a:r>
                        <a:rPr lang="ja-JP" altLang="en-US" sz="2400" b="1" u="none" strike="noStrike" dirty="0">
                          <a:effectLst/>
                        </a:rPr>
                        <a:t>と違い、</a:t>
                      </a:r>
                      <a:r>
                        <a:rPr lang="ja-JP" altLang="en-US" sz="2400" b="1" u="none" strike="noStrike" dirty="0">
                          <a:effectLst/>
                          <a:highlight>
                            <a:srgbClr val="FFFF00"/>
                          </a:highlight>
                        </a:rPr>
                        <a:t>夜活動より昼活動</a:t>
                      </a:r>
                      <a:r>
                        <a:rPr lang="ja-JP" altLang="en-US" sz="2400" b="1" u="none" strike="noStrike" dirty="0">
                          <a:effectLst/>
                        </a:rPr>
                        <a:t>が多い。</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536636089"/>
                  </a:ext>
                </a:extLst>
              </a:tr>
              <a:tr h="801382">
                <a:tc>
                  <a:txBody>
                    <a:bodyPr/>
                    <a:lstStyle/>
                    <a:p>
                      <a:pPr algn="ctr" fontAlgn="ctr"/>
                      <a:r>
                        <a:rPr lang="en-US" altLang="ja-JP" sz="2400" b="1" u="none" strike="noStrike">
                          <a:effectLst/>
                        </a:rPr>
                        <a:t>14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highlight>
                            <a:srgbClr val="FFFF00"/>
                          </a:highlight>
                        </a:rPr>
                        <a:t>人の為になるようなことをしていきたい</a:t>
                      </a:r>
                      <a:r>
                        <a:rPr lang="ja-JP" altLang="en-US" sz="2400" b="1" u="none" strike="noStrike" dirty="0">
                          <a:effectLst/>
                        </a:rPr>
                        <a:t>と思い始めた時。</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245647221"/>
                  </a:ext>
                </a:extLst>
              </a:tr>
              <a:tr h="801382">
                <a:tc>
                  <a:txBody>
                    <a:bodyPr/>
                    <a:lstStyle/>
                    <a:p>
                      <a:pPr algn="ctr" fontAlgn="ctr"/>
                      <a:r>
                        <a:rPr lang="en-US" altLang="ja-JP" sz="2400" b="1" u="none" strike="noStrike">
                          <a:effectLst/>
                        </a:rPr>
                        <a:t>14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紹介を受け</a:t>
                      </a:r>
                      <a:r>
                        <a:rPr lang="ja-JP" altLang="en-US" sz="2400" b="1" u="none" strike="noStrike" dirty="0">
                          <a:effectLst/>
                          <a:highlight>
                            <a:srgbClr val="FFFF00"/>
                          </a:highlight>
                        </a:rPr>
                        <a:t>断る理由がなかった</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976977612"/>
                  </a:ext>
                </a:extLst>
              </a:tr>
              <a:tr h="801382">
                <a:tc>
                  <a:txBody>
                    <a:bodyPr/>
                    <a:lstStyle/>
                    <a:p>
                      <a:pPr algn="ctr" fontAlgn="ctr"/>
                      <a:r>
                        <a:rPr lang="en-US" altLang="ja-JP" sz="2400" b="1" u="none" strike="noStrike">
                          <a:effectLst/>
                        </a:rPr>
                        <a:t>14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例会に</a:t>
                      </a:r>
                      <a:r>
                        <a:rPr lang="en-US" altLang="ja-JP" sz="2400" b="1" u="none" strike="noStrike" dirty="0">
                          <a:effectLst/>
                        </a:rPr>
                        <a:t>3</a:t>
                      </a:r>
                      <a:r>
                        <a:rPr lang="ja-JP" altLang="en-US" sz="2400" b="1" u="none" strike="noStrike" dirty="0">
                          <a:effectLst/>
                        </a:rPr>
                        <a:t>回出席して、会の</a:t>
                      </a:r>
                      <a:r>
                        <a:rPr lang="ja-JP" altLang="en-US" sz="2400" b="1" u="none" strike="noStrike" dirty="0">
                          <a:effectLst/>
                          <a:highlight>
                            <a:srgbClr val="FFFF00"/>
                          </a:highlight>
                        </a:rPr>
                        <a:t>初の女性会員なので考えましたが、奉仕活動に興味があった</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153973619"/>
                  </a:ext>
                </a:extLst>
              </a:tr>
              <a:tr h="1160400">
                <a:tc>
                  <a:txBody>
                    <a:bodyPr/>
                    <a:lstStyle/>
                    <a:p>
                      <a:pPr algn="ctr" fontAlgn="ctr"/>
                      <a:r>
                        <a:rPr lang="en-US" altLang="ja-JP" sz="2400" b="1" u="none" strike="noStrike">
                          <a:effectLst/>
                        </a:rPr>
                        <a:t>14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クラブの方に活動についてのお話を伺い、自分自身、地域社会貢献したいと思っていたことと、</a:t>
                      </a:r>
                      <a:r>
                        <a:rPr lang="ja-JP" altLang="en-US" sz="2400" b="1" u="none" strike="noStrike" dirty="0">
                          <a:effectLst/>
                          <a:highlight>
                            <a:srgbClr val="FFFF00"/>
                          </a:highlight>
                        </a:rPr>
                        <a:t>勧誘していただけて大変光栄</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55765201"/>
                  </a:ext>
                </a:extLst>
              </a:tr>
              <a:tr h="801382">
                <a:tc>
                  <a:txBody>
                    <a:bodyPr/>
                    <a:lstStyle/>
                    <a:p>
                      <a:pPr algn="ctr" fontAlgn="ctr"/>
                      <a:r>
                        <a:rPr lang="en-US" altLang="ja-JP" sz="2400" b="1" u="none" strike="noStrike">
                          <a:effectLst/>
                        </a:rPr>
                        <a:t>14</a:t>
                      </a:r>
                      <a:endParaRPr lang="en-US" altLang="ja-JP" sz="24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2400" b="1" u="none" strike="noStrike" dirty="0">
                          <a:effectLst/>
                        </a:rPr>
                        <a:t>姉は元国際親善奨学生。在籍高校では青少年交換制度が導入など、</a:t>
                      </a:r>
                      <a:r>
                        <a:rPr lang="ja-JP" altLang="en-US" sz="2400" b="1" u="none" strike="noStrike" dirty="0">
                          <a:effectLst/>
                          <a:highlight>
                            <a:srgbClr val="FFFF00"/>
                          </a:highlight>
                        </a:rPr>
                        <a:t>ロータリーにはなじみがあった</a:t>
                      </a:r>
                      <a:r>
                        <a:rPr lang="ja-JP" altLang="en-US" sz="2400" b="1" u="none" strike="noStrike" dirty="0">
                          <a:effectLst/>
                        </a:rPr>
                        <a:t>。</a:t>
                      </a:r>
                      <a:endParaRPr lang="ja-JP" altLang="en-US" sz="2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400" b="1" u="none" strike="noStrike" dirty="0">
                          <a:effectLst/>
                        </a:rPr>
                        <a:t>〇</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874271646"/>
                  </a:ext>
                </a:extLst>
              </a:tr>
            </a:tbl>
          </a:graphicData>
        </a:graphic>
      </p:graphicFrame>
    </p:spTree>
    <p:extLst>
      <p:ext uri="{BB962C8B-B14F-4D97-AF65-F5344CB8AC3E}">
        <p14:creationId xmlns:p14="http://schemas.microsoft.com/office/powerpoint/2010/main" val="17244001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699</TotalTime>
  <Words>9325</Words>
  <Application>Microsoft Office PowerPoint</Application>
  <PresentationFormat>ワイド画面</PresentationFormat>
  <Paragraphs>1005</Paragraphs>
  <Slides>43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43</vt:i4>
      </vt:variant>
    </vt:vector>
  </HeadingPairs>
  <TitlesOfParts>
    <vt:vector size="48" baseType="lpstr">
      <vt:lpstr>游ゴシック</vt:lpstr>
      <vt:lpstr>Aptos</vt:lpstr>
      <vt:lpstr>Aptos Display</vt:lpstr>
      <vt:lpstr>Arial</vt:lpstr>
      <vt:lpstr>Office テーマ</vt:lpstr>
      <vt:lpstr>国際ロータリー第2790地区 『女性ロータリアン意識調査アンケート』 結果レポート　</vt:lpstr>
      <vt:lpstr>■　回答者様のグループごとの内訳</vt:lpstr>
      <vt:lpstr>PowerPoint プレゼンテーション</vt:lpstr>
      <vt:lpstr>②－1－１　入会したきっかけ </vt:lpstr>
      <vt:lpstr>②－1－２　入会したきっかけ</vt:lpstr>
      <vt:lpstr>②－2ー１　入会の決め手</vt:lpstr>
      <vt:lpstr>②－2ー2　入会の決め手</vt:lpstr>
      <vt:lpstr>②－2ー3　入会の決め手</vt:lpstr>
      <vt:lpstr>②－2ー4　入会の決め手</vt:lpstr>
      <vt:lpstr>③－1－1　ロータリー活動は楽しいですか？どんな活動が自分の成長になりましたか？</vt:lpstr>
      <vt:lpstr>③－1－2　ロータリー活動は楽しいですか？どんな活動が自分の成長になりましたか？</vt:lpstr>
      <vt:lpstr>③－1－3　ロータリー活動は楽しいですか？どんな活動が自分の成長になりましたか？</vt:lpstr>
      <vt:lpstr>③－1－4　ロータリー活動は楽しいですか？どんな活動が自分の成長になりましたか？</vt:lpstr>
      <vt:lpstr>③－1－5　ロータリー活動は楽しいですか？どんな活動が自分の成長になりましたか？</vt:lpstr>
      <vt:lpstr>④－1ロータリーをやめようと思ったことがありますか？それをどう乗り越えましたか？ </vt:lpstr>
      <vt:lpstr>④－２ロータリーをやめようと思ったことがありますか？それをどう乗り越えましたか？ </vt:lpstr>
      <vt:lpstr>④－３ロータリーをやめようと思ったことがありますか？それをどう乗り越えましたか？ </vt:lpstr>
      <vt:lpstr>⑤－1　あなたのクラブの長所を教えてください。 </vt:lpstr>
      <vt:lpstr>⑤－２　あなたのクラブの長所を教えてください。 </vt:lpstr>
      <vt:lpstr>⑤－2ー１　あなたのクラブの短所があれば教えてください。 </vt:lpstr>
      <vt:lpstr>⑤－2ー２　あなたのクラブの短所があれば教えてください。 </vt:lpstr>
      <vt:lpstr>⑤－2ー３　あなたのクラブの短所があれば教えてください。 </vt:lpstr>
      <vt:lpstr>⑥－1ー1日本のロータリーの女性会員数を世界水準まで増やすべきだと思いますか？ </vt:lpstr>
      <vt:lpstr>⑥－1ー2日本のロータリーの女性会員数を世界水準まで増やすべきだと思いますか？ </vt:lpstr>
      <vt:lpstr>⑥－2　日本のロータリーの女性会員数を世界水準まで増やすべきではないと思いますか？</vt:lpstr>
      <vt:lpstr>⑦－1　友人知人をロータリーに勧めたいか。又その理由。 </vt:lpstr>
      <vt:lpstr>⑦－2　友人知人をロータリーに勧めたいか。又その理由。 </vt:lpstr>
      <vt:lpstr>⑦－3　友人知人をロータリーに勧めたいか。又その理由。 </vt:lpstr>
      <vt:lpstr>⑦－4　友人知人をロータリーに勧めたいか。又その理由。 </vt:lpstr>
      <vt:lpstr>⑧－1今後、女性ロータリアンを増やすとしたらどんな支援サポートが必要と思いすか？ </vt:lpstr>
      <vt:lpstr>⑧－2今後、女性ロータリアンを増やすとしたらどんな支援サポートが必要と思いすか？ </vt:lpstr>
      <vt:lpstr>⑧－3今後、女性ロータリアンを増やすとしたらどんな支援サポートが必要と思いすか？ </vt:lpstr>
      <vt:lpstr>⑧－4今後、女性ロータリアンを増やすとしたらどんな支援サポートが必要と思いすか？ </vt:lpstr>
      <vt:lpstr>PowerPoint プレゼンテーション</vt:lpstr>
      <vt:lpstr>⑧－6今後、女性ロータリアンを増やすとしたらどんな支援サポートが必要と思いすか？ </vt:lpstr>
      <vt:lpstr>⑨－1　ロータリークラブにどのような誘われ方をしたら入会すると思いますか？ </vt:lpstr>
      <vt:lpstr>⑨－2　ロータリークラブにどのような誘われ方をしたら入会すると思いますか？ </vt:lpstr>
      <vt:lpstr>⑨－3　ロータリークラブにどのような誘われ方をしたら入会すると思いますか？ </vt:lpstr>
      <vt:lpstr>⑨－4　ロータリークラブにどのような誘われ方をしたら入会すると思いますか？ </vt:lpstr>
      <vt:lpstr>⑨－5　ロータリークラブにどのような誘われ方をしたら入会すると思いますか？ </vt:lpstr>
      <vt:lpstr>⑩－1　その他自由ご意見 </vt:lpstr>
      <vt:lpstr>⑩－2　その他自由ご意見 </vt:lpstr>
      <vt:lpstr>⑩－2　その他自由ご意見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User</dc:creator>
  <cp:lastModifiedBy>晃甲 国吉</cp:lastModifiedBy>
  <cp:revision>10</cp:revision>
  <dcterms:created xsi:type="dcterms:W3CDTF">2025-02-15T11:40:17Z</dcterms:created>
  <dcterms:modified xsi:type="dcterms:W3CDTF">2025-02-28T00:51:35Z</dcterms:modified>
</cp:coreProperties>
</file>