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56" r:id="rId3"/>
    <p:sldId id="265" r:id="rId4"/>
    <p:sldId id="257" r:id="rId5"/>
    <p:sldId id="264" r:id="rId6"/>
    <p:sldId id="266" r:id="rId7"/>
    <p:sldId id="267" r:id="rId8"/>
    <p:sldId id="263" r:id="rId9"/>
    <p:sldId id="262" r:id="rId10"/>
    <p:sldId id="258" r:id="rId11"/>
    <p:sldId id="261" r:id="rId12"/>
    <p:sldId id="260" r:id="rId13"/>
    <p:sldId id="268" r:id="rId14"/>
    <p:sldId id="269" r:id="rId15"/>
    <p:sldId id="259" r:id="rId16"/>
    <p:sldId id="272" r:id="rId17"/>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7FD75"/>
    <a:srgbClr val="008E40"/>
    <a:srgbClr val="79DCFF"/>
    <a:srgbClr val="D5EAFF"/>
    <a:srgbClr val="FFC1FF"/>
    <a:srgbClr val="DDF0C8"/>
    <a:srgbClr val="A7E8FF"/>
    <a:srgbClr val="FF66FF"/>
    <a:srgbClr val="FFD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75" autoAdjust="0"/>
    <p:restoredTop sz="93114" autoAdjust="0"/>
  </p:normalViewPr>
  <p:slideViewPr>
    <p:cSldViewPr>
      <p:cViewPr varScale="1">
        <p:scale>
          <a:sx n="92" d="100"/>
          <a:sy n="92" d="100"/>
        </p:scale>
        <p:origin x="70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1730"/>
          </a:xfrm>
          <a:prstGeom prst="rect">
            <a:avLst/>
          </a:prstGeom>
        </p:spPr>
        <p:txBody>
          <a:bodyPr vert="horz" lIns="95061" tIns="47531" rIns="95061" bIns="47531"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1730"/>
          </a:xfrm>
          <a:prstGeom prst="rect">
            <a:avLst/>
          </a:prstGeom>
        </p:spPr>
        <p:txBody>
          <a:bodyPr vert="horz" lIns="95061" tIns="47531" rIns="95061" bIns="47531" rtlCol="0"/>
          <a:lstStyle>
            <a:lvl1pPr algn="r">
              <a:defRPr sz="1200"/>
            </a:lvl1pPr>
          </a:lstStyle>
          <a:p>
            <a:fld id="{6E824357-E4B9-4A4C-9CA3-372AD0821363}" type="datetimeFigureOut">
              <a:rPr kumimoji="1" lang="ja-JP" altLang="en-US" smtClean="0"/>
              <a:t>2020/10/9</a:t>
            </a:fld>
            <a:endParaRPr kumimoji="1"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061" tIns="47531" rIns="95061" bIns="47531" rtlCol="0" anchor="ctr"/>
          <a:lstStyle/>
          <a:p>
            <a:endParaRPr lang="ja-JP" altLang="en-US"/>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5061" tIns="47531" rIns="95061" bIns="475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4" cy="511730"/>
          </a:xfrm>
          <a:prstGeom prst="rect">
            <a:avLst/>
          </a:prstGeom>
        </p:spPr>
        <p:txBody>
          <a:bodyPr vert="horz" lIns="95061" tIns="47531" rIns="95061" bIns="475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4" cy="511730"/>
          </a:xfrm>
          <a:prstGeom prst="rect">
            <a:avLst/>
          </a:prstGeom>
        </p:spPr>
        <p:txBody>
          <a:bodyPr vert="horz" lIns="95061" tIns="47531" rIns="95061" bIns="47531" rtlCol="0" anchor="b"/>
          <a:lstStyle>
            <a:lvl1pPr algn="r">
              <a:defRPr sz="1200"/>
            </a:lvl1pPr>
          </a:lstStyle>
          <a:p>
            <a:fld id="{52E6CC86-F0A8-4C3C-A2DB-2E69B1601693}" type="slidenum">
              <a:rPr kumimoji="1" lang="ja-JP" altLang="en-US" smtClean="0"/>
              <a:t>‹#›</a:t>
            </a:fld>
            <a:endParaRPr kumimoji="1" lang="ja-JP" altLang="en-US"/>
          </a:p>
        </p:txBody>
      </p:sp>
    </p:spTree>
    <p:extLst>
      <p:ext uri="{BB962C8B-B14F-4D97-AF65-F5344CB8AC3E}">
        <p14:creationId xmlns:p14="http://schemas.microsoft.com/office/powerpoint/2010/main" val="635424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E6CC86-F0A8-4C3C-A2DB-2E69B1601693}" type="slidenum">
              <a:rPr kumimoji="1" lang="ja-JP" altLang="en-US" smtClean="0"/>
              <a:t>5</a:t>
            </a:fld>
            <a:endParaRPr kumimoji="1" lang="ja-JP" altLang="en-US"/>
          </a:p>
        </p:txBody>
      </p:sp>
    </p:spTree>
    <p:extLst>
      <p:ext uri="{BB962C8B-B14F-4D97-AF65-F5344CB8AC3E}">
        <p14:creationId xmlns:p14="http://schemas.microsoft.com/office/powerpoint/2010/main" val="57845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96102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39301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476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353242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88733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73574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95247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278239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339290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105383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0610300-E09F-4311-8714-09D0C47D666A}" type="datetimeFigureOut">
              <a:rPr kumimoji="1" lang="ja-JP" altLang="en-US" smtClean="0"/>
              <a:t>2020/10/9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111977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10300-E09F-4311-8714-09D0C47D666A}" type="datetimeFigureOut">
              <a:rPr kumimoji="1" lang="ja-JP" altLang="en-US" smtClean="0"/>
              <a:t>2020/10/9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E49C6-BFE3-47C0-B359-C44AEEE0E930}" type="slidenum">
              <a:rPr kumimoji="1" lang="ja-JP" altLang="en-US" smtClean="0"/>
              <a:t>‹#›</a:t>
            </a:fld>
            <a:endParaRPr kumimoji="1" lang="ja-JP" altLang="en-US"/>
          </a:p>
        </p:txBody>
      </p:sp>
    </p:spTree>
    <p:extLst>
      <p:ext uri="{BB962C8B-B14F-4D97-AF65-F5344CB8AC3E}">
        <p14:creationId xmlns:p14="http://schemas.microsoft.com/office/powerpoint/2010/main" val="87779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9525"/>
            <a:ext cx="9144000" cy="1470025"/>
          </a:xfrm>
          <a:prstGeom prst="rect">
            <a:avLst/>
          </a:prstGeom>
          <a:solidFill>
            <a:srgbClr val="0000FF"/>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bg1"/>
                </a:solidFill>
                <a:latin typeface="AR P丸ゴシック体E" panose="020F0900000000000000" pitchFamily="50" charset="-128"/>
                <a:ea typeface="AR P丸ゴシック体E" panose="020F0900000000000000" pitchFamily="50" charset="-128"/>
              </a:rPr>
              <a:t>短期青少年交換プログラム</a:t>
            </a:r>
            <a:br>
              <a:rPr lang="en-US" altLang="ja-JP" dirty="0">
                <a:solidFill>
                  <a:schemeClr val="bg1"/>
                </a:solidFill>
                <a:latin typeface="AR P丸ゴシック体E" panose="020F0900000000000000" pitchFamily="50" charset="-128"/>
                <a:ea typeface="AR P丸ゴシック体E" panose="020F0900000000000000" pitchFamily="50" charset="-128"/>
              </a:rPr>
            </a:br>
            <a:r>
              <a:rPr lang="en-US" altLang="ja-JP" dirty="0">
                <a:solidFill>
                  <a:schemeClr val="bg1"/>
                </a:solidFill>
                <a:latin typeface="AR P丸ゴシック体E" panose="020F0900000000000000" pitchFamily="50" charset="-128"/>
                <a:ea typeface="AR P丸ゴシック体E" panose="020F0900000000000000" pitchFamily="50" charset="-128"/>
              </a:rPr>
              <a:t>Application</a:t>
            </a:r>
            <a:r>
              <a:rPr lang="ja-JP" altLang="en-US" dirty="0">
                <a:solidFill>
                  <a:schemeClr val="bg1"/>
                </a:solidFill>
                <a:latin typeface="AR P丸ゴシック体E" panose="020F0900000000000000" pitchFamily="50" charset="-128"/>
                <a:ea typeface="AR P丸ゴシック体E" panose="020F0900000000000000" pitchFamily="50" charset="-128"/>
              </a:rPr>
              <a:t>　</a:t>
            </a:r>
            <a:r>
              <a:rPr lang="en-US" altLang="ja-JP" dirty="0">
                <a:solidFill>
                  <a:schemeClr val="bg1"/>
                </a:solidFill>
                <a:latin typeface="AR P丸ゴシック体E" panose="020F0900000000000000" pitchFamily="50" charset="-128"/>
                <a:ea typeface="AR P丸ゴシック体E" panose="020F0900000000000000" pitchFamily="50" charset="-128"/>
              </a:rPr>
              <a:t>Form</a:t>
            </a:r>
            <a:r>
              <a:rPr lang="ja-JP" altLang="en-US" dirty="0">
                <a:solidFill>
                  <a:schemeClr val="bg1"/>
                </a:solidFill>
                <a:latin typeface="AR P丸ゴシック体E" panose="020F0900000000000000" pitchFamily="50" charset="-128"/>
                <a:ea typeface="AR P丸ゴシック体E" panose="020F0900000000000000" pitchFamily="50" charset="-128"/>
              </a:rPr>
              <a:t>（申請書）</a:t>
            </a:r>
          </a:p>
        </p:txBody>
      </p:sp>
      <p:sp>
        <p:nvSpPr>
          <p:cNvPr id="5" name="サブタイトル 2"/>
          <p:cNvSpPr txBox="1">
            <a:spLocks/>
          </p:cNvSpPr>
          <p:nvPr/>
        </p:nvSpPr>
        <p:spPr>
          <a:xfrm>
            <a:off x="827087" y="3068960"/>
            <a:ext cx="7489825" cy="17526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dirty="0">
                <a:solidFill>
                  <a:srgbClr val="00B0F0"/>
                </a:solidFill>
                <a:latin typeface="AR P丸ゴシック体E" panose="020F0900000000000000" pitchFamily="50" charset="-128"/>
                <a:ea typeface="AR P丸ゴシック体E" panose="020F0900000000000000" pitchFamily="50" charset="-128"/>
              </a:rPr>
              <a:t>ロータリー青少年交換（</a:t>
            </a:r>
            <a:r>
              <a:rPr lang="en-US" altLang="ja-JP" dirty="0">
                <a:solidFill>
                  <a:srgbClr val="00B0F0"/>
                </a:solidFill>
                <a:latin typeface="AR P丸ゴシック体E" panose="020F0900000000000000" pitchFamily="50" charset="-128"/>
                <a:ea typeface="AR P丸ゴシック体E" panose="020F0900000000000000" pitchFamily="50" charset="-128"/>
              </a:rPr>
              <a:t>YE)</a:t>
            </a:r>
          </a:p>
          <a:p>
            <a:r>
              <a:rPr lang="ja-JP" altLang="en-US" dirty="0">
                <a:solidFill>
                  <a:srgbClr val="00B0F0"/>
                </a:solidFill>
                <a:latin typeface="AR P丸ゴシック体E" panose="020F0900000000000000" pitchFamily="50" charset="-128"/>
                <a:ea typeface="AR P丸ゴシック体E" panose="020F0900000000000000" pitchFamily="50" charset="-128"/>
              </a:rPr>
              <a:t>短期交換プログラム申請書</a:t>
            </a:r>
            <a:endParaRPr lang="en-US" altLang="ja-JP" dirty="0">
              <a:solidFill>
                <a:srgbClr val="00B0F0"/>
              </a:solidFill>
              <a:latin typeface="AR P丸ゴシック体E" panose="020F0900000000000000" pitchFamily="50" charset="-128"/>
              <a:ea typeface="AR P丸ゴシック体E" panose="020F0900000000000000" pitchFamily="50" charset="-128"/>
            </a:endParaRPr>
          </a:p>
          <a:p>
            <a:r>
              <a:rPr lang="ja-JP" altLang="en-US" dirty="0">
                <a:solidFill>
                  <a:srgbClr val="00B0F0"/>
                </a:solidFill>
                <a:latin typeface="AR P丸ゴシック体E" panose="020F0900000000000000" pitchFamily="50" charset="-128"/>
                <a:ea typeface="AR P丸ゴシック体E" panose="020F0900000000000000" pitchFamily="50" charset="-128"/>
              </a:rPr>
              <a:t>を作成するときの指導要領パワーポイント</a:t>
            </a:r>
            <a:endParaRPr lang="en-US" altLang="ja-JP" dirty="0">
              <a:solidFill>
                <a:srgbClr val="00B0F0"/>
              </a:solidFill>
              <a:latin typeface="AR P丸ゴシック体E" panose="020F0900000000000000" pitchFamily="50" charset="-128"/>
              <a:ea typeface="AR P丸ゴシック体E" panose="020F0900000000000000" pitchFamily="50" charset="-128"/>
            </a:endParaRPr>
          </a:p>
          <a:p>
            <a:endParaRPr lang="ja-JP" altLang="en-US" dirty="0">
              <a:solidFill>
                <a:srgbClr val="00B0F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208784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082060162"/>
              </p:ext>
            </p:extLst>
          </p:nvPr>
        </p:nvGraphicFramePr>
        <p:xfrm>
          <a:off x="22584" y="22402"/>
          <a:ext cx="4830311" cy="6835597"/>
        </p:xfrm>
        <a:graphic>
          <a:graphicData uri="http://schemas.openxmlformats.org/presentationml/2006/ole">
            <mc:AlternateContent xmlns:mc="http://schemas.openxmlformats.org/markup-compatibility/2006">
              <mc:Choice xmlns:v="urn:schemas-microsoft-com:vml" Requires="v">
                <p:oleObj spid="_x0000_s7225"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22584" y="22402"/>
                        <a:ext cx="4830311" cy="6835597"/>
                      </a:xfrm>
                      <a:prstGeom prst="rect">
                        <a:avLst/>
                      </a:prstGeom>
                    </p:spPr>
                  </p:pic>
                </p:oleObj>
              </mc:Fallback>
            </mc:AlternateContent>
          </a:graphicData>
        </a:graphic>
      </p:graphicFrame>
      <p:sp>
        <p:nvSpPr>
          <p:cNvPr id="2" name="テキスト ボックス 1"/>
          <p:cNvSpPr txBox="1"/>
          <p:nvPr/>
        </p:nvSpPr>
        <p:spPr>
          <a:xfrm>
            <a:off x="1763689" y="1937459"/>
            <a:ext cx="2736204" cy="430887"/>
          </a:xfrm>
          <a:prstGeom prst="rect">
            <a:avLst/>
          </a:prstGeom>
          <a:solidFill>
            <a:srgbClr val="FFC1FF">
              <a:alpha val="48000"/>
            </a:srgbClr>
          </a:solidFill>
        </p:spPr>
        <p:txBody>
          <a:bodyPr wrap="square" rtlCol="0">
            <a:spAutoFit/>
          </a:bodyPr>
          <a:lstStyle/>
          <a:p>
            <a:r>
              <a:rPr lang="ja-JP" altLang="en-US" sz="1100" dirty="0">
                <a:solidFill>
                  <a:srgbClr val="FF0000"/>
                </a:solidFill>
                <a:latin typeface="AR P丸ゴシック体E" panose="020F0900000000000000" pitchFamily="50" charset="-128"/>
                <a:ea typeface="AR P丸ゴシック体E" panose="020F0900000000000000" pitchFamily="50" charset="-128"/>
              </a:rPr>
              <a:t>派遣クラブ（スポンサー</a:t>
            </a:r>
            <a:r>
              <a:rPr lang="en-US" altLang="ja-JP" sz="1100" dirty="0">
                <a:solidFill>
                  <a:srgbClr val="FF0000"/>
                </a:solidFill>
                <a:latin typeface="AR P丸ゴシック体E" panose="020F0900000000000000" pitchFamily="50" charset="-128"/>
                <a:ea typeface="AR P丸ゴシック体E" panose="020F0900000000000000" pitchFamily="50" charset="-128"/>
              </a:rPr>
              <a:t>RC)</a:t>
            </a:r>
          </a:p>
          <a:p>
            <a:r>
              <a:rPr lang="ja-JP" altLang="en-US" sz="1100" dirty="0">
                <a:solidFill>
                  <a:srgbClr val="FF0000"/>
                </a:solidFill>
                <a:latin typeface="AR P丸ゴシック体E" panose="020F0900000000000000" pitchFamily="50" charset="-128"/>
                <a:ea typeface="AR P丸ゴシック体E" panose="020F0900000000000000" pitchFamily="50" charset="-128"/>
              </a:rPr>
              <a:t>　　　の情報を記入</a:t>
            </a:r>
            <a:endParaRPr kumimoji="1" lang="ja-JP" altLang="en-US" sz="1100" dirty="0">
              <a:solidFill>
                <a:srgbClr val="FF0000"/>
              </a:solidFill>
              <a:latin typeface="AR P丸ゴシック体E" panose="020F0900000000000000" pitchFamily="50" charset="-128"/>
              <a:ea typeface="AR P丸ゴシック体E" panose="020F0900000000000000" pitchFamily="50" charset="-128"/>
            </a:endParaRPr>
          </a:p>
        </p:txBody>
      </p:sp>
      <p:sp>
        <p:nvSpPr>
          <p:cNvPr id="4" name="Rectangle 5"/>
          <p:cNvSpPr>
            <a:spLocks noChangeArrowheads="1"/>
          </p:cNvSpPr>
          <p:nvPr/>
        </p:nvSpPr>
        <p:spPr bwMode="auto">
          <a:xfrm>
            <a:off x="395536" y="848445"/>
            <a:ext cx="4104357" cy="924371"/>
          </a:xfrm>
          <a:prstGeom prst="rect">
            <a:avLst/>
          </a:prstGeom>
          <a:solidFill>
            <a:srgbClr val="00FF00">
              <a:alpha val="20000"/>
            </a:srgbClr>
          </a:solidFill>
          <a:ln w="9525">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5" name="Rectangle 20"/>
          <p:cNvSpPr>
            <a:spLocks noChangeArrowheads="1"/>
          </p:cNvSpPr>
          <p:nvPr/>
        </p:nvSpPr>
        <p:spPr bwMode="auto">
          <a:xfrm>
            <a:off x="393799" y="2492896"/>
            <a:ext cx="4106093" cy="574675"/>
          </a:xfrm>
          <a:prstGeom prst="rect">
            <a:avLst/>
          </a:prstGeom>
          <a:solidFill>
            <a:srgbClr val="FF0000">
              <a:alpha val="40000"/>
            </a:srgbClr>
          </a:solidFill>
          <a:ln w="9525">
            <a:solidFill>
              <a:srgbClr val="FF0000"/>
            </a:solidFill>
            <a:miter lim="800000"/>
            <a:headEnd/>
            <a:tailEnd/>
          </a:ln>
          <a:effec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6" name="Text Box 17"/>
          <p:cNvSpPr txBox="1">
            <a:spLocks noChangeArrowheads="1"/>
          </p:cNvSpPr>
          <p:nvPr/>
        </p:nvSpPr>
        <p:spPr bwMode="auto">
          <a:xfrm>
            <a:off x="683258" y="2531789"/>
            <a:ext cx="35290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0000"/>
              </a:lnSpc>
              <a:spcBef>
                <a:spcPct val="50000"/>
              </a:spcBef>
              <a:buFontTx/>
              <a:buNone/>
            </a:pPr>
            <a:r>
              <a:rPr lang="ja-JP" altLang="en-US" sz="1400" b="1" dirty="0">
                <a:solidFill>
                  <a:srgbClr val="0000FF"/>
                </a:solidFill>
                <a:latin typeface="AR P丸ゴシック体E" panose="020F0900000000000000" pitchFamily="50" charset="-128"/>
                <a:ea typeface="AR P丸ゴシック体E" panose="020F0900000000000000" pitchFamily="50" charset="-128"/>
              </a:rPr>
              <a:t>緊急連絡先：　両親以外で記入すること</a:t>
            </a:r>
          </a:p>
          <a:p>
            <a:pPr eaLnBrk="1" hangingPunct="1">
              <a:lnSpc>
                <a:spcPct val="70000"/>
              </a:lnSpc>
              <a:spcBef>
                <a:spcPct val="50000"/>
              </a:spcBef>
              <a:buFontTx/>
              <a:buNone/>
            </a:pPr>
            <a:r>
              <a:rPr lang="ja-JP" altLang="en-US" sz="1400" b="1" dirty="0">
                <a:solidFill>
                  <a:srgbClr val="0000FF"/>
                </a:solidFill>
                <a:latin typeface="AR P丸ゴシック体E" panose="020F0900000000000000" pitchFamily="50" charset="-128"/>
                <a:ea typeface="AR P丸ゴシック体E" panose="020F0900000000000000" pitchFamily="50" charset="-128"/>
              </a:rPr>
              <a:t>例：祖父、祖母、叔父等</a:t>
            </a:r>
          </a:p>
        </p:txBody>
      </p:sp>
      <p:sp>
        <p:nvSpPr>
          <p:cNvPr id="8" name="Rectangle 5"/>
          <p:cNvSpPr>
            <a:spLocks noChangeArrowheads="1"/>
          </p:cNvSpPr>
          <p:nvPr/>
        </p:nvSpPr>
        <p:spPr bwMode="auto">
          <a:xfrm>
            <a:off x="342677" y="3212976"/>
            <a:ext cx="4157215" cy="2952328"/>
          </a:xfrm>
          <a:prstGeom prst="rect">
            <a:avLst/>
          </a:prstGeom>
          <a:solidFill>
            <a:schemeClr val="bg1">
              <a:lumMod val="50000"/>
              <a:alpha val="20000"/>
            </a:schemeClr>
          </a:solidFill>
          <a:ln w="9525">
            <a:noFill/>
            <a:miter lim="800000"/>
            <a:headEnd/>
            <a:tailEnd/>
          </a:ln>
          <a:effec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9" name="テキスト ボックス 8"/>
          <p:cNvSpPr txBox="1"/>
          <p:nvPr/>
        </p:nvSpPr>
        <p:spPr>
          <a:xfrm>
            <a:off x="1295946" y="3645024"/>
            <a:ext cx="2160240" cy="1754326"/>
          </a:xfrm>
          <a:prstGeom prst="rect">
            <a:avLst/>
          </a:prstGeom>
          <a:solidFill>
            <a:schemeClr val="bg1">
              <a:lumMod val="65000"/>
            </a:schemeClr>
          </a:solidFill>
        </p:spPr>
        <p:txBody>
          <a:bodyPr wrap="square" rtlCol="0">
            <a:spAutoFit/>
          </a:bodyPr>
          <a:lstStyle/>
          <a:p>
            <a:r>
              <a:rPr kumimoji="1" lang="ja-JP" altLang="en-US" dirty="0">
                <a:solidFill>
                  <a:srgbClr val="0000FF"/>
                </a:solidFill>
                <a:latin typeface="AR P丸ゴシック体E" panose="020F0900000000000000" pitchFamily="50" charset="-128"/>
                <a:ea typeface="AR P丸ゴシック体E" panose="020F0900000000000000" pitchFamily="50" charset="-128"/>
              </a:rPr>
              <a:t>受入（ホスト）地区・</a:t>
            </a:r>
            <a:endParaRPr kumimoji="1" lang="en-US" altLang="ja-JP" dirty="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a:solidFill>
                  <a:srgbClr val="0000FF"/>
                </a:solidFill>
                <a:latin typeface="AR P丸ゴシック体E" panose="020F0900000000000000" pitchFamily="50" charset="-128"/>
                <a:ea typeface="AR P丸ゴシック体E" panose="020F0900000000000000" pitchFamily="50" charset="-128"/>
              </a:rPr>
              <a:t>　　　受入クラブ</a:t>
            </a:r>
            <a:endParaRPr kumimoji="1" lang="en-US" altLang="ja-JP" dirty="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a:solidFill>
                  <a:srgbClr val="0000FF"/>
                </a:solidFill>
                <a:latin typeface="AR P丸ゴシック体E" panose="020F0900000000000000" pitchFamily="50" charset="-128"/>
                <a:ea typeface="AR P丸ゴシック体E" panose="020F0900000000000000" pitchFamily="50" charset="-128"/>
              </a:rPr>
              <a:t>　で記入するので</a:t>
            </a:r>
            <a:endParaRPr kumimoji="1" lang="en-US" altLang="ja-JP" dirty="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a:solidFill>
                  <a:srgbClr val="0000FF"/>
                </a:solidFill>
                <a:latin typeface="AR P丸ゴシック体E" panose="020F0900000000000000" pitchFamily="50" charset="-128"/>
                <a:ea typeface="AR P丸ゴシック体E" panose="020F0900000000000000" pitchFamily="50" charset="-128"/>
              </a:rPr>
              <a:t>　ここは記入しない</a:t>
            </a:r>
          </a:p>
        </p:txBody>
      </p:sp>
      <p:sp>
        <p:nvSpPr>
          <p:cNvPr id="10" name="テキスト ボックス 9"/>
          <p:cNvSpPr txBox="1"/>
          <p:nvPr/>
        </p:nvSpPr>
        <p:spPr>
          <a:xfrm>
            <a:off x="0" y="-166"/>
            <a:ext cx="9180512" cy="369332"/>
          </a:xfrm>
          <a:prstGeom prst="rect">
            <a:avLst/>
          </a:prstGeom>
          <a:solidFill>
            <a:srgbClr val="0000FF"/>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　短期青少年交換の保証書　（</a:t>
            </a:r>
            <a:r>
              <a:rPr kumimoji="1" lang="en-US" altLang="ja-JP" dirty="0">
                <a:solidFill>
                  <a:schemeClr val="bg1"/>
                </a:solidFill>
                <a:latin typeface="AR P丸ゴシック体E" panose="020F0900000000000000" pitchFamily="50" charset="-128"/>
                <a:ea typeface="AR P丸ゴシック体E" panose="020F0900000000000000" pitchFamily="50" charset="-128"/>
              </a:rPr>
              <a:t>Guarantee Form)</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4788024" y="987464"/>
            <a:ext cx="3803611" cy="646331"/>
          </a:xfrm>
          <a:prstGeom prst="rect">
            <a:avLst/>
          </a:prstGeom>
          <a:solidFill>
            <a:srgbClr val="DDF0C8"/>
          </a:solidFill>
        </p:spPr>
        <p:txBody>
          <a:bodyPr wrap="square" rtlCol="0">
            <a:spAutoFit/>
          </a:bodyPr>
          <a:lstStyle/>
          <a:p>
            <a:r>
              <a:rPr kumimoji="1" lang="ja-JP" altLang="en-US" sz="1200" dirty="0">
                <a:latin typeface="AR P丸ゴシック体E" panose="020F0900000000000000" pitchFamily="50" charset="-128"/>
                <a:ea typeface="AR P丸ゴシック体E" panose="020F0900000000000000" pitchFamily="50" charset="-128"/>
              </a:rPr>
              <a:t>氏名（パスポートと同じ：ローマ字表記</a:t>
            </a:r>
            <a:endParaRPr kumimoji="1" lang="en-US" altLang="ja-JP" sz="1200" dirty="0">
              <a:latin typeface="AR P丸ゴシック体E" panose="020F0900000000000000" pitchFamily="50" charset="-128"/>
              <a:ea typeface="AR P丸ゴシック体E" panose="020F0900000000000000" pitchFamily="50" charset="-128"/>
            </a:endParaRPr>
          </a:p>
          <a:p>
            <a:endParaRPr lang="en-US" altLang="ja-JP" sz="1200" dirty="0">
              <a:latin typeface="AR P丸ゴシック体E" panose="020F0900000000000000" pitchFamily="50" charset="-128"/>
              <a:ea typeface="AR P丸ゴシック体E" panose="020F0900000000000000" pitchFamily="50" charset="-128"/>
            </a:endParaRPr>
          </a:p>
          <a:p>
            <a:r>
              <a:rPr kumimoji="1" lang="ja-JP" altLang="en-US" sz="1200" dirty="0">
                <a:latin typeface="AR P丸ゴシック体E" panose="020F0900000000000000" pitchFamily="50" charset="-128"/>
                <a:ea typeface="AR P丸ゴシック体E" panose="020F0900000000000000" pitchFamily="50" charset="-128"/>
              </a:rPr>
              <a:t>第</a:t>
            </a:r>
            <a:r>
              <a:rPr kumimoji="1" lang="en-US" altLang="ja-JP" sz="1200" dirty="0">
                <a:latin typeface="AR P丸ゴシック体E" panose="020F0900000000000000" pitchFamily="50" charset="-128"/>
                <a:ea typeface="AR P丸ゴシック体E" panose="020F0900000000000000" pitchFamily="50" charset="-128"/>
              </a:rPr>
              <a:t>1</a:t>
            </a:r>
            <a:r>
              <a:rPr kumimoji="1" lang="ja-JP" altLang="en-US" sz="1200" dirty="0">
                <a:latin typeface="AR P丸ゴシック体E" panose="020F0900000000000000" pitchFamily="50" charset="-128"/>
                <a:ea typeface="AR P丸ゴシック体E" panose="020F0900000000000000" pitchFamily="50" charset="-128"/>
              </a:rPr>
              <a:t>ページの情報が、ここに転写されます</a:t>
            </a:r>
          </a:p>
        </p:txBody>
      </p:sp>
      <p:sp>
        <p:nvSpPr>
          <p:cNvPr id="11" name="正方形/長方形 10"/>
          <p:cNvSpPr/>
          <p:nvPr/>
        </p:nvSpPr>
        <p:spPr>
          <a:xfrm>
            <a:off x="384368" y="1937459"/>
            <a:ext cx="1368151" cy="39604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srgbClr val="FF0000"/>
                </a:solidFill>
                <a:latin typeface="AR P丸ゴシック体E" panose="020F0900000000000000" pitchFamily="50" charset="-128"/>
                <a:ea typeface="AR P丸ゴシック体E" panose="020F0900000000000000" pitchFamily="50" charset="-128"/>
              </a:rPr>
              <a:t>派遣地区</a:t>
            </a:r>
            <a:endParaRPr lang="en-US" altLang="ja-JP" sz="1200" dirty="0">
              <a:solidFill>
                <a:srgbClr val="FF0000"/>
              </a:solidFill>
              <a:latin typeface="AR P丸ゴシック体E" panose="020F0900000000000000" pitchFamily="50" charset="-128"/>
              <a:ea typeface="AR P丸ゴシック体E" panose="020F0900000000000000" pitchFamily="50" charset="-128"/>
            </a:endParaRPr>
          </a:p>
          <a:p>
            <a:pPr algn="ctr" eaLnBrk="1" hangingPunct="1">
              <a:defRPr/>
            </a:pPr>
            <a:r>
              <a:rPr lang="ja-JP" altLang="en-US" sz="1200" dirty="0">
                <a:solidFill>
                  <a:srgbClr val="FF0000"/>
                </a:solidFill>
                <a:latin typeface="AR P丸ゴシック体E" panose="020F0900000000000000" pitchFamily="50" charset="-128"/>
                <a:ea typeface="AR P丸ゴシック体E" panose="020F0900000000000000" pitchFamily="50" charset="-128"/>
              </a:rPr>
              <a:t>の情報を記入</a:t>
            </a:r>
          </a:p>
        </p:txBody>
      </p:sp>
      <p:sp>
        <p:nvSpPr>
          <p:cNvPr id="12" name="テキスト ボックス 11"/>
          <p:cNvSpPr txBox="1"/>
          <p:nvPr/>
        </p:nvSpPr>
        <p:spPr>
          <a:xfrm>
            <a:off x="4762760" y="1772816"/>
            <a:ext cx="1872208" cy="461665"/>
          </a:xfrm>
          <a:prstGeom prst="rect">
            <a:avLst/>
          </a:prstGeom>
          <a:solidFill>
            <a:srgbClr val="D5EAFF"/>
          </a:solidFill>
        </p:spPr>
        <p:txBody>
          <a:bodyPr wrap="square" rtlCol="0">
            <a:spAutoFit/>
          </a:bodyPr>
          <a:lstStyle/>
          <a:p>
            <a:r>
              <a:rPr kumimoji="1" lang="ja-JP" altLang="en-US" sz="1200" dirty="0">
                <a:latin typeface="AR P丸ゴシック体E" panose="020F0900000000000000" pitchFamily="50" charset="-128"/>
                <a:ea typeface="AR P丸ゴシック体E" panose="020F0900000000000000" pitchFamily="50" charset="-128"/>
              </a:rPr>
              <a:t>派遣（スポンサー）地区の</a:t>
            </a:r>
            <a:endParaRPr kumimoji="1" lang="en-US" altLang="ja-JP" sz="1200" dirty="0">
              <a:latin typeface="AR P丸ゴシック体E" panose="020F0900000000000000" pitchFamily="50" charset="-128"/>
              <a:ea typeface="AR P丸ゴシック体E" panose="020F0900000000000000" pitchFamily="50" charset="-128"/>
            </a:endParaRPr>
          </a:p>
          <a:p>
            <a:r>
              <a:rPr lang="ja-JP" altLang="en-US" sz="1200" dirty="0">
                <a:latin typeface="AR P丸ゴシック体E" panose="020F0900000000000000" pitchFamily="50" charset="-128"/>
                <a:ea typeface="AR P丸ゴシック体E" panose="020F0900000000000000" pitchFamily="50" charset="-128"/>
              </a:rPr>
              <a:t>情報を活字体で記入</a:t>
            </a:r>
            <a:endParaRPr kumimoji="1" lang="ja-JP" altLang="en-US" sz="1200" dirty="0">
              <a:latin typeface="AR P丸ゴシック体E" panose="020F0900000000000000" pitchFamily="50" charset="-128"/>
              <a:ea typeface="AR P丸ゴシック体E" panose="020F0900000000000000" pitchFamily="50" charset="-128"/>
            </a:endParaRPr>
          </a:p>
        </p:txBody>
      </p:sp>
      <p:sp>
        <p:nvSpPr>
          <p:cNvPr id="13" name="テキスト ボックス 12"/>
          <p:cNvSpPr txBox="1"/>
          <p:nvPr/>
        </p:nvSpPr>
        <p:spPr>
          <a:xfrm>
            <a:off x="5940152" y="2225180"/>
            <a:ext cx="2736204" cy="430887"/>
          </a:xfrm>
          <a:prstGeom prst="rect">
            <a:avLst/>
          </a:prstGeom>
          <a:solidFill>
            <a:srgbClr val="FFC1FF">
              <a:alpha val="48000"/>
            </a:srgbClr>
          </a:solidFill>
        </p:spPr>
        <p:txBody>
          <a:bodyPr wrap="square" rtlCol="0">
            <a:spAutoFit/>
          </a:bodyPr>
          <a:lstStyle/>
          <a:p>
            <a:r>
              <a:rPr lang="ja-JP" altLang="en-US" sz="1100" dirty="0">
                <a:solidFill>
                  <a:srgbClr val="FF0000"/>
                </a:solidFill>
                <a:latin typeface="AR P丸ゴシック体E" panose="020F0900000000000000" pitchFamily="50" charset="-128"/>
                <a:ea typeface="AR P丸ゴシック体E" panose="020F0900000000000000" pitchFamily="50" charset="-128"/>
              </a:rPr>
              <a:t>派遣（スポンサー）クラブ</a:t>
            </a:r>
            <a:endParaRPr lang="en-US" altLang="ja-JP" sz="1100" dirty="0">
              <a:solidFill>
                <a:srgbClr val="FF0000"/>
              </a:solidFill>
              <a:latin typeface="AR P丸ゴシック体E" panose="020F0900000000000000" pitchFamily="50" charset="-128"/>
              <a:ea typeface="AR P丸ゴシック体E" panose="020F0900000000000000" pitchFamily="50" charset="-128"/>
            </a:endParaRPr>
          </a:p>
          <a:p>
            <a:r>
              <a:rPr lang="ja-JP" altLang="en-US" sz="1100" dirty="0">
                <a:solidFill>
                  <a:srgbClr val="FF0000"/>
                </a:solidFill>
                <a:latin typeface="AR P丸ゴシック体E" panose="020F0900000000000000" pitchFamily="50" charset="-128"/>
                <a:ea typeface="AR P丸ゴシック体E" panose="020F0900000000000000" pitchFamily="50" charset="-128"/>
              </a:rPr>
              <a:t>　　　の情報を活字体で記入</a:t>
            </a:r>
            <a:endParaRPr kumimoji="1" lang="ja-JP" altLang="en-US" sz="1100" dirty="0">
              <a:solidFill>
                <a:srgbClr val="FF0000"/>
              </a:solidFill>
              <a:latin typeface="AR P丸ゴシック体E" panose="020F0900000000000000" pitchFamily="50" charset="-128"/>
              <a:ea typeface="AR P丸ゴシック体E" panose="020F0900000000000000" pitchFamily="50" charset="-128"/>
            </a:endParaRPr>
          </a:p>
        </p:txBody>
      </p:sp>
      <p:sp>
        <p:nvSpPr>
          <p:cNvPr id="15" name="テキスト ボックス 14"/>
          <p:cNvSpPr txBox="1"/>
          <p:nvPr/>
        </p:nvSpPr>
        <p:spPr>
          <a:xfrm>
            <a:off x="4762760" y="3922022"/>
            <a:ext cx="3672408" cy="1477328"/>
          </a:xfrm>
          <a:prstGeom prst="rect">
            <a:avLst/>
          </a:prstGeom>
          <a:solidFill>
            <a:schemeClr val="bg1">
              <a:lumMod val="65000"/>
            </a:schemeClr>
          </a:solidFill>
        </p:spPr>
        <p:txBody>
          <a:bodyPr wrap="square" rtlCol="0">
            <a:spAutoFit/>
          </a:bodyPr>
          <a:lstStyle/>
          <a:p>
            <a:r>
              <a:rPr kumimoji="1" lang="ja-JP" altLang="en-US" dirty="0"/>
              <a:t>記入しない</a:t>
            </a:r>
            <a:endParaRPr kumimoji="1" lang="en-US" altLang="ja-JP" dirty="0"/>
          </a:p>
          <a:p>
            <a:endParaRPr lang="en-US" altLang="ja-JP" dirty="0"/>
          </a:p>
          <a:p>
            <a:r>
              <a:rPr kumimoji="1" lang="ja-JP" altLang="en-US" dirty="0"/>
              <a:t>　　　</a:t>
            </a:r>
            <a:r>
              <a:rPr kumimoji="1" lang="en-US" altLang="ja-JP" dirty="0"/>
              <a:t>Guarantee</a:t>
            </a:r>
            <a:r>
              <a:rPr kumimoji="1" lang="ja-JP" altLang="en-US" dirty="0"/>
              <a:t>　が戻ってきたら、</a:t>
            </a:r>
            <a:endParaRPr kumimoji="1" lang="en-US" altLang="ja-JP" dirty="0"/>
          </a:p>
          <a:p>
            <a:endParaRPr kumimoji="1" lang="en-US" altLang="ja-JP" dirty="0"/>
          </a:p>
          <a:p>
            <a:r>
              <a:rPr lang="ja-JP" altLang="en-US" dirty="0"/>
              <a:t>正式にプログラムに参加できる</a:t>
            </a:r>
            <a:endParaRPr kumimoji="1" lang="ja-JP" altLang="en-US" dirty="0"/>
          </a:p>
        </p:txBody>
      </p:sp>
    </p:spTree>
    <p:extLst>
      <p:ext uri="{BB962C8B-B14F-4D97-AF65-F5344CB8AC3E}">
        <p14:creationId xmlns:p14="http://schemas.microsoft.com/office/powerpoint/2010/main" val="17014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par>
                          <p:cTn id="27" fill="hold">
                            <p:stCondLst>
                              <p:cond delay="500"/>
                            </p:stCondLst>
                            <p:childTnLst>
                              <p:par>
                                <p:cTn id="28" presetID="2" presetClass="entr" presetSubtype="2"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1+#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p:bldP spid="8" grpId="0" animBg="1"/>
      <p:bldP spid="9" grpId="0" animBg="1"/>
      <p:bldP spid="7" grpId="0" animBg="1"/>
      <p:bldP spid="11" grpId="0" animBg="1"/>
      <p:bldP spid="12" grpId="0" animBg="1"/>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0" y="-166"/>
            <a:ext cx="5122112" cy="7245424"/>
          </a:xfrm>
          <a:prstGeom prst="rect">
            <a:avLst/>
          </a:prstGeom>
        </p:spPr>
      </p:pic>
      <p:sp>
        <p:nvSpPr>
          <p:cNvPr id="4" name="Text Box 5"/>
          <p:cNvSpPr txBox="1">
            <a:spLocks noChangeArrowheads="1"/>
          </p:cNvSpPr>
          <p:nvPr/>
        </p:nvSpPr>
        <p:spPr bwMode="auto">
          <a:xfrm>
            <a:off x="5292080" y="1340768"/>
            <a:ext cx="3025775" cy="27701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応募者本人への質問に応える</a:t>
            </a:r>
            <a:endParaRPr lang="en-US" altLang="ja-JP" sz="12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自分で考え、英訳　すること</a:t>
            </a:r>
          </a:p>
          <a:p>
            <a:pPr eaLnBrk="1" hangingPunct="1">
              <a:spcBef>
                <a:spcPct val="50000"/>
              </a:spcBef>
              <a:buFontTx/>
              <a:buNone/>
            </a:pPr>
            <a:endParaRPr lang="ja-JP" altLang="en-US" sz="12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各項目に対し応えること</a:t>
            </a:r>
          </a:p>
          <a:p>
            <a:pPr eaLnBrk="1" hangingPunct="1">
              <a:spcBef>
                <a:spcPct val="50000"/>
              </a:spcBef>
              <a:buFontTx/>
              <a:buNone/>
            </a:pPr>
            <a:r>
              <a:rPr lang="en-US" altLang="ja-JP" sz="1200" b="1" u="sng" dirty="0">
                <a:solidFill>
                  <a:srgbClr val="FF0000"/>
                </a:solidFill>
                <a:latin typeface="AR P丸ゴシック体E" panose="020F0900000000000000" pitchFamily="50" charset="-128"/>
                <a:ea typeface="AR P丸ゴシック体E" panose="020F0900000000000000" pitchFamily="50" charset="-128"/>
              </a:rPr>
              <a:t>A4</a:t>
            </a:r>
            <a:r>
              <a:rPr lang="ja-JP" altLang="en-US" sz="1200" b="1" u="sng" dirty="0">
                <a:solidFill>
                  <a:srgbClr val="FF0000"/>
                </a:solidFill>
                <a:latin typeface="AR P丸ゴシック体E" panose="020F0900000000000000" pitchFamily="50" charset="-128"/>
                <a:ea typeface="AR P丸ゴシック体E" panose="020F0900000000000000" pitchFamily="50" charset="-128"/>
              </a:rPr>
              <a:t>に　</a:t>
            </a:r>
            <a:r>
              <a:rPr lang="en-US" altLang="ja-JP" sz="1200" b="1" u="sng" dirty="0">
                <a:solidFill>
                  <a:srgbClr val="FF0000"/>
                </a:solidFill>
                <a:latin typeface="AR P丸ゴシック体E" panose="020F0900000000000000" pitchFamily="50" charset="-128"/>
                <a:ea typeface="AR P丸ゴシック体E" panose="020F0900000000000000" pitchFamily="50" charset="-128"/>
              </a:rPr>
              <a:t>2</a:t>
            </a:r>
            <a:r>
              <a:rPr lang="ja-JP" altLang="en-US" sz="1200" b="1" u="sng" dirty="0">
                <a:solidFill>
                  <a:srgbClr val="FF0000"/>
                </a:solidFill>
                <a:latin typeface="AR P丸ゴシック体E" panose="020F0900000000000000" pitchFamily="50" charset="-128"/>
                <a:ea typeface="AR P丸ゴシック体E" panose="020F0900000000000000" pitchFamily="50" charset="-128"/>
              </a:rPr>
              <a:t>－</a:t>
            </a:r>
            <a:r>
              <a:rPr lang="en-US" altLang="ja-JP" sz="1200" b="1" u="sng" dirty="0">
                <a:solidFill>
                  <a:srgbClr val="FF0000"/>
                </a:solidFill>
                <a:latin typeface="AR P丸ゴシック体E" panose="020F0900000000000000" pitchFamily="50" charset="-128"/>
                <a:ea typeface="AR P丸ゴシック体E" panose="020F0900000000000000" pitchFamily="50" charset="-128"/>
              </a:rPr>
              <a:t>3</a:t>
            </a:r>
            <a:r>
              <a:rPr lang="ja-JP" altLang="en-US" sz="1200" b="1" u="sng" dirty="0">
                <a:solidFill>
                  <a:srgbClr val="FF0000"/>
                </a:solidFill>
                <a:latin typeface="AR P丸ゴシック体E" panose="020F0900000000000000" pitchFamily="50" charset="-128"/>
                <a:ea typeface="AR P丸ゴシック体E" panose="020F0900000000000000" pitchFamily="50" charset="-128"/>
              </a:rPr>
              <a:t>枚</a:t>
            </a:r>
            <a:r>
              <a:rPr lang="ja-JP" altLang="en-US" sz="1200" b="1" dirty="0">
                <a:solidFill>
                  <a:srgbClr val="FF0000"/>
                </a:solidFill>
                <a:latin typeface="AR P丸ゴシック体E" panose="020F0900000000000000" pitchFamily="50" charset="-128"/>
                <a:ea typeface="AR P丸ゴシック体E" panose="020F0900000000000000" pitchFamily="50" charset="-128"/>
              </a:rPr>
              <a:t>で</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a:t>
            </a:r>
            <a:r>
              <a:rPr lang="en-US" altLang="ja-JP" sz="1200" b="1" dirty="0">
                <a:solidFill>
                  <a:srgbClr val="3366FF"/>
                </a:solidFill>
                <a:latin typeface="AR P丸ゴシック体E" panose="020F0900000000000000" pitchFamily="50" charset="-128"/>
                <a:ea typeface="AR P丸ゴシック体E" panose="020F0900000000000000" pitchFamily="50" charset="-128"/>
              </a:rPr>
              <a:t>10</a:t>
            </a:r>
            <a:r>
              <a:rPr lang="ja-JP" altLang="en-US" sz="1200" b="1" dirty="0">
                <a:solidFill>
                  <a:srgbClr val="3366FF"/>
                </a:solidFill>
                <a:latin typeface="AR P丸ゴシック体E" panose="020F0900000000000000" pitchFamily="50" charset="-128"/>
                <a:ea typeface="AR P丸ゴシック体E" panose="020F0900000000000000" pitchFamily="50" charset="-128"/>
              </a:rPr>
              <a:t>－１１ポ）のタイプを使用すること</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１枚～</a:t>
            </a:r>
            <a:r>
              <a:rPr lang="en-US" altLang="ja-JP" sz="1200" b="1" dirty="0">
                <a:solidFill>
                  <a:srgbClr val="3366FF"/>
                </a:solidFill>
                <a:latin typeface="AR P丸ゴシック体E" panose="020F0900000000000000" pitchFamily="50" charset="-128"/>
                <a:ea typeface="AR P丸ゴシック体E" panose="020F0900000000000000" pitchFamily="50" charset="-128"/>
              </a:rPr>
              <a:t>1.5</a:t>
            </a:r>
            <a:r>
              <a:rPr lang="ja-JP" altLang="en-US" sz="1200" b="1" dirty="0">
                <a:solidFill>
                  <a:srgbClr val="3366FF"/>
                </a:solidFill>
                <a:latin typeface="AR P丸ゴシック体E" panose="020F0900000000000000" pitchFamily="50" charset="-128"/>
                <a:ea typeface="AR P丸ゴシック体E" panose="020F0900000000000000" pitchFamily="50" charset="-128"/>
              </a:rPr>
              <a:t>枚では短い。</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苦手なこと、物、動物等ははっきり明示する</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手書きは基本的に　</a:t>
            </a:r>
            <a:r>
              <a:rPr lang="ja-JP" altLang="en-US" sz="1200" b="1" dirty="0">
                <a:solidFill>
                  <a:srgbClr val="FF0000"/>
                </a:solidFill>
                <a:latin typeface="AR P丸ゴシック体E" panose="020F0900000000000000" pitchFamily="50" charset="-128"/>
                <a:ea typeface="AR P丸ゴシック体E" panose="020F0900000000000000" pitchFamily="50" charset="-128"/>
              </a:rPr>
              <a:t>だめ</a:t>
            </a:r>
            <a:r>
              <a:rPr lang="ja-JP" altLang="en-US" sz="1200" b="1" dirty="0">
                <a:solidFill>
                  <a:srgbClr val="3366FF"/>
                </a:solidFill>
                <a:latin typeface="AR P丸ゴシック体E" panose="020F0900000000000000" pitchFamily="50" charset="-128"/>
                <a:ea typeface="AR P丸ゴシック体E" panose="020F0900000000000000" pitchFamily="50" charset="-128"/>
              </a:rPr>
              <a:t>　とします</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a:t>
            </a:r>
          </a:p>
        </p:txBody>
      </p:sp>
      <p:sp>
        <p:nvSpPr>
          <p:cNvPr id="5" name="Text Box 6"/>
          <p:cNvSpPr txBox="1">
            <a:spLocks noChangeArrowheads="1"/>
          </p:cNvSpPr>
          <p:nvPr/>
        </p:nvSpPr>
        <p:spPr bwMode="auto">
          <a:xfrm>
            <a:off x="5307672" y="4292599"/>
            <a:ext cx="3025775" cy="156527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保護者への質問に応える</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　</a:t>
            </a:r>
            <a:r>
              <a:rPr lang="ja-JP" altLang="en-US" sz="1000" b="1" dirty="0">
                <a:solidFill>
                  <a:srgbClr val="3366FF"/>
                </a:solidFill>
                <a:latin typeface="AR P丸ゴシック体E" panose="020F0900000000000000" pitchFamily="50" charset="-128"/>
                <a:ea typeface="AR P丸ゴシック体E" panose="020F0900000000000000" pitchFamily="50" charset="-128"/>
              </a:rPr>
              <a:t>　（保護者自身で作成してください）</a:t>
            </a:r>
          </a:p>
          <a:p>
            <a:pPr eaLnBrk="1" hangingPunct="1">
              <a:spcBef>
                <a:spcPct val="50000"/>
              </a:spcBef>
              <a:buFontTx/>
              <a:buNone/>
            </a:pPr>
            <a:r>
              <a:rPr lang="ja-JP" altLang="en-US" sz="1000" b="1" dirty="0">
                <a:solidFill>
                  <a:srgbClr val="3366FF"/>
                </a:solidFill>
                <a:latin typeface="AR P丸ゴシック体E" panose="020F0900000000000000" pitchFamily="50" charset="-128"/>
                <a:ea typeface="AR P丸ゴシック体E" panose="020F0900000000000000" pitchFamily="50" charset="-128"/>
              </a:rPr>
              <a:t>　　（相手のクラブ、ホストファミリー向けです）</a:t>
            </a:r>
          </a:p>
          <a:p>
            <a:pPr eaLnBrk="1" hangingPunct="1">
              <a:spcBef>
                <a:spcPct val="50000"/>
              </a:spcBef>
              <a:buFontTx/>
              <a:buNone/>
            </a:pPr>
            <a:endParaRPr lang="ja-JP" altLang="en-US" sz="10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留意点は上記と同様です</a:t>
            </a:r>
          </a:p>
          <a:p>
            <a:pPr eaLnBrk="1" hangingPunct="1">
              <a:spcBef>
                <a:spcPct val="50000"/>
              </a:spcBef>
              <a:buFontTx/>
              <a:buNone/>
            </a:pPr>
            <a:r>
              <a:rPr lang="ja-JP" altLang="en-US" sz="1200" b="1" dirty="0">
                <a:solidFill>
                  <a:srgbClr val="3366FF"/>
                </a:solidFill>
                <a:latin typeface="AR P丸ゴシック体E" panose="020F0900000000000000" pitchFamily="50" charset="-128"/>
                <a:ea typeface="AR P丸ゴシック体E" panose="020F0900000000000000" pitchFamily="50" charset="-128"/>
              </a:rPr>
              <a:t>最長で　</a:t>
            </a:r>
            <a:r>
              <a:rPr lang="en-US" altLang="ja-JP" sz="1200" b="1" dirty="0">
                <a:solidFill>
                  <a:srgbClr val="FF0000"/>
                </a:solidFill>
                <a:latin typeface="AR P丸ゴシック体E" panose="020F0900000000000000" pitchFamily="50" charset="-128"/>
                <a:ea typeface="AR P丸ゴシック体E" panose="020F0900000000000000" pitchFamily="50" charset="-128"/>
              </a:rPr>
              <a:t>A4</a:t>
            </a:r>
            <a:r>
              <a:rPr lang="ja-JP" altLang="en-US" sz="1200" b="1" dirty="0">
                <a:solidFill>
                  <a:srgbClr val="FF0000"/>
                </a:solidFill>
                <a:latin typeface="AR P丸ゴシック体E" panose="020F0900000000000000" pitchFamily="50" charset="-128"/>
                <a:ea typeface="AR P丸ゴシック体E" panose="020F0900000000000000" pitchFamily="50" charset="-128"/>
              </a:rPr>
              <a:t>　２ページまで　</a:t>
            </a:r>
            <a:r>
              <a:rPr lang="ja-JP" altLang="en-US" sz="1200" b="1" dirty="0">
                <a:solidFill>
                  <a:srgbClr val="0000FF"/>
                </a:solidFill>
                <a:latin typeface="AR P丸ゴシック体E" panose="020F0900000000000000" pitchFamily="50" charset="-128"/>
                <a:ea typeface="AR P丸ゴシック体E" panose="020F0900000000000000" pitchFamily="50" charset="-128"/>
              </a:rPr>
              <a:t>とする</a:t>
            </a:r>
          </a:p>
        </p:txBody>
      </p:sp>
      <p:sp>
        <p:nvSpPr>
          <p:cNvPr id="6" name="テキスト ボックス 5"/>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　家族間の交換の時に、　この書式を使う</a:t>
            </a:r>
          </a:p>
        </p:txBody>
      </p:sp>
      <p:sp>
        <p:nvSpPr>
          <p:cNvPr id="2" name="テキスト ボックス 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a:solidFill>
                  <a:schemeClr val="bg1"/>
                </a:solidFill>
                <a:latin typeface="AR P丸ゴシック体E" panose="020F0900000000000000" pitchFamily="50" charset="-128"/>
                <a:ea typeface="AR P丸ゴシック体E" panose="020F0900000000000000" pitchFamily="50" charset="-128"/>
              </a:rPr>
              <a:t>　Ｆａｍｉｌｙ　の交換時のみ</a:t>
            </a:r>
          </a:p>
        </p:txBody>
      </p:sp>
      <p:sp>
        <p:nvSpPr>
          <p:cNvPr id="8" name="正方形/長方形 7"/>
          <p:cNvSpPr/>
          <p:nvPr/>
        </p:nvSpPr>
        <p:spPr>
          <a:xfrm>
            <a:off x="918357" y="1606609"/>
            <a:ext cx="7415812" cy="4216539"/>
          </a:xfrm>
          <a:prstGeom prst="rect">
            <a:avLst/>
          </a:prstGeom>
          <a:noFill/>
        </p:spPr>
        <p:txBody>
          <a:bodyPr wrap="none">
            <a:spAutoFit/>
          </a:bodyPr>
          <a:lstStyle/>
          <a:p>
            <a:pPr algn="ctr">
              <a:defRPr/>
            </a:pPr>
            <a:r>
              <a:rPr lang="ja-JP" altLang="en-US" sz="4800" b="1" dirty="0">
                <a:ln w="12700">
                  <a:solidFill>
                    <a:srgbClr val="FF0000"/>
                  </a:solidFill>
                  <a:prstDash val="solid"/>
                </a:ln>
                <a:solidFill>
                  <a:srgbClr val="FFC000"/>
                </a:solidFill>
              </a:rPr>
              <a:t>白紙の学生用・保護者用</a:t>
            </a:r>
            <a:endParaRPr lang="en-US" altLang="ja-JP" sz="4800" b="1" dirty="0">
              <a:ln w="12700">
                <a:solidFill>
                  <a:srgbClr val="FF0000"/>
                </a:solidFill>
                <a:prstDash val="solid"/>
              </a:ln>
              <a:solidFill>
                <a:srgbClr val="FFC000"/>
              </a:solidFill>
            </a:endParaRPr>
          </a:p>
          <a:p>
            <a:pPr algn="ctr">
              <a:defRPr/>
            </a:pPr>
            <a:r>
              <a:rPr lang="ja-JP" altLang="en-US" sz="4800" b="1" dirty="0">
                <a:ln w="12700">
                  <a:solidFill>
                    <a:srgbClr val="FF0000"/>
                  </a:solidFill>
                  <a:prstDash val="solid"/>
                </a:ln>
                <a:solidFill>
                  <a:srgbClr val="FFC000"/>
                </a:solidFill>
              </a:rPr>
              <a:t>の記入用紙は、共に</a:t>
            </a:r>
            <a:endParaRPr lang="en-US" altLang="ja-JP" sz="4800" b="1" dirty="0">
              <a:ln w="12700">
                <a:solidFill>
                  <a:srgbClr val="FF0000"/>
                </a:solidFill>
                <a:prstDash val="solid"/>
              </a:ln>
              <a:solidFill>
                <a:srgbClr val="FFC000"/>
              </a:solidFill>
            </a:endParaRPr>
          </a:p>
          <a:p>
            <a:pPr algn="ctr">
              <a:defRPr/>
            </a:pPr>
            <a:r>
              <a:rPr lang="ja-JP" altLang="en-US" sz="4800" b="1" dirty="0">
                <a:ln w="12700">
                  <a:solidFill>
                    <a:srgbClr val="FF0000"/>
                  </a:solidFill>
                  <a:prstDash val="solid"/>
                </a:ln>
                <a:solidFill>
                  <a:srgbClr val="FFC000"/>
                </a:solidFill>
              </a:rPr>
              <a:t>次々ページ後にあります</a:t>
            </a:r>
            <a:endParaRPr lang="en-US" altLang="ja-JP" sz="4800" b="1" dirty="0">
              <a:ln w="12700">
                <a:solidFill>
                  <a:srgbClr val="FF0000"/>
                </a:solidFill>
                <a:prstDash val="solid"/>
              </a:ln>
              <a:solidFill>
                <a:srgbClr val="FFC000"/>
              </a:solidFill>
            </a:endParaRPr>
          </a:p>
          <a:p>
            <a:pPr algn="ctr">
              <a:defRPr/>
            </a:pPr>
            <a:endParaRPr lang="en-US" altLang="ja-JP" sz="2800" b="1" dirty="0">
              <a:ln w="12700">
                <a:solidFill>
                  <a:srgbClr val="FF0000"/>
                </a:solidFill>
                <a:prstDash val="solid"/>
              </a:ln>
              <a:solidFill>
                <a:srgbClr val="FFC000"/>
              </a:solidFill>
            </a:endParaRPr>
          </a:p>
          <a:p>
            <a:pPr algn="ctr">
              <a:defRPr/>
            </a:pPr>
            <a:r>
              <a:rPr lang="ja-JP" altLang="en-US" sz="4800" b="1" dirty="0">
                <a:ln w="12700">
                  <a:solidFill>
                    <a:srgbClr val="FF0000"/>
                  </a:solidFill>
                  <a:prstDash val="solid"/>
                </a:ln>
                <a:solidFill>
                  <a:srgbClr val="00B0F0"/>
                </a:solidFill>
              </a:rPr>
              <a:t>保護者用には最終ページに</a:t>
            </a:r>
            <a:endParaRPr lang="en-US" altLang="ja-JP" sz="4800" b="1" dirty="0">
              <a:ln w="12700">
                <a:solidFill>
                  <a:srgbClr val="FF0000"/>
                </a:solidFill>
                <a:prstDash val="solid"/>
              </a:ln>
              <a:solidFill>
                <a:srgbClr val="00B0F0"/>
              </a:solidFill>
            </a:endParaRPr>
          </a:p>
          <a:p>
            <a:pPr algn="ctr">
              <a:defRPr/>
            </a:pPr>
            <a:r>
              <a:rPr lang="ja-JP" altLang="en-US" sz="4800" b="1" dirty="0">
                <a:ln w="12700">
                  <a:solidFill>
                    <a:srgbClr val="FF0000"/>
                  </a:solidFill>
                  <a:prstDash val="solid"/>
                </a:ln>
                <a:solidFill>
                  <a:srgbClr val="00B0F0"/>
                </a:solidFill>
              </a:rPr>
              <a:t>サンプルあり</a:t>
            </a:r>
          </a:p>
        </p:txBody>
      </p:sp>
    </p:spTree>
    <p:extLst>
      <p:ext uri="{BB962C8B-B14F-4D97-AF65-F5344CB8AC3E}">
        <p14:creationId xmlns:p14="http://schemas.microsoft.com/office/powerpoint/2010/main" val="8614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590990498"/>
              </p:ext>
            </p:extLst>
          </p:nvPr>
        </p:nvGraphicFramePr>
        <p:xfrm>
          <a:off x="0" y="0"/>
          <a:ext cx="5298877" cy="6858000"/>
        </p:xfrm>
        <a:graphic>
          <a:graphicData uri="http://schemas.openxmlformats.org/presentationml/2006/ole">
            <mc:AlternateContent xmlns:mc="http://schemas.openxmlformats.org/markup-compatibility/2006">
              <mc:Choice xmlns:v="urn:schemas-microsoft-com:vml" Requires="v">
                <p:oleObj spid="_x0000_s9271"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0" y="0"/>
                        <a:ext cx="5298877" cy="6858000"/>
                      </a:xfrm>
                      <a:prstGeom prst="rect">
                        <a:avLst/>
                      </a:prstGeom>
                    </p:spPr>
                  </p:pic>
                </p:oleObj>
              </mc:Fallback>
            </mc:AlternateContent>
          </a:graphicData>
        </a:graphic>
      </p:graphicFrame>
      <p:sp>
        <p:nvSpPr>
          <p:cNvPr id="4" name="Text Box 4"/>
          <p:cNvSpPr txBox="1">
            <a:spLocks noChangeArrowheads="1"/>
          </p:cNvSpPr>
          <p:nvPr/>
        </p:nvSpPr>
        <p:spPr bwMode="auto">
          <a:xfrm>
            <a:off x="5292080" y="1557338"/>
            <a:ext cx="3600400" cy="3439403"/>
          </a:xfrm>
          <a:prstGeom prst="rect">
            <a:avLst/>
          </a:prstGeom>
          <a:noFill/>
          <a:ln w="9525">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写真（カラープリントする）</a:t>
            </a: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必要なら　短いコメントを</a:t>
            </a: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両面テープまたは糊付けで貼付</a:t>
            </a: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endParaRPr lang="ja-JP" altLang="en-US" sz="1800" b="1" dirty="0">
              <a:solidFill>
                <a:srgbClr val="3366FF"/>
              </a:solidFill>
              <a:latin typeface="AR P丸ゴシック体E" panose="020F0900000000000000" pitchFamily="50" charset="-128"/>
              <a:ea typeface="AR P丸ゴシック体E" panose="020F0900000000000000" pitchFamily="50" charset="-128"/>
            </a:endParaRP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この写真であなたを判断します。</a:t>
            </a:r>
          </a:p>
          <a:p>
            <a:pPr eaLnBrk="1" hangingPunct="1">
              <a:lnSpc>
                <a:spcPct val="75000"/>
              </a:lnSpc>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見栄えのいい写真を使用する</a:t>
            </a:r>
          </a:p>
          <a:p>
            <a:pPr eaLnBrk="1" hangingPunct="1">
              <a:spcBef>
                <a:spcPct val="50000"/>
              </a:spcBef>
              <a:buFontTx/>
              <a:buNone/>
            </a:pPr>
            <a:endParaRPr lang="en-US" altLang="ja-JP" sz="1600" b="1" dirty="0">
              <a:solidFill>
                <a:srgbClr val="3366FF"/>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0" y="-166"/>
            <a:ext cx="9144000" cy="369332"/>
          </a:xfrm>
          <a:prstGeom prst="rect">
            <a:avLst/>
          </a:prstGeom>
          <a:solidFill>
            <a:srgbClr val="00B0F0"/>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家族間の交換の時に、　この書式を使う</a:t>
            </a:r>
          </a:p>
        </p:txBody>
      </p:sp>
      <p:sp>
        <p:nvSpPr>
          <p:cNvPr id="6" name="テキスト ボックス 5"/>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a:solidFill>
                  <a:schemeClr val="bg1"/>
                </a:solidFill>
                <a:latin typeface="AR P丸ゴシック体E" panose="020F0900000000000000" pitchFamily="50" charset="-128"/>
                <a:ea typeface="AR P丸ゴシック体E" panose="020F0900000000000000" pitchFamily="50" charset="-128"/>
              </a:rPr>
              <a:t>　Ｆａｍｉｌｙ　の交換時のみ</a:t>
            </a:r>
          </a:p>
        </p:txBody>
      </p:sp>
    </p:spTree>
    <p:extLst>
      <p:ext uri="{BB962C8B-B14F-4D97-AF65-F5344CB8AC3E}">
        <p14:creationId xmlns:p14="http://schemas.microsoft.com/office/powerpoint/2010/main" val="7292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722816031"/>
              </p:ext>
            </p:extLst>
          </p:nvPr>
        </p:nvGraphicFramePr>
        <p:xfrm>
          <a:off x="0" y="-13498"/>
          <a:ext cx="4855680" cy="6871498"/>
        </p:xfrm>
        <a:graphic>
          <a:graphicData uri="http://schemas.openxmlformats.org/presentationml/2006/ole">
            <mc:AlternateContent xmlns:mc="http://schemas.openxmlformats.org/markup-compatibility/2006">
              <mc:Choice xmlns:v="urn:schemas-microsoft-com:vml" Requires="v">
                <p:oleObj spid="_x0000_s13324"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0" y="-13498"/>
                        <a:ext cx="4855680" cy="6871498"/>
                      </a:xfrm>
                      <a:prstGeom prst="rect">
                        <a:avLst/>
                      </a:prstGeom>
                      <a:ln>
                        <a:solidFill>
                          <a:schemeClr val="bg1">
                            <a:lumMod val="75000"/>
                          </a:schemeClr>
                        </a:solidFill>
                      </a:ln>
                    </p:spPr>
                  </p:pic>
                </p:oleObj>
              </mc:Fallback>
            </mc:AlternateContent>
          </a:graphicData>
        </a:graphic>
      </p:graphicFrame>
      <p:sp>
        <p:nvSpPr>
          <p:cNvPr id="6" name="テキスト ボックス 5"/>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　家族間の交換の時に、　この書式を使う</a:t>
            </a:r>
          </a:p>
        </p:txBody>
      </p:sp>
      <p:sp>
        <p:nvSpPr>
          <p:cNvPr id="2" name="テキスト ボックス 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a:solidFill>
                  <a:schemeClr val="bg1"/>
                </a:solidFill>
                <a:latin typeface="AR P丸ゴシック体E" panose="020F0900000000000000" pitchFamily="50" charset="-128"/>
                <a:ea typeface="AR P丸ゴシック体E" panose="020F0900000000000000" pitchFamily="50" charset="-128"/>
              </a:rPr>
              <a:t>　Ｆａｍｉｌｙ　の交換時のみ</a:t>
            </a:r>
          </a:p>
        </p:txBody>
      </p:sp>
      <p:sp>
        <p:nvSpPr>
          <p:cNvPr id="9" name="テキスト ボックス 3"/>
          <p:cNvSpPr txBox="1">
            <a:spLocks noChangeArrowheads="1"/>
          </p:cNvSpPr>
          <p:nvPr/>
        </p:nvSpPr>
        <p:spPr bwMode="auto">
          <a:xfrm>
            <a:off x="6060243" y="1868088"/>
            <a:ext cx="16843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AR P丸ゴシック体E" panose="020F0900000000000000" pitchFamily="50" charset="-128"/>
                <a:ea typeface="AR P丸ゴシック体E" panose="020F0900000000000000" pitchFamily="50" charset="-128"/>
              </a:rPr>
              <a:t>Student’s Letter</a:t>
            </a: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1.</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2.</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3.</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13.</a:t>
            </a:r>
            <a:r>
              <a:rPr lang="ja-JP" altLang="en-US" sz="1400" dirty="0">
                <a:latin typeface="AR P丸ゴシック体E" panose="020F0900000000000000" pitchFamily="50" charset="-128"/>
                <a:ea typeface="AR P丸ゴシック体E" panose="020F0900000000000000" pitchFamily="50" charset="-128"/>
              </a:rPr>
              <a:t>・・・・・・・・・・　</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7033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p:cNvGraphicFramePr>
            <a:graphicFrameLocks noChangeAspect="1"/>
          </p:cNvGraphicFramePr>
          <p:nvPr>
            <p:extLst>
              <p:ext uri="{D42A27DB-BD31-4B8C-83A1-F6EECF244321}">
                <p14:modId xmlns:p14="http://schemas.microsoft.com/office/powerpoint/2010/main" val="233094187"/>
              </p:ext>
            </p:extLst>
          </p:nvPr>
        </p:nvGraphicFramePr>
        <p:xfrm>
          <a:off x="-9517" y="-14034"/>
          <a:ext cx="4856059" cy="6872033"/>
        </p:xfrm>
        <a:graphic>
          <a:graphicData uri="http://schemas.openxmlformats.org/presentationml/2006/ole">
            <mc:AlternateContent xmlns:mc="http://schemas.openxmlformats.org/markup-compatibility/2006">
              <mc:Choice xmlns:v="urn:schemas-microsoft-com:vml" Requires="v">
                <p:oleObj spid="_x0000_s14348"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9517" y="-14034"/>
                        <a:ext cx="4856059" cy="6872033"/>
                      </a:xfrm>
                      <a:prstGeom prst="rect">
                        <a:avLst/>
                      </a:prstGeom>
                      <a:ln>
                        <a:solidFill>
                          <a:schemeClr val="bg1">
                            <a:lumMod val="75000"/>
                          </a:schemeClr>
                        </a:solidFill>
                      </a:ln>
                    </p:spPr>
                  </p:pic>
                </p:oleObj>
              </mc:Fallback>
            </mc:AlternateContent>
          </a:graphicData>
        </a:graphic>
      </p:graphicFrame>
      <p:sp>
        <p:nvSpPr>
          <p:cNvPr id="6" name="テキスト ボックス 5"/>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　家族間の交換の時に、　この書式を使う　　自己紹介文（本人）</a:t>
            </a:r>
          </a:p>
        </p:txBody>
      </p:sp>
      <p:sp>
        <p:nvSpPr>
          <p:cNvPr id="2" name="テキスト ボックス 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a:solidFill>
                  <a:schemeClr val="bg1"/>
                </a:solidFill>
                <a:latin typeface="AR P丸ゴシック体E" panose="020F0900000000000000" pitchFamily="50" charset="-128"/>
                <a:ea typeface="AR P丸ゴシック体E" panose="020F0900000000000000" pitchFamily="50" charset="-128"/>
              </a:rPr>
              <a:t>　Ｆａｍｉｌｙ　の交換時のみ</a:t>
            </a:r>
          </a:p>
        </p:txBody>
      </p:sp>
      <p:sp>
        <p:nvSpPr>
          <p:cNvPr id="10" name="テキスト ボックス 3"/>
          <p:cNvSpPr txBox="1">
            <a:spLocks noChangeArrowheads="1"/>
          </p:cNvSpPr>
          <p:nvPr/>
        </p:nvSpPr>
        <p:spPr bwMode="auto">
          <a:xfrm>
            <a:off x="6044368" y="1916832"/>
            <a:ext cx="171608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400" dirty="0">
                <a:solidFill>
                  <a:srgbClr val="FF0000"/>
                </a:solidFill>
                <a:latin typeface="AR P丸ゴシック体E" panose="020F0900000000000000" pitchFamily="50" charset="-128"/>
                <a:ea typeface="AR P丸ゴシック体E" panose="020F0900000000000000" pitchFamily="50" charset="-128"/>
              </a:rPr>
              <a:t>Parent’s Letter</a:t>
            </a: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1.</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2.</a:t>
            </a:r>
            <a:r>
              <a:rPr lang="ja-JP" altLang="en-US" sz="1400" dirty="0">
                <a:latin typeface="AR P丸ゴシック体E" panose="020F0900000000000000" pitchFamily="50" charset="-128"/>
                <a:ea typeface="AR P丸ゴシック体E" panose="020F0900000000000000" pitchFamily="50" charset="-128"/>
              </a:rPr>
              <a:t>・・・・・・・・・・</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400" dirty="0">
                <a:latin typeface="AR P丸ゴシック体E" panose="020F0900000000000000" pitchFamily="50" charset="-128"/>
                <a:ea typeface="AR P丸ゴシック体E" panose="020F0900000000000000" pitchFamily="50" charset="-128"/>
              </a:rPr>
              <a:t>　</a:t>
            </a:r>
            <a:r>
              <a:rPr lang="en-US" altLang="ja-JP" sz="1400" dirty="0">
                <a:latin typeface="AR P丸ゴシック体E" panose="020F0900000000000000" pitchFamily="50" charset="-128"/>
                <a:ea typeface="AR P丸ゴシック体E" panose="020F0900000000000000" pitchFamily="50" charset="-128"/>
              </a:rPr>
              <a:t>7.</a:t>
            </a:r>
            <a:r>
              <a:rPr lang="ja-JP" altLang="en-US" sz="1400" dirty="0">
                <a:latin typeface="AR P丸ゴシック体E" panose="020F0900000000000000" pitchFamily="50" charset="-128"/>
                <a:ea typeface="AR P丸ゴシック体E" panose="020F0900000000000000" pitchFamily="50" charset="-128"/>
              </a:rPr>
              <a:t>・・・・・・・・・・　</a:t>
            </a: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5881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235617059"/>
              </p:ext>
            </p:extLst>
          </p:nvPr>
        </p:nvGraphicFramePr>
        <p:xfrm>
          <a:off x="-8506" y="15582"/>
          <a:ext cx="4835131" cy="6842417"/>
        </p:xfrm>
        <a:graphic>
          <a:graphicData uri="http://schemas.openxmlformats.org/presentationml/2006/ole">
            <mc:AlternateContent xmlns:mc="http://schemas.openxmlformats.org/markup-compatibility/2006">
              <mc:Choice xmlns:v="urn:schemas-microsoft-com:vml" Requires="v">
                <p:oleObj spid="_x0000_s10295"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8506" y="15582"/>
                        <a:ext cx="4835131" cy="6842417"/>
                      </a:xfrm>
                      <a:prstGeom prst="rect">
                        <a:avLst/>
                      </a:prstGeom>
                    </p:spPr>
                  </p:pic>
                </p:oleObj>
              </mc:Fallback>
            </mc:AlternateContent>
          </a:graphicData>
        </a:graphic>
      </p:graphicFrame>
      <p:sp>
        <p:nvSpPr>
          <p:cNvPr id="2" name="テキスト ボックス 1"/>
          <p:cNvSpPr txBox="1"/>
          <p:nvPr/>
        </p:nvSpPr>
        <p:spPr>
          <a:xfrm>
            <a:off x="5048104" y="2639207"/>
            <a:ext cx="3844375" cy="1877437"/>
          </a:xfrm>
          <a:prstGeom prst="rect">
            <a:avLst/>
          </a:prstGeom>
          <a:solidFill>
            <a:srgbClr val="79DCFF"/>
          </a:solidFill>
        </p:spPr>
        <p:txBody>
          <a:bodyPr wrap="square" rtlCol="0">
            <a:spAutoFit/>
          </a:bodyPr>
          <a:lstStyle/>
          <a:p>
            <a:r>
              <a:rPr kumimoji="1" lang="en-US" altLang="ja-JP" sz="2800" u="sng" dirty="0">
                <a:solidFill>
                  <a:srgbClr val="FF0000"/>
                </a:solidFill>
                <a:latin typeface="AR P丸ゴシック体E" panose="020F0900000000000000" pitchFamily="50" charset="-128"/>
                <a:ea typeface="AR P丸ゴシック体E" panose="020F0900000000000000" pitchFamily="50" charset="-128"/>
              </a:rPr>
              <a:t>Youth Camp</a:t>
            </a:r>
            <a:r>
              <a:rPr kumimoji="1" lang="ja-JP" altLang="en-US" sz="2000" dirty="0">
                <a:latin typeface="AR P丸ゴシック体E" panose="020F0900000000000000" pitchFamily="50" charset="-128"/>
                <a:ea typeface="AR P丸ゴシック体E" panose="020F0900000000000000" pitchFamily="50" charset="-128"/>
              </a:rPr>
              <a:t>　または</a:t>
            </a:r>
            <a:endParaRPr kumimoji="1" lang="en-US" altLang="ja-JP" sz="2000" dirty="0">
              <a:latin typeface="AR P丸ゴシック体E" panose="020F0900000000000000" pitchFamily="50" charset="-128"/>
              <a:ea typeface="AR P丸ゴシック体E" panose="020F0900000000000000" pitchFamily="50" charset="-128"/>
            </a:endParaRPr>
          </a:p>
          <a:p>
            <a:r>
              <a:rPr lang="ja-JP" altLang="en-US" sz="2000" dirty="0">
                <a:latin typeface="AR P丸ゴシック体E" panose="020F0900000000000000" pitchFamily="50" charset="-128"/>
                <a:ea typeface="AR P丸ゴシック体E" panose="020F0900000000000000" pitchFamily="50" charset="-128"/>
              </a:rPr>
              <a:t>　　　</a:t>
            </a:r>
            <a:r>
              <a:rPr lang="ja-JP" altLang="en-US" sz="2800" u="sng" dirty="0">
                <a:solidFill>
                  <a:srgbClr val="FF0000"/>
                </a:solidFill>
                <a:latin typeface="AR P丸ゴシック体E" panose="020F0900000000000000" pitchFamily="50" charset="-128"/>
                <a:ea typeface="AR P丸ゴシック体E" panose="020F0900000000000000" pitchFamily="50" charset="-128"/>
              </a:rPr>
              <a:t>Ｔｏｕｒ</a:t>
            </a:r>
            <a:r>
              <a:rPr lang="ja-JP" altLang="en-US" sz="2000" dirty="0">
                <a:latin typeface="AR P丸ゴシック体E" panose="020F0900000000000000" pitchFamily="50" charset="-128"/>
                <a:ea typeface="AR P丸ゴシック体E" panose="020F0900000000000000" pitchFamily="50" charset="-128"/>
              </a:rPr>
              <a:t>　　</a:t>
            </a:r>
            <a:r>
              <a:rPr kumimoji="1" lang="ja-JP" altLang="en-US" sz="2000" dirty="0">
                <a:latin typeface="AR P丸ゴシック体E" panose="020F0900000000000000" pitchFamily="50" charset="-128"/>
                <a:ea typeface="AR P丸ゴシック体E" panose="020F0900000000000000" pitchFamily="50" charset="-128"/>
              </a:rPr>
              <a:t>参加の時に</a:t>
            </a:r>
            <a:endParaRPr kumimoji="1" lang="en-US" altLang="ja-JP" sz="2000" dirty="0">
              <a:latin typeface="AR P丸ゴシック体E" panose="020F0900000000000000" pitchFamily="50" charset="-128"/>
              <a:ea typeface="AR P丸ゴシック体E" panose="020F0900000000000000" pitchFamily="50" charset="-128"/>
            </a:endParaRPr>
          </a:p>
          <a:p>
            <a:endParaRPr lang="en-US" altLang="ja-JP" sz="2000" dirty="0">
              <a:latin typeface="AR P丸ゴシック体E" panose="020F0900000000000000" pitchFamily="50" charset="-128"/>
              <a:ea typeface="AR P丸ゴシック体E" panose="020F0900000000000000" pitchFamily="50" charset="-128"/>
            </a:endParaRPr>
          </a:p>
          <a:p>
            <a:r>
              <a:rPr kumimoji="1" lang="ja-JP" altLang="en-US" sz="2000" dirty="0">
                <a:latin typeface="AR P丸ゴシック体E" panose="020F0900000000000000" pitchFamily="50" charset="-128"/>
                <a:ea typeface="AR P丸ゴシック体E" panose="020F0900000000000000" pitchFamily="50" charset="-128"/>
              </a:rPr>
              <a:t>自己紹介文等、</a:t>
            </a:r>
            <a:endParaRPr kumimoji="1" lang="en-US" altLang="ja-JP" sz="2000" dirty="0">
              <a:latin typeface="AR P丸ゴシック体E" panose="020F0900000000000000" pitchFamily="50" charset="-128"/>
              <a:ea typeface="AR P丸ゴシック体E" panose="020F0900000000000000" pitchFamily="50" charset="-128"/>
            </a:endParaRPr>
          </a:p>
          <a:p>
            <a:r>
              <a:rPr lang="ja-JP" altLang="en-US" sz="2000" dirty="0">
                <a:latin typeface="AR P丸ゴシック体E" panose="020F0900000000000000" pitchFamily="50" charset="-128"/>
                <a:ea typeface="AR P丸ゴシック体E" panose="020F0900000000000000" pitchFamily="50" charset="-128"/>
              </a:rPr>
              <a:t>自分の情報を記述する</a:t>
            </a:r>
            <a:endParaRPr kumimoji="1" lang="ja-JP" altLang="en-US" sz="2000" dirty="0">
              <a:latin typeface="AR P丸ゴシック体E" panose="020F0900000000000000" pitchFamily="50" charset="-128"/>
              <a:ea typeface="AR P丸ゴシック体E" panose="020F0900000000000000" pitchFamily="50" charset="-128"/>
            </a:endParaRPr>
          </a:p>
        </p:txBody>
      </p:sp>
      <p:sp>
        <p:nvSpPr>
          <p:cNvPr id="4" name="テキスト ボックス 3"/>
          <p:cNvSpPr txBox="1"/>
          <p:nvPr/>
        </p:nvSpPr>
        <p:spPr>
          <a:xfrm>
            <a:off x="660748" y="1957482"/>
            <a:ext cx="3744416" cy="4256550"/>
          </a:xfrm>
          <a:prstGeom prst="rect">
            <a:avLst/>
          </a:prstGeom>
          <a:noFill/>
        </p:spPr>
        <p:txBody>
          <a:bodyPr wrap="square" rtlCol="0">
            <a:spAutoFit/>
          </a:bodyPr>
          <a:lstStyle/>
          <a:p>
            <a:pPr>
              <a:lnSpc>
                <a:spcPct val="110000"/>
              </a:lnSpc>
            </a:pPr>
            <a:r>
              <a:rPr kumimoji="1" lang="ja-JP" altLang="en-US" sz="1600" b="1" dirty="0">
                <a:solidFill>
                  <a:srgbClr val="0000FF"/>
                </a:solidFill>
                <a:latin typeface="AR P丸ゴシック体E" panose="020F0900000000000000" pitchFamily="50" charset="-128"/>
                <a:ea typeface="AR P丸ゴシック体E" panose="020F0900000000000000" pitchFamily="50" charset="-128"/>
              </a:rPr>
              <a:t>余暇の時は　何してますか？</a:t>
            </a:r>
            <a:endParaRPr kumimoji="1"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endParaRPr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学校で何を専攻（勉強）してますか？</a:t>
            </a:r>
            <a:endParaRPr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endParaRPr lang="en-US" altLang="ja-JP" sz="14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何に興味を持ってますか、どのような成果を上げましたか</a:t>
            </a:r>
            <a:r>
              <a:rPr lang="en-US" altLang="ja-JP" sz="1600" b="1" dirty="0">
                <a:solidFill>
                  <a:srgbClr val="0000FF"/>
                </a:solidFill>
                <a:latin typeface="AR P丸ゴシック体E" panose="020F0900000000000000" pitchFamily="50" charset="-128"/>
                <a:ea typeface="AR P丸ゴシック体E" panose="020F0900000000000000" pitchFamily="50" charset="-128"/>
              </a:rPr>
              <a:t>?</a:t>
            </a:r>
          </a:p>
          <a:p>
            <a:pPr>
              <a:lnSpc>
                <a:spcPct val="110000"/>
              </a:lnSpc>
            </a:pPr>
            <a:endParaRPr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特別なスキルはありますか</a:t>
            </a:r>
            <a:r>
              <a:rPr lang="en-US" altLang="ja-JP" sz="1600" b="1" dirty="0">
                <a:solidFill>
                  <a:srgbClr val="0000FF"/>
                </a:solidFill>
                <a:latin typeface="AR P丸ゴシック体E" panose="020F0900000000000000" pitchFamily="50" charset="-128"/>
                <a:ea typeface="AR P丸ゴシック体E" panose="020F0900000000000000" pitchFamily="50" charset="-128"/>
              </a:rPr>
              <a:t>?</a:t>
            </a:r>
          </a:p>
          <a:p>
            <a:pPr>
              <a:lnSpc>
                <a:spcPct val="110000"/>
              </a:lnSpc>
            </a:pPr>
            <a:endParaRPr lang="en-US" altLang="ja-JP" sz="10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演芸面で特筆すべきことは？</a:t>
            </a:r>
            <a:endParaRPr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　（例：演奏できる楽器等）</a:t>
            </a:r>
            <a:endParaRPr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endParaRPr lang="en-US" altLang="ja-JP" sz="14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このプログラムを選択した理由は</a:t>
            </a:r>
            <a:r>
              <a:rPr lang="en-US" altLang="ja-JP" sz="1600" b="1" dirty="0">
                <a:solidFill>
                  <a:srgbClr val="0000FF"/>
                </a:solidFill>
                <a:latin typeface="AR P丸ゴシック体E" panose="020F0900000000000000" pitchFamily="50" charset="-128"/>
                <a:ea typeface="AR P丸ゴシック体E" panose="020F0900000000000000" pitchFamily="50" charset="-128"/>
              </a:rPr>
              <a:t>?</a:t>
            </a:r>
          </a:p>
          <a:p>
            <a:pPr>
              <a:lnSpc>
                <a:spcPct val="110000"/>
              </a:lnSpc>
            </a:pPr>
            <a:endParaRPr lang="en-US" altLang="ja-JP" sz="1600" b="1" dirty="0">
              <a:solidFill>
                <a:srgbClr val="0000FF"/>
              </a:solidFill>
              <a:latin typeface="AR P丸ゴシック体E" panose="020F0900000000000000" pitchFamily="50" charset="-128"/>
              <a:ea typeface="AR P丸ゴシック体E" panose="020F0900000000000000" pitchFamily="50" charset="-128"/>
            </a:endParaRPr>
          </a:p>
          <a:p>
            <a:pPr>
              <a:lnSpc>
                <a:spcPct val="110000"/>
              </a:lnSpc>
            </a:pPr>
            <a:r>
              <a:rPr lang="ja-JP" altLang="en-US" sz="1600" b="1" dirty="0">
                <a:solidFill>
                  <a:srgbClr val="0000FF"/>
                </a:solidFill>
                <a:latin typeface="AR P丸ゴシック体E" panose="020F0900000000000000" pitchFamily="50" charset="-128"/>
                <a:ea typeface="AR P丸ゴシック体E" panose="020F0900000000000000" pitchFamily="50" charset="-128"/>
              </a:rPr>
              <a:t>その他、個人的コメントはありますか</a:t>
            </a:r>
            <a:r>
              <a:rPr lang="en-US" altLang="ja-JP" sz="1600" b="1" dirty="0">
                <a:solidFill>
                  <a:srgbClr val="0000FF"/>
                </a:solidFill>
                <a:latin typeface="AR P丸ゴシック体E" panose="020F0900000000000000" pitchFamily="50" charset="-128"/>
                <a:ea typeface="AR P丸ゴシック体E" panose="020F0900000000000000" pitchFamily="50" charset="-128"/>
              </a:rPr>
              <a:t>?</a:t>
            </a:r>
          </a:p>
          <a:p>
            <a:pPr>
              <a:lnSpc>
                <a:spcPct val="110000"/>
              </a:lnSpc>
            </a:pPr>
            <a:endParaRPr kumimoji="1" lang="ja-JP" altLang="en-US" sz="1600" b="1" dirty="0">
              <a:solidFill>
                <a:srgbClr val="0000FF"/>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0" y="-166"/>
            <a:ext cx="9144000" cy="369332"/>
          </a:xfrm>
          <a:prstGeom prst="rect">
            <a:avLst/>
          </a:prstGeom>
          <a:solidFill>
            <a:srgbClr val="FF0000"/>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ユースキャンプ　および　旅行参加申し込み申請者　に対しての　質問表</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4984354" y="640485"/>
            <a:ext cx="3836117" cy="646331"/>
          </a:xfrm>
          <a:prstGeom prst="rect">
            <a:avLst/>
          </a:prstGeom>
          <a:solidFill>
            <a:srgbClr val="0000FF"/>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Ｙｏｕｔｈ　Ｃａｍｐ　ａｎｄ　Ｔｏｕｒ</a:t>
            </a:r>
            <a:endParaRPr kumimoji="1" lang="en-US" altLang="ja-JP" dirty="0">
              <a:solidFill>
                <a:schemeClr val="bg1"/>
              </a:solidFill>
              <a:latin typeface="AR P丸ゴシック体E" panose="020F0900000000000000" pitchFamily="50" charset="-128"/>
              <a:ea typeface="AR P丸ゴシック体E" panose="020F0900000000000000" pitchFamily="50" charset="-128"/>
            </a:endParaRPr>
          </a:p>
          <a:p>
            <a:r>
              <a:rPr lang="ja-JP" altLang="en-US" dirty="0">
                <a:solidFill>
                  <a:schemeClr val="bg1"/>
                </a:solidFill>
                <a:latin typeface="AR P丸ゴシック体E" panose="020F0900000000000000" pitchFamily="50" charset="-128"/>
                <a:ea typeface="AR P丸ゴシック体E" panose="020F0900000000000000" pitchFamily="50" charset="-128"/>
              </a:rPr>
              <a:t>　　　　　　　　　</a:t>
            </a:r>
            <a:r>
              <a:rPr kumimoji="1" lang="ja-JP" altLang="en-US" dirty="0">
                <a:solidFill>
                  <a:schemeClr val="bg1"/>
                </a:solidFill>
                <a:latin typeface="AR P丸ゴシック体E" panose="020F0900000000000000" pitchFamily="50" charset="-128"/>
                <a:ea typeface="AR P丸ゴシック体E" panose="020F0900000000000000" pitchFamily="50" charset="-128"/>
              </a:rPr>
              <a:t>　の交換時のみ</a:t>
            </a:r>
          </a:p>
        </p:txBody>
      </p:sp>
    </p:spTree>
    <p:extLst>
      <p:ext uri="{BB962C8B-B14F-4D97-AF65-F5344CB8AC3E}">
        <p14:creationId xmlns:p14="http://schemas.microsoft.com/office/powerpoint/2010/main" val="296364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オブジェクト 2"/>
          <p:cNvGraphicFramePr>
            <a:graphicFrameLocks noChangeAspect="1"/>
          </p:cNvGraphicFramePr>
          <p:nvPr/>
        </p:nvGraphicFramePr>
        <p:xfrm>
          <a:off x="0" y="6350"/>
          <a:ext cx="5838825" cy="8262938"/>
        </p:xfrm>
        <a:graphic>
          <a:graphicData uri="http://schemas.openxmlformats.org/presentationml/2006/ole">
            <mc:AlternateContent xmlns:mc="http://schemas.openxmlformats.org/markup-compatibility/2006">
              <mc:Choice xmlns:v="urn:schemas-microsoft-com:vml" Requires="v">
                <p:oleObj spid="_x0000_s15365" name="Acrobat Document" r:id="rId3" imgW="5667363" imgH="8020022" progId="AcroExch.Document.7">
                  <p:embed/>
                </p:oleObj>
              </mc:Choice>
              <mc:Fallback>
                <p:oleObj name="Acrobat Document" r:id="rId3" imgW="5667363" imgH="8020022"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5838825" cy="8262938"/>
                      </a:xfrm>
                      <a:prstGeom prst="rect">
                        <a:avLst/>
                      </a:prstGeom>
                      <a:noFill/>
                      <a:ln w="9525">
                        <a:solidFill>
                          <a:srgbClr val="BFBFB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3" name="テキスト ボックス 3"/>
          <p:cNvSpPr txBox="1">
            <a:spLocks noChangeArrowheads="1"/>
          </p:cNvSpPr>
          <p:nvPr/>
        </p:nvSpPr>
        <p:spPr bwMode="auto">
          <a:xfrm>
            <a:off x="3635375" y="765175"/>
            <a:ext cx="1681163" cy="163513"/>
          </a:xfrm>
          <a:prstGeom prst="rect">
            <a:avLst/>
          </a:prstGeom>
          <a:solidFill>
            <a:srgbClr val="CAFED6">
              <a:alpha val="52940"/>
            </a:srgbClr>
          </a:solidFill>
          <a:ln w="9525">
            <a:solidFill>
              <a:srgbClr val="00B050"/>
            </a:solidFill>
            <a:miter lim="800000"/>
            <a:headEnd/>
            <a:tailEnd/>
          </a:ln>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700"/>
          </a:p>
        </p:txBody>
      </p:sp>
      <p:sp>
        <p:nvSpPr>
          <p:cNvPr id="12294" name="テキスト ボックス 4"/>
          <p:cNvSpPr txBox="1">
            <a:spLocks noChangeArrowheads="1"/>
          </p:cNvSpPr>
          <p:nvPr/>
        </p:nvSpPr>
        <p:spPr bwMode="auto">
          <a:xfrm>
            <a:off x="6061075" y="1167151"/>
            <a:ext cx="302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dirty="0">
                <a:solidFill>
                  <a:srgbClr val="00B050"/>
                </a:solidFill>
              </a:rPr>
              <a:t>申請者の名前を記入すること</a:t>
            </a:r>
          </a:p>
        </p:txBody>
      </p:sp>
      <p:cxnSp>
        <p:nvCxnSpPr>
          <p:cNvPr id="15" name="直線矢印コネクタ 14"/>
          <p:cNvCxnSpPr>
            <a:stCxn id="12294" idx="1"/>
            <a:endCxn id="12293" idx="2"/>
          </p:cNvCxnSpPr>
          <p:nvPr/>
        </p:nvCxnSpPr>
        <p:spPr>
          <a:xfrm flipH="1" flipV="1">
            <a:off x="4475957" y="928688"/>
            <a:ext cx="1585118" cy="392451"/>
          </a:xfrm>
          <a:prstGeom prst="straightConnector1">
            <a:avLst/>
          </a:prstGeom>
          <a:ln w="25400">
            <a:tailEnd type="stealth" w="med" len="lg"/>
          </a:ln>
        </p:spPr>
        <p:style>
          <a:lnRef idx="1">
            <a:schemeClr val="accent1"/>
          </a:lnRef>
          <a:fillRef idx="0">
            <a:schemeClr val="accent1"/>
          </a:fillRef>
          <a:effectRef idx="0">
            <a:schemeClr val="accent1"/>
          </a:effectRef>
          <a:fontRef idx="minor">
            <a:schemeClr val="tx1"/>
          </a:fontRef>
        </p:style>
      </p:cxnSp>
      <p:sp>
        <p:nvSpPr>
          <p:cNvPr id="29704" name="正方形/長方形 11"/>
          <p:cNvSpPr>
            <a:spLocks noChangeArrowheads="1"/>
          </p:cNvSpPr>
          <p:nvPr/>
        </p:nvSpPr>
        <p:spPr bwMode="auto">
          <a:xfrm>
            <a:off x="1331913" y="-17946688"/>
            <a:ext cx="6119812"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500"/>
              <a:t>《</a:t>
            </a:r>
            <a:r>
              <a:rPr lang="ja-JP" altLang="en-US" sz="500"/>
              <a:t>両親からの書簡文例</a:t>
            </a:r>
            <a:r>
              <a:rPr lang="en-US" altLang="ja-JP" sz="500"/>
              <a:t>》</a:t>
            </a:r>
          </a:p>
          <a:p>
            <a:pPr>
              <a:spcBef>
                <a:spcPct val="0"/>
              </a:spcBef>
              <a:buFontTx/>
              <a:buNone/>
            </a:pPr>
            <a:r>
              <a:rPr lang="ja-JP" altLang="en-US" sz="500"/>
              <a:t>以下の質問に答えながら</a:t>
            </a:r>
            <a:r>
              <a:rPr lang="en-US" altLang="ja-JP" sz="500"/>
              <a:t>､</a:t>
            </a:r>
            <a:r>
              <a:rPr lang="ja-JP" altLang="en-US" sz="500"/>
              <a:t>お子さんの受入クラブおよびホストファミリーに宛てて書簡を作成してください。</a:t>
            </a:r>
          </a:p>
          <a:p>
            <a:pPr>
              <a:spcBef>
                <a:spcPct val="0"/>
              </a:spcBef>
              <a:buFontTx/>
              <a:buNone/>
            </a:pPr>
            <a:r>
              <a:rPr lang="ja-JP" altLang="en-US" sz="500"/>
              <a:t>作成にあたっては外国人の親子観を考慮した文面となるよう、文例を参考にしてください。</a:t>
            </a:r>
          </a:p>
          <a:p>
            <a:pPr>
              <a:spcBef>
                <a:spcPct val="0"/>
              </a:spcBef>
              <a:buFontTx/>
              <a:buNone/>
            </a:pPr>
            <a:endParaRPr lang="ja-JP" altLang="en-US" sz="500"/>
          </a:p>
          <a:p>
            <a:pPr>
              <a:spcBef>
                <a:spcPct val="0"/>
              </a:spcBef>
              <a:buFontTx/>
              <a:buNone/>
            </a:pPr>
            <a:r>
              <a:rPr lang="en-US" altLang="ja-JP" sz="500"/>
              <a:t>※</a:t>
            </a:r>
            <a:r>
              <a:rPr lang="ja-JP" altLang="en-US" sz="500"/>
              <a:t>お子さんのアレルギーや病気についてコメントすることがあれば記入してください。</a:t>
            </a:r>
          </a:p>
          <a:p>
            <a:pPr>
              <a:spcBef>
                <a:spcPct val="0"/>
              </a:spcBef>
              <a:buFontTx/>
              <a:buNone/>
            </a:pPr>
            <a:r>
              <a:rPr lang="en-US" altLang="ja-JP" sz="500"/>
              <a:t>※</a:t>
            </a:r>
            <a:r>
              <a:rPr lang="ja-JP" altLang="en-US" sz="500"/>
              <a:t>出来上がった文章はできるだけ、ネイティブの方にチェックをしてもらってください。</a:t>
            </a:r>
          </a:p>
          <a:p>
            <a:pPr>
              <a:spcBef>
                <a:spcPct val="0"/>
              </a:spcBef>
              <a:buFontTx/>
              <a:buNone/>
            </a:pPr>
            <a:endParaRPr lang="ja-JP" altLang="en-US" sz="500"/>
          </a:p>
          <a:p>
            <a:pPr>
              <a:spcBef>
                <a:spcPct val="0"/>
              </a:spcBef>
              <a:buFontTx/>
              <a:buNone/>
            </a:pPr>
            <a:r>
              <a:rPr lang="en-US" altLang="ja-JP" sz="500"/>
              <a:t>Dear Host RC and Family</a:t>
            </a:r>
            <a:r>
              <a:rPr lang="ja-JP" altLang="en-US" sz="500"/>
              <a:t>　</a:t>
            </a:r>
            <a:r>
              <a:rPr lang="en-US" altLang="ja-JP" sz="500"/>
              <a:t>【</a:t>
            </a:r>
            <a:r>
              <a:rPr lang="ja-JP" altLang="en-US" sz="500"/>
              <a:t>共通自己紹介文例</a:t>
            </a:r>
            <a:r>
              <a:rPr lang="en-US" altLang="ja-JP" sz="500"/>
              <a:t>】</a:t>
            </a:r>
          </a:p>
          <a:p>
            <a:pPr>
              <a:spcBef>
                <a:spcPct val="0"/>
              </a:spcBef>
              <a:buFontTx/>
              <a:buNone/>
            </a:pPr>
            <a:r>
              <a:rPr lang="en-US" altLang="ja-JP" sz="500"/>
              <a:t>I’m ○○</a:t>
            </a:r>
            <a:r>
              <a:rPr lang="ja-JP" altLang="en-US" sz="500"/>
              <a:t>（親の名前）</a:t>
            </a:r>
            <a:r>
              <a:rPr lang="en-US" altLang="ja-JP" sz="500"/>
              <a:t>, ○○</a:t>
            </a:r>
            <a:r>
              <a:rPr lang="ja-JP" altLang="en-US" sz="500"/>
              <a:t>（子供の名前）’</a:t>
            </a:r>
            <a:r>
              <a:rPr lang="en-US" altLang="ja-JP" sz="500"/>
              <a:t>s father(or mother). It’s my great pleasure to have an opportunity to introduce my daughter to you in this letter by answering the following questions. </a:t>
            </a:r>
          </a:p>
          <a:p>
            <a:pPr>
              <a:spcBef>
                <a:spcPct val="0"/>
              </a:spcBef>
              <a:buFontTx/>
              <a:buNone/>
            </a:pPr>
            <a:endParaRPr lang="en-US" altLang="ja-JP" sz="500"/>
          </a:p>
          <a:p>
            <a:pPr>
              <a:spcBef>
                <a:spcPct val="0"/>
              </a:spcBef>
              <a:buFontTx/>
              <a:buNone/>
            </a:pPr>
            <a:r>
              <a:rPr lang="en-US" altLang="ja-JP" sz="500"/>
              <a:t>1. How is your child’s relationship with you and your family? with his/her friends? </a:t>
            </a:r>
          </a:p>
          <a:p>
            <a:pPr>
              <a:spcBef>
                <a:spcPct val="0"/>
              </a:spcBef>
              <a:buFontTx/>
              <a:buNone/>
            </a:pPr>
            <a:r>
              <a:rPr lang="ja-JP" altLang="en-US" sz="500"/>
              <a:t>（お子さんと両親および家族との関係はどのようなものですか</a:t>
            </a:r>
            <a:r>
              <a:rPr lang="en-US" altLang="ja-JP" sz="500"/>
              <a:t>｡</a:t>
            </a:r>
            <a:r>
              <a:rPr lang="ja-JP" altLang="en-US" sz="500"/>
              <a:t>またお子さんの友人関係はどうですか。）</a:t>
            </a:r>
          </a:p>
          <a:p>
            <a:pPr>
              <a:spcBef>
                <a:spcPct val="0"/>
              </a:spcBef>
              <a:buFontTx/>
              <a:buNone/>
            </a:pPr>
            <a:r>
              <a:rPr lang="en-US" altLang="ja-JP" sz="500"/>
              <a:t>1)She has a good relationship with us and with her sister. When we have spare time, we play various board games, watch movies and TV. She also enjoys taking care of her little cousins and playing with them. She has many friends at school, so she has a good time there.</a:t>
            </a:r>
          </a:p>
          <a:p>
            <a:pPr>
              <a:spcBef>
                <a:spcPct val="0"/>
              </a:spcBef>
              <a:buFontTx/>
              <a:buNone/>
            </a:pPr>
            <a:endParaRPr lang="en-US" altLang="ja-JP" sz="500"/>
          </a:p>
          <a:p>
            <a:pPr>
              <a:spcBef>
                <a:spcPct val="0"/>
              </a:spcBef>
              <a:buFontTx/>
              <a:buNone/>
            </a:pPr>
            <a:r>
              <a:rPr lang="en-US" altLang="ja-JP" sz="500"/>
              <a:t>2)She has a younger brother aged 14 years old. She is kind to him but sometimes they quarrel as most brothers and sisters do.</a:t>
            </a:r>
          </a:p>
          <a:p>
            <a:pPr>
              <a:spcBef>
                <a:spcPct val="0"/>
              </a:spcBef>
              <a:buFontTx/>
              <a:buNone/>
            </a:pPr>
            <a:r>
              <a:rPr lang="en-US" altLang="ja-JP" sz="500"/>
              <a:t>She loves her family members. We travel to famous places during long vacations. We go skiing in winter and swimming in summer. </a:t>
            </a:r>
          </a:p>
          <a:p>
            <a:pPr>
              <a:spcBef>
                <a:spcPct val="0"/>
              </a:spcBef>
              <a:buFontTx/>
              <a:buNone/>
            </a:pPr>
            <a:r>
              <a:rPr lang="en-US" altLang="ja-JP" sz="500"/>
              <a:t>She is kind to everyone and nobody speaks ill of her. She goes to school with her friend every morning. Many of her friends want to go amusement parks and concerts with her. She works hard at extracurricular activities (afterschool club at school).</a:t>
            </a:r>
          </a:p>
          <a:p>
            <a:pPr>
              <a:spcBef>
                <a:spcPct val="0"/>
              </a:spcBef>
              <a:buFontTx/>
              <a:buNone/>
            </a:pPr>
            <a:endParaRPr lang="en-US" altLang="ja-JP" sz="500"/>
          </a:p>
          <a:p>
            <a:pPr>
              <a:spcBef>
                <a:spcPct val="0"/>
              </a:spcBef>
              <a:buFontTx/>
              <a:buNone/>
            </a:pPr>
            <a:r>
              <a:rPr lang="en-US" altLang="ja-JP" sz="500"/>
              <a:t>3) Excellent. My daughter often asks me for homework advice. She often gives me advice on my fashion styles. She enjoys talking a lot with family members every day, typically about her new favorite music and artists, about her friends and about events at school. She goes shopping with other family members pretty often to have fun.</a:t>
            </a:r>
          </a:p>
          <a:p>
            <a:pPr>
              <a:spcBef>
                <a:spcPct val="0"/>
              </a:spcBef>
              <a:buFontTx/>
              <a:buNone/>
            </a:pPr>
            <a:endParaRPr lang="en-US" altLang="ja-JP" sz="500"/>
          </a:p>
          <a:p>
            <a:pPr>
              <a:spcBef>
                <a:spcPct val="0"/>
              </a:spcBef>
              <a:buFontTx/>
              <a:buNone/>
            </a:pPr>
            <a:r>
              <a:rPr lang="en-US" altLang="ja-JP" sz="500"/>
              <a:t>2. How does your child react to disagreement, discipline, and frustration? </a:t>
            </a:r>
          </a:p>
          <a:p>
            <a:pPr>
              <a:spcBef>
                <a:spcPct val="0"/>
              </a:spcBef>
              <a:buFontTx/>
              <a:buNone/>
            </a:pPr>
            <a:r>
              <a:rPr lang="ja-JP" altLang="en-US" sz="500"/>
              <a:t>（お子さんは</a:t>
            </a:r>
            <a:r>
              <a:rPr lang="en-US" altLang="ja-JP" sz="500"/>
              <a:t>､</a:t>
            </a:r>
            <a:r>
              <a:rPr lang="ja-JP" altLang="en-US" sz="500"/>
              <a:t>意見の相違</a:t>
            </a:r>
            <a:r>
              <a:rPr lang="en-US" altLang="ja-JP" sz="500"/>
              <a:t>､</a:t>
            </a:r>
            <a:r>
              <a:rPr lang="ja-JP" altLang="en-US" sz="500"/>
              <a:t>規律</a:t>
            </a:r>
            <a:r>
              <a:rPr lang="en-US" altLang="ja-JP" sz="500"/>
              <a:t>､</a:t>
            </a:r>
            <a:r>
              <a:rPr lang="ja-JP" altLang="en-US" sz="500"/>
              <a:t>不満に対してどのように反応しますか。）</a:t>
            </a:r>
          </a:p>
          <a:p>
            <a:pPr>
              <a:spcBef>
                <a:spcPct val="0"/>
              </a:spcBef>
              <a:buFontTx/>
              <a:buNone/>
            </a:pPr>
            <a:r>
              <a:rPr lang="en-US" altLang="ja-JP" sz="500"/>
              <a:t>1)If she has any complaints about the discipline, she tells us about it. Then she explains her thoughts on the matter so we can understand how she feels. Even if she doesn’t get her wish, she’ll respect the discussion.</a:t>
            </a:r>
          </a:p>
          <a:p>
            <a:pPr>
              <a:spcBef>
                <a:spcPct val="0"/>
              </a:spcBef>
              <a:buFontTx/>
              <a:buNone/>
            </a:pPr>
            <a:endParaRPr lang="en-US" altLang="ja-JP" sz="500"/>
          </a:p>
          <a:p>
            <a:pPr>
              <a:spcBef>
                <a:spcPct val="0"/>
              </a:spcBef>
              <a:buFontTx/>
              <a:buNone/>
            </a:pPr>
            <a:r>
              <a:rPr lang="en-US" altLang="ja-JP" sz="500"/>
              <a:t>2) My daughter is moderately assertive– that in most cases she can deal with disagreements in a decent way. She is very good at explaining her opinion logically, which sometimes clarifies misunderstandings. Also, she understands it is usually better to come to a reasonable compromise in real life. Her character would be nearly ideal if she learned a way to handle unavoidable frustration.</a:t>
            </a:r>
          </a:p>
          <a:p>
            <a:pPr>
              <a:spcBef>
                <a:spcPct val="0"/>
              </a:spcBef>
              <a:buFontTx/>
              <a:buNone/>
            </a:pPr>
            <a:endParaRPr lang="en-US" altLang="ja-JP" sz="500"/>
          </a:p>
          <a:p>
            <a:pPr>
              <a:spcBef>
                <a:spcPct val="0"/>
              </a:spcBef>
              <a:buFontTx/>
              <a:buNone/>
            </a:pPr>
            <a:r>
              <a:rPr lang="en-US" altLang="ja-JP" sz="500"/>
              <a:t>3. How does your child handle challenging or difficult situations? </a:t>
            </a:r>
          </a:p>
          <a:p>
            <a:pPr>
              <a:spcBef>
                <a:spcPct val="0"/>
              </a:spcBef>
              <a:buFontTx/>
              <a:buNone/>
            </a:pPr>
            <a:r>
              <a:rPr lang="ja-JP" altLang="en-US" sz="500"/>
              <a:t>（努力を必要とする、または困難な状況にお子さんはどのように対応しますか。）</a:t>
            </a:r>
          </a:p>
          <a:p>
            <a:pPr>
              <a:spcBef>
                <a:spcPct val="0"/>
              </a:spcBef>
              <a:buFontTx/>
              <a:buNone/>
            </a:pPr>
            <a:r>
              <a:rPr lang="en-US" altLang="ja-JP" sz="500"/>
              <a:t>1) She is optimistic about everything. With that she will work hard with a positive mindset.</a:t>
            </a:r>
          </a:p>
          <a:p>
            <a:pPr>
              <a:spcBef>
                <a:spcPct val="0"/>
              </a:spcBef>
              <a:buFontTx/>
              <a:buNone/>
            </a:pPr>
            <a:endParaRPr lang="en-US" altLang="ja-JP" sz="500"/>
          </a:p>
          <a:p>
            <a:pPr>
              <a:spcBef>
                <a:spcPct val="0"/>
              </a:spcBef>
              <a:buFontTx/>
              <a:buNone/>
            </a:pPr>
            <a:r>
              <a:rPr lang="en-US" altLang="ja-JP" sz="500"/>
              <a:t>2)We believe that she understands what she should do.</a:t>
            </a:r>
          </a:p>
          <a:p>
            <a:pPr>
              <a:spcBef>
                <a:spcPct val="0"/>
              </a:spcBef>
              <a:buFontTx/>
              <a:buNone/>
            </a:pPr>
            <a:endParaRPr lang="en-US" altLang="ja-JP" sz="500"/>
          </a:p>
          <a:p>
            <a:pPr>
              <a:spcBef>
                <a:spcPct val="0"/>
              </a:spcBef>
              <a:buFontTx/>
              <a:buNone/>
            </a:pPr>
            <a:r>
              <a:rPr lang="en-US" altLang="ja-JP" sz="500"/>
              <a:t>3) My daughter usually makes every effort to find the best approach when facing confrontation. She is also good at asking experts for assistance. For instance, when she became in charge of costumes for the group dance event at school, she organized a special team to study how to design and sew costumes on the internet, then sketched her costume design, and made the pattern. Finally, she sewed several sets of costumes using her mother's sewing machine for hours and hours, day and night.</a:t>
            </a:r>
          </a:p>
          <a:p>
            <a:pPr>
              <a:spcBef>
                <a:spcPct val="0"/>
              </a:spcBef>
              <a:buFontTx/>
              <a:buNone/>
            </a:pPr>
            <a:endParaRPr lang="en-US" altLang="ja-JP" sz="500"/>
          </a:p>
          <a:p>
            <a:pPr>
              <a:spcBef>
                <a:spcPct val="0"/>
              </a:spcBef>
              <a:buFontTx/>
              <a:buNone/>
            </a:pPr>
            <a:r>
              <a:rPr lang="en-US" altLang="ja-JP" sz="500"/>
              <a:t>4. What amount of independence do you give to your child? What is your child’s level of maturity?</a:t>
            </a:r>
            <a:r>
              <a:rPr lang="ja-JP" altLang="en-US" sz="500"/>
              <a:t>（お子さんにどの程度の主体性をもたせていますか</a:t>
            </a:r>
            <a:r>
              <a:rPr lang="en-US" altLang="ja-JP" sz="500"/>
              <a:t>｡</a:t>
            </a:r>
            <a:r>
              <a:rPr lang="ja-JP" altLang="en-US" sz="500"/>
              <a:t>お子さんは成熟度どの程度ですか。）</a:t>
            </a:r>
          </a:p>
          <a:p>
            <a:pPr>
              <a:spcBef>
                <a:spcPct val="0"/>
              </a:spcBef>
              <a:buFontTx/>
              <a:buNone/>
            </a:pPr>
            <a:r>
              <a:rPr lang="en-US" altLang="ja-JP" sz="500"/>
              <a:t>1) We do not force her do anything. Once she became a high school student, she mostly decides for herself what she does.</a:t>
            </a:r>
          </a:p>
          <a:p>
            <a:pPr>
              <a:spcBef>
                <a:spcPct val="0"/>
              </a:spcBef>
              <a:buFontTx/>
              <a:buNone/>
            </a:pPr>
            <a:endParaRPr lang="en-US" altLang="ja-JP" sz="500"/>
          </a:p>
          <a:p>
            <a:pPr>
              <a:spcBef>
                <a:spcPct val="0"/>
              </a:spcBef>
              <a:buFontTx/>
              <a:buNone/>
            </a:pPr>
            <a:r>
              <a:rPr lang="en-US" altLang="ja-JP" sz="500"/>
              <a:t>2) She has her own room and cell phone, but is not permitted to use social network services. </a:t>
            </a:r>
          </a:p>
          <a:p>
            <a:pPr>
              <a:spcBef>
                <a:spcPct val="0"/>
              </a:spcBef>
              <a:buFontTx/>
              <a:buNone/>
            </a:pPr>
            <a:r>
              <a:rPr lang="en-US" altLang="ja-JP" sz="500"/>
              <a:t>As already mentioned in answering other questions, she may ask somebody to do everything for her. She seldom cooks or does house chores. She may act like an immature child at times.</a:t>
            </a:r>
          </a:p>
          <a:p>
            <a:pPr>
              <a:spcBef>
                <a:spcPct val="0"/>
              </a:spcBef>
              <a:buFontTx/>
              <a:buNone/>
            </a:pPr>
            <a:r>
              <a:rPr lang="en-US" altLang="ja-JP" sz="500"/>
              <a:t>She often relies on others when she should be more independent.</a:t>
            </a:r>
          </a:p>
          <a:p>
            <a:pPr>
              <a:spcBef>
                <a:spcPct val="0"/>
              </a:spcBef>
              <a:buFontTx/>
              <a:buNone/>
            </a:pPr>
            <a:endParaRPr lang="en-US" altLang="ja-JP" sz="500"/>
          </a:p>
          <a:p>
            <a:pPr>
              <a:spcBef>
                <a:spcPct val="0"/>
              </a:spcBef>
              <a:buFontTx/>
              <a:buNone/>
            </a:pPr>
            <a:r>
              <a:rPr lang="en-US" altLang="ja-JP" sz="500"/>
              <a:t>3) As her parents, we’d like to see what she is going to do in her future, but we think she acts her age.</a:t>
            </a:r>
          </a:p>
          <a:p>
            <a:pPr>
              <a:spcBef>
                <a:spcPct val="0"/>
              </a:spcBef>
              <a:buFontTx/>
              <a:buNone/>
            </a:pPr>
            <a:endParaRPr lang="en-US" altLang="ja-JP" sz="500"/>
          </a:p>
          <a:p>
            <a:pPr>
              <a:spcBef>
                <a:spcPct val="0"/>
              </a:spcBef>
              <a:buFontTx/>
              <a:buNone/>
            </a:pPr>
            <a:r>
              <a:rPr lang="en-US" altLang="ja-JP" sz="500"/>
              <a:t>4) My daughter seems much more mentally mature than typical girls her age. When she was young, I strictly regulated her lifestyle; the way she uses her money, for example, but now I encourage her to make decisions for herself. At age 16 she traveled all the way to Osaka (170 miles away) for sightseeing with a friend of hers. Recently she took a long distance overnight bus to visit Tokyo Disneyland with a few friends of hers. Both started as a proposal from her and I allowed her to do them.</a:t>
            </a:r>
          </a:p>
          <a:p>
            <a:pPr>
              <a:spcBef>
                <a:spcPct val="0"/>
              </a:spcBef>
              <a:buFontTx/>
              <a:buNone/>
            </a:pPr>
            <a:endParaRPr lang="en-US" altLang="ja-JP" sz="500"/>
          </a:p>
          <a:p>
            <a:pPr>
              <a:spcBef>
                <a:spcPct val="0"/>
              </a:spcBef>
              <a:buFontTx/>
              <a:buNone/>
            </a:pPr>
            <a:r>
              <a:rPr lang="en-US" altLang="ja-JP" sz="500"/>
              <a:t>5. What makes you proud of your child? </a:t>
            </a:r>
            <a:r>
              <a:rPr lang="ja-JP" altLang="en-US" sz="500"/>
              <a:t>（お子さんについて誇りに思うことは何ですか。）</a:t>
            </a:r>
          </a:p>
          <a:p>
            <a:pPr>
              <a:spcBef>
                <a:spcPct val="0"/>
              </a:spcBef>
              <a:buFontTx/>
              <a:buNone/>
            </a:pPr>
            <a:r>
              <a:rPr lang="en-US" altLang="ja-JP" sz="500"/>
              <a:t>1) We love her smile. She always has a smile on her face, so we feel happy when she is. We are proud of her cheerful personality.</a:t>
            </a:r>
          </a:p>
          <a:p>
            <a:pPr>
              <a:spcBef>
                <a:spcPct val="0"/>
              </a:spcBef>
              <a:buFontTx/>
              <a:buNone/>
            </a:pPr>
            <a:endParaRPr lang="en-US" altLang="ja-JP" sz="500"/>
          </a:p>
          <a:p>
            <a:pPr>
              <a:spcBef>
                <a:spcPct val="0"/>
              </a:spcBef>
              <a:buFontTx/>
              <a:buNone/>
            </a:pPr>
            <a:r>
              <a:rPr lang="en-US" altLang="ja-JP" sz="500"/>
              <a:t>2) She is honest and kind to everyone. She always thinks about family members, not only us but also her grandparents. She has long talks with them by phone.</a:t>
            </a:r>
          </a:p>
          <a:p>
            <a:pPr>
              <a:spcBef>
                <a:spcPct val="0"/>
              </a:spcBef>
              <a:buFontTx/>
              <a:buNone/>
            </a:pPr>
            <a:endParaRPr lang="en-US" altLang="ja-JP" sz="500"/>
          </a:p>
          <a:p>
            <a:pPr>
              <a:spcBef>
                <a:spcPct val="0"/>
              </a:spcBef>
              <a:buFontTx/>
              <a:buNone/>
            </a:pPr>
            <a:r>
              <a:rPr lang="en-US" altLang="ja-JP" sz="500"/>
              <a:t>3)We are proud of her cheerful character.</a:t>
            </a:r>
          </a:p>
          <a:p>
            <a:pPr>
              <a:spcBef>
                <a:spcPct val="0"/>
              </a:spcBef>
              <a:buFontTx/>
              <a:buNone/>
            </a:pPr>
            <a:endParaRPr lang="en-US" altLang="ja-JP" sz="500"/>
          </a:p>
          <a:p>
            <a:pPr>
              <a:spcBef>
                <a:spcPct val="0"/>
              </a:spcBef>
              <a:buFontTx/>
              <a:buNone/>
            </a:pPr>
            <a:r>
              <a:rPr lang="en-US" altLang="ja-JP" sz="500"/>
              <a:t>4) I'm proud of my daughter 's creativity and ability to absorb many new things. </a:t>
            </a:r>
          </a:p>
          <a:p>
            <a:pPr>
              <a:spcBef>
                <a:spcPct val="0"/>
              </a:spcBef>
              <a:buFontTx/>
              <a:buNone/>
            </a:pPr>
            <a:r>
              <a:rPr lang="en-US" altLang="ja-JP" sz="500"/>
              <a:t>She has been creative since her infancy. I still remember her amazing woodblock buildings and artworks. At age 9 she wanted to talk to a close friend of hers at any time so she made an FM transmitter, doing soldering by herself. </a:t>
            </a:r>
          </a:p>
          <a:p>
            <a:pPr>
              <a:spcBef>
                <a:spcPct val="0"/>
              </a:spcBef>
              <a:buFontTx/>
              <a:buNone/>
            </a:pPr>
            <a:r>
              <a:rPr lang="en-US" altLang="ja-JP" sz="500"/>
              <a:t>She has learned a lot of things with passion: swimming, Japanese calligraphy, piano, clarinet, singing, and English conversation in addition to the normal school education. Furthermore, she has taught herself to ride a unicycle, play the guitar and sewing. </a:t>
            </a:r>
          </a:p>
          <a:p>
            <a:pPr>
              <a:spcBef>
                <a:spcPct val="0"/>
              </a:spcBef>
              <a:buFontTx/>
              <a:buNone/>
            </a:pPr>
            <a:r>
              <a:rPr lang="en-US" altLang="ja-JP" sz="500"/>
              <a:t>No wonder she is now interested in fashion design -- a collection of various skills, plus creativity. </a:t>
            </a:r>
          </a:p>
          <a:p>
            <a:pPr>
              <a:spcBef>
                <a:spcPct val="0"/>
              </a:spcBef>
              <a:buFontTx/>
              <a:buNone/>
            </a:pPr>
            <a:endParaRPr lang="en-US" altLang="ja-JP" sz="500"/>
          </a:p>
          <a:p>
            <a:pPr>
              <a:spcBef>
                <a:spcPct val="0"/>
              </a:spcBef>
              <a:buFontTx/>
              <a:buNone/>
            </a:pPr>
            <a:r>
              <a:rPr lang="en-US" altLang="ja-JP" sz="500"/>
              <a:t>6. Why do you want your child to be an exchange student? </a:t>
            </a:r>
          </a:p>
          <a:p>
            <a:pPr>
              <a:spcBef>
                <a:spcPct val="0"/>
              </a:spcBef>
              <a:buFontTx/>
              <a:buNone/>
            </a:pPr>
            <a:r>
              <a:rPr lang="ja-JP" altLang="en-US" sz="500"/>
              <a:t>（お子さんに交換に参加してほしいと思う理由は何ですか。）</a:t>
            </a:r>
          </a:p>
          <a:p>
            <a:pPr>
              <a:spcBef>
                <a:spcPct val="0"/>
              </a:spcBef>
              <a:buFontTx/>
              <a:buNone/>
            </a:pPr>
            <a:r>
              <a:rPr lang="en-US" altLang="ja-JP" sz="500"/>
              <a:t>1) First of all, because she wanted to be an exchange student. We would like to support what she wants to do. And we want her to know the wide world, we think she has grown enough mentally to do that.</a:t>
            </a:r>
          </a:p>
          <a:p>
            <a:pPr>
              <a:spcBef>
                <a:spcPct val="0"/>
              </a:spcBef>
              <a:buFontTx/>
              <a:buNone/>
            </a:pPr>
            <a:endParaRPr lang="en-US" altLang="ja-JP" sz="500"/>
          </a:p>
          <a:p>
            <a:pPr>
              <a:spcBef>
                <a:spcPct val="0"/>
              </a:spcBef>
              <a:buFontTx/>
              <a:buNone/>
            </a:pPr>
            <a:r>
              <a:rPr lang="en-US" altLang="ja-JP" sz="500"/>
              <a:t>2) She is good at speaking English and wants to get a job where she can work all over the world. We want her to experience other cultures and languages while she is young. This is what I had dreamed of when I was young.</a:t>
            </a:r>
          </a:p>
          <a:p>
            <a:pPr>
              <a:spcBef>
                <a:spcPct val="0"/>
              </a:spcBef>
              <a:buFontTx/>
              <a:buNone/>
            </a:pPr>
            <a:endParaRPr lang="en-US" altLang="ja-JP" sz="500"/>
          </a:p>
          <a:p>
            <a:pPr>
              <a:spcBef>
                <a:spcPct val="0"/>
              </a:spcBef>
              <a:buFontTx/>
              <a:buNone/>
            </a:pPr>
            <a:r>
              <a:rPr lang="en-US" altLang="ja-JP" sz="500"/>
              <a:t>3) We understand that customs are different in every culture. We’d like to make her experience a country we don’t know and become more conscious of her own cultural identity.</a:t>
            </a:r>
          </a:p>
          <a:p>
            <a:pPr>
              <a:spcBef>
                <a:spcPct val="0"/>
              </a:spcBef>
              <a:buFontTx/>
              <a:buNone/>
            </a:pPr>
            <a:endParaRPr lang="en-US" altLang="ja-JP" sz="500"/>
          </a:p>
          <a:p>
            <a:pPr>
              <a:spcBef>
                <a:spcPct val="0"/>
              </a:spcBef>
              <a:buFontTx/>
              <a:buNone/>
            </a:pPr>
            <a:r>
              <a:rPr lang="en-US" altLang="ja-JP" sz="500"/>
              <a:t>4) Because the experience of being an exchange student will widen my daughter 's way of thinking and will prepare her for a working career in future.  </a:t>
            </a:r>
          </a:p>
          <a:p>
            <a:pPr>
              <a:spcBef>
                <a:spcPct val="0"/>
              </a:spcBef>
              <a:buFontTx/>
              <a:buNone/>
            </a:pPr>
            <a:r>
              <a:rPr lang="en-US" altLang="ja-JP" sz="500"/>
              <a:t>It was almost three years ago that my daughter said for the first time that someday she would go to the U.S. alone to work there. I was not surprised, I was just so happy to hear that because it was a clear sign that she was already mature and independent and that she had the extraordinary bravery necessary to stay abroad alone at her age. I was so proud of her. Since then she has been keeping that desire in mind.</a:t>
            </a:r>
          </a:p>
          <a:p>
            <a:pPr>
              <a:spcBef>
                <a:spcPct val="0"/>
              </a:spcBef>
              <a:buFontTx/>
              <a:buNone/>
            </a:pPr>
            <a:r>
              <a:rPr lang="en-US" altLang="ja-JP" sz="500"/>
              <a:t>Being an exchange student is therefore her ideal first step in realizing her dream. I'm convinced that her stay will establish a solid basis for her entire life, not to mention her working career.    </a:t>
            </a:r>
          </a:p>
          <a:p>
            <a:pPr>
              <a:spcBef>
                <a:spcPct val="0"/>
              </a:spcBef>
              <a:buFontTx/>
              <a:buNone/>
            </a:pPr>
            <a:endParaRPr lang="en-US" altLang="ja-JP" sz="500"/>
          </a:p>
          <a:p>
            <a:pPr>
              <a:spcBef>
                <a:spcPct val="0"/>
              </a:spcBef>
              <a:buFontTx/>
              <a:buNone/>
            </a:pPr>
            <a:r>
              <a:rPr lang="en-US" altLang="ja-JP" sz="500"/>
              <a:t>7. Are there any other comments you would like to share with the host families? </a:t>
            </a:r>
          </a:p>
          <a:p>
            <a:pPr>
              <a:spcBef>
                <a:spcPct val="0"/>
              </a:spcBef>
              <a:buFontTx/>
              <a:buNone/>
            </a:pPr>
            <a:r>
              <a:rPr lang="ja-JP" altLang="en-US" sz="500"/>
              <a:t>（ホストファミリーに伝えておきたいその他のコメントはありますか。）</a:t>
            </a:r>
          </a:p>
          <a:p>
            <a:pPr>
              <a:spcBef>
                <a:spcPct val="0"/>
              </a:spcBef>
              <a:buFontTx/>
              <a:buNone/>
            </a:pPr>
            <a:r>
              <a:rPr lang="en-US" altLang="ja-JP" sz="500"/>
              <a:t>1) I appreciate your kindness in becoming host families for her. She likes to chat, so please talk to her a lot. This way she will enjoy her life with you.</a:t>
            </a:r>
          </a:p>
          <a:p>
            <a:pPr>
              <a:spcBef>
                <a:spcPct val="0"/>
              </a:spcBef>
              <a:buFontTx/>
              <a:buNone/>
            </a:pPr>
            <a:endParaRPr lang="en-US" altLang="ja-JP" sz="500"/>
          </a:p>
          <a:p>
            <a:pPr>
              <a:spcBef>
                <a:spcPct val="0"/>
              </a:spcBef>
              <a:buFontTx/>
              <a:buNone/>
            </a:pPr>
            <a:r>
              <a:rPr lang="en-US" altLang="ja-JP" sz="500"/>
              <a:t>2) She has been raised as a princess until now. She may not be patient at first. But we hope she will overcome these difficulties with your help. Please speak to her frankly. We would like you to feel as if you were her second family. Thank you very much.</a:t>
            </a:r>
          </a:p>
          <a:p>
            <a:pPr>
              <a:spcBef>
                <a:spcPct val="0"/>
              </a:spcBef>
              <a:buFontTx/>
              <a:buNone/>
            </a:pPr>
            <a:endParaRPr lang="en-US" altLang="ja-JP" sz="500"/>
          </a:p>
          <a:p>
            <a:pPr>
              <a:spcBef>
                <a:spcPct val="0"/>
              </a:spcBef>
              <a:buFontTx/>
              <a:buNone/>
            </a:pPr>
            <a:r>
              <a:rPr lang="en-US" altLang="ja-JP" sz="500"/>
              <a:t>3) I just can’t thank you enough for hosting my daughter as an exchange student. I hope the days with her will be interesting, exciting and productive for everybody. Thank you so much.</a:t>
            </a:r>
          </a:p>
          <a:p>
            <a:pPr>
              <a:spcBef>
                <a:spcPct val="0"/>
              </a:spcBef>
              <a:buFontTx/>
              <a:buNone/>
            </a:pPr>
            <a:endParaRPr lang="en-US" altLang="ja-JP" sz="500"/>
          </a:p>
        </p:txBody>
      </p:sp>
      <p:sp>
        <p:nvSpPr>
          <p:cNvPr id="4" name="正方形/長方形 3"/>
          <p:cNvSpPr>
            <a:spLocks noChangeArrowheads="1"/>
          </p:cNvSpPr>
          <p:nvPr/>
        </p:nvSpPr>
        <p:spPr bwMode="auto">
          <a:xfrm>
            <a:off x="0" y="1762125"/>
            <a:ext cx="9132888"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700"/>
              </a:lnSpc>
              <a:spcBef>
                <a:spcPct val="0"/>
              </a:spcBef>
              <a:buFontTx/>
              <a:buNone/>
            </a:pPr>
            <a:r>
              <a:rPr lang="ja-JP" altLang="ja-JP" sz="800" b="1" dirty="0">
                <a:latin typeface="Times New Roman" panose="02020603050405020304" pitchFamily="18" charset="0"/>
                <a:ea typeface="ＭＳ ゴシック" panose="020B0609070205080204" pitchFamily="49" charset="-128"/>
              </a:rPr>
              <a:t>《両親からの書簡文例》</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以下の質問に答えながら､お子さんの受入クラブおよびホストファミリーに宛てて書簡を作成してください。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作成にあたっては外国人の親子観を考慮した文面となるよう、文例を参考にしてください。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ＭＳ Ｐゴシック" panose="020B0600070205080204" pitchFamily="50" charset="-128"/>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※お子さんのアレルギーや病気についてコメントすることがあれば記入してください。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ja-JP" altLang="ja-JP" sz="800" dirty="0">
                <a:latin typeface="Times New Roman" panose="02020603050405020304" pitchFamily="18" charset="0"/>
              </a:rPr>
              <a:t>※出来上がった文章はできるだけ、ネイティブの方にチェックをしてもらってください。</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Times New Roman" panose="020206030504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Dear Host RC and Family</a:t>
            </a:r>
            <a:r>
              <a:rPr lang="ja-JP" altLang="ja-JP" sz="800" dirty="0">
                <a:latin typeface="Century" panose="02040604050505020304" pitchFamily="18" charset="0"/>
                <a:ea typeface="ＭＳ 明朝" panose="02020609040205080304" pitchFamily="17" charset="-128"/>
                <a:cs typeface="Arial" panose="020B0604020202020204" pitchFamily="34" charset="0"/>
              </a:rPr>
              <a:t>　【共通自己紹介文例】</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I’m ○○</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err="1">
                <a:latin typeface="ＭＳ 明朝" panose="02020609040205080304" pitchFamily="17" charset="-128"/>
                <a:ea typeface="ＭＳ 明朝" panose="02020609040205080304" pitchFamily="17" charset="-128"/>
                <a:cs typeface="Arial" panose="020B0604020202020204" pitchFamily="34" charset="0"/>
              </a:rPr>
              <a:t>親の名前</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a:latin typeface="Century" panose="02040604050505020304" pitchFamily="18" charset="0"/>
                <a:ea typeface="ＭＳ 明朝" panose="02020609040205080304" pitchFamily="17" charset="-128"/>
                <a:cs typeface="Arial" panose="020B0604020202020204" pitchFamily="34" charset="0"/>
              </a:rPr>
              <a:t>, ○○</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err="1">
                <a:latin typeface="ＭＳ 明朝" panose="02020609040205080304" pitchFamily="17" charset="-128"/>
                <a:ea typeface="ＭＳ 明朝" panose="02020609040205080304" pitchFamily="17" charset="-128"/>
                <a:cs typeface="Arial" panose="020B0604020202020204" pitchFamily="34" charset="0"/>
              </a:rPr>
              <a:t>子供の名前</a:t>
            </a:r>
            <a:r>
              <a:rPr lang="en-US" altLang="ja-JP" sz="800" dirty="0">
                <a:latin typeface="ＭＳ 明朝" panose="02020609040205080304" pitchFamily="17" charset="-128"/>
                <a:ea typeface="ＭＳ 明朝" panose="02020609040205080304" pitchFamily="17" charset="-128"/>
                <a:cs typeface="Arial" panose="020B0604020202020204" pitchFamily="34" charset="0"/>
              </a:rPr>
              <a:t>）</a:t>
            </a:r>
            <a:r>
              <a:rPr lang="en-US" altLang="ja-JP" sz="800" dirty="0">
                <a:latin typeface="Century" panose="02040604050505020304" pitchFamily="18" charset="0"/>
                <a:ea typeface="ＭＳ 明朝" panose="02020609040205080304" pitchFamily="17" charset="-128"/>
                <a:cs typeface="Arial" panose="020B0604020202020204" pitchFamily="34" charset="0"/>
              </a:rPr>
              <a:t>’s father(or mother). It’s my great pleasure to have an opportunity to introduce my daughter to you in this letter by answering the following questions.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cs typeface="Arial" panose="020B0604020202020204" pitchFamily="34" charset="0"/>
              </a:rPr>
              <a:t>1. How is your child’s relationship with you and your family? with his/her friends?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cs typeface="Arial" panose="020B0604020202020204" pitchFamily="34" charset="0"/>
              </a:rPr>
              <a:t>（</a:t>
            </a:r>
            <a:r>
              <a:rPr lang="en-US" altLang="ja-JP" sz="800" b="1" dirty="0" err="1">
                <a:latin typeface="ＭＳ Ｐゴシック" panose="020B0600070205080204" pitchFamily="50" charset="-128"/>
                <a:ea typeface="ＭＳ 明朝" panose="02020609040205080304" pitchFamily="17" charset="-128"/>
                <a:cs typeface="Arial" panose="020B0604020202020204" pitchFamily="34" charset="0"/>
              </a:rPr>
              <a:t>お子さんと両親および家族との関係はどのようなものですか｡またお子さんの友人関係はどうですか</a:t>
            </a:r>
            <a:r>
              <a:rPr lang="en-US" altLang="ja-JP" sz="800" b="1" dirty="0">
                <a:latin typeface="ＭＳ Ｐゴシック" panose="020B0600070205080204" pitchFamily="50" charset="-128"/>
                <a:ea typeface="ＭＳ 明朝" panose="02020609040205080304" pitchFamily="17" charset="-128"/>
                <a:cs typeface="Arial" panose="020B0604020202020204" pitchFamily="34" charset="0"/>
              </a:rPr>
              <a:t>。）</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1)She has a good relationship with us and with her sister. When we have spare time, we play various board games, watch movies and TV. She also enjoys taking care of her little cousins and playing with them. She has many friends at school, so she has a good time there.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2)She has a younger brother aged 14 years old. She is kind to him but sometimes they quarrel as most brothers and sisters do.</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She loves her family members. We travel to famous places during long vacations. We go skiing in winter and swimming in summer.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She is kind to everyone and nobody speaks ill of her. She goes to school with her friend every morning. Many of her friends want to go amusement parks and concerts with her. She works hard at extracurricular activities (afterschool club at school). </a:t>
            </a:r>
            <a:endParaRPr lang="ja-JP" altLang="ja-JP" sz="800" dirty="0">
              <a:latin typeface="Times New Roman" panose="02020603050405020304" pitchFamily="18" charset="0"/>
              <a:ea typeface="ＭＳ 明朝" panose="02020609040205080304" pitchFamily="17" charset="-128"/>
              <a:cs typeface="Arial" panose="020B0604020202020204" pitchFamily="34" charset="0"/>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cs typeface="Arial" panose="020B0604020202020204" pitchFamily="34" charset="0"/>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Excellent. My daughter often asks me for homework advice. She often gives me advice on my fashion styles. She enjoys talking a lot with family members every day, typically about her new favorite music and artists, about her friends and about events at school. She goes shopping with other family members pretty often to have fun.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2. How does your child react to disagreement, discipline, and frustration?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お子さんは､意見の相違､規律､不満に対してどのように反応しますか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Times New Roman" panose="02020603050405020304" pitchFamily="18" charset="0"/>
                <a:ea typeface="ＭＳ 明朝" panose="02020609040205080304" pitchFamily="17" charset="-128"/>
              </a:rPr>
              <a:t>1)If she has any complaints about the discipline, she tells us about it. Then she explains her thoughts on the matter so we can understand how she feels. Even if she doesn’t get her wish, she’ll respect the discussion.</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My daughter is moderately assertive– that in most cases she can deal with disagreements in a decent way. She is very good at explaining her opinion logically, which sometimes clarifies misunderstandings. Also, she understands it is usually better to come to a reasonable compromise in real life. Her character would be nearly ideal if she learned a way to handle unavoidable frustration.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3. How does your child handle challenging or difficult situations?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努力を必要とする、または困難な状況にお子さんはどのように対応しますか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is optimistic about everything. With that she will work hard with a positive mindset.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2)We believe that she understands what she should do.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My daughter usually makes every effort to find the best approach when facing confrontation. She is also good at asking experts for assistance. For instance, when she became in charge of costumes for the group dance event at school, she organized a special team to study how to design and sew costumes on the internet, then sketched her costume design, and made the pattern. Finally, she sewed several sets of costumes using her mother's sewing machine for hours and hours, day and night.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4. What amount of independence do you give to your child? What is your child’s level of maturity?</a:t>
            </a: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お子さんにどの程度の主体性をもたせていますか｡お子さんは成熟度どの程度ですか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We do not force her do anything. Once she became a high school student, she mostly decides for herself what she does.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has her own room and cell phone, but is not permitted to use social network services.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As already mentioned in answering other questions, she may ask somebody to do everything for her. She seldom cooks or does house chores. She may act like an immature child at times.</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She often relies on others when she should be more independent.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As her parents, we’d like to see what she is going to do in her future, but we think she acts her age.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4)</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My daughter seems much more mentally mature than typical girls her age. When she was young, I strictly regulated her lifestyle; the way she uses her money, for example, but now I encourage her to make decisions for herself. At age 16 she traveled all the way to Osaka (170 miles away) for sightseeing with a friend of hers. Recently she took a long distance overnight bus to visit Tokyo Disneyland with a few friends of hers. Both started as a proposal from her and I allowed her to do them.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5. What makes you proud of your child? </a:t>
            </a:r>
            <a:r>
              <a:rPr lang="ja-JP" altLang="ja-JP" sz="800" b="1" dirty="0">
                <a:latin typeface="Century" panose="02040604050505020304" pitchFamily="18" charset="0"/>
                <a:cs typeface="Arial" panose="020B0604020202020204" pitchFamily="34" charset="0"/>
              </a:rPr>
              <a:t>（お子さんについて誇りに思うことは何ですか。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We love her smile. She always has a smile on her face, so we feel happy when she is. We are proud of her cheerful personality.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is honest and kind to everyone. She always thinks about family members, not only us but also her grandparents. She has long talks with them by phone.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3)We are proud of her cheerful character.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4)</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I'm proud of my daughter 's creativity and ability to absorb many new things.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She has been creative since her infancy. I still remember her amazing woodblock buildings and artworks. At age 9 she wanted to talk to a close friend of hers at any time so she made an FM transmitter, doing soldering by herself.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She has learned a lot of things with passion: swimming, Japanese calligraphy, piano, clarinet, singing, and English conversation in addition to the normal school education. Furthermore, she has taught herself to ride a unicycle, play the guitar and sewing.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No wonder she is now interested in fashion design -- a collection of various skills, plus creativity.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6. Why do you want your child to be an exchange student?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お子さんに交換に参加してほしいと思う理由は何ですか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First of all, because she wanted to be an exchange student. We would like to support what she wants to do. And we want her to know the wide world, we think she has grown enough mentally to do that.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is good at speaking English and wants to get a job where she can work all over the world. We want her to experience other cultures and languages while she is young. This is what I had dreamed of when I was young.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We understand that customs are different in every culture. We’d like to make her experience a country we don’t know and become more conscious of her own cultural identity.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4)</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Because the experience of being an exchange student will widen my daughter 's way of thinking and will prepare her for a working career in future.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It was almost three years ago that my daughter said for the first time that someday she would go to the U.S. alone to work there. I was not surprised, I was just so happy to hear that because it was a clear sign that she was already mature and independent and that she had the extraordinary bravery necessary to stay abroad alone at her age. I was so proud of her. Since then she has been keeping that desire in mind.</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Being an exchange student is therefore her ideal first step in realizing her dream. I'm convinced that her stay will establish a solid basis for her entire life, not to mention her working career.</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Century" panose="02040604050505020304" pitchFamily="18" charset="0"/>
                <a:ea typeface="ＭＳ 明朝" panose="02020609040205080304" pitchFamily="17" charset="-128"/>
              </a:rPr>
              <a:t>7. Are there any other comments you would like to share with the host families?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b="1" dirty="0">
                <a:latin typeface="ＭＳ Ｐゴシック" panose="020B0600070205080204" pitchFamily="50" charset="-128"/>
                <a:ea typeface="ＭＳ 明朝" panose="02020609040205080304" pitchFamily="17" charset="-128"/>
              </a:rPr>
              <a:t>（</a:t>
            </a:r>
            <a:r>
              <a:rPr lang="en-US" altLang="ja-JP" sz="800" b="1" dirty="0" err="1">
                <a:latin typeface="ＭＳ Ｐゴシック" panose="020B0600070205080204" pitchFamily="50" charset="-128"/>
                <a:ea typeface="ＭＳ 明朝" panose="02020609040205080304" pitchFamily="17" charset="-128"/>
              </a:rPr>
              <a:t>ホストファミリーに伝えておきたいその他のコメントはありますか</a:t>
            </a:r>
            <a:r>
              <a:rPr lang="en-US" altLang="ja-JP" sz="800" b="1" dirty="0">
                <a:latin typeface="ＭＳ Ｐゴシック" panose="020B0600070205080204" pitchFamily="50" charset="-128"/>
                <a:ea typeface="ＭＳ 明朝" panose="02020609040205080304" pitchFamily="17" charset="-128"/>
              </a:rPr>
              <a:t>。）</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1)</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I appreciate your kindness in becoming host families for her. She likes to chat, so please talk to her a lot. This way she will enjoy her life with you.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2)</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She has been raised as a princess until now. She may not be patient at first. But we hope she will overcome these difficulties with your help. Please speak to her frankly. We would like you to feel as if you were her second family. Thank you very much. </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Century" panose="02040604050505020304" pitchFamily="18" charset="0"/>
                <a:ea typeface="ＭＳ 明朝" panose="02020609040205080304" pitchFamily="17" charset="-128"/>
              </a:rPr>
              <a:t>3)</a:t>
            </a:r>
            <a:r>
              <a:rPr lang="en-US" altLang="ja-JP" sz="800" dirty="0">
                <a:latin typeface="Times New Roman" panose="02020603050405020304" pitchFamily="18" charset="0"/>
                <a:ea typeface="ＭＳ 明朝" panose="02020609040205080304" pitchFamily="17" charset="-128"/>
              </a:rPr>
              <a:t> </a:t>
            </a:r>
            <a:r>
              <a:rPr lang="en-US" altLang="ja-JP" sz="800" dirty="0">
                <a:latin typeface="Century" panose="02040604050505020304" pitchFamily="18" charset="0"/>
                <a:ea typeface="ＭＳ 明朝" panose="02020609040205080304" pitchFamily="17" charset="-128"/>
              </a:rPr>
              <a:t>I just can’t thank you enough for hosting my daughter as an exchange student. I hope the days with her will be interesting, exciting and productive for everybody. Thank you so much.</a:t>
            </a:r>
            <a:endParaRPr lang="ja-JP" altLang="ja-JP" sz="800" dirty="0">
              <a:latin typeface="Times New Roman" panose="02020603050405020304" pitchFamily="18" charset="0"/>
              <a:ea typeface="ＭＳ 明朝" panose="02020609040205080304" pitchFamily="17" charset="-128"/>
            </a:endParaRPr>
          </a:p>
          <a:p>
            <a:pPr>
              <a:lnSpc>
                <a:spcPts val="700"/>
              </a:lnSpc>
              <a:spcBef>
                <a:spcPct val="0"/>
              </a:spcBef>
              <a:buFontTx/>
              <a:buNone/>
            </a:pPr>
            <a:r>
              <a:rPr lang="en-US" altLang="ja-JP" sz="800" dirty="0">
                <a:latin typeface="Times New Roman" panose="02020603050405020304" pitchFamily="18" charset="0"/>
                <a:ea typeface="ＭＳ 明朝" panose="02020609040205080304" pitchFamily="17" charset="-128"/>
              </a:rPr>
              <a:t> </a:t>
            </a:r>
            <a:endParaRPr lang="ja-JP" altLang="ja-JP" sz="800" dirty="0">
              <a:latin typeface="Times New Roman" panose="02020603050405020304" pitchFamily="18" charset="0"/>
              <a:ea typeface="ＭＳ 明朝" panose="02020609040205080304" pitchFamily="17" charset="-128"/>
            </a:endParaRPr>
          </a:p>
        </p:txBody>
      </p:sp>
      <p:sp>
        <p:nvSpPr>
          <p:cNvPr id="29706" name="テキスト ボックス 1"/>
          <p:cNvSpPr txBox="1">
            <a:spLocks noChangeArrowheads="1"/>
          </p:cNvSpPr>
          <p:nvPr/>
        </p:nvSpPr>
        <p:spPr bwMode="auto">
          <a:xfrm>
            <a:off x="6061075" y="1573213"/>
            <a:ext cx="278288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400">
                <a:solidFill>
                  <a:srgbClr val="FF0000"/>
                </a:solidFill>
                <a:latin typeface="AR P丸ゴシック体E" panose="020F0900000000000000" pitchFamily="50" charset="-128"/>
                <a:ea typeface="AR P丸ゴシック体E" panose="020F0900000000000000" pitchFamily="50" charset="-128"/>
              </a:rPr>
              <a:t>サンプル　</a:t>
            </a:r>
            <a:endParaRPr lang="en-US" altLang="ja-JP" sz="1400">
              <a:solidFill>
                <a:srgbClr val="FF0000"/>
              </a:solidFill>
              <a:latin typeface="AR P丸ゴシック体E" panose="020F0900000000000000" pitchFamily="50" charset="-128"/>
              <a:ea typeface="AR P丸ゴシック体E" panose="020F0900000000000000" pitchFamily="50" charset="-128"/>
            </a:endParaRPr>
          </a:p>
          <a:p>
            <a:pPr>
              <a:spcBef>
                <a:spcPct val="0"/>
              </a:spcBef>
              <a:buFontTx/>
              <a:buNone/>
            </a:pPr>
            <a:r>
              <a:rPr lang="ja-JP" altLang="en-US" sz="1400">
                <a:solidFill>
                  <a:srgbClr val="FF0000"/>
                </a:solidFill>
                <a:latin typeface="AR P丸ゴシック体E" panose="020F0900000000000000" pitchFamily="50" charset="-128"/>
                <a:ea typeface="AR P丸ゴシック体E" panose="020F0900000000000000" pitchFamily="50" charset="-128"/>
              </a:rPr>
              <a:t>　（子供のいいところを強調する）</a:t>
            </a:r>
          </a:p>
        </p:txBody>
      </p:sp>
      <p:sp>
        <p:nvSpPr>
          <p:cNvPr id="11" name="テキスト ボックス 10"/>
          <p:cNvSpPr txBox="1"/>
          <p:nvPr/>
        </p:nvSpPr>
        <p:spPr>
          <a:xfrm>
            <a:off x="0" y="-166"/>
            <a:ext cx="9252520" cy="369332"/>
          </a:xfrm>
          <a:prstGeom prst="rect">
            <a:avLst/>
          </a:prstGeom>
          <a:solidFill>
            <a:srgbClr val="00B0F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　家族間の交換の時に、　この書式</a:t>
            </a:r>
            <a:r>
              <a:rPr lang="ja-JP" altLang="en-US" dirty="0">
                <a:solidFill>
                  <a:schemeClr val="bg1"/>
                </a:solidFill>
                <a:latin typeface="AR P丸ゴシック体E" panose="020F0900000000000000" pitchFamily="50" charset="-128"/>
                <a:ea typeface="AR P丸ゴシック体E" panose="020F0900000000000000" pitchFamily="50" charset="-128"/>
              </a:rPr>
              <a:t>を使う　　自己紹介文（保護者</a:t>
            </a:r>
            <a:r>
              <a:rPr lang="en-US" altLang="ja-JP" dirty="0">
                <a:solidFill>
                  <a:schemeClr val="bg1"/>
                </a:solidFill>
                <a:latin typeface="AR P丸ゴシック体E" panose="020F0900000000000000" pitchFamily="50" charset="-128"/>
                <a:ea typeface="AR P丸ゴシック体E" panose="020F0900000000000000" pitchFamily="50" charset="-128"/>
              </a:rPr>
              <a:t>:</a:t>
            </a:r>
            <a:r>
              <a:rPr lang="ja-JP" altLang="en-US" dirty="0">
                <a:solidFill>
                  <a:schemeClr val="bg1"/>
                </a:solidFill>
                <a:latin typeface="AR P丸ゴシック体E" panose="020F0900000000000000" pitchFamily="50" charset="-128"/>
                <a:ea typeface="AR P丸ゴシック体E" panose="020F0900000000000000" pitchFamily="50" charset="-128"/>
              </a:rPr>
              <a:t>サンプル）</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12" name="テキスト ボックス 11"/>
          <p:cNvSpPr txBox="1"/>
          <p:nvPr/>
        </p:nvSpPr>
        <p:spPr>
          <a:xfrm>
            <a:off x="4984354" y="640485"/>
            <a:ext cx="3836117" cy="369332"/>
          </a:xfrm>
          <a:prstGeom prst="rect">
            <a:avLst/>
          </a:prstGeom>
          <a:solidFill>
            <a:srgbClr val="FF0000"/>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Ｆａｍｉｌｙ </a:t>
            </a:r>
            <a:r>
              <a:rPr kumimoji="1" lang="en-US" altLang="ja-JP" dirty="0">
                <a:solidFill>
                  <a:schemeClr val="bg1"/>
                </a:solidFill>
                <a:latin typeface="AR P丸ゴシック体E" panose="020F0900000000000000" pitchFamily="50" charset="-128"/>
                <a:ea typeface="AR P丸ゴシック体E" panose="020F0900000000000000" pitchFamily="50" charset="-128"/>
              </a:rPr>
              <a:t>to</a:t>
            </a:r>
            <a:r>
              <a:rPr kumimoji="1" lang="ja-JP" altLang="en-US" dirty="0">
                <a:solidFill>
                  <a:schemeClr val="bg1"/>
                </a:solidFill>
                <a:latin typeface="AR P丸ゴシック体E" panose="020F0900000000000000" pitchFamily="50" charset="-128"/>
                <a:ea typeface="AR P丸ゴシック体E" panose="020F0900000000000000" pitchFamily="50" charset="-128"/>
              </a:rPr>
              <a:t>　Ｆａｍｉｌｙ　の交換時のみ</a:t>
            </a:r>
          </a:p>
        </p:txBody>
      </p:sp>
    </p:spTree>
    <p:extLst>
      <p:ext uri="{BB962C8B-B14F-4D97-AF65-F5344CB8AC3E}">
        <p14:creationId xmlns:p14="http://schemas.microsoft.com/office/powerpoint/2010/main" val="2325559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arn(inVertical)">
                                      <p:cBhvr>
                                        <p:cTn id="7" dur="500"/>
                                        <p:tgtEl>
                                          <p:spTgt spid="122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293"/>
                                        </p:tgtEl>
                                        <p:attrNameLst>
                                          <p:attrName>style.visibility</p:attrName>
                                        </p:attrNameLst>
                                      </p:cBhvr>
                                      <p:to>
                                        <p:strVal val="visible"/>
                                      </p:to>
                                    </p:set>
                                    <p:animEffect transition="in" filter="barn(inVertical)">
                                      <p:cBhvr>
                                        <p:cTn id="10" dur="500"/>
                                        <p:tgtEl>
                                          <p:spTgt spid="12293"/>
                                        </p:tgtEl>
                                      </p:cBhvr>
                                    </p:animEffect>
                                  </p:childTnLst>
                                </p:cTn>
                              </p:par>
                            </p:childTnLst>
                          </p:cTn>
                        </p:par>
                        <p:par>
                          <p:cTn id="11" fill="hold" nodeType="afterGroup">
                            <p:stCondLst>
                              <p:cond delay="500"/>
                            </p:stCondLst>
                            <p:childTnLst>
                              <p:par>
                                <p:cTn id="12" presetID="16" presetClass="entr" presetSubtype="21"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par>
                          <p:cTn id="15" fill="hold" nodeType="afterGroup">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9706"/>
                                        </p:tgtEl>
                                        <p:attrNameLst>
                                          <p:attrName>style.visibility</p:attrName>
                                        </p:attrNameLst>
                                      </p:cBhvr>
                                      <p:to>
                                        <p:strVal val="visible"/>
                                      </p:to>
                                    </p:set>
                                    <p:animEffect transition="in" filter="barn(inVertical)">
                                      <p:cBhvr>
                                        <p:cTn id="18" dur="500"/>
                                        <p:tgtEl>
                                          <p:spTgt spid="29706"/>
                                        </p:tgtEl>
                                      </p:cBhvr>
                                    </p:animEffect>
                                  </p:childTnLst>
                                </p:cTn>
                              </p:par>
                            </p:childTnLst>
                          </p:cTn>
                        </p:par>
                        <p:par>
                          <p:cTn id="19" fill="hold" nodeType="afterGroup">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p:bldP spid="4" grpId="0"/>
      <p:bldP spid="297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1589251866"/>
              </p:ext>
            </p:extLst>
          </p:nvPr>
        </p:nvGraphicFramePr>
        <p:xfrm>
          <a:off x="0" y="0"/>
          <a:ext cx="4846141" cy="6858000"/>
        </p:xfrm>
        <a:graphic>
          <a:graphicData uri="http://schemas.openxmlformats.org/presentationml/2006/ole">
            <mc:AlternateContent xmlns:mc="http://schemas.openxmlformats.org/markup-compatibility/2006">
              <mc:Choice xmlns:v="urn:schemas-microsoft-com:vml" Requires="v">
                <p:oleObj spid="_x0000_s2104" name="Acrobat Document" r:id="rId3" imgW="5667119" imgH="8019810" progId="AcroExch.Document.7">
                  <p:embed/>
                </p:oleObj>
              </mc:Choice>
              <mc:Fallback>
                <p:oleObj name="Acrobat Document" r:id="rId3" imgW="5667119" imgH="8019810" progId="AcroExch.Document.7">
                  <p:embed/>
                  <p:pic>
                    <p:nvPicPr>
                      <p:cNvPr id="0" name=""/>
                      <p:cNvPicPr/>
                      <p:nvPr/>
                    </p:nvPicPr>
                    <p:blipFill>
                      <a:blip r:embed="rId4"/>
                      <a:stretch>
                        <a:fillRect/>
                      </a:stretch>
                    </p:blipFill>
                    <p:spPr>
                      <a:xfrm>
                        <a:off x="0" y="0"/>
                        <a:ext cx="4846141" cy="6858000"/>
                      </a:xfrm>
                      <a:prstGeom prst="rect">
                        <a:avLst/>
                      </a:prstGeom>
                    </p:spPr>
                  </p:pic>
                </p:oleObj>
              </mc:Fallback>
            </mc:AlternateContent>
          </a:graphicData>
        </a:graphic>
      </p:graphicFrame>
      <p:sp>
        <p:nvSpPr>
          <p:cNvPr id="2" name="テキスト ボックス 1"/>
          <p:cNvSpPr txBox="1"/>
          <p:nvPr/>
        </p:nvSpPr>
        <p:spPr>
          <a:xfrm>
            <a:off x="5580112" y="980728"/>
            <a:ext cx="1656184" cy="307777"/>
          </a:xfrm>
          <a:prstGeom prst="rect">
            <a:avLst/>
          </a:prstGeom>
          <a:noFill/>
        </p:spPr>
        <p:txBody>
          <a:bodyPr wrap="square" rtlCol="0">
            <a:spAutoFit/>
          </a:bodyPr>
          <a:lstStyle/>
          <a:p>
            <a:r>
              <a:rPr lang="ja-JP" altLang="en-US" sz="1400" dirty="0">
                <a:latin typeface="AR P丸ゴシック体E" panose="020F0900000000000000" pitchFamily="50" charset="-128"/>
                <a:ea typeface="AR P丸ゴシック体E" panose="020F0900000000000000" pitchFamily="50" charset="-128"/>
              </a:rPr>
              <a:t>地区番号</a:t>
            </a:r>
            <a:endParaRPr kumimoji="1" lang="ja-JP" altLang="en-US" sz="1400" dirty="0">
              <a:latin typeface="AR P丸ゴシック体E" panose="020F0900000000000000" pitchFamily="50" charset="-128"/>
              <a:ea typeface="AR P丸ゴシック体E" panose="020F0900000000000000" pitchFamily="50" charset="-128"/>
            </a:endParaRPr>
          </a:p>
        </p:txBody>
      </p:sp>
      <p:sp>
        <p:nvSpPr>
          <p:cNvPr id="3" name="テキスト ボックス 2"/>
          <p:cNvSpPr txBox="1"/>
          <p:nvPr/>
        </p:nvSpPr>
        <p:spPr>
          <a:xfrm>
            <a:off x="4733221" y="1663253"/>
            <a:ext cx="4185264" cy="3693319"/>
          </a:xfrm>
          <a:prstGeom prst="rect">
            <a:avLst/>
          </a:prstGeom>
          <a:noFill/>
        </p:spPr>
        <p:txBody>
          <a:bodyPr wrap="square" rtlCol="0">
            <a:spAutoFit/>
          </a:bodyPr>
          <a:lstStyle/>
          <a:p>
            <a:r>
              <a:rPr lang="en-US" altLang="ja-JP" dirty="0">
                <a:solidFill>
                  <a:srgbClr val="FF0000"/>
                </a:solidFill>
                <a:latin typeface="AR P丸ゴシック体E" panose="020F0900000000000000" pitchFamily="50" charset="-128"/>
                <a:ea typeface="AR P丸ゴシック体E" panose="020F0900000000000000" pitchFamily="50" charset="-128"/>
              </a:rPr>
              <a:t>『PDF</a:t>
            </a:r>
            <a:r>
              <a:rPr lang="ja-JP" altLang="en-US" dirty="0">
                <a:solidFill>
                  <a:srgbClr val="FF0000"/>
                </a:solidFill>
                <a:latin typeface="AR P丸ゴシック体E" panose="020F0900000000000000" pitchFamily="50" charset="-128"/>
                <a:ea typeface="AR P丸ゴシック体E" panose="020F0900000000000000" pitchFamily="50" charset="-128"/>
              </a:rPr>
              <a:t>書類作成のヒント</a:t>
            </a:r>
            <a:r>
              <a:rPr lang="en-US" altLang="ja-JP" dirty="0">
                <a:solidFill>
                  <a:srgbClr val="FF0000"/>
                </a:solidFill>
                <a:latin typeface="AR P丸ゴシック体E" panose="020F0900000000000000" pitchFamily="50" charset="-128"/>
                <a:ea typeface="AR P丸ゴシック体E" panose="020F0900000000000000" pitchFamily="50" charset="-128"/>
              </a:rPr>
              <a:t>』</a:t>
            </a:r>
          </a:p>
          <a:p>
            <a:r>
              <a:rPr lang="ja-JP" altLang="en-US" dirty="0">
                <a:solidFill>
                  <a:srgbClr val="0000FF"/>
                </a:solidFill>
                <a:latin typeface="AR P丸ゴシック体E" panose="020F0900000000000000" pitchFamily="50" charset="-128"/>
                <a:ea typeface="AR P丸ゴシック体E" panose="020F0900000000000000" pitchFamily="50" charset="-128"/>
              </a:rPr>
              <a:t>および</a:t>
            </a:r>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r>
              <a:rPr lang="ja-JP" altLang="en-US" dirty="0">
                <a:solidFill>
                  <a:srgbClr val="0000FF"/>
                </a:solidFill>
                <a:latin typeface="AR P丸ゴシック体E" panose="020F0900000000000000" pitchFamily="50" charset="-128"/>
                <a:ea typeface="AR P丸ゴシック体E" panose="020F0900000000000000" pitchFamily="50" charset="-128"/>
              </a:rPr>
              <a:t>次の</a:t>
            </a:r>
            <a:r>
              <a:rPr lang="en-US" altLang="ja-JP" dirty="0">
                <a:solidFill>
                  <a:srgbClr val="0000FF"/>
                </a:solidFill>
                <a:latin typeface="AR P丸ゴシック体E" panose="020F0900000000000000" pitchFamily="50" charset="-128"/>
                <a:ea typeface="AR P丸ゴシック体E" panose="020F0900000000000000" pitchFamily="50" charset="-128"/>
              </a:rPr>
              <a:t>2</a:t>
            </a:r>
            <a:r>
              <a:rPr lang="ja-JP" altLang="en-US" dirty="0">
                <a:solidFill>
                  <a:srgbClr val="0000FF"/>
                </a:solidFill>
                <a:latin typeface="AR P丸ゴシック体E" panose="020F0900000000000000" pitchFamily="50" charset="-128"/>
                <a:ea typeface="AR P丸ゴシック体E" panose="020F0900000000000000" pitchFamily="50" charset="-128"/>
              </a:rPr>
              <a:t>ページ目の　</a:t>
            </a:r>
            <a:r>
              <a:rPr lang="ja-JP" altLang="en-US" dirty="0">
                <a:solidFill>
                  <a:srgbClr val="FF0000"/>
                </a:solidFill>
                <a:latin typeface="AR P丸ゴシック体E" panose="020F0900000000000000" pitchFamily="50" charset="-128"/>
                <a:ea typeface="AR P丸ゴシック体E" panose="020F0900000000000000" pitchFamily="50" charset="-128"/>
              </a:rPr>
              <a:t>記入の留意点</a:t>
            </a:r>
            <a:r>
              <a:rPr lang="ja-JP" altLang="en-US" dirty="0">
                <a:solidFill>
                  <a:srgbClr val="0000FF"/>
                </a:solidFill>
                <a:latin typeface="AR P丸ゴシック体E" panose="020F0900000000000000" pitchFamily="50" charset="-128"/>
                <a:ea typeface="AR P丸ゴシック体E" panose="020F0900000000000000" pitchFamily="50" charset="-128"/>
              </a:rPr>
              <a:t>を</a:t>
            </a:r>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r>
              <a:rPr lang="ja-JP" altLang="en-US" dirty="0">
                <a:solidFill>
                  <a:srgbClr val="0000FF"/>
                </a:solidFill>
                <a:latin typeface="AR P丸ゴシック体E" panose="020F0900000000000000" pitchFamily="50" charset="-128"/>
                <a:ea typeface="AR P丸ゴシック体E" panose="020F0900000000000000" pitchFamily="50" charset="-128"/>
              </a:rPr>
              <a:t>よく読んで、</a:t>
            </a:r>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r>
              <a:rPr kumimoji="1" lang="ja-JP" altLang="en-US" dirty="0">
                <a:solidFill>
                  <a:srgbClr val="0000FF"/>
                </a:solidFill>
                <a:latin typeface="AR P丸ゴシック体E" panose="020F0900000000000000" pitchFamily="50" charset="-128"/>
                <a:ea typeface="AR P丸ゴシック体E" panose="020F0900000000000000" pitchFamily="50" charset="-128"/>
              </a:rPr>
              <a:t>正しく、見やすく記入すること</a:t>
            </a:r>
            <a:endParaRPr kumimoji="1" lang="en-US" altLang="ja-JP" dirty="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solidFill>
                <a:srgbClr val="0000FF"/>
              </a:solidFill>
              <a:latin typeface="AR P丸ゴシック体E" panose="020F0900000000000000" pitchFamily="50" charset="-128"/>
              <a:ea typeface="AR P丸ゴシック体E" panose="020F0900000000000000" pitchFamily="50" charset="-128"/>
            </a:endParaRPr>
          </a:p>
          <a:p>
            <a:endParaRPr kumimoji="1" lang="en-US" altLang="ja-JP" dirty="0">
              <a:solidFill>
                <a:srgbClr val="0000FF"/>
              </a:solidFill>
              <a:latin typeface="AR P丸ゴシック体E" panose="020F0900000000000000" pitchFamily="50" charset="-128"/>
              <a:ea typeface="AR P丸ゴシック体E" panose="020F0900000000000000" pitchFamily="50" charset="-128"/>
            </a:endParaRPr>
          </a:p>
          <a:p>
            <a:endParaRPr lang="en-US" altLang="ja-JP" dirty="0">
              <a:latin typeface="AR P丸ゴシック体E" panose="020F0900000000000000" pitchFamily="50" charset="-128"/>
              <a:ea typeface="AR P丸ゴシック体E" panose="020F0900000000000000" pitchFamily="50" charset="-128"/>
            </a:endParaRPr>
          </a:p>
          <a:p>
            <a:endParaRPr kumimoji="1" lang="en-US" altLang="ja-JP" dirty="0">
              <a:latin typeface="AR P丸ゴシック体E" panose="020F0900000000000000" pitchFamily="50" charset="-128"/>
              <a:ea typeface="AR P丸ゴシック体E" panose="020F0900000000000000" pitchFamily="50" charset="-128"/>
            </a:endParaRPr>
          </a:p>
          <a:p>
            <a:r>
              <a:rPr lang="ja-JP" altLang="en-US" u="sng" dirty="0">
                <a:solidFill>
                  <a:srgbClr val="0000FF"/>
                </a:solidFill>
                <a:latin typeface="AR P丸ゴシック体E" panose="020F0900000000000000" pitchFamily="50" charset="-128"/>
                <a:ea typeface="AR P丸ゴシック体E" panose="020F0900000000000000" pitchFamily="50" charset="-128"/>
              </a:rPr>
              <a:t>サイン（署名）は必ず、ブルーインク</a:t>
            </a:r>
            <a:endParaRPr lang="en-US" altLang="ja-JP" u="sng" dirty="0">
              <a:solidFill>
                <a:srgbClr val="0000FF"/>
              </a:solidFill>
              <a:latin typeface="AR P丸ゴシック体E" panose="020F0900000000000000" pitchFamily="50" charset="-128"/>
              <a:ea typeface="AR P丸ゴシック体E" panose="020F0900000000000000" pitchFamily="50" charset="-128"/>
            </a:endParaRPr>
          </a:p>
          <a:p>
            <a:r>
              <a:rPr kumimoji="1" lang="ja-JP" altLang="en-US" u="sng" dirty="0">
                <a:solidFill>
                  <a:srgbClr val="0000FF"/>
                </a:solidFill>
                <a:latin typeface="AR P丸ゴシック体E" panose="020F0900000000000000" pitchFamily="50" charset="-128"/>
                <a:ea typeface="AR P丸ゴシック体E" panose="020F0900000000000000" pitchFamily="50" charset="-128"/>
              </a:rPr>
              <a:t>　　　　　   （ブルーのボールペン）</a:t>
            </a:r>
            <a:endParaRPr kumimoji="1" lang="en-US" altLang="ja-JP" u="sng" dirty="0">
              <a:solidFill>
                <a:srgbClr val="0000FF"/>
              </a:solidFill>
              <a:latin typeface="AR P丸ゴシック体E" panose="020F0900000000000000" pitchFamily="50" charset="-128"/>
              <a:ea typeface="AR P丸ゴシック体E" panose="020F0900000000000000" pitchFamily="50" charset="-128"/>
            </a:endParaRPr>
          </a:p>
          <a:p>
            <a:r>
              <a:rPr lang="ja-JP" altLang="en-US" u="sng" dirty="0">
                <a:solidFill>
                  <a:srgbClr val="0000FF"/>
                </a:solidFill>
                <a:latin typeface="AR P丸ゴシック体E" panose="020F0900000000000000" pitchFamily="50" charset="-128"/>
                <a:ea typeface="AR P丸ゴシック体E" panose="020F0900000000000000" pitchFamily="50" charset="-128"/>
              </a:rPr>
              <a:t>で署名すること。</a:t>
            </a:r>
            <a:endParaRPr kumimoji="1" lang="ja-JP" altLang="en-US" u="sng" dirty="0">
              <a:solidFill>
                <a:srgbClr val="0000FF"/>
              </a:solidFill>
              <a:latin typeface="AR P丸ゴシック体E" panose="020F0900000000000000" pitchFamily="50" charset="-128"/>
              <a:ea typeface="AR P丸ゴシック体E" panose="020F0900000000000000" pitchFamily="50" charset="-128"/>
            </a:endParaRPr>
          </a:p>
        </p:txBody>
      </p:sp>
      <p:cxnSp>
        <p:nvCxnSpPr>
          <p:cNvPr id="6" name="直線矢印コネクタ 5"/>
          <p:cNvCxnSpPr>
            <a:stCxn id="2" idx="1"/>
          </p:cNvCxnSpPr>
          <p:nvPr/>
        </p:nvCxnSpPr>
        <p:spPr>
          <a:xfrm flipH="1">
            <a:off x="1979712" y="1134617"/>
            <a:ext cx="3600400" cy="84435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0" y="-166"/>
            <a:ext cx="9144000" cy="369332"/>
          </a:xfrm>
          <a:prstGeom prst="rect">
            <a:avLst/>
          </a:prstGeom>
          <a:solidFill>
            <a:srgbClr val="0000FF"/>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　短期青少年交換プログラム　申請書　　じっくり読んで、　正確に記入すること</a:t>
            </a:r>
          </a:p>
        </p:txBody>
      </p:sp>
    </p:spTree>
    <p:extLst>
      <p:ext uri="{BB962C8B-B14F-4D97-AF65-F5344CB8AC3E}">
        <p14:creationId xmlns:p14="http://schemas.microsoft.com/office/powerpoint/2010/main" val="13531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251388064"/>
              </p:ext>
            </p:extLst>
          </p:nvPr>
        </p:nvGraphicFramePr>
        <p:xfrm>
          <a:off x="0" y="0"/>
          <a:ext cx="4846141" cy="6858000"/>
        </p:xfrm>
        <a:graphic>
          <a:graphicData uri="http://schemas.openxmlformats.org/presentationml/2006/ole">
            <mc:AlternateContent xmlns:mc="http://schemas.openxmlformats.org/markup-compatibility/2006">
              <mc:Choice xmlns:v="urn:schemas-microsoft-com:vml" Requires="v">
                <p:oleObj spid="_x0000_s3134"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0" y="0"/>
                        <a:ext cx="4846141" cy="6858000"/>
                      </a:xfrm>
                      <a:prstGeom prst="rect">
                        <a:avLst/>
                      </a:prstGeom>
                    </p:spPr>
                  </p:pic>
                </p:oleObj>
              </mc:Fallback>
            </mc:AlternateContent>
          </a:graphicData>
        </a:graphic>
      </p:graphicFrame>
      <p:sp>
        <p:nvSpPr>
          <p:cNvPr id="5" name="正方形/長方形 4"/>
          <p:cNvSpPr/>
          <p:nvPr/>
        </p:nvSpPr>
        <p:spPr>
          <a:xfrm>
            <a:off x="4716016" y="0"/>
            <a:ext cx="4427984" cy="7380867"/>
          </a:xfrm>
          <a:prstGeom prst="rect">
            <a:avLst/>
          </a:prstGeom>
          <a:solidFill>
            <a:srgbClr val="FFEAD5"/>
          </a:solidFill>
        </p:spPr>
        <p:txBody>
          <a:bodyPr wrap="square">
            <a:spAutoFit/>
          </a:bodyPr>
          <a:lstStyle/>
          <a:p>
            <a:pPr fontAlgn="base">
              <a:lnSpc>
                <a:spcPct val="175000"/>
              </a:lnSpc>
              <a:spcAft>
                <a:spcPts val="0"/>
              </a:spcAft>
            </a:pPr>
            <a:r>
              <a:rPr lang="ja-JP" altLang="ja-JP" sz="800" b="1" u="sng" dirty="0">
                <a:solidFill>
                  <a:srgbClr val="FF0000"/>
                </a:solidFill>
                <a:latin typeface="AR P丸ゴシック体E" panose="020F0900000000000000" pitchFamily="50" charset="-128"/>
                <a:ea typeface="AR P丸ゴシック体E" panose="020F0900000000000000" pitchFamily="50" charset="-128"/>
                <a:cs typeface="Times New Roman"/>
              </a:rPr>
              <a:t>ロータリー青少年交換　短期プログラム申請書　　始めて記入する人のための解説書</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b="1" u="sng" dirty="0">
                <a:solidFill>
                  <a:srgbClr val="FF0000"/>
                </a:solidFill>
                <a:latin typeface="AR P丸ゴシック体E" panose="020F0900000000000000" pitchFamily="50" charset="-128"/>
                <a:ea typeface="AR P丸ゴシック体E" panose="020F0900000000000000" pitchFamily="50" charset="-128"/>
                <a:cs typeface="Times New Roman"/>
              </a:rPr>
              <a:t>次頁以降、同一の項目を記入するときは、すべて、下記</a:t>
            </a:r>
            <a:r>
              <a:rPr lang="ja-JP" altLang="en-US" sz="800" b="1" u="sng" dirty="0">
                <a:solidFill>
                  <a:srgbClr val="FF0000"/>
                </a:solidFill>
                <a:latin typeface="AR P丸ゴシック体E" panose="020F0900000000000000" pitchFamily="50" charset="-128"/>
                <a:ea typeface="AR P丸ゴシック体E" panose="020F0900000000000000" pitchFamily="50" charset="-128"/>
                <a:cs typeface="Times New Roman"/>
              </a:rPr>
              <a:t>留意事項</a:t>
            </a:r>
            <a:r>
              <a:rPr lang="ja-JP" altLang="ja-JP" sz="800" b="1" u="sng" dirty="0">
                <a:solidFill>
                  <a:srgbClr val="FF0000"/>
                </a:solidFill>
                <a:latin typeface="AR P丸ゴシック体E" panose="020F0900000000000000" pitchFamily="50" charset="-128"/>
                <a:ea typeface="AR P丸ゴシック体E" panose="020F0900000000000000" pitchFamily="50" charset="-128"/>
                <a:cs typeface="Times New Roman"/>
              </a:rPr>
              <a:t>を適用すること</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①二者択一、該当するところを選ぶ</a:t>
            </a:r>
            <a:r>
              <a:rPr lang="ja-JP" altLang="en-US" sz="8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（チェックボックス）の中は、大文字</a:t>
            </a:r>
            <a:r>
              <a:rPr lang="ja-JP" altLang="en-US" sz="800" dirty="0">
                <a:solidFill>
                  <a:srgbClr val="000000"/>
                </a:solidFill>
                <a:latin typeface="AR P丸ゴシック体E" panose="020F0900000000000000" pitchFamily="50" charset="-128"/>
                <a:ea typeface="AR P丸ゴシック体E" panose="020F0900000000000000" pitchFamily="50" charset="-128"/>
                <a:cs typeface="Times New Roman"/>
              </a:rPr>
              <a:t>か小文字</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a:t>
            </a:r>
            <a:r>
              <a:rPr lang="en-US" altLang="ja-JP" sz="8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②氏はすべて大文字、名は第</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文字のみ大文字。　キーボード入力化、手書きなら　</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ブロック体（活字体）　　氏と名の順番はどちらが先でもよいが（名</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氏に統一）</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秋山あきこ　は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Akiko AKIYAMA</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③日付は　普通　日</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年の順に数字で。</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月を英語で書けば、月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日</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年でもよい。　順番の指定が特にない場合は、</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英語月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日</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年が間違いを避けれてよい。</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2017</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年</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5</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月</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日　＝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10/05/2017</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10/May/2017</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May/10/2017</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④国籍　欄に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Nationality</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とあれば、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Japanese</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Citizen of</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の続きなら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Japan</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⑤住所は日本の郵便屋さんが迷わずに配達できる表記を心がけること。</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新町</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丁目</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3</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なら、</a:t>
            </a:r>
            <a:r>
              <a:rPr lang="en-US"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Shinmachi</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Chome</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3</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が親切。</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3</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2</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Shinmachi</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でもよいが、番地は順序を逆にすると丁目が判らなくなる。</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⑥電話番号は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+81-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52-722-5530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+81-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90-2186-7408</a:t>
            </a:r>
            <a:r>
              <a:rPr lang="ja-JP" altLang="ja-JP" sz="800" dirty="0" err="1">
                <a:solidFill>
                  <a:srgbClr val="000000"/>
                </a:solidFill>
                <a:latin typeface="AR P丸ゴシック体E" panose="020F0900000000000000" pitchFamily="50" charset="-128"/>
                <a:ea typeface="AR P丸ゴシック体E" panose="020F0900000000000000" pitchFamily="50" charset="-128"/>
                <a:cs typeface="Times New Roman"/>
              </a:rPr>
              <a:t>のように</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書く。。</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は国際番号だということを表す。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81</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は日本の国番号。局番の（</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0</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）は不要だ</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が、日本国内から掛ける場合は必要なのでカッコに入れる。</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⑦制限があれば、何をどう制限するのか、具体的に食品名などを挙げる。</a:t>
            </a: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　なければ　</a:t>
            </a:r>
            <a:r>
              <a:rPr lang="en-US" altLang="ja-JP" sz="800" kern="100" dirty="0">
                <a:latin typeface="AR P丸ゴシック体E" panose="020F0900000000000000" pitchFamily="50" charset="-128"/>
                <a:ea typeface="AR P丸ゴシック体E" panose="020F0900000000000000" pitchFamily="50" charset="-128"/>
                <a:cs typeface="Times New Roman"/>
              </a:rPr>
              <a:t>None </a:t>
            </a:r>
            <a:r>
              <a:rPr lang="ja-JP" altLang="ja-JP" sz="800" kern="100" dirty="0">
                <a:latin typeface="AR P丸ゴシック体E" panose="020F0900000000000000" pitchFamily="50" charset="-128"/>
                <a:ea typeface="AR P丸ゴシック体E" panose="020F0900000000000000" pitchFamily="50" charset="-128"/>
                <a:cs typeface="Times New Roman"/>
              </a:rPr>
              <a:t>または　</a:t>
            </a:r>
            <a:r>
              <a:rPr lang="en-US" altLang="ja-JP" sz="800" kern="100" dirty="0">
                <a:latin typeface="AR P丸ゴシック体E" panose="020F0900000000000000" pitchFamily="50" charset="-128"/>
                <a:ea typeface="AR P丸ゴシック体E" panose="020F0900000000000000" pitchFamily="50" charset="-128"/>
                <a:cs typeface="Times New Roman"/>
              </a:rPr>
              <a:t>N/A</a:t>
            </a:r>
            <a:endParaRPr lang="ja-JP" altLang="ja-JP" sz="800" kern="100" dirty="0">
              <a:latin typeface="AR P丸ゴシック体E" panose="020F0900000000000000" pitchFamily="50" charset="-128"/>
              <a:ea typeface="AR P丸ゴシック体E" panose="020F0900000000000000" pitchFamily="50" charset="-128"/>
              <a:cs typeface="Times New Roman"/>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⑧このページの右上に申請者の名前を記入するところがあります。別紙を足した時には、これと</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同じ様に別紙の右上に必ず氏名を書きます。これは万が一バラバラになった時にも、誰のものか</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わかるようにするためです。</a:t>
            </a:r>
            <a:endParaRPr lang="ja-JP" altLang="ja-JP" sz="800" dirty="0">
              <a:latin typeface="AR P丸ゴシック体E" panose="020F0900000000000000" pitchFamily="50" charset="-128"/>
              <a:ea typeface="AR P丸ゴシック体E" panose="020F0900000000000000" pitchFamily="50" charset="-128"/>
              <a:cs typeface="ＭＳ Ｐゴシック"/>
            </a:endParaRP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⑨例えば国際奉仕委員会、青少年奉仕委員会、青少年交換委員会など、各クラブで</a:t>
            </a: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　青少年交換のお世話をしている委員会名が異なります。その中で青少年交換を担当</a:t>
            </a:r>
          </a:p>
          <a:p>
            <a:pPr algn="just">
              <a:lnSpc>
                <a:spcPct val="175000"/>
              </a:lnSpc>
              <a:spcAft>
                <a:spcPts val="0"/>
              </a:spcAft>
            </a:pPr>
            <a:r>
              <a:rPr lang="ja-JP" altLang="ja-JP" sz="800" kern="100" dirty="0">
                <a:latin typeface="AR P丸ゴシック体E" panose="020F0900000000000000" pitchFamily="50" charset="-128"/>
                <a:ea typeface="AR P丸ゴシック体E" panose="020F0900000000000000" pitchFamily="50" charset="-128"/>
                <a:cs typeface="Times New Roman"/>
              </a:rPr>
              <a:t>　している</a:t>
            </a:r>
            <a:r>
              <a:rPr lang="ja-JP" altLang="en-US" sz="800" kern="100" dirty="0">
                <a:latin typeface="AR P丸ゴシック体E" panose="020F0900000000000000" pitchFamily="50" charset="-128"/>
                <a:ea typeface="AR P丸ゴシック体E" panose="020F0900000000000000" pitchFamily="50" charset="-128"/>
                <a:cs typeface="Times New Roman"/>
              </a:rPr>
              <a:t>委員</a:t>
            </a:r>
            <a:r>
              <a:rPr lang="ja-JP" altLang="ja-JP" sz="800" kern="100" dirty="0">
                <a:latin typeface="AR P丸ゴシック体E" panose="020F0900000000000000" pitchFamily="50" charset="-128"/>
                <a:ea typeface="AR P丸ゴシック体E" panose="020F0900000000000000" pitchFamily="50" charset="-128"/>
                <a:cs typeface="Times New Roman"/>
              </a:rPr>
              <a:t>の名前</a:t>
            </a:r>
          </a:p>
          <a:p>
            <a:pPr fontAlgn="base">
              <a:lnSpc>
                <a:spcPct val="175000"/>
              </a:lnSpc>
              <a:spcAft>
                <a:spcPts val="0"/>
              </a:spcAft>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⑩</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e.g.</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は　</a:t>
            </a:r>
            <a:r>
              <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for example</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の略。　例えば、という意味</a:t>
            </a:r>
            <a:endParaRPr lang="en-US" altLang="ja-JP" sz="800" dirty="0">
              <a:solidFill>
                <a:srgbClr val="000000"/>
              </a:solidFill>
              <a:latin typeface="AR P丸ゴシック体E" panose="020F0900000000000000" pitchFamily="50" charset="-128"/>
              <a:ea typeface="AR P丸ゴシック体E" panose="020F0900000000000000" pitchFamily="50" charset="-128"/>
              <a:cs typeface="Times New Roman"/>
            </a:endParaRPr>
          </a:p>
          <a:p>
            <a:pPr fontAlgn="base">
              <a:lnSpc>
                <a:spcPct val="175000"/>
              </a:lnSpc>
              <a:spcAft>
                <a:spcPts val="0"/>
              </a:spcAft>
            </a:pPr>
            <a:endParaRPr lang="en-US" altLang="ja-JP" sz="800" dirty="0">
              <a:solidFill>
                <a:srgbClr val="000000"/>
              </a:solidFill>
              <a:effectLst/>
              <a:latin typeface="ＭＳ Ｐゴシック"/>
              <a:ea typeface="AR Pゴシック体M"/>
              <a:cs typeface="Times New Roman"/>
            </a:endParaRPr>
          </a:p>
          <a:p>
            <a:pPr fontAlgn="base">
              <a:lnSpc>
                <a:spcPct val="175000"/>
              </a:lnSpc>
              <a:spcAft>
                <a:spcPts val="0"/>
              </a:spcAft>
            </a:pPr>
            <a:endParaRPr lang="en-US" altLang="ja-JP" sz="800" dirty="0">
              <a:solidFill>
                <a:srgbClr val="000000"/>
              </a:solidFill>
              <a:latin typeface="ＭＳ Ｐゴシック"/>
              <a:ea typeface="AR Pゴシック体M"/>
              <a:cs typeface="Times New Roman"/>
            </a:endParaRPr>
          </a:p>
          <a:p>
            <a:pPr fontAlgn="base">
              <a:lnSpc>
                <a:spcPct val="175000"/>
              </a:lnSpc>
              <a:spcAft>
                <a:spcPts val="0"/>
              </a:spcAft>
            </a:pPr>
            <a:endParaRPr lang="ja-JP" altLang="ja-JP" sz="800" dirty="0">
              <a:effectLst/>
              <a:latin typeface="ＭＳ Ｐゴシック"/>
              <a:cs typeface="ＭＳ Ｐゴシック"/>
            </a:endParaRPr>
          </a:p>
        </p:txBody>
      </p:sp>
      <p:sp>
        <p:nvSpPr>
          <p:cNvPr id="4" name="テキスト ボックス 3"/>
          <p:cNvSpPr txBox="1"/>
          <p:nvPr/>
        </p:nvSpPr>
        <p:spPr>
          <a:xfrm>
            <a:off x="0" y="-166"/>
            <a:ext cx="4572000" cy="369332"/>
          </a:xfrm>
          <a:prstGeom prst="rect">
            <a:avLst/>
          </a:prstGeom>
          <a:solidFill>
            <a:srgbClr val="0000FF"/>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記入時の注意事項・よく読んで記入！</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2043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オブジェクト 13"/>
          <p:cNvGraphicFramePr>
            <a:graphicFrameLocks noChangeAspect="1"/>
          </p:cNvGraphicFramePr>
          <p:nvPr>
            <p:extLst>
              <p:ext uri="{D42A27DB-BD31-4B8C-83A1-F6EECF244321}">
                <p14:modId xmlns:p14="http://schemas.microsoft.com/office/powerpoint/2010/main" val="1146305846"/>
              </p:ext>
            </p:extLst>
          </p:nvPr>
        </p:nvGraphicFramePr>
        <p:xfrm>
          <a:off x="0" y="-19050"/>
          <a:ext cx="4859338" cy="6877050"/>
        </p:xfrm>
        <a:graphic>
          <a:graphicData uri="http://schemas.openxmlformats.org/presentationml/2006/ole">
            <mc:AlternateContent xmlns:mc="http://schemas.openxmlformats.org/markup-compatibility/2006">
              <mc:Choice xmlns:v="urn:schemas-microsoft-com:vml" Requires="v">
                <p:oleObj spid="_x0000_s1102" name="Acrobat Document" r:id="rId3" imgW="5667119" imgH="8019810" progId="AcroExch.Document.7">
                  <p:embed/>
                </p:oleObj>
              </mc:Choice>
              <mc:Fallback>
                <p:oleObj name="Acrobat Document" r:id="rId3" imgW="5667119" imgH="8019810" progId="AcroExch.Document.7">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48593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正方形/長方形 18"/>
          <p:cNvSpPr/>
          <p:nvPr/>
        </p:nvSpPr>
        <p:spPr>
          <a:xfrm>
            <a:off x="357854" y="1525699"/>
            <a:ext cx="4154814" cy="400110"/>
          </a:xfrm>
          <a:prstGeom prst="rect">
            <a:avLst/>
          </a:prstGeom>
          <a:solidFill>
            <a:srgbClr val="FFC1FF">
              <a:alpha val="50000"/>
            </a:srgbClr>
          </a:solidFill>
        </p:spPr>
        <p:txBody>
          <a:bodyPr wrap="square">
            <a:spAutoFit/>
          </a:bodyPr>
          <a:lstStyle/>
          <a:p>
            <a:endParaRPr lang="en-US" altLang="ja-JP" sz="1000" b="1" dirty="0">
              <a:solidFill>
                <a:srgbClr val="000000"/>
              </a:solidFill>
              <a:latin typeface="ＭＳ Ｐゴシック"/>
              <a:ea typeface="AR Pゴシック体M"/>
              <a:cs typeface="Times New Roman"/>
            </a:endParaRPr>
          </a:p>
          <a:p>
            <a:r>
              <a:rPr lang="en-US" altLang="ja-JP" sz="1000" b="1" dirty="0">
                <a:solidFill>
                  <a:srgbClr val="000000"/>
                </a:solidFill>
                <a:latin typeface="ＭＳ Ｐゴシック"/>
                <a:ea typeface="AR Pゴシック体M"/>
                <a:cs typeface="Times New Roman"/>
              </a:rPr>
              <a:t>X</a:t>
            </a:r>
            <a:endParaRPr lang="ja-JP" altLang="en-US" dirty="0"/>
          </a:p>
        </p:txBody>
      </p:sp>
      <p:sp>
        <p:nvSpPr>
          <p:cNvPr id="21" name="正方形/長方形 20"/>
          <p:cNvSpPr/>
          <p:nvPr/>
        </p:nvSpPr>
        <p:spPr>
          <a:xfrm>
            <a:off x="388696" y="3573016"/>
            <a:ext cx="4113204" cy="1856726"/>
          </a:xfrm>
          <a:prstGeom prst="rect">
            <a:avLst/>
          </a:prstGeom>
          <a:solidFill>
            <a:srgbClr val="FFD5AB">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FF"/>
                </a:solidFill>
              </a:rPr>
              <a:t>両親・保護者の情報を記入</a:t>
            </a:r>
          </a:p>
        </p:txBody>
      </p:sp>
      <p:sp>
        <p:nvSpPr>
          <p:cNvPr id="4" name="Text Box 10"/>
          <p:cNvSpPr txBox="1">
            <a:spLocks noChangeArrowheads="1"/>
          </p:cNvSpPr>
          <p:nvPr/>
        </p:nvSpPr>
        <p:spPr bwMode="auto">
          <a:xfrm>
            <a:off x="5003800" y="95250"/>
            <a:ext cx="414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800" b="1" dirty="0">
                <a:solidFill>
                  <a:srgbClr val="3366FF"/>
                </a:solidFill>
                <a:latin typeface="AR P丸ゴシック体E" panose="020F0900000000000000" pitchFamily="50" charset="-128"/>
                <a:ea typeface="AR P丸ゴシック体E" panose="020F0900000000000000" pitchFamily="50" charset="-128"/>
              </a:rPr>
              <a:t>手書きは極力避けること　　　　　　　邦文の申請書を参考にして記入する</a:t>
            </a:r>
          </a:p>
        </p:txBody>
      </p:sp>
      <p:sp>
        <p:nvSpPr>
          <p:cNvPr id="5" name="Text Box 9"/>
          <p:cNvSpPr txBox="1">
            <a:spLocks noChangeArrowheads="1"/>
          </p:cNvSpPr>
          <p:nvPr/>
        </p:nvSpPr>
        <p:spPr bwMode="auto">
          <a:xfrm>
            <a:off x="3319547" y="460619"/>
            <a:ext cx="1223963" cy="981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写真（笑顔！）</a:t>
            </a:r>
            <a:endParaRPr lang="en-US" altLang="ja-JP" sz="105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        カラー</a:t>
            </a:r>
            <a:endParaRPr lang="en-US" altLang="ja-JP" sz="105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これであなたは</a:t>
            </a:r>
            <a:endParaRPr lang="en-US" altLang="ja-JP" sz="105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defRPr/>
            </a:pPr>
            <a:r>
              <a:rPr lang="ja-JP" altLang="en-US" sz="1050" dirty="0">
                <a:solidFill>
                  <a:srgbClr val="FF3300"/>
                </a:solidFill>
                <a:latin typeface="AR P丸ゴシック体E" panose="020F0900000000000000" pitchFamily="50" charset="-128"/>
                <a:ea typeface="AR P丸ゴシック体E" panose="020F0900000000000000" pitchFamily="50" charset="-128"/>
              </a:rPr>
              <a:t>判断されます</a:t>
            </a:r>
          </a:p>
        </p:txBody>
      </p:sp>
      <p:sp>
        <p:nvSpPr>
          <p:cNvPr id="6" name="Text Box 11"/>
          <p:cNvSpPr txBox="1">
            <a:spLocks noChangeArrowheads="1"/>
          </p:cNvSpPr>
          <p:nvPr/>
        </p:nvSpPr>
        <p:spPr bwMode="auto">
          <a:xfrm>
            <a:off x="4673600" y="812800"/>
            <a:ext cx="45658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400" dirty="0">
                <a:solidFill>
                  <a:srgbClr val="FF3300"/>
                </a:solidFill>
                <a:latin typeface="AR P丸ゴシック体E" panose="020F0900000000000000" pitchFamily="50" charset="-128"/>
                <a:ea typeface="AR P丸ゴシック体E" panose="020F0900000000000000" pitchFamily="50" charset="-128"/>
              </a:rPr>
              <a:t>写真：笑顔で（カラーなるべく　　</a:t>
            </a:r>
            <a:r>
              <a:rPr lang="en-US" altLang="ja-JP" sz="1400" dirty="0">
                <a:solidFill>
                  <a:srgbClr val="FF3300"/>
                </a:solidFill>
                <a:latin typeface="AR P丸ゴシック体E" panose="020F0900000000000000" pitchFamily="50" charset="-128"/>
                <a:ea typeface="AR P丸ゴシック体E" panose="020F0900000000000000" pitchFamily="50" charset="-128"/>
              </a:rPr>
              <a:t>『</a:t>
            </a:r>
            <a:r>
              <a:rPr lang="ja-JP" altLang="en-US" sz="1400" dirty="0">
                <a:solidFill>
                  <a:srgbClr val="FF3300"/>
                </a:solidFill>
                <a:latin typeface="AR P丸ゴシック体E" panose="020F0900000000000000" pitchFamily="50" charset="-128"/>
                <a:ea typeface="AR P丸ゴシック体E" panose="020F0900000000000000" pitchFamily="50" charset="-128"/>
              </a:rPr>
              <a:t>見栄え</a:t>
            </a:r>
            <a:r>
              <a:rPr lang="en-US" altLang="ja-JP" sz="1400" dirty="0">
                <a:solidFill>
                  <a:srgbClr val="FF3300"/>
                </a:solidFill>
                <a:latin typeface="AR P丸ゴシック体E" panose="020F0900000000000000" pitchFamily="50" charset="-128"/>
                <a:ea typeface="AR P丸ゴシック体E" panose="020F0900000000000000" pitchFamily="50" charset="-128"/>
              </a:rPr>
              <a:t>』</a:t>
            </a:r>
            <a:r>
              <a:rPr lang="ja-JP" altLang="en-US" sz="1400" dirty="0">
                <a:solidFill>
                  <a:srgbClr val="FF3300"/>
                </a:solidFill>
                <a:latin typeface="AR P丸ゴシック体E" panose="020F0900000000000000" pitchFamily="50" charset="-128"/>
                <a:ea typeface="AR P丸ゴシック体E" panose="020F0900000000000000" pitchFamily="50" charset="-128"/>
              </a:rPr>
              <a:t>いいものを！　　　　　　　　　　　　　　　　</a:t>
            </a:r>
            <a:endParaRPr lang="en-US" altLang="ja-JP" sz="140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50000"/>
              </a:spcBef>
              <a:buFontTx/>
              <a:buNone/>
            </a:pPr>
            <a:r>
              <a:rPr lang="ja-JP" altLang="en-US" sz="1200" dirty="0">
                <a:solidFill>
                  <a:srgbClr val="FF3300"/>
                </a:solidFill>
                <a:latin typeface="AR P丸ゴシック体E" panose="020F0900000000000000" pitchFamily="50" charset="-128"/>
                <a:ea typeface="AR P丸ゴシック体E" panose="020F0900000000000000" pitchFamily="50" charset="-128"/>
              </a:rPr>
              <a:t>これであなたを受け入れるかを相手は判断します</a:t>
            </a:r>
          </a:p>
        </p:txBody>
      </p:sp>
      <p:sp>
        <p:nvSpPr>
          <p:cNvPr id="2" name="正方形/長方形 1"/>
          <p:cNvSpPr/>
          <p:nvPr/>
        </p:nvSpPr>
        <p:spPr>
          <a:xfrm>
            <a:off x="4556338" y="1525699"/>
            <a:ext cx="4572000" cy="544123"/>
          </a:xfrm>
          <a:prstGeom prst="rect">
            <a:avLst/>
          </a:prstGeom>
          <a:solidFill>
            <a:srgbClr val="FFC1FF">
              <a:alpha val="50000"/>
            </a:srgbClr>
          </a:solidFill>
        </p:spPr>
        <p:txBody>
          <a:bodyPr>
            <a:spAutoFit/>
          </a:bodyPr>
          <a:lstStyle/>
          <a:p>
            <a:pPr fontAlgn="base">
              <a:lnSpc>
                <a:spcPct val="175000"/>
              </a:lnSpc>
              <a:spcAft>
                <a:spcPts val="0"/>
              </a:spcAft>
            </a:pP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①二者択一、該当するところを選ぶ</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（チェックボックス）の中は、大文字</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か小文字</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の</a:t>
            </a:r>
            <a:r>
              <a:rPr lang="en-US" altLang="ja-JP" sz="9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en-US" sz="900" dirty="0">
              <a:latin typeface="AR P丸ゴシック体E" panose="020F0900000000000000" pitchFamily="50" charset="-128"/>
              <a:ea typeface="AR P丸ゴシック体E" panose="020F0900000000000000" pitchFamily="50" charset="-128"/>
            </a:endParaRPr>
          </a:p>
        </p:txBody>
      </p:sp>
      <p:sp>
        <p:nvSpPr>
          <p:cNvPr id="8" name="正方形/長方形 7"/>
          <p:cNvSpPr/>
          <p:nvPr/>
        </p:nvSpPr>
        <p:spPr>
          <a:xfrm>
            <a:off x="4556338" y="2204864"/>
            <a:ext cx="4565284" cy="707886"/>
          </a:xfrm>
          <a:prstGeom prst="rect">
            <a:avLst/>
          </a:prstGeom>
          <a:solidFill>
            <a:srgbClr val="D5EAFF">
              <a:alpha val="49000"/>
            </a:srgbClr>
          </a:solidFill>
        </p:spPr>
        <p:txBody>
          <a:bodyPr wrap="square">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②氏はすべて大文字、名は第</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文字のみ大文字。　</a:t>
            </a:r>
            <a:endParaRPr lang="en-US" altLang="ja-JP" sz="1000" dirty="0">
              <a:latin typeface="AR P丸ゴシック体E" panose="020F0900000000000000" pitchFamily="50" charset="-128"/>
              <a:ea typeface="AR P丸ゴシック体E" panose="020F0900000000000000" pitchFamily="50" charset="-128"/>
            </a:endParaRPr>
          </a:p>
          <a:p>
            <a:pPr fontAlgn="base"/>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キーボード入力化、手書きなら</a:t>
            </a:r>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ブロック体（活字体）　　</a:t>
            </a:r>
            <a:endParaRPr lang="en-US" altLang="ja-JP" sz="1000" dirty="0">
              <a:latin typeface="AR P丸ゴシック体E" panose="020F0900000000000000" pitchFamily="50" charset="-128"/>
              <a:ea typeface="AR P丸ゴシック体E" panose="020F0900000000000000" pitchFamily="50" charset="-128"/>
            </a:endParaRPr>
          </a:p>
          <a:p>
            <a:pPr fontAlgn="base"/>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氏と名の順番はどちらが先でもよいが（名</a:t>
            </a:r>
            <a:r>
              <a:rPr lang="en-US" altLang="ja-JP" sz="1000" dirty="0">
                <a:latin typeface="AR P丸ゴシック体E" panose="020F0900000000000000" pitchFamily="50" charset="-128"/>
                <a:ea typeface="AR P丸ゴシック体E" panose="020F0900000000000000" pitchFamily="50" charset="-128"/>
              </a:rPr>
              <a:t>+</a:t>
            </a:r>
            <a:r>
              <a:rPr lang="ja-JP" altLang="ja-JP" sz="1000" dirty="0">
                <a:latin typeface="AR P丸ゴシック体E" panose="020F0900000000000000" pitchFamily="50" charset="-128"/>
                <a:ea typeface="AR P丸ゴシック体E" panose="020F0900000000000000" pitchFamily="50" charset="-128"/>
              </a:rPr>
              <a:t>氏に統一）</a:t>
            </a:r>
          </a:p>
          <a:p>
            <a:pPr fontAlgn="base"/>
            <a:r>
              <a:rPr lang="ja-JP" altLang="ja-JP" sz="1000" dirty="0">
                <a:latin typeface="AR P丸ゴシック体E" panose="020F0900000000000000" pitchFamily="50" charset="-128"/>
                <a:ea typeface="AR P丸ゴシック体E" panose="020F0900000000000000" pitchFamily="50" charset="-128"/>
              </a:rPr>
              <a:t>　</a:t>
            </a:r>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秋山あきこ　は　</a:t>
            </a:r>
            <a:r>
              <a:rPr lang="en-US" altLang="ja-JP" sz="1000" dirty="0">
                <a:latin typeface="AR P丸ゴシック体E" panose="020F0900000000000000" pitchFamily="50" charset="-128"/>
                <a:ea typeface="AR P丸ゴシック体E" panose="020F0900000000000000" pitchFamily="50" charset="-128"/>
              </a:rPr>
              <a:t>Akiko AKIYAMA</a:t>
            </a:r>
            <a:endParaRPr lang="ja-JP" altLang="ja-JP" sz="1000" dirty="0">
              <a:latin typeface="AR P丸ゴシック体E" panose="020F0900000000000000" pitchFamily="50" charset="-128"/>
              <a:ea typeface="AR P丸ゴシック体E" panose="020F0900000000000000" pitchFamily="50" charset="-128"/>
            </a:endParaRPr>
          </a:p>
        </p:txBody>
      </p:sp>
      <p:sp>
        <p:nvSpPr>
          <p:cNvPr id="9" name="正方形/長方形 8"/>
          <p:cNvSpPr/>
          <p:nvPr/>
        </p:nvSpPr>
        <p:spPr>
          <a:xfrm>
            <a:off x="4572000" y="4224380"/>
            <a:ext cx="4578112" cy="553998"/>
          </a:xfrm>
          <a:prstGeom prst="rect">
            <a:avLst/>
          </a:prstGeom>
          <a:solidFill>
            <a:srgbClr val="DDF0C8"/>
          </a:solidFill>
        </p:spPr>
        <p:txBody>
          <a:bodyPr wrap="square">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⑤住所は日本の郵便屋さんが迷わずに配達できる表記を心がけること。</a:t>
            </a:r>
          </a:p>
          <a:p>
            <a:pPr fontAlgn="base"/>
            <a:r>
              <a:rPr lang="ja-JP" altLang="ja-JP" sz="1000" dirty="0">
                <a:latin typeface="AR P丸ゴシック体E" panose="020F0900000000000000" pitchFamily="50" charset="-128"/>
                <a:ea typeface="AR P丸ゴシック体E" panose="020F0900000000000000" pitchFamily="50" charset="-128"/>
              </a:rPr>
              <a:t>　新町</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丁目</a:t>
            </a:r>
            <a:r>
              <a:rPr lang="en-US" altLang="ja-JP" sz="1000" dirty="0">
                <a:latin typeface="AR P丸ゴシック体E" panose="020F0900000000000000" pitchFamily="50" charset="-128"/>
                <a:ea typeface="AR P丸ゴシック体E" panose="020F0900000000000000" pitchFamily="50" charset="-128"/>
              </a:rPr>
              <a:t>3</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2</a:t>
            </a:r>
            <a:r>
              <a:rPr lang="ja-JP" altLang="ja-JP" sz="1000" dirty="0">
                <a:latin typeface="AR P丸ゴシック体E" panose="020F0900000000000000" pitchFamily="50" charset="-128"/>
                <a:ea typeface="AR P丸ゴシック体E" panose="020F0900000000000000" pitchFamily="50" charset="-128"/>
              </a:rPr>
              <a:t>なら、</a:t>
            </a:r>
            <a:r>
              <a:rPr lang="en-US" altLang="ja-JP" sz="1000" dirty="0" err="1">
                <a:latin typeface="AR P丸ゴシック体E" panose="020F0900000000000000" pitchFamily="50" charset="-128"/>
                <a:ea typeface="AR P丸ゴシック体E" panose="020F0900000000000000" pitchFamily="50" charset="-128"/>
              </a:rPr>
              <a:t>Shinmachi</a:t>
            </a:r>
            <a:r>
              <a:rPr lang="en-US" altLang="ja-JP"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err="1">
                <a:latin typeface="AR P丸ゴシック体E" panose="020F0900000000000000" pitchFamily="50" charset="-128"/>
                <a:ea typeface="AR P丸ゴシック体E" panose="020F0900000000000000" pitchFamily="50" charset="-128"/>
              </a:rPr>
              <a:t>Chome</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3</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2</a:t>
            </a:r>
            <a:r>
              <a:rPr lang="ja-JP" altLang="ja-JP" sz="1000" dirty="0">
                <a:latin typeface="AR P丸ゴシック体E" panose="020F0900000000000000" pitchFamily="50" charset="-128"/>
                <a:ea typeface="AR P丸ゴシック体E" panose="020F0900000000000000" pitchFamily="50" charset="-128"/>
              </a:rPr>
              <a:t>が親切。</a:t>
            </a:r>
          </a:p>
          <a:p>
            <a:pPr fontAlgn="base"/>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1</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3</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2</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err="1">
                <a:latin typeface="AR P丸ゴシック体E" panose="020F0900000000000000" pitchFamily="50" charset="-128"/>
                <a:ea typeface="AR P丸ゴシック体E" panose="020F0900000000000000" pitchFamily="50" charset="-128"/>
              </a:rPr>
              <a:t>Shinmachi</a:t>
            </a:r>
            <a:r>
              <a:rPr lang="ja-JP" altLang="ja-JP" sz="1000" dirty="0">
                <a:latin typeface="AR P丸ゴシック体E" panose="020F0900000000000000" pitchFamily="50" charset="-128"/>
                <a:ea typeface="AR P丸ゴシック体E" panose="020F0900000000000000" pitchFamily="50" charset="-128"/>
              </a:rPr>
              <a:t>でもよいが、番地は順序を逆にすると丁目が判らなくなる</a:t>
            </a:r>
            <a:r>
              <a:rPr lang="ja-JP" altLang="ja-JP" sz="1000" dirty="0"/>
              <a:t>。</a:t>
            </a:r>
          </a:p>
        </p:txBody>
      </p:sp>
      <p:sp>
        <p:nvSpPr>
          <p:cNvPr id="10" name="正方形/長方形 9"/>
          <p:cNvSpPr/>
          <p:nvPr/>
        </p:nvSpPr>
        <p:spPr>
          <a:xfrm>
            <a:off x="4543510" y="2991090"/>
            <a:ext cx="4539565" cy="646331"/>
          </a:xfrm>
          <a:prstGeom prst="rect">
            <a:avLst/>
          </a:prstGeom>
          <a:solidFill>
            <a:srgbClr val="FFFF00">
              <a:alpha val="49000"/>
            </a:srgbClr>
          </a:solidFill>
        </p:spPr>
        <p:txBody>
          <a:bodyPr wrap="square">
            <a:spAutoFit/>
          </a:bodyPr>
          <a:lstStyle/>
          <a:p>
            <a:pPr fontAlgn="base"/>
            <a:r>
              <a:rPr lang="ja-JP" altLang="ja-JP" sz="900" dirty="0">
                <a:latin typeface="AR P丸ゴシック体E" panose="020F0900000000000000" pitchFamily="50" charset="-128"/>
                <a:ea typeface="AR P丸ゴシック体E" panose="020F0900000000000000" pitchFamily="50" charset="-128"/>
              </a:rPr>
              <a:t>③日付は　普通　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年の順に数字で。</a:t>
            </a:r>
          </a:p>
          <a:p>
            <a:pPr fontAlgn="base"/>
            <a:r>
              <a:rPr lang="ja-JP" altLang="ja-JP" sz="900" dirty="0">
                <a:latin typeface="AR P丸ゴシック体E" panose="020F0900000000000000" pitchFamily="50" charset="-128"/>
                <a:ea typeface="AR P丸ゴシック体E" panose="020F0900000000000000" pitchFamily="50" charset="-128"/>
              </a:rPr>
              <a:t>　月を英語で書けば、月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年でもよい。　順番の指定が特にない場合は、</a:t>
            </a:r>
          </a:p>
          <a:p>
            <a:pPr fontAlgn="base"/>
            <a:r>
              <a:rPr lang="ja-JP" altLang="ja-JP" sz="900" dirty="0">
                <a:latin typeface="AR P丸ゴシック体E" panose="020F0900000000000000" pitchFamily="50" charset="-128"/>
                <a:ea typeface="AR P丸ゴシック体E" panose="020F0900000000000000" pitchFamily="50" charset="-128"/>
              </a:rPr>
              <a:t>　英語月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年が間違いを避けれてよい。</a:t>
            </a:r>
          </a:p>
          <a:p>
            <a:pPr fontAlgn="base"/>
            <a:r>
              <a:rPr lang="ja-JP" altLang="ja-JP" sz="900" dirty="0">
                <a:latin typeface="AR P丸ゴシック体E" panose="020F0900000000000000" pitchFamily="50" charset="-128"/>
                <a:ea typeface="AR P丸ゴシック体E" panose="020F0900000000000000" pitchFamily="50" charset="-128"/>
              </a:rPr>
              <a:t>　</a:t>
            </a:r>
            <a:r>
              <a:rPr lang="en-US" altLang="ja-JP" sz="900" dirty="0">
                <a:latin typeface="AR P丸ゴシック体E" panose="020F0900000000000000" pitchFamily="50" charset="-128"/>
                <a:ea typeface="AR P丸ゴシック体E" panose="020F0900000000000000" pitchFamily="50" charset="-128"/>
              </a:rPr>
              <a:t>2017</a:t>
            </a:r>
            <a:r>
              <a:rPr lang="ja-JP" altLang="ja-JP" sz="900" dirty="0">
                <a:latin typeface="AR P丸ゴシック体E" panose="020F0900000000000000" pitchFamily="50" charset="-128"/>
                <a:ea typeface="AR P丸ゴシック体E" panose="020F0900000000000000" pitchFamily="50" charset="-128"/>
              </a:rPr>
              <a:t>年</a:t>
            </a:r>
            <a:r>
              <a:rPr lang="en-US" altLang="ja-JP" sz="900" dirty="0">
                <a:latin typeface="AR P丸ゴシック体E" panose="020F0900000000000000" pitchFamily="50" charset="-128"/>
                <a:ea typeface="AR P丸ゴシック体E" panose="020F0900000000000000" pitchFamily="50" charset="-128"/>
              </a:rPr>
              <a:t>5</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10</a:t>
            </a:r>
            <a:r>
              <a:rPr lang="ja-JP" altLang="ja-JP" sz="900" dirty="0">
                <a:latin typeface="AR P丸ゴシック体E" panose="020F0900000000000000" pitchFamily="50" charset="-128"/>
                <a:ea typeface="AR P丸ゴシック体E" panose="020F0900000000000000" pitchFamily="50" charset="-128"/>
              </a:rPr>
              <a:t>日　＝　</a:t>
            </a:r>
            <a:r>
              <a:rPr lang="en-US" altLang="ja-JP" sz="900" dirty="0">
                <a:latin typeface="AR P丸ゴシック体E" panose="020F0900000000000000" pitchFamily="50" charset="-128"/>
                <a:ea typeface="AR P丸ゴシック体E" panose="020F0900000000000000" pitchFamily="50" charset="-128"/>
              </a:rPr>
              <a:t>10/05/2017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10/May/2017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May/10/2017</a:t>
            </a:r>
            <a:endParaRPr lang="ja-JP" altLang="ja-JP" sz="900" dirty="0">
              <a:latin typeface="AR P丸ゴシック体E" panose="020F0900000000000000" pitchFamily="50" charset="-128"/>
              <a:ea typeface="AR P丸ゴシック体E" panose="020F0900000000000000" pitchFamily="50" charset="-128"/>
            </a:endParaRPr>
          </a:p>
        </p:txBody>
      </p:sp>
      <p:sp>
        <p:nvSpPr>
          <p:cNvPr id="11" name="正方形/長方形 10"/>
          <p:cNvSpPr/>
          <p:nvPr/>
        </p:nvSpPr>
        <p:spPr>
          <a:xfrm>
            <a:off x="4572000" y="3700802"/>
            <a:ext cx="4572000" cy="400110"/>
          </a:xfrm>
          <a:prstGeom prst="rect">
            <a:avLst/>
          </a:prstGeom>
          <a:solidFill>
            <a:srgbClr val="A7E8FF">
              <a:alpha val="46000"/>
            </a:srgbClr>
          </a:solidFill>
        </p:spPr>
        <p:txBody>
          <a:bodyPr>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④国籍　欄に　</a:t>
            </a:r>
            <a:r>
              <a:rPr lang="en-US" altLang="ja-JP" sz="1000" dirty="0">
                <a:latin typeface="AR P丸ゴシック体E" panose="020F0900000000000000" pitchFamily="50" charset="-128"/>
                <a:ea typeface="AR P丸ゴシック体E" panose="020F0900000000000000" pitchFamily="50" charset="-128"/>
              </a:rPr>
              <a:t>Nationality</a:t>
            </a:r>
            <a:r>
              <a:rPr lang="ja-JP" altLang="ja-JP" sz="1000" dirty="0">
                <a:latin typeface="AR P丸ゴシック体E" panose="020F0900000000000000" pitchFamily="50" charset="-128"/>
                <a:ea typeface="AR P丸ゴシック体E" panose="020F0900000000000000" pitchFamily="50" charset="-128"/>
              </a:rPr>
              <a:t>　とあれば、　</a:t>
            </a:r>
            <a:r>
              <a:rPr lang="en-US" altLang="ja-JP" sz="1000" dirty="0">
                <a:latin typeface="AR P丸ゴシック体E" panose="020F0900000000000000" pitchFamily="50" charset="-128"/>
                <a:ea typeface="AR P丸ゴシック体E" panose="020F0900000000000000" pitchFamily="50" charset="-128"/>
              </a:rPr>
              <a:t>Japanese</a:t>
            </a:r>
            <a:endParaRPr lang="ja-JP" altLang="ja-JP" sz="1000" dirty="0">
              <a:latin typeface="AR P丸ゴシック体E" panose="020F0900000000000000" pitchFamily="50" charset="-128"/>
              <a:ea typeface="AR P丸ゴシック体E" panose="020F0900000000000000" pitchFamily="50" charset="-128"/>
            </a:endParaRPr>
          </a:p>
          <a:p>
            <a:pPr fontAlgn="base"/>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Citizen of</a:t>
            </a:r>
            <a:r>
              <a:rPr lang="ja-JP" altLang="ja-JP" sz="1000" dirty="0">
                <a:latin typeface="AR P丸ゴシック体E" panose="020F0900000000000000" pitchFamily="50" charset="-128"/>
                <a:ea typeface="AR P丸ゴシック体E" panose="020F0900000000000000" pitchFamily="50" charset="-128"/>
              </a:rPr>
              <a:t>　の続きなら　</a:t>
            </a:r>
            <a:r>
              <a:rPr lang="en-US" altLang="ja-JP" sz="1000" dirty="0">
                <a:latin typeface="AR P丸ゴシック体E" panose="020F0900000000000000" pitchFamily="50" charset="-128"/>
                <a:ea typeface="AR P丸ゴシック体E" panose="020F0900000000000000" pitchFamily="50" charset="-128"/>
              </a:rPr>
              <a:t>Japan</a:t>
            </a:r>
            <a:r>
              <a:rPr lang="ja-JP" altLang="ja-JP" sz="1000" dirty="0">
                <a:latin typeface="AR P丸ゴシック体E" panose="020F0900000000000000" pitchFamily="50" charset="-128"/>
                <a:ea typeface="AR P丸ゴシック体E" panose="020F0900000000000000" pitchFamily="50" charset="-128"/>
              </a:rPr>
              <a:t>　</a:t>
            </a:r>
          </a:p>
        </p:txBody>
      </p:sp>
      <p:sp>
        <p:nvSpPr>
          <p:cNvPr id="12" name="正方形/長方形 11"/>
          <p:cNvSpPr/>
          <p:nvPr/>
        </p:nvSpPr>
        <p:spPr>
          <a:xfrm>
            <a:off x="4556338" y="5327839"/>
            <a:ext cx="4572000" cy="707886"/>
          </a:xfrm>
          <a:prstGeom prst="rect">
            <a:avLst/>
          </a:prstGeom>
          <a:solidFill>
            <a:srgbClr val="FFC1FF">
              <a:alpha val="46000"/>
            </a:srgbClr>
          </a:solidFill>
        </p:spPr>
        <p:txBody>
          <a:bodyPr>
            <a:spAutoFit/>
          </a:bodyPr>
          <a:lstStyle/>
          <a:p>
            <a:pPr fontAlgn="base"/>
            <a:r>
              <a:rPr lang="ja-JP" altLang="ja-JP" sz="1000" dirty="0">
                <a:latin typeface="AR P丸ゴシック体E" panose="020F0900000000000000" pitchFamily="50" charset="-128"/>
                <a:ea typeface="AR P丸ゴシック体E" panose="020F0900000000000000" pitchFamily="50" charset="-128"/>
              </a:rPr>
              <a:t>⑥電話番号は</a:t>
            </a:r>
            <a:r>
              <a:rPr lang="en-US" altLang="ja-JP" sz="1000" dirty="0">
                <a:latin typeface="AR P丸ゴシック体E" panose="020F0900000000000000" pitchFamily="50" charset="-128"/>
                <a:ea typeface="AR P丸ゴシック体E" panose="020F0900000000000000" pitchFamily="50" charset="-128"/>
              </a:rPr>
              <a:t>+81-</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0</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52-722-5530</a:t>
            </a:r>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+81-</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0</a:t>
            </a:r>
            <a:r>
              <a:rPr lang="ja-JP" altLang="ja-JP" sz="1000" dirty="0">
                <a:latin typeface="AR P丸ゴシック体E" panose="020F0900000000000000" pitchFamily="50" charset="-128"/>
                <a:ea typeface="AR P丸ゴシック体E" panose="020F0900000000000000" pitchFamily="50" charset="-128"/>
              </a:rPr>
              <a:t>）</a:t>
            </a:r>
            <a:r>
              <a:rPr lang="en-US" altLang="ja-JP" sz="1000" dirty="0">
                <a:latin typeface="AR P丸ゴシック体E" panose="020F0900000000000000" pitchFamily="50" charset="-128"/>
                <a:ea typeface="AR P丸ゴシック体E" panose="020F0900000000000000" pitchFamily="50" charset="-128"/>
              </a:rPr>
              <a:t>90-2186-7408</a:t>
            </a:r>
            <a:r>
              <a:rPr lang="ja-JP" altLang="ja-JP" sz="1000" dirty="0" err="1">
                <a:latin typeface="AR P丸ゴシック体E" panose="020F0900000000000000" pitchFamily="50" charset="-128"/>
                <a:ea typeface="AR P丸ゴシック体E" panose="020F0900000000000000" pitchFamily="50" charset="-128"/>
              </a:rPr>
              <a:t>のように</a:t>
            </a:r>
            <a:r>
              <a:rPr lang="ja-JP" altLang="ja-JP" sz="1000" dirty="0">
                <a:latin typeface="AR P丸ゴシック体E" panose="020F0900000000000000" pitchFamily="50" charset="-128"/>
                <a:ea typeface="AR P丸ゴシック体E" panose="020F0900000000000000" pitchFamily="50" charset="-128"/>
              </a:rPr>
              <a:t>書く</a:t>
            </a:r>
          </a:p>
          <a:p>
            <a:pPr fontAlgn="base"/>
            <a:r>
              <a:rPr lang="ja-JP" altLang="ja-JP"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　は国際番号だということを表す。　</a:t>
            </a:r>
            <a:endParaRPr lang="en-US" altLang="ja-JP" sz="1000" dirty="0">
              <a:latin typeface="AR P丸ゴシック体E" panose="020F0900000000000000" pitchFamily="50" charset="-128"/>
              <a:ea typeface="AR P丸ゴシック体E" panose="020F0900000000000000" pitchFamily="50" charset="-128"/>
            </a:endParaRPr>
          </a:p>
          <a:p>
            <a:pPr fontAlgn="base"/>
            <a:r>
              <a:rPr lang="ja-JP" altLang="en-US" sz="1000" dirty="0">
                <a:latin typeface="AR P丸ゴシック体E" panose="020F0900000000000000" pitchFamily="50" charset="-128"/>
                <a:ea typeface="AR P丸ゴシック体E" panose="020F0900000000000000" pitchFamily="50" charset="-128"/>
              </a:rPr>
              <a:t>　</a:t>
            </a:r>
            <a:r>
              <a:rPr lang="en-US" altLang="ja-JP" sz="1000" dirty="0">
                <a:latin typeface="AR P丸ゴシック体E" panose="020F0900000000000000" pitchFamily="50" charset="-128"/>
                <a:ea typeface="AR P丸ゴシック体E" panose="020F0900000000000000" pitchFamily="50" charset="-128"/>
              </a:rPr>
              <a:t>81</a:t>
            </a:r>
            <a:r>
              <a:rPr lang="ja-JP" altLang="ja-JP" sz="1000" dirty="0">
                <a:latin typeface="AR P丸ゴシック体E" panose="020F0900000000000000" pitchFamily="50" charset="-128"/>
                <a:ea typeface="AR P丸ゴシック体E" panose="020F0900000000000000" pitchFamily="50" charset="-128"/>
              </a:rPr>
              <a:t>　は日本の国番号。局番の（</a:t>
            </a:r>
            <a:r>
              <a:rPr lang="en-US" altLang="ja-JP" sz="1000" dirty="0">
                <a:latin typeface="AR P丸ゴシック体E" panose="020F0900000000000000" pitchFamily="50" charset="-128"/>
                <a:ea typeface="AR P丸ゴシック体E" panose="020F0900000000000000" pitchFamily="50" charset="-128"/>
              </a:rPr>
              <a:t>0</a:t>
            </a:r>
            <a:r>
              <a:rPr lang="ja-JP" altLang="ja-JP" sz="1000" dirty="0">
                <a:latin typeface="AR P丸ゴシック体E" panose="020F0900000000000000" pitchFamily="50" charset="-128"/>
                <a:ea typeface="AR P丸ゴシック体E" panose="020F0900000000000000" pitchFamily="50" charset="-128"/>
              </a:rPr>
              <a:t>）は不要だが、日本国内から掛ける場合は</a:t>
            </a:r>
            <a:endParaRPr lang="en-US" altLang="ja-JP" sz="1000" dirty="0">
              <a:latin typeface="AR P丸ゴシック体E" panose="020F0900000000000000" pitchFamily="50" charset="-128"/>
              <a:ea typeface="AR P丸ゴシック体E" panose="020F0900000000000000" pitchFamily="50" charset="-128"/>
            </a:endParaRPr>
          </a:p>
          <a:p>
            <a:pPr fontAlgn="base"/>
            <a:r>
              <a:rPr lang="ja-JP" altLang="en-US" sz="1000" dirty="0">
                <a:latin typeface="AR P丸ゴシック体E" panose="020F0900000000000000" pitchFamily="50" charset="-128"/>
                <a:ea typeface="AR P丸ゴシック体E" panose="020F0900000000000000" pitchFamily="50" charset="-128"/>
              </a:rPr>
              <a:t>　</a:t>
            </a:r>
            <a:r>
              <a:rPr lang="ja-JP" altLang="ja-JP" sz="1000" dirty="0">
                <a:latin typeface="AR P丸ゴシック体E" panose="020F0900000000000000" pitchFamily="50" charset="-128"/>
                <a:ea typeface="AR P丸ゴシック体E" panose="020F0900000000000000" pitchFamily="50" charset="-128"/>
              </a:rPr>
              <a:t>必要なのでカッコに入れる。</a:t>
            </a:r>
          </a:p>
        </p:txBody>
      </p:sp>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82" y="3660506"/>
            <a:ext cx="2809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81" y="4596456"/>
            <a:ext cx="2809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431318" y="4804200"/>
            <a:ext cx="312906" cy="246221"/>
          </a:xfrm>
          <a:prstGeom prst="rect">
            <a:avLst/>
          </a:prstGeom>
        </p:spPr>
        <p:txBody>
          <a:bodyPr wrap="none">
            <a:spAutoFit/>
          </a:bodyPr>
          <a:lstStyle/>
          <a:p>
            <a:r>
              <a:rPr lang="ja-JP" altLang="ja-JP" sz="1000" dirty="0">
                <a:solidFill>
                  <a:prstClr val="black"/>
                </a:solidFill>
              </a:rPr>
              <a:t>⑤</a:t>
            </a:r>
            <a:endParaRPr lang="ja-JP" altLang="en-US" dirty="0"/>
          </a:p>
        </p:txBody>
      </p:sp>
      <p:sp>
        <p:nvSpPr>
          <p:cNvPr id="16" name="正方形/長方形 15"/>
          <p:cNvSpPr/>
          <p:nvPr/>
        </p:nvSpPr>
        <p:spPr>
          <a:xfrm>
            <a:off x="431318" y="3900857"/>
            <a:ext cx="312906" cy="246221"/>
          </a:xfrm>
          <a:prstGeom prst="rect">
            <a:avLst/>
          </a:prstGeom>
        </p:spPr>
        <p:txBody>
          <a:bodyPr wrap="none">
            <a:spAutoFit/>
          </a:bodyPr>
          <a:lstStyle/>
          <a:p>
            <a:r>
              <a:rPr lang="ja-JP" altLang="ja-JP" sz="1000" dirty="0">
                <a:solidFill>
                  <a:prstClr val="black"/>
                </a:solidFill>
              </a:rPr>
              <a:t>⑤</a:t>
            </a:r>
            <a:endParaRPr lang="ja-JP" altLang="en-US" dirty="0"/>
          </a:p>
        </p:txBody>
      </p:sp>
      <p:sp>
        <p:nvSpPr>
          <p:cNvPr id="18" name="正方形/長方形 17"/>
          <p:cNvSpPr/>
          <p:nvPr/>
        </p:nvSpPr>
        <p:spPr>
          <a:xfrm>
            <a:off x="357854" y="2680579"/>
            <a:ext cx="4144046" cy="800219"/>
          </a:xfrm>
          <a:prstGeom prst="rect">
            <a:avLst/>
          </a:prstGeom>
          <a:solidFill>
            <a:srgbClr val="DDF0C8">
              <a:alpha val="51000"/>
            </a:srgbClr>
          </a:solidFill>
        </p:spPr>
        <p:txBody>
          <a:bodyPr wrap="square">
            <a:spAutoFit/>
          </a:bodyPr>
          <a:lstStyle/>
          <a:p>
            <a:endParaRPr lang="en-US" altLang="ja-JP" sz="1000" dirty="0">
              <a:solidFill>
                <a:prstClr val="black"/>
              </a:solidFill>
            </a:endParaRPr>
          </a:p>
          <a:p>
            <a:endParaRPr lang="en-US" altLang="ja-JP" dirty="0"/>
          </a:p>
          <a:p>
            <a:endParaRPr lang="ja-JP" altLang="en-US" dirty="0"/>
          </a:p>
        </p:txBody>
      </p:sp>
      <p:sp>
        <p:nvSpPr>
          <p:cNvPr id="20" name="正方形/長方形 19"/>
          <p:cNvSpPr/>
          <p:nvPr/>
        </p:nvSpPr>
        <p:spPr>
          <a:xfrm>
            <a:off x="357854" y="2153332"/>
            <a:ext cx="2845994" cy="276999"/>
          </a:xfrm>
          <a:prstGeom prst="rect">
            <a:avLst/>
          </a:prstGeom>
          <a:solidFill>
            <a:srgbClr val="D5EA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rgbClr val="0000FF"/>
                </a:solidFill>
                <a:latin typeface="AR P丸ゴシック体E" panose="020F0900000000000000" pitchFamily="50" charset="-128"/>
                <a:ea typeface="AR P丸ゴシック体E" panose="020F0900000000000000" pitchFamily="50" charset="-128"/>
              </a:rPr>
              <a:t>⑤　</a:t>
            </a:r>
            <a:r>
              <a:rPr kumimoji="1" lang="en-US" altLang="ja-JP" sz="1050" dirty="0">
                <a:solidFill>
                  <a:srgbClr val="FF0000"/>
                </a:solidFill>
                <a:latin typeface="AR P丸ゴシック体E" panose="020F0900000000000000" pitchFamily="50" charset="-128"/>
                <a:ea typeface="AR P丸ゴシック体E" panose="020F0900000000000000" pitchFamily="50" charset="-128"/>
              </a:rPr>
              <a:t>Akiko AKIYAMA</a:t>
            </a:r>
            <a:endParaRPr kumimoji="1" lang="ja-JP" altLang="en-US" sz="1050"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テキスト ボックス 2"/>
          <p:cNvSpPr txBox="1"/>
          <p:nvPr/>
        </p:nvSpPr>
        <p:spPr>
          <a:xfrm>
            <a:off x="0" y="-166"/>
            <a:ext cx="3314720" cy="369332"/>
          </a:xfrm>
          <a:prstGeom prst="rect">
            <a:avLst/>
          </a:prstGeom>
          <a:solidFill>
            <a:srgbClr val="0000FF"/>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自分の情報を記入</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24" name="テキスト ボックス 23"/>
          <p:cNvSpPr txBox="1"/>
          <p:nvPr/>
        </p:nvSpPr>
        <p:spPr>
          <a:xfrm>
            <a:off x="4057176" y="2164694"/>
            <a:ext cx="444725" cy="276999"/>
          </a:xfrm>
          <a:prstGeom prst="rect">
            <a:avLst/>
          </a:prstGeom>
          <a:solidFill>
            <a:srgbClr val="FFC1FF">
              <a:alpha val="50000"/>
            </a:srgbClr>
          </a:solidFill>
        </p:spPr>
        <p:txBody>
          <a:bodyPr wrap="square" rtlCol="0">
            <a:spAutoFit/>
          </a:bodyPr>
          <a:lstStyle/>
          <a:p>
            <a:r>
              <a:rPr kumimoji="1" lang="ja-JP" altLang="en-US" sz="1200" dirty="0"/>
              <a:t>①</a:t>
            </a:r>
          </a:p>
        </p:txBody>
      </p:sp>
      <p:sp>
        <p:nvSpPr>
          <p:cNvPr id="13" name="テキスト ボックス 12"/>
          <p:cNvSpPr txBox="1"/>
          <p:nvPr/>
        </p:nvSpPr>
        <p:spPr>
          <a:xfrm>
            <a:off x="2493082" y="1648810"/>
            <a:ext cx="444725" cy="276999"/>
          </a:xfrm>
          <a:prstGeom prst="rect">
            <a:avLst/>
          </a:prstGeom>
          <a:solidFill>
            <a:srgbClr val="FFC1FF">
              <a:alpha val="50000"/>
            </a:srgbClr>
          </a:solidFill>
        </p:spPr>
        <p:txBody>
          <a:bodyPr wrap="square" rtlCol="0">
            <a:spAutoFit/>
          </a:bodyPr>
          <a:lstStyle/>
          <a:p>
            <a:r>
              <a:rPr kumimoji="1" lang="ja-JP" altLang="en-US" sz="1200" dirty="0"/>
              <a:t>①</a:t>
            </a:r>
          </a:p>
        </p:txBody>
      </p:sp>
      <p:sp>
        <p:nvSpPr>
          <p:cNvPr id="17" name="テキスト ボックス 16"/>
          <p:cNvSpPr txBox="1"/>
          <p:nvPr/>
        </p:nvSpPr>
        <p:spPr>
          <a:xfrm>
            <a:off x="3168757" y="2211148"/>
            <a:ext cx="1296144" cy="230832"/>
          </a:xfrm>
          <a:prstGeom prst="rect">
            <a:avLst/>
          </a:prstGeom>
          <a:noFill/>
        </p:spPr>
        <p:txBody>
          <a:bodyPr wrap="square" rtlCol="0">
            <a:spAutoFit/>
          </a:bodyPr>
          <a:lstStyle/>
          <a:p>
            <a:r>
              <a:rPr lang="ja-JP" altLang="en-US" sz="900" dirty="0">
                <a:solidFill>
                  <a:srgbClr val="FF0000"/>
                </a:solidFill>
                <a:latin typeface="AR P丸ゴシック体E" panose="020F0900000000000000" pitchFamily="50" charset="-128"/>
                <a:ea typeface="AR P丸ゴシック体E" panose="020F0900000000000000" pitchFamily="50" charset="-128"/>
              </a:rPr>
              <a:t>何と</a:t>
            </a:r>
            <a:r>
              <a:rPr lang="ja-JP" altLang="en-US" sz="800" dirty="0">
                <a:solidFill>
                  <a:srgbClr val="FF0000"/>
                </a:solidFill>
                <a:latin typeface="AR P丸ゴシック体E" panose="020F0900000000000000" pitchFamily="50" charset="-128"/>
                <a:ea typeface="AR P丸ゴシック体E" panose="020F0900000000000000" pitchFamily="50" charset="-128"/>
              </a:rPr>
              <a:t>呼ばれたい</a:t>
            </a:r>
            <a:r>
              <a:rPr lang="ja-JP" altLang="en-US" sz="900" dirty="0">
                <a:solidFill>
                  <a:srgbClr val="FF0000"/>
                </a:solidFill>
                <a:latin typeface="AR P丸ゴシック体E" panose="020F0900000000000000" pitchFamily="50" charset="-128"/>
                <a:ea typeface="AR P丸ゴシック体E" panose="020F0900000000000000" pitchFamily="50" charset="-128"/>
              </a:rPr>
              <a:t>？</a:t>
            </a:r>
            <a:endParaRPr kumimoji="1" lang="ja-JP" altLang="en-US" sz="900" dirty="0">
              <a:solidFill>
                <a:srgbClr val="FF0000"/>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357854" y="2675605"/>
            <a:ext cx="5184576" cy="230832"/>
          </a:xfrm>
          <a:prstGeom prst="rect">
            <a:avLst/>
          </a:prstGeom>
          <a:noFill/>
        </p:spPr>
        <p:txBody>
          <a:bodyPr wrap="square" rtlCol="0">
            <a:spAutoFit/>
          </a:bodyPr>
          <a:lstStyle/>
          <a:p>
            <a:r>
              <a:rPr kumimoji="1" lang="ja-JP" altLang="en-US" sz="900" dirty="0">
                <a:latin typeface="AR P丸ゴシック体E" panose="020F0900000000000000" pitchFamily="50" charset="-128"/>
                <a:ea typeface="AR P丸ゴシック体E" panose="020F0900000000000000" pitchFamily="50" charset="-128"/>
              </a:rPr>
              <a:t>⑤　</a:t>
            </a:r>
            <a:r>
              <a:rPr kumimoji="1" lang="en-US" altLang="ja-JP" sz="900" dirty="0">
                <a:solidFill>
                  <a:srgbClr val="FF0000"/>
                </a:solidFill>
                <a:latin typeface="AR P丸ゴシック体E" panose="020F0900000000000000" pitchFamily="50" charset="-128"/>
                <a:ea typeface="AR P丸ゴシック体E" panose="020F0900000000000000" pitchFamily="50" charset="-128"/>
              </a:rPr>
              <a:t>1-10-62  </a:t>
            </a:r>
            <a:r>
              <a:rPr kumimoji="1" lang="en-US" altLang="ja-JP" sz="900" dirty="0" err="1">
                <a:solidFill>
                  <a:srgbClr val="FF0000"/>
                </a:solidFill>
                <a:latin typeface="AR P丸ゴシック体E" panose="020F0900000000000000" pitchFamily="50" charset="-128"/>
                <a:ea typeface="AR P丸ゴシック体E" panose="020F0900000000000000" pitchFamily="50" charset="-128"/>
              </a:rPr>
              <a:t>Minamigaoka</a:t>
            </a:r>
            <a:r>
              <a:rPr kumimoji="1" lang="en-US" altLang="ja-JP" sz="900" dirty="0">
                <a:solidFill>
                  <a:srgbClr val="FF0000"/>
                </a:solidFill>
                <a:latin typeface="AR P丸ゴシック体E" panose="020F0900000000000000" pitchFamily="50" charset="-128"/>
                <a:ea typeface="AR P丸ゴシック体E" panose="020F0900000000000000" pitchFamily="50" charset="-128"/>
              </a:rPr>
              <a:t>        Nagoya                 Aichi    </a:t>
            </a:r>
            <a:r>
              <a:rPr kumimoji="1" lang="en-US" altLang="ja-JP" sz="600" dirty="0">
                <a:solidFill>
                  <a:srgbClr val="FF0000"/>
                </a:solidFill>
                <a:latin typeface="Arial" panose="020B0604020202020204" pitchFamily="34" charset="0"/>
                <a:ea typeface="AR P丸ゴシック体E" panose="020F0900000000000000" pitchFamily="50" charset="-128"/>
                <a:cs typeface="Arial" panose="020B0604020202020204" pitchFamily="34" charset="0"/>
              </a:rPr>
              <a:t>464-0042</a:t>
            </a:r>
            <a:r>
              <a:rPr kumimoji="1" lang="en-US" altLang="ja-JP" sz="900" dirty="0">
                <a:solidFill>
                  <a:srgbClr val="FF0000"/>
                </a:solidFill>
                <a:latin typeface="AR P丸ゴシック体E" panose="020F0900000000000000" pitchFamily="50" charset="-128"/>
                <a:ea typeface="AR P丸ゴシック体E" panose="020F0900000000000000" pitchFamily="50" charset="-128"/>
              </a:rPr>
              <a:t>  </a:t>
            </a:r>
            <a:r>
              <a:rPr kumimoji="1" lang="ja-JP" altLang="en-US" sz="900" dirty="0">
                <a:solidFill>
                  <a:srgbClr val="FF0000"/>
                </a:solidFill>
                <a:latin typeface="AR P丸ゴシック体E" panose="020F0900000000000000" pitchFamily="50" charset="-128"/>
                <a:ea typeface="AR P丸ゴシック体E" panose="020F0900000000000000" pitchFamily="50" charset="-128"/>
              </a:rPr>
              <a:t> </a:t>
            </a:r>
            <a:r>
              <a:rPr kumimoji="1" lang="en-US" altLang="ja-JP" sz="900" dirty="0">
                <a:solidFill>
                  <a:srgbClr val="FF0000"/>
                </a:solidFill>
                <a:latin typeface="AR P丸ゴシック体E" panose="020F0900000000000000" pitchFamily="50" charset="-128"/>
                <a:ea typeface="AR P丸ゴシック体E" panose="020F0900000000000000" pitchFamily="50" charset="-128"/>
              </a:rPr>
              <a:t>JAPAN </a:t>
            </a:r>
            <a:endParaRPr kumimoji="1" lang="ja-JP" altLang="en-US" sz="900" dirty="0">
              <a:solidFill>
                <a:srgbClr val="FF0000"/>
              </a:solidFill>
              <a:latin typeface="AR P丸ゴシック体E" panose="020F0900000000000000" pitchFamily="50" charset="-128"/>
              <a:ea typeface="AR P丸ゴシック体E" panose="020F0900000000000000" pitchFamily="50" charset="-128"/>
            </a:endParaRPr>
          </a:p>
        </p:txBody>
      </p:sp>
      <p:sp>
        <p:nvSpPr>
          <p:cNvPr id="22" name="テキスト ボックス 21"/>
          <p:cNvSpPr txBox="1"/>
          <p:nvPr/>
        </p:nvSpPr>
        <p:spPr>
          <a:xfrm>
            <a:off x="388696" y="2430331"/>
            <a:ext cx="1152128" cy="230832"/>
          </a:xfrm>
          <a:prstGeom prst="rect">
            <a:avLst/>
          </a:prstGeom>
          <a:solidFill>
            <a:srgbClr val="FFFF00">
              <a:alpha val="48000"/>
            </a:srgbClr>
          </a:solidFill>
        </p:spPr>
        <p:txBody>
          <a:bodyPr wrap="square" rtlCol="0">
            <a:spAutoFit/>
          </a:bodyPr>
          <a:lstStyle/>
          <a:p>
            <a:r>
              <a:rPr kumimoji="1" lang="ja-JP" altLang="en-US" sz="900" dirty="0">
                <a:latin typeface="AR P丸ゴシック体E" panose="020F0900000000000000" pitchFamily="50" charset="-128"/>
                <a:ea typeface="AR P丸ゴシック体E" panose="020F0900000000000000" pitchFamily="50" charset="-128"/>
              </a:rPr>
              <a:t>③　</a:t>
            </a:r>
            <a:r>
              <a:rPr kumimoji="1" lang="en-US" altLang="ja-JP" sz="900" dirty="0">
                <a:solidFill>
                  <a:srgbClr val="FF0000"/>
                </a:solidFill>
                <a:latin typeface="AR P丸ゴシック体E" panose="020F0900000000000000" pitchFamily="50" charset="-128"/>
                <a:ea typeface="AR P丸ゴシック体E" panose="020F0900000000000000" pitchFamily="50" charset="-128"/>
              </a:rPr>
              <a:t>15/Feb./1950</a:t>
            </a:r>
            <a:endParaRPr kumimoji="1" lang="ja-JP" altLang="en-US" sz="900" dirty="0">
              <a:solidFill>
                <a:srgbClr val="FF0000"/>
              </a:solidFill>
              <a:latin typeface="AR P丸ゴシック体E" panose="020F0900000000000000" pitchFamily="50" charset="-128"/>
              <a:ea typeface="AR P丸ゴシック体E" panose="020F0900000000000000" pitchFamily="50" charset="-128"/>
            </a:endParaRPr>
          </a:p>
        </p:txBody>
      </p:sp>
      <p:sp>
        <p:nvSpPr>
          <p:cNvPr id="23" name="テキスト ボックス 22"/>
          <p:cNvSpPr txBox="1"/>
          <p:nvPr/>
        </p:nvSpPr>
        <p:spPr>
          <a:xfrm>
            <a:off x="1657360" y="2428002"/>
            <a:ext cx="1114440" cy="261610"/>
          </a:xfrm>
          <a:prstGeom prst="rect">
            <a:avLst/>
          </a:prstGeom>
          <a:solidFill>
            <a:srgbClr val="A7E8FF">
              <a:alpha val="47843"/>
            </a:srgbClr>
          </a:solidFill>
        </p:spPr>
        <p:txBody>
          <a:bodyPr wrap="square" rtlCol="0">
            <a:spAutoFit/>
          </a:bodyPr>
          <a:lstStyle/>
          <a:p>
            <a:r>
              <a:rPr kumimoji="1" lang="ja-JP" altLang="en-US" sz="1100" dirty="0"/>
              <a:t>④　</a:t>
            </a:r>
            <a:r>
              <a:rPr kumimoji="1" lang="en-US" altLang="ja-JP" sz="1100" dirty="0">
                <a:solidFill>
                  <a:srgbClr val="FF0000"/>
                </a:solidFill>
              </a:rPr>
              <a:t>JAPAN</a:t>
            </a:r>
            <a:endParaRPr kumimoji="1" lang="ja-JP" altLang="en-US" sz="1100" dirty="0">
              <a:solidFill>
                <a:srgbClr val="FF0000"/>
              </a:solidFill>
            </a:endParaRPr>
          </a:p>
        </p:txBody>
      </p:sp>
      <p:sp>
        <p:nvSpPr>
          <p:cNvPr id="25" name="テキスト ボックス 24"/>
          <p:cNvSpPr txBox="1"/>
          <p:nvPr/>
        </p:nvSpPr>
        <p:spPr>
          <a:xfrm>
            <a:off x="2771799" y="2422636"/>
            <a:ext cx="1730101" cy="246221"/>
          </a:xfrm>
          <a:prstGeom prst="rect">
            <a:avLst/>
          </a:prstGeom>
          <a:solidFill>
            <a:srgbClr val="79DCFF">
              <a:alpha val="50000"/>
            </a:srgbClr>
          </a:solidFill>
        </p:spPr>
        <p:txBody>
          <a:bodyPr wrap="square" rtlCol="0">
            <a:spAutoFit/>
          </a:bodyPr>
          <a:lstStyle/>
          <a:p>
            <a:r>
              <a:rPr kumimoji="1" lang="en-US" altLang="ja-JP" sz="1000" dirty="0" err="1">
                <a:solidFill>
                  <a:srgbClr val="FF0000"/>
                </a:solidFill>
              </a:rPr>
              <a:t>Nagoya,Aichi,JAPAN</a:t>
            </a:r>
            <a:endParaRPr kumimoji="1" lang="ja-JP" altLang="en-US" sz="1000" dirty="0">
              <a:solidFill>
                <a:srgbClr val="FF0000"/>
              </a:solidFill>
            </a:endParaRPr>
          </a:p>
        </p:txBody>
      </p:sp>
      <p:sp>
        <p:nvSpPr>
          <p:cNvPr id="26" name="テキスト ボックス 25"/>
          <p:cNvSpPr txBox="1"/>
          <p:nvPr/>
        </p:nvSpPr>
        <p:spPr>
          <a:xfrm>
            <a:off x="4572000" y="4927310"/>
            <a:ext cx="2088007" cy="215444"/>
          </a:xfrm>
          <a:prstGeom prst="rect">
            <a:avLst/>
          </a:prstGeom>
          <a:solidFill>
            <a:srgbClr val="FF0000"/>
          </a:solidFill>
        </p:spPr>
        <p:txBody>
          <a:bodyPr wrap="square" rtlCol="0">
            <a:spAutoFit/>
          </a:bodyPr>
          <a:lstStyle/>
          <a:p>
            <a:r>
              <a:rPr kumimoji="1" lang="ja-JP" altLang="en-US" sz="800" dirty="0">
                <a:solidFill>
                  <a:schemeClr val="bg1"/>
                </a:solidFill>
                <a:latin typeface="AR P丸ゴシック体E" panose="020F0900000000000000" pitchFamily="50" charset="-128"/>
                <a:ea typeface="AR P丸ゴシック体E" panose="020F0900000000000000" pitchFamily="50" charset="-128"/>
              </a:rPr>
              <a:t>メールは携帯アドレス以外のもの</a:t>
            </a:r>
          </a:p>
        </p:txBody>
      </p:sp>
      <p:sp>
        <p:nvSpPr>
          <p:cNvPr id="27" name="テキスト ボックス 26"/>
          <p:cNvSpPr txBox="1"/>
          <p:nvPr/>
        </p:nvSpPr>
        <p:spPr>
          <a:xfrm>
            <a:off x="369770" y="3151296"/>
            <a:ext cx="3240360" cy="261610"/>
          </a:xfrm>
          <a:prstGeom prst="rect">
            <a:avLst/>
          </a:prstGeom>
          <a:noFill/>
        </p:spPr>
        <p:txBody>
          <a:bodyPr wrap="square" rtlCol="0">
            <a:spAutoFit/>
          </a:bodyPr>
          <a:lstStyle/>
          <a:p>
            <a:r>
              <a:rPr lang="en-US" altLang="ja-JP" sz="1050" dirty="0">
                <a:solidFill>
                  <a:srgbClr val="FF0000"/>
                </a:solidFill>
                <a:latin typeface="AR P丸ゴシック体E" panose="020F0900000000000000" pitchFamily="50" charset="-128"/>
                <a:ea typeface="AR P丸ゴシック体E" panose="020F0900000000000000" pitchFamily="50" charset="-128"/>
              </a:rPr>
              <a:t>k</a:t>
            </a:r>
            <a:r>
              <a:rPr kumimoji="1" lang="en-US" altLang="ja-JP" sz="1050" dirty="0">
                <a:solidFill>
                  <a:srgbClr val="FF0000"/>
                </a:solidFill>
                <a:latin typeface="AR P丸ゴシック体E" panose="020F0900000000000000" pitchFamily="50" charset="-128"/>
                <a:ea typeface="AR P丸ゴシック体E" panose="020F0900000000000000" pitchFamily="50" charset="-128"/>
              </a:rPr>
              <a:t>-kuroda@sa.starcat.ne.jp</a:t>
            </a:r>
            <a:endParaRPr kumimoji="1" lang="ja-JP" altLang="en-US" sz="1050" dirty="0">
              <a:solidFill>
                <a:srgbClr val="FF0000"/>
              </a:solidFill>
              <a:latin typeface="AR P丸ゴシック体E" panose="020F0900000000000000" pitchFamily="50" charset="-128"/>
              <a:ea typeface="AR P丸ゴシック体E" panose="020F0900000000000000" pitchFamily="50" charset="-128"/>
            </a:endParaRPr>
          </a:p>
        </p:txBody>
      </p:sp>
      <p:sp>
        <p:nvSpPr>
          <p:cNvPr id="28" name="テキスト ボックス 27"/>
          <p:cNvSpPr txBox="1"/>
          <p:nvPr/>
        </p:nvSpPr>
        <p:spPr>
          <a:xfrm>
            <a:off x="2340705" y="3167506"/>
            <a:ext cx="2592288" cy="215444"/>
          </a:xfrm>
          <a:prstGeom prst="rect">
            <a:avLst/>
          </a:prstGeom>
          <a:noFill/>
        </p:spPr>
        <p:txBody>
          <a:bodyPr wrap="square" rtlCol="0">
            <a:spAutoFit/>
          </a:bodyPr>
          <a:lstStyle/>
          <a:p>
            <a:r>
              <a:rPr kumimoji="1" lang="ja-JP" altLang="en-US" sz="800" dirty="0">
                <a:latin typeface="AR P丸ゴシック体E" panose="020F0900000000000000" pitchFamily="50" charset="-128"/>
                <a:ea typeface="AR P丸ゴシック体E" panose="020F0900000000000000" pitchFamily="50" charset="-128"/>
              </a:rPr>
              <a:t>⑥</a:t>
            </a:r>
            <a:r>
              <a:rPr kumimoji="1" lang="en-US" altLang="ja-JP" sz="800" dirty="0">
                <a:solidFill>
                  <a:srgbClr val="FF0000"/>
                </a:solidFill>
                <a:latin typeface="AR P丸ゴシック体E" panose="020F0900000000000000" pitchFamily="50" charset="-128"/>
                <a:ea typeface="AR P丸ゴシック体E" panose="020F0900000000000000" pitchFamily="50" charset="-128"/>
              </a:rPr>
              <a:t>+81-52-722-5530   +81-90-2186-7408</a:t>
            </a:r>
            <a:endParaRPr kumimoji="1" lang="ja-JP" altLang="en-US" sz="800" dirty="0">
              <a:solidFill>
                <a:srgbClr val="FF00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9183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par>
                          <p:cTn id="41" fill="hold">
                            <p:stCondLst>
                              <p:cond delay="500"/>
                            </p:stCondLst>
                            <p:childTnLst>
                              <p:par>
                                <p:cTn id="42" presetID="2" presetClass="entr" presetSubtype="2" fill="hold" grpId="0" nodeType="after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1+#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childTnLst>
                          </p:cTn>
                        </p:par>
                        <p:par>
                          <p:cTn id="57" fill="hold">
                            <p:stCondLst>
                              <p:cond delay="500"/>
                            </p:stCondLst>
                            <p:childTnLst>
                              <p:par>
                                <p:cTn id="58" presetID="2" presetClass="entr" presetSubtype="2"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1+#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barn(inVertical)">
                                      <p:cBhvr>
                                        <p:cTn id="66" dur="500"/>
                                        <p:tgtEl>
                                          <p:spTgt spid="11"/>
                                        </p:tgtEl>
                                      </p:cBhvr>
                                    </p:animEffect>
                                  </p:childTnLst>
                                </p:cTn>
                              </p:par>
                            </p:childTnLst>
                          </p:cTn>
                        </p:par>
                        <p:par>
                          <p:cTn id="67" fill="hold">
                            <p:stCondLst>
                              <p:cond delay="500"/>
                            </p:stCondLst>
                            <p:childTnLst>
                              <p:par>
                                <p:cTn id="68" presetID="2" presetClass="entr" presetSubtype="2"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1+#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par>
                          <p:cTn id="72" fill="hold">
                            <p:stCondLst>
                              <p:cond delay="1000"/>
                            </p:stCondLst>
                            <p:childTnLst>
                              <p:par>
                                <p:cTn id="73" presetID="2" presetClass="entr" presetSubtype="2"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1+#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inVertical)">
                                      <p:cBhvr>
                                        <p:cTn id="81" dur="500"/>
                                        <p:tgtEl>
                                          <p:spTgt spid="9"/>
                                        </p:tgtEl>
                                      </p:cBhvr>
                                    </p:animEffect>
                                  </p:childTnLst>
                                </p:cTn>
                              </p:par>
                            </p:childTnLst>
                          </p:cTn>
                        </p:par>
                        <p:par>
                          <p:cTn id="82" fill="hold">
                            <p:stCondLst>
                              <p:cond delay="500"/>
                            </p:stCondLst>
                            <p:childTnLst>
                              <p:par>
                                <p:cTn id="83" presetID="16" presetClass="entr" presetSubtype="21"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arn(inVertical)">
                                      <p:cBhvr>
                                        <p:cTn id="85" dur="500"/>
                                        <p:tgtEl>
                                          <p:spTgt spid="18"/>
                                        </p:tgtEl>
                                      </p:cBhvr>
                                    </p:animEffect>
                                  </p:childTnLst>
                                </p:cTn>
                              </p:par>
                            </p:childTnLst>
                          </p:cTn>
                        </p:par>
                        <p:par>
                          <p:cTn id="86" fill="hold">
                            <p:stCondLst>
                              <p:cond delay="1000"/>
                            </p:stCondLst>
                            <p:childTnLst>
                              <p:par>
                                <p:cTn id="87" presetID="2" presetClass="entr" presetSubtype="2" fill="hold" grpId="0" nodeType="afterEffect">
                                  <p:stCondLst>
                                    <p:cond delay="0"/>
                                  </p:stCondLst>
                                  <p:iterate type="lt">
                                    <p:tmPct val="10000"/>
                                  </p:iterate>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1+#ppt_w/2"/>
                                          </p:val>
                                        </p:tav>
                                        <p:tav tm="100000">
                                          <p:val>
                                            <p:strVal val="#ppt_x"/>
                                          </p:val>
                                        </p:tav>
                                      </p:tavLst>
                                    </p:anim>
                                    <p:anim calcmode="lin" valueType="num">
                                      <p:cBhvr additive="base">
                                        <p:cTn id="9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500" fill="hold"/>
                                        <p:tgtEl>
                                          <p:spTgt spid="26"/>
                                        </p:tgtEl>
                                        <p:attrNameLst>
                                          <p:attrName>ppt_x</p:attrName>
                                        </p:attrNameLst>
                                      </p:cBhvr>
                                      <p:tavLst>
                                        <p:tav tm="0">
                                          <p:val>
                                            <p:strVal val="1+#ppt_w/2"/>
                                          </p:val>
                                        </p:tav>
                                        <p:tav tm="100000">
                                          <p:val>
                                            <p:strVal val="#ppt_x"/>
                                          </p:val>
                                        </p:tav>
                                      </p:tavLst>
                                    </p:anim>
                                    <p:anim calcmode="lin" valueType="num">
                                      <p:cBhvr additive="base">
                                        <p:cTn id="96" dur="500" fill="hold"/>
                                        <p:tgtEl>
                                          <p:spTgt spid="26"/>
                                        </p:tgtEl>
                                        <p:attrNameLst>
                                          <p:attrName>ppt_y</p:attrName>
                                        </p:attrNameLst>
                                      </p:cBhvr>
                                      <p:tavLst>
                                        <p:tav tm="0">
                                          <p:val>
                                            <p:strVal val="#ppt_y"/>
                                          </p:val>
                                        </p:tav>
                                        <p:tav tm="100000">
                                          <p:val>
                                            <p:strVal val="#ppt_y"/>
                                          </p:val>
                                        </p:tav>
                                      </p:tavLst>
                                    </p:anim>
                                  </p:childTnLst>
                                </p:cTn>
                              </p:par>
                            </p:childTnLst>
                          </p:cTn>
                        </p:par>
                        <p:par>
                          <p:cTn id="97" fill="hold">
                            <p:stCondLst>
                              <p:cond delay="500"/>
                            </p:stCondLst>
                            <p:childTnLst>
                              <p:par>
                                <p:cTn id="98" presetID="2" presetClass="entr" presetSubtype="2" fill="hold" grpId="0" nodeType="afterEffect">
                                  <p:stCondLst>
                                    <p:cond delay="0"/>
                                  </p:stCondLst>
                                  <p:iterate type="lt">
                                    <p:tmPct val="10000"/>
                                  </p:iterate>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1+#ppt_w/2"/>
                                          </p:val>
                                        </p:tav>
                                        <p:tav tm="100000">
                                          <p:val>
                                            <p:strVal val="#ppt_x"/>
                                          </p:val>
                                        </p:tav>
                                      </p:tavLst>
                                    </p:anim>
                                    <p:anim calcmode="lin" valueType="num">
                                      <p:cBhvr additive="base">
                                        <p:cTn id="101"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barn(inVertical)">
                                      <p:cBhvr>
                                        <p:cTn id="106" dur="500"/>
                                        <p:tgtEl>
                                          <p:spTgt spid="12"/>
                                        </p:tgtEl>
                                      </p:cBhvr>
                                    </p:animEffect>
                                  </p:childTnLst>
                                </p:cTn>
                              </p:par>
                            </p:childTnLst>
                          </p:cTn>
                        </p:par>
                        <p:par>
                          <p:cTn id="107" fill="hold">
                            <p:stCondLst>
                              <p:cond delay="500"/>
                            </p:stCondLst>
                            <p:childTnLst>
                              <p:par>
                                <p:cTn id="108" presetID="2" presetClass="entr" presetSubtype="2"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 calcmode="lin" valueType="num">
                                      <p:cBhvr additive="base">
                                        <p:cTn id="110" dur="500" fill="hold"/>
                                        <p:tgtEl>
                                          <p:spTgt spid="28"/>
                                        </p:tgtEl>
                                        <p:attrNameLst>
                                          <p:attrName>ppt_x</p:attrName>
                                        </p:attrNameLst>
                                      </p:cBhvr>
                                      <p:tavLst>
                                        <p:tav tm="0">
                                          <p:val>
                                            <p:strVal val="1+#ppt_w/2"/>
                                          </p:val>
                                        </p:tav>
                                        <p:tav tm="100000">
                                          <p:val>
                                            <p:strVal val="#ppt_x"/>
                                          </p:val>
                                        </p:tav>
                                      </p:tavLst>
                                    </p:anim>
                                    <p:anim calcmode="lin" valueType="num">
                                      <p:cBhvr additive="base">
                                        <p:cTn id="11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4" grpId="0"/>
      <p:bldP spid="5" grpId="0" animBg="1"/>
      <p:bldP spid="6" grpId="0"/>
      <p:bldP spid="2" grpId="0" animBg="1"/>
      <p:bldP spid="8" grpId="0" animBg="1"/>
      <p:bldP spid="9" grpId="0" animBg="1"/>
      <p:bldP spid="10" grpId="0" animBg="1"/>
      <p:bldP spid="11" grpId="0" animBg="1"/>
      <p:bldP spid="12" grpId="0" animBg="1"/>
      <p:bldP spid="18" grpId="0" animBg="1"/>
      <p:bldP spid="20" grpId="0" animBg="1"/>
      <p:bldP spid="24" grpId="0" animBg="1"/>
      <p:bldP spid="13" grpId="0" animBg="1"/>
      <p:bldP spid="17" grpId="0"/>
      <p:bldP spid="7" grpId="0"/>
      <p:bldP spid="22" grpId="0" animBg="1"/>
      <p:bldP spid="23" grpId="0" animBg="1"/>
      <p:bldP spid="25" grpId="0" animBg="1"/>
      <p:bldP spid="26" grpId="0" animBg="1"/>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89046391"/>
              </p:ext>
            </p:extLst>
          </p:nvPr>
        </p:nvGraphicFramePr>
        <p:xfrm>
          <a:off x="0" y="0"/>
          <a:ext cx="4860032" cy="6877656"/>
        </p:xfrm>
        <a:graphic>
          <a:graphicData uri="http://schemas.openxmlformats.org/presentationml/2006/ole">
            <mc:AlternateContent xmlns:mc="http://schemas.openxmlformats.org/markup-compatibility/2006">
              <mc:Choice xmlns:v="urn:schemas-microsoft-com:vml" Requires="v">
                <p:oleObj spid="_x0000_s4158" name="Acrobat Document" r:id="rId4" imgW="5667119" imgH="8019810" progId="AcroExch.Document.DC">
                  <p:embed/>
                </p:oleObj>
              </mc:Choice>
              <mc:Fallback>
                <p:oleObj name="Acrobat Document" r:id="rId4" imgW="5667119" imgH="8019810" progId="AcroExch.Document.DC">
                  <p:embed/>
                  <p:pic>
                    <p:nvPicPr>
                      <p:cNvPr id="0" name=""/>
                      <p:cNvPicPr/>
                      <p:nvPr/>
                    </p:nvPicPr>
                    <p:blipFill>
                      <a:blip r:embed="rId5"/>
                      <a:stretch>
                        <a:fillRect/>
                      </a:stretch>
                    </p:blipFill>
                    <p:spPr>
                      <a:xfrm>
                        <a:off x="0" y="0"/>
                        <a:ext cx="4860032" cy="6877656"/>
                      </a:xfrm>
                      <a:prstGeom prst="rect">
                        <a:avLst/>
                      </a:prstGeom>
                    </p:spPr>
                  </p:pic>
                </p:oleObj>
              </mc:Fallback>
            </mc:AlternateContent>
          </a:graphicData>
        </a:graphic>
      </p:graphicFrame>
      <p:sp>
        <p:nvSpPr>
          <p:cNvPr id="2" name="正方形/長方形 1"/>
          <p:cNvSpPr/>
          <p:nvPr/>
        </p:nvSpPr>
        <p:spPr>
          <a:xfrm>
            <a:off x="4572000" y="1328224"/>
            <a:ext cx="4572000" cy="523220"/>
          </a:xfrm>
          <a:prstGeom prst="rect">
            <a:avLst/>
          </a:prstGeom>
          <a:solidFill>
            <a:srgbClr val="FFFF00">
              <a:alpha val="52000"/>
            </a:srgbClr>
          </a:solidFill>
        </p:spPr>
        <p:txBody>
          <a:bodyPr>
            <a:spAutoFit/>
          </a:bodyPr>
          <a:lstStyle/>
          <a:p>
            <a:pPr lvl="0" fontAlgn="base">
              <a:lnSpc>
                <a:spcPct val="175000"/>
              </a:lnSpc>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①二者択一、該当するところを選ぶ</a:t>
            </a:r>
            <a:r>
              <a:rPr lang="ja-JP" altLang="en-US" sz="8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（チェックボックス）の中は、大文字</a:t>
            </a:r>
            <a:r>
              <a:rPr lang="ja-JP" altLang="en-US" sz="800" dirty="0">
                <a:solidFill>
                  <a:srgbClr val="000000"/>
                </a:solidFill>
                <a:latin typeface="AR P丸ゴシック体E" panose="020F0900000000000000" pitchFamily="50" charset="-128"/>
                <a:ea typeface="AR P丸ゴシック体E" panose="020F0900000000000000" pitchFamily="50" charset="-128"/>
                <a:cs typeface="Times New Roman"/>
              </a:rPr>
              <a:t>か小文字</a:t>
            </a:r>
            <a:endParaRPr lang="ja-JP" altLang="ja-JP" sz="800" dirty="0">
              <a:solidFill>
                <a:prstClr val="black"/>
              </a:solidFill>
              <a:latin typeface="AR P丸ゴシック体E" panose="020F0900000000000000" pitchFamily="50" charset="-128"/>
              <a:ea typeface="AR P丸ゴシック体E" panose="020F0900000000000000" pitchFamily="50" charset="-128"/>
              <a:cs typeface="ＭＳ Ｐゴシック"/>
            </a:endParaRPr>
          </a:p>
          <a:p>
            <a:pPr lvl="0" fontAlgn="base">
              <a:lnSpc>
                <a:spcPct val="175000"/>
              </a:lnSpc>
            </a:pP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　の</a:t>
            </a:r>
            <a:r>
              <a:rPr lang="en-US" altLang="ja-JP" sz="8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8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ja-JP" sz="800" dirty="0">
              <a:solidFill>
                <a:prstClr val="black"/>
              </a:solidFill>
              <a:latin typeface="AR P丸ゴシック体E" panose="020F0900000000000000" pitchFamily="50" charset="-128"/>
              <a:ea typeface="AR P丸ゴシック体E" panose="020F0900000000000000" pitchFamily="50" charset="-128"/>
              <a:cs typeface="ＭＳ Ｐゴシック"/>
            </a:endParaRPr>
          </a:p>
        </p:txBody>
      </p:sp>
      <p:sp>
        <p:nvSpPr>
          <p:cNvPr id="4" name="正方形/長方形 3"/>
          <p:cNvSpPr/>
          <p:nvPr/>
        </p:nvSpPr>
        <p:spPr>
          <a:xfrm>
            <a:off x="323528" y="1220502"/>
            <a:ext cx="1080120" cy="815608"/>
          </a:xfrm>
          <a:prstGeom prst="rect">
            <a:avLst/>
          </a:prstGeom>
          <a:solidFill>
            <a:srgbClr val="FFFF00">
              <a:alpha val="49000"/>
            </a:srgbClr>
          </a:solidFill>
        </p:spPr>
        <p:txBody>
          <a:bodyPr wrap="square">
            <a:spAutoFit/>
          </a:bodyPr>
          <a:lstStyle/>
          <a:p>
            <a:r>
              <a:rPr lang="ja-JP" altLang="en-US" sz="800" dirty="0">
                <a:solidFill>
                  <a:srgbClr val="000000"/>
                </a:solidFill>
                <a:latin typeface="ＭＳ Ｐゴシック"/>
                <a:ea typeface="AR Pゴシック体M"/>
                <a:cs typeface="Times New Roman"/>
              </a:rPr>
              <a:t>　　　</a:t>
            </a:r>
            <a:endParaRPr lang="en-US" altLang="ja-JP" sz="800" dirty="0">
              <a:solidFill>
                <a:srgbClr val="000000"/>
              </a:solidFill>
              <a:latin typeface="ＭＳ Ｐゴシック"/>
              <a:ea typeface="AR Pゴシック体M"/>
              <a:cs typeface="Times New Roman"/>
            </a:endParaRPr>
          </a:p>
          <a:p>
            <a:r>
              <a:rPr lang="ja-JP" altLang="en-US" sz="800" dirty="0">
                <a:solidFill>
                  <a:srgbClr val="000000"/>
                </a:solidFill>
                <a:latin typeface="ＭＳ Ｐゴシック"/>
                <a:ea typeface="AR Pゴシック体M"/>
                <a:cs typeface="Times New Roman"/>
              </a:rPr>
              <a:t>　　</a:t>
            </a:r>
            <a:r>
              <a:rPr lang="en-US" altLang="ja-JP" sz="800" dirty="0">
                <a:solidFill>
                  <a:srgbClr val="000000"/>
                </a:solidFill>
                <a:latin typeface="ＭＳ Ｐゴシック"/>
                <a:ea typeface="AR Pゴシック体M"/>
                <a:cs typeface="Times New Roman"/>
              </a:rPr>
              <a:t>X</a:t>
            </a:r>
          </a:p>
          <a:p>
            <a:r>
              <a:rPr lang="ja-JP" altLang="en-US" sz="200" dirty="0">
                <a:solidFill>
                  <a:srgbClr val="000000"/>
                </a:solidFill>
                <a:latin typeface="ＭＳ Ｐゴシック"/>
                <a:ea typeface="AR Pゴシック体M"/>
                <a:cs typeface="Times New Roman"/>
              </a:rPr>
              <a:t>　</a:t>
            </a:r>
            <a:r>
              <a:rPr lang="ja-JP" altLang="en-US" sz="800" dirty="0">
                <a:solidFill>
                  <a:srgbClr val="000000"/>
                </a:solidFill>
                <a:latin typeface="ＭＳ Ｐゴシック"/>
                <a:ea typeface="AR Pゴシック体M"/>
                <a:cs typeface="Times New Roman"/>
              </a:rPr>
              <a:t>　　　</a:t>
            </a:r>
            <a:endParaRPr lang="en-US" altLang="ja-JP" sz="800" dirty="0">
              <a:solidFill>
                <a:srgbClr val="000000"/>
              </a:solidFill>
              <a:latin typeface="ＭＳ Ｐゴシック"/>
              <a:ea typeface="AR Pゴシック体M"/>
              <a:cs typeface="Times New Roman"/>
            </a:endParaRPr>
          </a:p>
          <a:p>
            <a:r>
              <a:rPr lang="ja-JP" altLang="en-US" sz="800" dirty="0">
                <a:solidFill>
                  <a:srgbClr val="000000"/>
                </a:solidFill>
                <a:latin typeface="ＭＳ Ｐゴシック"/>
                <a:ea typeface="AR Pゴシック体M"/>
                <a:cs typeface="Times New Roman"/>
              </a:rPr>
              <a:t>　　</a:t>
            </a:r>
            <a:r>
              <a:rPr lang="en-US" altLang="ja-JP" sz="800" dirty="0">
                <a:solidFill>
                  <a:srgbClr val="000000"/>
                </a:solidFill>
                <a:latin typeface="ＭＳ Ｐゴシック"/>
                <a:ea typeface="AR Pゴシック体M"/>
                <a:cs typeface="Times New Roman"/>
              </a:rPr>
              <a:t>X</a:t>
            </a:r>
          </a:p>
          <a:p>
            <a:r>
              <a:rPr lang="ja-JP" altLang="en-US" sz="800" dirty="0">
                <a:solidFill>
                  <a:srgbClr val="000000"/>
                </a:solidFill>
                <a:latin typeface="ＭＳ Ｐゴシック"/>
                <a:ea typeface="AR Pゴシック体M"/>
                <a:cs typeface="Times New Roman"/>
              </a:rPr>
              <a:t>  </a:t>
            </a:r>
            <a:r>
              <a:rPr lang="ja-JP" altLang="en-US" sz="1050" dirty="0">
                <a:solidFill>
                  <a:srgbClr val="000000"/>
                </a:solidFill>
                <a:latin typeface="ＭＳ Ｐゴシック"/>
                <a:ea typeface="AR Pゴシック体M"/>
                <a:cs typeface="Times New Roman"/>
              </a:rPr>
              <a:t>　</a:t>
            </a:r>
            <a:r>
              <a:rPr lang="en-US" altLang="ja-JP" sz="800" dirty="0">
                <a:solidFill>
                  <a:srgbClr val="000000"/>
                </a:solidFill>
                <a:latin typeface="ＭＳ Ｐゴシック"/>
                <a:ea typeface="AR Pゴシック体M"/>
                <a:cs typeface="Times New Roman"/>
              </a:rPr>
              <a:t>X</a:t>
            </a:r>
          </a:p>
          <a:p>
            <a:endParaRPr lang="ja-JP" altLang="en-US" sz="500" dirty="0"/>
          </a:p>
        </p:txBody>
      </p:sp>
      <p:sp>
        <p:nvSpPr>
          <p:cNvPr id="5" name="テキスト ボックス 4"/>
          <p:cNvSpPr txBox="1"/>
          <p:nvPr/>
        </p:nvSpPr>
        <p:spPr>
          <a:xfrm>
            <a:off x="0" y="-166"/>
            <a:ext cx="9144000" cy="369332"/>
          </a:xfrm>
          <a:prstGeom prst="rect">
            <a:avLst/>
          </a:prstGeom>
          <a:solidFill>
            <a:srgbClr val="0000FF"/>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食事制限、言語の理解度調査、健康状態報告　および　派遣地区・クラブの情報</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6" name="Text Box 9"/>
          <p:cNvSpPr txBox="1">
            <a:spLocks noChangeArrowheads="1"/>
          </p:cNvSpPr>
          <p:nvPr/>
        </p:nvSpPr>
        <p:spPr bwMode="auto">
          <a:xfrm>
            <a:off x="4600937" y="956572"/>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b="1" dirty="0">
                <a:solidFill>
                  <a:srgbClr val="FF3300"/>
                </a:solidFill>
                <a:latin typeface="AR丸ゴシック体E" panose="020F0909000000000000" pitchFamily="49" charset="-128"/>
                <a:ea typeface="AR丸ゴシック体E" panose="020F0909000000000000" pitchFamily="49" charset="-128"/>
              </a:rPr>
              <a:t>食事制限あるときは正直に記入すること</a:t>
            </a:r>
          </a:p>
        </p:txBody>
      </p:sp>
      <p:sp>
        <p:nvSpPr>
          <p:cNvPr id="7" name="Text Box 10"/>
          <p:cNvSpPr txBox="1">
            <a:spLocks noChangeArrowheads="1"/>
          </p:cNvSpPr>
          <p:nvPr/>
        </p:nvSpPr>
        <p:spPr bwMode="auto">
          <a:xfrm>
            <a:off x="323528" y="1032772"/>
            <a:ext cx="2233612" cy="2286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900" b="1" dirty="0">
                <a:solidFill>
                  <a:srgbClr val="FF3300"/>
                </a:solidFill>
              </a:rPr>
              <a:t>食事制限の内容を具体的に記入する</a:t>
            </a:r>
          </a:p>
        </p:txBody>
      </p:sp>
      <p:sp>
        <p:nvSpPr>
          <p:cNvPr id="8" name="Rectangle 17"/>
          <p:cNvSpPr>
            <a:spLocks noChangeArrowheads="1"/>
          </p:cNvSpPr>
          <p:nvPr/>
        </p:nvSpPr>
        <p:spPr bwMode="auto">
          <a:xfrm>
            <a:off x="323529" y="2348881"/>
            <a:ext cx="4104456" cy="792088"/>
          </a:xfrm>
          <a:prstGeom prst="rect">
            <a:avLst/>
          </a:prstGeom>
          <a:solidFill>
            <a:srgbClr val="FF0000">
              <a:alpha val="2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9" name="Text Box 18"/>
          <p:cNvSpPr txBox="1">
            <a:spLocks noChangeArrowheads="1"/>
          </p:cNvSpPr>
          <p:nvPr/>
        </p:nvSpPr>
        <p:spPr bwMode="auto">
          <a:xfrm>
            <a:off x="331539" y="2759008"/>
            <a:ext cx="42481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200" b="1" dirty="0">
                <a:solidFill>
                  <a:srgbClr val="0000FF"/>
                </a:solidFill>
              </a:rPr>
              <a:t>理解する言語を学校に評価してもらい記入すること（正直に）</a:t>
            </a:r>
          </a:p>
        </p:txBody>
      </p:sp>
      <p:sp>
        <p:nvSpPr>
          <p:cNvPr id="10" name="Rectangle 33"/>
          <p:cNvSpPr>
            <a:spLocks noChangeArrowheads="1"/>
          </p:cNvSpPr>
          <p:nvPr/>
        </p:nvSpPr>
        <p:spPr bwMode="auto">
          <a:xfrm>
            <a:off x="323528" y="5013176"/>
            <a:ext cx="4248472" cy="576064"/>
          </a:xfrm>
          <a:prstGeom prst="rect">
            <a:avLst/>
          </a:prstGeom>
          <a:solidFill>
            <a:srgbClr val="00FFFF">
              <a:alpha val="20000"/>
            </a:srgbClr>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11" name="Rectangle 33"/>
          <p:cNvSpPr>
            <a:spLocks noChangeArrowheads="1"/>
          </p:cNvSpPr>
          <p:nvPr/>
        </p:nvSpPr>
        <p:spPr bwMode="auto">
          <a:xfrm>
            <a:off x="323528" y="5608984"/>
            <a:ext cx="4248472" cy="576064"/>
          </a:xfrm>
          <a:prstGeom prst="rect">
            <a:avLst/>
          </a:prstGeom>
          <a:solidFill>
            <a:srgbClr val="0000FF">
              <a:alpha val="20000"/>
            </a:srgbClr>
          </a:solidFill>
          <a:ln w="9525">
            <a:solidFill>
              <a:srgbClr val="00FFFF"/>
            </a:solidFill>
            <a:miter lim="800000"/>
            <a:headEnd/>
            <a:tailEnd/>
          </a:ln>
          <a:effec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13" name="Rectangle 33"/>
          <p:cNvSpPr>
            <a:spLocks noChangeArrowheads="1"/>
          </p:cNvSpPr>
          <p:nvPr/>
        </p:nvSpPr>
        <p:spPr bwMode="auto">
          <a:xfrm>
            <a:off x="390082" y="3429000"/>
            <a:ext cx="4115363" cy="1224136"/>
          </a:xfrm>
          <a:prstGeom prst="rect">
            <a:avLst/>
          </a:prstGeom>
          <a:solidFill>
            <a:srgbClr val="FFC1FF">
              <a:alpha val="20000"/>
            </a:srgbClr>
          </a:solidFill>
          <a:ln w="9525">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ja-JP" altLang="en-US" sz="1400"/>
          </a:p>
        </p:txBody>
      </p:sp>
      <p:sp>
        <p:nvSpPr>
          <p:cNvPr id="14" name="テキスト ボックス 13"/>
          <p:cNvSpPr txBox="1"/>
          <p:nvPr/>
        </p:nvSpPr>
        <p:spPr>
          <a:xfrm>
            <a:off x="4572000" y="3429000"/>
            <a:ext cx="4291543" cy="1331134"/>
          </a:xfrm>
          <a:prstGeom prst="rect">
            <a:avLst/>
          </a:prstGeom>
          <a:solidFill>
            <a:srgbClr val="FF0000"/>
          </a:solidFill>
        </p:spPr>
        <p:txBody>
          <a:bodyPr wrap="square" rtlCol="0">
            <a:spAutoFit/>
          </a:bodyPr>
          <a:lstStyle/>
          <a:p>
            <a:r>
              <a:rPr kumimoji="1" lang="ja-JP" altLang="en-US" sz="1400" dirty="0">
                <a:solidFill>
                  <a:schemeClr val="bg1"/>
                </a:solidFill>
                <a:latin typeface="AR P丸ゴシック体E" panose="020F0900000000000000" pitchFamily="50" charset="-128"/>
                <a:ea typeface="AR P丸ゴシック体E" panose="020F0900000000000000" pitchFamily="50" charset="-128"/>
              </a:rPr>
              <a:t>健康状況を記入する</a:t>
            </a:r>
            <a:endParaRPr kumimoji="1" lang="en-US" altLang="ja-JP" sz="1400" dirty="0">
              <a:solidFill>
                <a:schemeClr val="bg1"/>
              </a:solidFill>
              <a:latin typeface="AR P丸ゴシック体E" panose="020F0900000000000000" pitchFamily="50" charset="-128"/>
              <a:ea typeface="AR P丸ゴシック体E" panose="020F0900000000000000" pitchFamily="50" charset="-128"/>
            </a:endParaRPr>
          </a:p>
          <a:p>
            <a:endParaRPr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r>
              <a:rPr kumimoji="1" lang="ja-JP" altLang="en-US" sz="1400" dirty="0">
                <a:solidFill>
                  <a:schemeClr val="bg1"/>
                </a:solidFill>
                <a:latin typeface="AR P丸ゴシック体E" panose="020F0900000000000000" pitchFamily="50" charset="-128"/>
                <a:ea typeface="AR P丸ゴシック体E" panose="020F0900000000000000" pitchFamily="50" charset="-128"/>
              </a:rPr>
              <a:t>アレルギー等　</a:t>
            </a:r>
            <a:endParaRPr kumimoji="1"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endParaRPr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r>
              <a:rPr kumimoji="1" lang="ja-JP" altLang="en-US" sz="1400" dirty="0">
                <a:solidFill>
                  <a:schemeClr val="bg1"/>
                </a:solidFill>
                <a:latin typeface="AR P丸ゴシック体E" panose="020F0900000000000000" pitchFamily="50" charset="-128"/>
                <a:ea typeface="AR P丸ゴシック体E" panose="020F0900000000000000" pitchFamily="50" charset="-128"/>
              </a:rPr>
              <a:t>次頁以降に　　</a:t>
            </a:r>
            <a:r>
              <a:rPr lang="ja-JP" altLang="en-US" sz="1400" dirty="0">
                <a:solidFill>
                  <a:schemeClr val="bg1"/>
                </a:solidFill>
                <a:latin typeface="AR P丸ゴシック体E" panose="020F0900000000000000" pitchFamily="50" charset="-128"/>
                <a:ea typeface="AR P丸ゴシック体E" panose="020F0900000000000000" pitchFamily="50" charset="-128"/>
              </a:rPr>
              <a:t>追記の　</a:t>
            </a:r>
            <a:r>
              <a:rPr lang="ja-JP" altLang="en-US" sz="1400" u="sng" dirty="0">
                <a:solidFill>
                  <a:schemeClr val="bg1"/>
                </a:solidFill>
                <a:latin typeface="AR P丸ゴシック体E" panose="020F0900000000000000" pitchFamily="50" charset="-128"/>
                <a:ea typeface="AR P丸ゴシック体E" panose="020F0900000000000000" pitchFamily="50" charset="-128"/>
              </a:rPr>
              <a:t>健康状況調査表</a:t>
            </a:r>
            <a:r>
              <a:rPr lang="ja-JP" altLang="en-US" sz="1400" dirty="0">
                <a:solidFill>
                  <a:schemeClr val="bg1"/>
                </a:solidFill>
                <a:latin typeface="AR P丸ゴシック体E" panose="020F0900000000000000" pitchFamily="50" charset="-128"/>
                <a:ea typeface="AR P丸ゴシック体E" panose="020F0900000000000000" pitchFamily="50" charset="-128"/>
              </a:rPr>
              <a:t>　</a:t>
            </a:r>
            <a:endParaRPr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endParaRPr lang="en-US" altLang="ja-JP" sz="1400" dirty="0">
              <a:solidFill>
                <a:schemeClr val="bg1"/>
              </a:solidFill>
              <a:latin typeface="AR P丸ゴシック体E" panose="020F0900000000000000" pitchFamily="50" charset="-128"/>
              <a:ea typeface="AR P丸ゴシック体E" panose="020F0900000000000000" pitchFamily="50" charset="-128"/>
            </a:endParaRPr>
          </a:p>
          <a:p>
            <a:pPr>
              <a:lnSpc>
                <a:spcPct val="75000"/>
              </a:lnSpc>
            </a:pPr>
            <a:r>
              <a:rPr lang="ja-JP" altLang="en-US" sz="1400" dirty="0">
                <a:solidFill>
                  <a:schemeClr val="bg1"/>
                </a:solidFill>
                <a:latin typeface="AR P丸ゴシック体E" panose="020F0900000000000000" pitchFamily="50" charset="-128"/>
                <a:ea typeface="AR P丸ゴシック体E" panose="020F0900000000000000" pitchFamily="50" charset="-128"/>
              </a:rPr>
              <a:t>　　　　　　　があるので、　　</a:t>
            </a:r>
            <a:r>
              <a:rPr kumimoji="1" lang="ja-JP" altLang="en-US" sz="1400" dirty="0">
                <a:solidFill>
                  <a:schemeClr val="bg1"/>
                </a:solidFill>
                <a:latin typeface="AR P丸ゴシック体E" panose="020F0900000000000000" pitchFamily="50" charset="-128"/>
                <a:ea typeface="AR P丸ゴシック体E" panose="020F0900000000000000" pitchFamily="50" charset="-128"/>
              </a:rPr>
              <a:t>正確に記入する</a:t>
            </a:r>
          </a:p>
        </p:txBody>
      </p:sp>
      <p:sp>
        <p:nvSpPr>
          <p:cNvPr id="15" name="Text Box 19"/>
          <p:cNvSpPr txBox="1">
            <a:spLocks noChangeArrowheads="1"/>
          </p:cNvSpPr>
          <p:nvPr/>
        </p:nvSpPr>
        <p:spPr bwMode="auto">
          <a:xfrm>
            <a:off x="4600937" y="2436950"/>
            <a:ext cx="3542958" cy="615553"/>
          </a:xfrm>
          <a:prstGeom prst="rect">
            <a:avLst/>
          </a:prstGeom>
          <a:solidFill>
            <a:srgbClr val="FF0000">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a:solidFill>
                  <a:srgbClr val="0000FF"/>
                </a:solidFill>
                <a:latin typeface="AR P丸ゴシック体E" panose="020F0900000000000000" pitchFamily="50" charset="-128"/>
                <a:ea typeface="AR P丸ゴシック体E" panose="020F0900000000000000" pitchFamily="50" charset="-128"/>
              </a:rPr>
              <a:t>語学の程度の評価は　学校の先生に確認を</a:t>
            </a:r>
            <a:endParaRPr lang="en-US" altLang="ja-JP" sz="1400" dirty="0">
              <a:solidFill>
                <a:srgbClr val="0000FF"/>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1000" dirty="0">
              <a:solidFill>
                <a:srgbClr val="0000FF"/>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1000" dirty="0">
                <a:solidFill>
                  <a:srgbClr val="0000FF"/>
                </a:solidFill>
                <a:latin typeface="AR P丸ゴシック体E" panose="020F0900000000000000" pitchFamily="50" charset="-128"/>
                <a:ea typeface="AR P丸ゴシック体E" panose="020F0900000000000000" pitchFamily="50" charset="-128"/>
              </a:rPr>
              <a:t>　　　　　うそ　で上位評価は、後に苦労する</a:t>
            </a:r>
            <a:r>
              <a:rPr lang="en-US" altLang="ja-JP" sz="1000" dirty="0">
                <a:solidFill>
                  <a:srgbClr val="0000FF"/>
                </a:solidFill>
                <a:latin typeface="AR P丸ゴシック体E" panose="020F0900000000000000" pitchFamily="50" charset="-128"/>
                <a:ea typeface="AR P丸ゴシック体E" panose="020F0900000000000000" pitchFamily="50" charset="-128"/>
              </a:rPr>
              <a:t>!</a:t>
            </a:r>
            <a:r>
              <a:rPr lang="ja-JP" altLang="en-US" sz="1000" dirty="0">
                <a:solidFill>
                  <a:srgbClr val="0000FF"/>
                </a:solidFill>
                <a:latin typeface="AR P丸ゴシック体E" panose="020F0900000000000000" pitchFamily="50" charset="-128"/>
                <a:ea typeface="AR P丸ゴシック体E" panose="020F0900000000000000" pitchFamily="50" charset="-128"/>
              </a:rPr>
              <a:t>　　かも</a:t>
            </a:r>
          </a:p>
        </p:txBody>
      </p:sp>
      <p:sp>
        <p:nvSpPr>
          <p:cNvPr id="17" name="正方形/長方形 16"/>
          <p:cNvSpPr/>
          <p:nvPr/>
        </p:nvSpPr>
        <p:spPr>
          <a:xfrm>
            <a:off x="863588" y="1405168"/>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
        <p:nvSpPr>
          <p:cNvPr id="18" name="正方形/長方形 17"/>
          <p:cNvSpPr/>
          <p:nvPr/>
        </p:nvSpPr>
        <p:spPr>
          <a:xfrm>
            <a:off x="3203848" y="3492885"/>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
        <p:nvSpPr>
          <p:cNvPr id="12" name="テキスト ボックス 11"/>
          <p:cNvSpPr txBox="1"/>
          <p:nvPr/>
        </p:nvSpPr>
        <p:spPr>
          <a:xfrm>
            <a:off x="1313892" y="5609648"/>
            <a:ext cx="1961964" cy="200055"/>
          </a:xfrm>
          <a:prstGeom prst="rect">
            <a:avLst/>
          </a:prstGeom>
          <a:noFill/>
        </p:spPr>
        <p:txBody>
          <a:bodyPr wrap="square" rtlCol="0">
            <a:spAutoFit/>
          </a:bodyPr>
          <a:lstStyle/>
          <a:p>
            <a:r>
              <a:rPr kumimoji="1" lang="ja-JP" altLang="en-US" sz="700" dirty="0">
                <a:solidFill>
                  <a:srgbClr val="FF0000"/>
                </a:solidFill>
                <a:latin typeface="AR P丸ゴシック体E" panose="020F0900000000000000" pitchFamily="50" charset="-128"/>
                <a:ea typeface="AR P丸ゴシック体E" panose="020F0900000000000000" pitchFamily="50" charset="-128"/>
              </a:rPr>
              <a:t>送出しクラブ　青少年（交換）委員長</a:t>
            </a:r>
          </a:p>
        </p:txBody>
      </p:sp>
      <p:sp>
        <p:nvSpPr>
          <p:cNvPr id="16" name="テキスト ボックス 15"/>
          <p:cNvSpPr txBox="1"/>
          <p:nvPr/>
        </p:nvSpPr>
        <p:spPr>
          <a:xfrm>
            <a:off x="4600937" y="5608984"/>
            <a:ext cx="3528392" cy="430887"/>
          </a:xfrm>
          <a:prstGeom prst="rect">
            <a:avLst/>
          </a:prstGeom>
          <a:solidFill>
            <a:srgbClr val="002060"/>
          </a:solidFill>
        </p:spPr>
        <p:txBody>
          <a:bodyPr wrap="square" rtlCol="0">
            <a:spAutoFit/>
          </a:bodyPr>
          <a:lstStyle/>
          <a:p>
            <a:r>
              <a:rPr kumimoji="1" lang="ja-JP" altLang="en-US" sz="1100" dirty="0">
                <a:solidFill>
                  <a:schemeClr val="bg1"/>
                </a:solidFill>
                <a:latin typeface="AR P丸ゴシック体E" panose="020F0900000000000000" pitchFamily="50" charset="-128"/>
                <a:ea typeface="AR P丸ゴシック体E" panose="020F0900000000000000" pitchFamily="50" charset="-128"/>
              </a:rPr>
              <a:t>送出しクラブの責任者が</a:t>
            </a:r>
            <a:r>
              <a:rPr lang="ja-JP" altLang="en-US" sz="1100" dirty="0">
                <a:solidFill>
                  <a:schemeClr val="bg1"/>
                </a:solidFill>
                <a:latin typeface="AR P丸ゴシック体E" panose="020F0900000000000000" pitchFamily="50" charset="-128"/>
                <a:ea typeface="AR P丸ゴシック体E" panose="020F0900000000000000" pitchFamily="50" charset="-128"/>
              </a:rPr>
              <a:t>青少年奉仕関連で無ければ、</a:t>
            </a:r>
            <a:endParaRPr lang="en-US" altLang="ja-JP" sz="1100" dirty="0">
              <a:solidFill>
                <a:schemeClr val="bg1"/>
              </a:solidFill>
              <a:latin typeface="AR P丸ゴシック体E" panose="020F0900000000000000" pitchFamily="50" charset="-128"/>
              <a:ea typeface="AR P丸ゴシック体E" panose="020F0900000000000000" pitchFamily="50" charset="-128"/>
            </a:endParaRPr>
          </a:p>
          <a:p>
            <a:r>
              <a:rPr lang="ja-JP" altLang="en-US" sz="1100" dirty="0">
                <a:solidFill>
                  <a:schemeClr val="bg1"/>
                </a:solidFill>
                <a:latin typeface="AR P丸ゴシック体E" panose="020F0900000000000000" pitchFamily="50" charset="-128"/>
                <a:ea typeface="AR P丸ゴシック体E" panose="020F0900000000000000" pitchFamily="50" charset="-128"/>
              </a:rPr>
              <a:t>該当者名を記入する</a:t>
            </a:r>
            <a:endParaRPr kumimoji="1" lang="ja-JP" altLang="en-US" sz="1100" dirty="0">
              <a:solidFill>
                <a:schemeClr val="bg1"/>
              </a:solidFill>
              <a:latin typeface="AR P丸ゴシック体E" panose="020F0900000000000000" pitchFamily="50" charset="-128"/>
              <a:ea typeface="AR P丸ゴシック体E" panose="020F0900000000000000" pitchFamily="50" charset="-128"/>
            </a:endParaRPr>
          </a:p>
        </p:txBody>
      </p:sp>
      <p:sp>
        <p:nvSpPr>
          <p:cNvPr id="19" name="テキスト ボックス 18"/>
          <p:cNvSpPr txBox="1"/>
          <p:nvPr/>
        </p:nvSpPr>
        <p:spPr>
          <a:xfrm>
            <a:off x="1378306" y="5147319"/>
            <a:ext cx="2160240" cy="307777"/>
          </a:xfrm>
          <a:prstGeom prst="rect">
            <a:avLst/>
          </a:prstGeom>
          <a:noFill/>
        </p:spPr>
        <p:txBody>
          <a:bodyPr wrap="square" rtlCol="0">
            <a:spAutoFit/>
          </a:bodyPr>
          <a:lstStyle/>
          <a:p>
            <a:r>
              <a:rPr kumimoji="1" lang="ja-JP" altLang="en-US" sz="1400" dirty="0">
                <a:solidFill>
                  <a:srgbClr val="0000FF"/>
                </a:solidFill>
                <a:latin typeface="AR P丸ゴシック体E" panose="020F0900000000000000" pitchFamily="50" charset="-128"/>
                <a:ea typeface="AR P丸ゴシック体E" panose="020F0900000000000000" pitchFamily="50" charset="-128"/>
              </a:rPr>
              <a:t>送出し　地区情報</a:t>
            </a:r>
          </a:p>
        </p:txBody>
      </p:sp>
      <p:sp>
        <p:nvSpPr>
          <p:cNvPr id="20" name="テキスト ボックス 19"/>
          <p:cNvSpPr txBox="1"/>
          <p:nvPr/>
        </p:nvSpPr>
        <p:spPr>
          <a:xfrm>
            <a:off x="1402876" y="5825797"/>
            <a:ext cx="2549217" cy="307777"/>
          </a:xfrm>
          <a:prstGeom prst="rect">
            <a:avLst/>
          </a:prstGeom>
          <a:noFill/>
        </p:spPr>
        <p:txBody>
          <a:bodyPr wrap="square" rtlCol="0">
            <a:spAutoFit/>
          </a:bodyPr>
          <a:lstStyle/>
          <a:p>
            <a:r>
              <a:rPr kumimoji="1" lang="ja-JP" altLang="en-US" sz="1400" dirty="0">
                <a:solidFill>
                  <a:srgbClr val="0000FF"/>
                </a:solidFill>
                <a:latin typeface="AR P丸ゴシック体E" panose="020F0900000000000000" pitchFamily="50" charset="-128"/>
                <a:ea typeface="AR P丸ゴシック体E" panose="020F0900000000000000" pitchFamily="50" charset="-128"/>
              </a:rPr>
              <a:t>送出し　クラブ情報</a:t>
            </a:r>
          </a:p>
        </p:txBody>
      </p:sp>
    </p:spTree>
    <p:extLst>
      <p:ext uri="{BB962C8B-B14F-4D97-AF65-F5344CB8AC3E}">
        <p14:creationId xmlns:p14="http://schemas.microsoft.com/office/powerpoint/2010/main" val="140063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par>
                          <p:cTn id="51" fill="hold">
                            <p:stCondLst>
                              <p:cond delay="500"/>
                            </p:stCondLst>
                            <p:childTnLst>
                              <p:par>
                                <p:cTn id="52" presetID="16" presetClass="entr" presetSubtype="2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barn(inVertical)">
                                      <p:cBhvr>
                                        <p:cTn id="59" dur="500"/>
                                        <p:tgtEl>
                                          <p:spTgt spid="10"/>
                                        </p:tgtEl>
                                      </p:cBhvr>
                                    </p:animEffect>
                                  </p:childTnLst>
                                </p:cTn>
                              </p:par>
                            </p:childTnLst>
                          </p:cTn>
                        </p:par>
                        <p:par>
                          <p:cTn id="60" fill="hold">
                            <p:stCondLst>
                              <p:cond delay="500"/>
                            </p:stCondLst>
                            <p:childTnLst>
                              <p:par>
                                <p:cTn id="61" presetID="16" presetClass="entr" presetSubtype="2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arn(inVertical)">
                                      <p:cBhvr>
                                        <p:cTn id="68" dur="500"/>
                                        <p:tgtEl>
                                          <p:spTgt spid="16"/>
                                        </p:tgtEl>
                                      </p:cBhvr>
                                    </p:animEffect>
                                  </p:childTnLst>
                                </p:cTn>
                              </p:par>
                            </p:childTnLst>
                          </p:cTn>
                        </p:par>
                        <p:par>
                          <p:cTn id="69" fill="hold">
                            <p:stCondLst>
                              <p:cond delay="500"/>
                            </p:stCondLst>
                            <p:childTnLst>
                              <p:par>
                                <p:cTn id="70" presetID="16" presetClass="entr" presetSubtype="21"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arn(inVertical)">
                                      <p:cBhvr>
                                        <p:cTn id="72" dur="500"/>
                                        <p:tgtEl>
                                          <p:spTgt spid="11"/>
                                        </p:tgtEl>
                                      </p:cBhvr>
                                    </p:animEffect>
                                  </p:childTnLst>
                                </p:cTn>
                              </p:par>
                            </p:childTnLst>
                          </p:cTn>
                        </p:par>
                        <p:par>
                          <p:cTn id="73" fill="hold">
                            <p:stCondLst>
                              <p:cond delay="1000"/>
                            </p:stCondLst>
                            <p:childTnLst>
                              <p:par>
                                <p:cTn id="74" presetID="16" presetClass="entr" presetSubtype="21"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childTnLst>
                          </p:cTn>
                        </p:par>
                        <p:par>
                          <p:cTn id="77" fill="hold">
                            <p:stCondLst>
                              <p:cond delay="1500"/>
                            </p:stCondLst>
                            <p:childTnLst>
                              <p:par>
                                <p:cTn id="78" presetID="2" presetClass="entr" presetSubtype="2" fill="hold" grpId="0" nodeType="afterEffect">
                                  <p:stCondLst>
                                    <p:cond delay="0"/>
                                  </p:stCondLst>
                                  <p:iterate type="lt">
                                    <p:tmPct val="10000"/>
                                  </p:iterate>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1+#ppt_w/2"/>
                                          </p:val>
                                        </p:tav>
                                        <p:tav tm="100000">
                                          <p:val>
                                            <p:strVal val="#ppt_x"/>
                                          </p:val>
                                        </p:tav>
                                      </p:tavLst>
                                    </p:anim>
                                    <p:anim calcmode="lin" valueType="num">
                                      <p:cBhvr additive="base">
                                        <p:cTn id="8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P spid="7" grpId="0" animBg="1"/>
      <p:bldP spid="8" grpId="0" animBg="1"/>
      <p:bldP spid="9" grpId="0"/>
      <p:bldP spid="10" grpId="0" animBg="1"/>
      <p:bldP spid="11" grpId="0" animBg="1"/>
      <p:bldP spid="13" grpId="0" animBg="1"/>
      <p:bldP spid="14" grpId="0" animBg="1"/>
      <p:bldP spid="15" grpId="0" animBg="1"/>
      <p:bldP spid="17" grpId="0" animBg="1"/>
      <p:bldP spid="18" grpId="0" animBg="1"/>
      <p:bldP spid="12" grpId="0"/>
      <p:bldP spid="16" grpId="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4050744681"/>
              </p:ext>
            </p:extLst>
          </p:nvPr>
        </p:nvGraphicFramePr>
        <p:xfrm>
          <a:off x="22905" y="-10820"/>
          <a:ext cx="4849718" cy="6863060"/>
        </p:xfrm>
        <a:graphic>
          <a:graphicData uri="http://schemas.openxmlformats.org/presentationml/2006/ole">
            <mc:AlternateContent xmlns:mc="http://schemas.openxmlformats.org/markup-compatibility/2006">
              <mc:Choice xmlns:v="urn:schemas-microsoft-com:vml" Requires="v">
                <p:oleObj spid="_x0000_s11321"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22905" y="-10820"/>
                        <a:ext cx="4849718" cy="6863060"/>
                      </a:xfrm>
                      <a:prstGeom prst="rect">
                        <a:avLst/>
                      </a:prstGeom>
                    </p:spPr>
                  </p:pic>
                </p:oleObj>
              </mc:Fallback>
            </mc:AlternateContent>
          </a:graphicData>
        </a:graphic>
      </p:graphicFrame>
      <p:sp>
        <p:nvSpPr>
          <p:cNvPr id="2" name="正方形/長方形 1"/>
          <p:cNvSpPr/>
          <p:nvPr/>
        </p:nvSpPr>
        <p:spPr>
          <a:xfrm>
            <a:off x="4553674" y="3006244"/>
            <a:ext cx="4572000" cy="507831"/>
          </a:xfrm>
          <a:prstGeom prst="rect">
            <a:avLst/>
          </a:prstGeom>
          <a:solidFill>
            <a:srgbClr val="FFC1FF">
              <a:alpha val="48000"/>
            </a:srgbClr>
          </a:solidFill>
        </p:spPr>
        <p:txBody>
          <a:bodyPr>
            <a:spAutoFit/>
          </a:bodyPr>
          <a:lstStyle/>
          <a:p>
            <a:pPr lvl="0" fontAlgn="base">
              <a:lnSpc>
                <a:spcPct val="175000"/>
              </a:lnSpc>
            </a:pP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①二者択一、該当するところを選ぶ</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四角</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（チェックボックス）の中は、大文字</a:t>
            </a:r>
            <a:r>
              <a:rPr lang="ja-JP" altLang="en-US" sz="900" dirty="0">
                <a:solidFill>
                  <a:srgbClr val="000000"/>
                </a:solidFill>
                <a:latin typeface="AR P丸ゴシック体E" panose="020F0900000000000000" pitchFamily="50" charset="-128"/>
                <a:ea typeface="AR P丸ゴシック体E" panose="020F0900000000000000" pitchFamily="50" charset="-128"/>
                <a:cs typeface="Times New Roman"/>
              </a:rPr>
              <a:t>か小文字</a:t>
            </a:r>
            <a:endParaRPr lang="ja-JP" altLang="ja-JP" sz="900" dirty="0">
              <a:solidFill>
                <a:prstClr val="black"/>
              </a:solidFill>
              <a:latin typeface="AR P丸ゴシック体E" panose="020F0900000000000000" pitchFamily="50" charset="-128"/>
              <a:ea typeface="AR P丸ゴシック体E" panose="020F0900000000000000" pitchFamily="50" charset="-128"/>
              <a:cs typeface="ＭＳ Ｐゴシック"/>
            </a:endParaRPr>
          </a:p>
          <a:p>
            <a:pPr lvl="0" fontAlgn="base">
              <a:lnSpc>
                <a:spcPct val="125000"/>
              </a:lnSpc>
            </a:pP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　の</a:t>
            </a:r>
            <a:r>
              <a:rPr lang="en-US" altLang="ja-JP" sz="900" b="1" dirty="0">
                <a:solidFill>
                  <a:srgbClr val="000000"/>
                </a:solidFill>
                <a:latin typeface="AR P丸ゴシック体E" panose="020F0900000000000000" pitchFamily="50" charset="-128"/>
                <a:ea typeface="AR P丸ゴシック体E" panose="020F0900000000000000" pitchFamily="50" charset="-128"/>
                <a:cs typeface="Times New Roman"/>
              </a:rPr>
              <a:t>X</a:t>
            </a:r>
            <a:r>
              <a:rPr lang="ja-JP" altLang="ja-JP" sz="900" dirty="0">
                <a:solidFill>
                  <a:srgbClr val="000000"/>
                </a:solidFill>
                <a:latin typeface="AR P丸ゴシック体E" panose="020F0900000000000000" pitchFamily="50" charset="-128"/>
                <a:ea typeface="AR P丸ゴシック体E" panose="020F0900000000000000" pitchFamily="50" charset="-128"/>
                <a:cs typeface="Times New Roman"/>
              </a:rPr>
              <a:t>を入れること。コンピュータによっては、文字化けする場合があるので注意。</a:t>
            </a:r>
            <a:endParaRPr lang="ja-JP" altLang="ja-JP" sz="900" dirty="0">
              <a:solidFill>
                <a:prstClr val="black"/>
              </a:solidFill>
              <a:latin typeface="AR P丸ゴシック体E" panose="020F0900000000000000" pitchFamily="50" charset="-128"/>
              <a:ea typeface="AR P丸ゴシック体E" panose="020F0900000000000000" pitchFamily="50" charset="-128"/>
              <a:cs typeface="ＭＳ Ｐゴシック"/>
            </a:endParaRPr>
          </a:p>
        </p:txBody>
      </p:sp>
      <p:sp>
        <p:nvSpPr>
          <p:cNvPr id="3" name="正方形/長方形 2"/>
          <p:cNvSpPr/>
          <p:nvPr/>
        </p:nvSpPr>
        <p:spPr>
          <a:xfrm>
            <a:off x="395536" y="1844824"/>
            <a:ext cx="4176464" cy="2139047"/>
          </a:xfrm>
          <a:prstGeom prst="rect">
            <a:avLst/>
          </a:prstGeom>
          <a:solidFill>
            <a:srgbClr val="FFC1FF">
              <a:alpha val="40000"/>
            </a:srgbClr>
          </a:solidFill>
        </p:spPr>
        <p:txBody>
          <a:bodyPr wrap="square">
            <a:spAutoFit/>
          </a:bodyPr>
          <a:lstStyle/>
          <a:p>
            <a:r>
              <a:rPr lang="en-US" altLang="ja-JP" dirty="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p>
          <a:p>
            <a:endParaRPr lang="en-US" altLang="ja-JP" dirty="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ja-JP" altLang="en-US" sz="700" dirty="0"/>
          </a:p>
        </p:txBody>
      </p:sp>
      <p:sp>
        <p:nvSpPr>
          <p:cNvPr id="6" name="正方形/長方形 5"/>
          <p:cNvSpPr/>
          <p:nvPr/>
        </p:nvSpPr>
        <p:spPr>
          <a:xfrm>
            <a:off x="404699" y="4380032"/>
            <a:ext cx="4158138" cy="1862048"/>
          </a:xfrm>
          <a:prstGeom prst="rect">
            <a:avLst/>
          </a:prstGeom>
          <a:solidFill>
            <a:srgbClr val="FFC1FF">
              <a:alpha val="40000"/>
            </a:srgbClr>
          </a:solidFill>
        </p:spPr>
        <p:txBody>
          <a:bodyPr wrap="square">
            <a:spAutoFit/>
          </a:bodyPr>
          <a:lstStyle/>
          <a:p>
            <a:r>
              <a:rPr lang="en-US" altLang="ja-JP" dirty="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p>
          <a:p>
            <a:r>
              <a:rPr lang="en-US" altLang="ja-JP" dirty="0">
                <a:solidFill>
                  <a:srgbClr val="000000"/>
                </a:solidFill>
                <a:latin typeface="ＭＳ Ｐゴシック"/>
                <a:ea typeface="AR Pゴシック体M"/>
                <a:cs typeface="Times New Roman"/>
              </a:rPr>
              <a:t>            </a:t>
            </a:r>
          </a:p>
          <a:p>
            <a:endParaRPr lang="en-US" altLang="ja-JP" dirty="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en-US" altLang="ja-JP" dirty="0">
              <a:solidFill>
                <a:srgbClr val="000000"/>
              </a:solidFill>
              <a:latin typeface="ＭＳ Ｐゴシック"/>
              <a:ea typeface="AR Pゴシック体M"/>
              <a:cs typeface="Times New Roman"/>
            </a:endParaRPr>
          </a:p>
          <a:p>
            <a:endParaRPr lang="ja-JP" altLang="en-US" sz="700" dirty="0"/>
          </a:p>
        </p:txBody>
      </p:sp>
      <p:sp>
        <p:nvSpPr>
          <p:cNvPr id="4" name="正方形/長方形 3"/>
          <p:cNvSpPr/>
          <p:nvPr/>
        </p:nvSpPr>
        <p:spPr>
          <a:xfrm>
            <a:off x="4567416" y="1056366"/>
            <a:ext cx="4613096" cy="861774"/>
          </a:xfrm>
          <a:prstGeom prst="rect">
            <a:avLst/>
          </a:prstGeom>
          <a:solidFill>
            <a:srgbClr val="A7E8FF">
              <a:alpha val="49000"/>
            </a:srgbClr>
          </a:solidFill>
        </p:spPr>
        <p:txBody>
          <a:bodyPr wrap="square">
            <a:spAutoFit/>
          </a:bodyPr>
          <a:lstStyle/>
          <a:p>
            <a:pPr fontAlgn="base">
              <a:lnSpc>
                <a:spcPct val="125000"/>
              </a:lnSpc>
              <a:spcAft>
                <a:spcPts val="0"/>
              </a:spcAft>
            </a:pP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②氏はすべて大文字、名は第</a:t>
            </a:r>
            <a:r>
              <a:rPr lang="en-US"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1</a:t>
            </a: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文字のみ大文字。　キーボード入力化、手書きなら　</a:t>
            </a:r>
            <a:endParaRPr lang="ja-JP" altLang="ja-JP" sz="1000" dirty="0">
              <a:latin typeface="AR P丸ゴシック体E" panose="020F0900000000000000" pitchFamily="50" charset="-128"/>
              <a:ea typeface="AR P丸ゴシック体E" panose="020F0900000000000000" pitchFamily="50" charset="-128"/>
              <a:cs typeface="ＭＳ Ｐゴシック"/>
            </a:endParaRPr>
          </a:p>
          <a:p>
            <a:pPr fontAlgn="base">
              <a:lnSpc>
                <a:spcPct val="125000"/>
              </a:lnSpc>
              <a:spcAft>
                <a:spcPts val="0"/>
              </a:spcAft>
            </a:pP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　ブロック体（活字体）　　氏と名の順番はどちらが先でもよいが（名</a:t>
            </a:r>
            <a:r>
              <a:rPr lang="en-US"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a:t>
            </a: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氏に統一）</a:t>
            </a:r>
            <a:endParaRPr lang="ja-JP" altLang="ja-JP" sz="1000" dirty="0">
              <a:latin typeface="AR P丸ゴシック体E" panose="020F0900000000000000" pitchFamily="50" charset="-128"/>
              <a:ea typeface="AR P丸ゴシック体E" panose="020F0900000000000000" pitchFamily="50" charset="-128"/>
              <a:cs typeface="ＭＳ Ｐゴシック"/>
            </a:endParaRPr>
          </a:p>
          <a:p>
            <a:pPr fontAlgn="base">
              <a:lnSpc>
                <a:spcPct val="125000"/>
              </a:lnSpc>
              <a:spcAft>
                <a:spcPts val="0"/>
              </a:spcAft>
            </a:pPr>
            <a:r>
              <a:rPr lang="ja-JP"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　秋山あきこ　は　</a:t>
            </a:r>
            <a:r>
              <a:rPr lang="en-US" altLang="ja-JP" sz="1000" dirty="0">
                <a:solidFill>
                  <a:srgbClr val="000000"/>
                </a:solidFill>
                <a:latin typeface="AR P丸ゴシック体E" panose="020F0900000000000000" pitchFamily="50" charset="-128"/>
                <a:ea typeface="AR P丸ゴシック体E" panose="020F0900000000000000" pitchFamily="50" charset="-128"/>
                <a:cs typeface="Times New Roman"/>
              </a:rPr>
              <a:t>Akiko AKIYAMA</a:t>
            </a:r>
          </a:p>
          <a:p>
            <a:pPr fontAlgn="base">
              <a:lnSpc>
                <a:spcPct val="125000"/>
              </a:lnSpc>
              <a:spcAft>
                <a:spcPts val="0"/>
              </a:spcAft>
            </a:pPr>
            <a:r>
              <a:rPr lang="ja-JP" altLang="en-US" sz="1000" dirty="0">
                <a:solidFill>
                  <a:srgbClr val="000000"/>
                </a:solidFill>
                <a:latin typeface="AR P丸ゴシック体E" panose="020F0900000000000000" pitchFamily="50" charset="-128"/>
                <a:ea typeface="AR P丸ゴシック体E" panose="020F0900000000000000" pitchFamily="50" charset="-128"/>
                <a:cs typeface="Times New Roman"/>
              </a:rPr>
              <a:t>　漢字での記入は、　秋山あきこ　の順で</a:t>
            </a:r>
            <a:endParaRPr lang="ja-JP" altLang="en-US" sz="1000" dirty="0">
              <a:latin typeface="AR P丸ゴシック体E" panose="020F0900000000000000" pitchFamily="50" charset="-128"/>
              <a:ea typeface="AR P丸ゴシック体E" panose="020F0900000000000000" pitchFamily="50" charset="-128"/>
            </a:endParaRPr>
          </a:p>
        </p:txBody>
      </p:sp>
      <p:sp>
        <p:nvSpPr>
          <p:cNvPr id="7" name="正方形/長方形 6"/>
          <p:cNvSpPr/>
          <p:nvPr/>
        </p:nvSpPr>
        <p:spPr>
          <a:xfrm>
            <a:off x="395536" y="1412775"/>
            <a:ext cx="2592288" cy="266839"/>
          </a:xfrm>
          <a:prstGeom prst="rect">
            <a:avLst/>
          </a:prstGeom>
          <a:solidFill>
            <a:srgbClr val="A7E8FF">
              <a:alpha val="50000"/>
            </a:srgbClr>
          </a:solidFill>
        </p:spPr>
        <p:txBody>
          <a:bodyPr wrap="square">
            <a:spAutoFit/>
          </a:bodyPr>
          <a:lstStyle/>
          <a:p>
            <a:r>
              <a:rPr lang="ja-JP" altLang="en-US" sz="1100" dirty="0">
                <a:solidFill>
                  <a:srgbClr val="000000"/>
                </a:solidFill>
                <a:latin typeface="ＭＳ Ｐゴシック"/>
                <a:ea typeface="AR Pゴシック体M"/>
                <a:cs typeface="Times New Roman"/>
              </a:rPr>
              <a:t>　　　　　</a:t>
            </a:r>
            <a:r>
              <a:rPr lang="ja-JP" altLang="ja-JP" sz="1100" dirty="0">
                <a:solidFill>
                  <a:srgbClr val="000000"/>
                </a:solidFill>
                <a:latin typeface="ＭＳ Ｐゴシック"/>
                <a:ea typeface="AR Pゴシック体M"/>
                <a:cs typeface="Times New Roman"/>
              </a:rPr>
              <a:t>②</a:t>
            </a:r>
            <a:endParaRPr lang="ja-JP" altLang="en-US" sz="1100" dirty="0"/>
          </a:p>
        </p:txBody>
      </p:sp>
      <p:sp>
        <p:nvSpPr>
          <p:cNvPr id="8" name="テキスト ボックス 7"/>
          <p:cNvSpPr txBox="1"/>
          <p:nvPr/>
        </p:nvSpPr>
        <p:spPr>
          <a:xfrm>
            <a:off x="0" y="-166"/>
            <a:ext cx="9180512" cy="369332"/>
          </a:xfrm>
          <a:prstGeom prst="rect">
            <a:avLst/>
          </a:prstGeom>
          <a:solidFill>
            <a:srgbClr val="0000FF"/>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アレルギーに関する調査表　＆　申告書　および　既往症等健康状態の通知</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
        <p:nvSpPr>
          <p:cNvPr id="9" name="正方形/長方形 8"/>
          <p:cNvSpPr/>
          <p:nvPr/>
        </p:nvSpPr>
        <p:spPr>
          <a:xfrm>
            <a:off x="1952153" y="4797152"/>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
        <p:nvSpPr>
          <p:cNvPr id="10" name="正方形/長方形 9"/>
          <p:cNvSpPr/>
          <p:nvPr/>
        </p:nvSpPr>
        <p:spPr>
          <a:xfrm>
            <a:off x="1979712" y="2636912"/>
            <a:ext cx="415498" cy="369332"/>
          </a:xfrm>
          <a:prstGeom prst="rect">
            <a:avLst/>
          </a:prstGeom>
          <a:solidFill>
            <a:srgbClr val="FFFF00">
              <a:alpha val="46000"/>
            </a:srgbClr>
          </a:solidFill>
        </p:spPr>
        <p:txBody>
          <a:bodyPr wrap="none">
            <a:spAutoFit/>
          </a:bodyPr>
          <a:lstStyle/>
          <a:p>
            <a:r>
              <a:rPr lang="ja-JP" altLang="ja-JP" dirty="0">
                <a:solidFill>
                  <a:srgbClr val="000000"/>
                </a:solidFill>
                <a:latin typeface="ＭＳ Ｐゴシック"/>
                <a:ea typeface="AR Pゴシック体M"/>
                <a:cs typeface="Times New Roman"/>
              </a:rPr>
              <a:t>①</a:t>
            </a:r>
            <a:endParaRPr lang="ja-JP" altLang="en-US" dirty="0"/>
          </a:p>
        </p:txBody>
      </p:sp>
    </p:spTree>
    <p:extLst>
      <p:ext uri="{BB962C8B-B14F-4D97-AF65-F5344CB8AC3E}">
        <p14:creationId xmlns:p14="http://schemas.microsoft.com/office/powerpoint/2010/main" val="44211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4"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970739310"/>
              </p:ext>
            </p:extLst>
          </p:nvPr>
        </p:nvGraphicFramePr>
        <p:xfrm>
          <a:off x="0" y="72008"/>
          <a:ext cx="4788024" cy="6775755"/>
        </p:xfrm>
        <a:graphic>
          <a:graphicData uri="http://schemas.openxmlformats.org/presentationml/2006/ole">
            <mc:AlternateContent xmlns:mc="http://schemas.openxmlformats.org/markup-compatibility/2006">
              <mc:Choice xmlns:v="urn:schemas-microsoft-com:vml" Requires="v">
                <p:oleObj spid="_x0000_s12347" name="Acrobat Document" r:id="rId3" imgW="5667363" imgH="8020022" progId="AcroExch.Document.7">
                  <p:embed/>
                </p:oleObj>
              </mc:Choice>
              <mc:Fallback>
                <p:oleObj name="Acrobat Document" r:id="rId3" imgW="5667363" imgH="8020022" progId="AcroExch.Document.7">
                  <p:embed/>
                  <p:pic>
                    <p:nvPicPr>
                      <p:cNvPr id="0" name=""/>
                      <p:cNvPicPr/>
                      <p:nvPr/>
                    </p:nvPicPr>
                    <p:blipFill>
                      <a:blip r:embed="rId4"/>
                      <a:stretch>
                        <a:fillRect/>
                      </a:stretch>
                    </p:blipFill>
                    <p:spPr>
                      <a:xfrm>
                        <a:off x="0" y="72008"/>
                        <a:ext cx="4788024" cy="6775755"/>
                      </a:xfrm>
                      <a:prstGeom prst="rect">
                        <a:avLst/>
                      </a:prstGeom>
                    </p:spPr>
                  </p:pic>
                </p:oleObj>
              </mc:Fallback>
            </mc:AlternateContent>
          </a:graphicData>
        </a:graphic>
      </p:graphicFrame>
      <p:sp>
        <p:nvSpPr>
          <p:cNvPr id="2" name="テキスト ボックス 1"/>
          <p:cNvSpPr txBox="1"/>
          <p:nvPr/>
        </p:nvSpPr>
        <p:spPr>
          <a:xfrm>
            <a:off x="4825050" y="1450525"/>
            <a:ext cx="4318950" cy="1338828"/>
          </a:xfrm>
          <a:prstGeom prst="rect">
            <a:avLst/>
          </a:prstGeom>
          <a:solidFill>
            <a:srgbClr val="FFFF00"/>
          </a:solidFill>
        </p:spPr>
        <p:txBody>
          <a:bodyPr wrap="square" rtlCol="0">
            <a:spAutoFit/>
          </a:bodyPr>
          <a:lstStyle/>
          <a:p>
            <a:pPr>
              <a:lnSpc>
                <a:spcPct val="150000"/>
              </a:lnSpc>
            </a:pPr>
            <a:r>
              <a:rPr lang="ja-JP" altLang="en-US" dirty="0">
                <a:solidFill>
                  <a:srgbClr val="FF0000"/>
                </a:solidFill>
                <a:latin typeface="AR P丸ゴシック体E" panose="020F0900000000000000" pitchFamily="50" charset="-128"/>
                <a:ea typeface="AR P丸ゴシック体E" panose="020F0900000000000000" pitchFamily="50" charset="-128"/>
              </a:rPr>
              <a:t>アレルギーを発症する</a:t>
            </a:r>
            <a:endParaRPr lang="en-US" altLang="ja-JP" dirty="0">
              <a:solidFill>
                <a:srgbClr val="FF0000"/>
              </a:solidFill>
              <a:latin typeface="AR P丸ゴシック体E" panose="020F0900000000000000" pitchFamily="50" charset="-128"/>
              <a:ea typeface="AR P丸ゴシック体E" panose="020F0900000000000000" pitchFamily="50" charset="-128"/>
            </a:endParaRPr>
          </a:p>
          <a:p>
            <a:pPr>
              <a:lnSpc>
                <a:spcPct val="150000"/>
              </a:lnSpc>
            </a:pPr>
            <a:r>
              <a:rPr lang="ja-JP" altLang="en-US" dirty="0">
                <a:solidFill>
                  <a:srgbClr val="FF0000"/>
                </a:solidFill>
                <a:latin typeface="AR P丸ゴシック体E" panose="020F0900000000000000" pitchFamily="50" charset="-128"/>
                <a:ea typeface="AR P丸ゴシック体E" panose="020F0900000000000000" pitchFamily="50" charset="-128"/>
              </a:rPr>
              <a:t>または、発症する可能性がある食物は、</a:t>
            </a:r>
            <a:endParaRPr lang="en-US" altLang="ja-JP" dirty="0">
              <a:solidFill>
                <a:srgbClr val="FF0000"/>
              </a:solidFill>
              <a:latin typeface="AR P丸ゴシック体E" panose="020F0900000000000000" pitchFamily="50" charset="-128"/>
              <a:ea typeface="AR P丸ゴシック体E" panose="020F0900000000000000" pitchFamily="50" charset="-128"/>
            </a:endParaRPr>
          </a:p>
          <a:p>
            <a:pPr>
              <a:lnSpc>
                <a:spcPct val="150000"/>
              </a:lnSpc>
            </a:pPr>
            <a:r>
              <a:rPr lang="ja-JP" altLang="en-US" dirty="0">
                <a:solidFill>
                  <a:srgbClr val="FF0000"/>
                </a:solidFill>
                <a:latin typeface="AR P丸ゴシック体E" panose="020F0900000000000000" pitchFamily="50" charset="-128"/>
                <a:ea typeface="AR P丸ゴシック体E" panose="020F0900000000000000" pitchFamily="50" charset="-128"/>
              </a:rPr>
              <a:t>確実に左記表の分類を</a:t>
            </a:r>
            <a:r>
              <a:rPr lang="ja-JP" altLang="en-US" b="1" dirty="0">
                <a:solidFill>
                  <a:srgbClr val="FF0000"/>
                </a:solidFill>
                <a:latin typeface="AR P丸ゴシック体E" panose="020F0900000000000000" pitchFamily="50" charset="-128"/>
                <a:ea typeface="AR P丸ゴシック体E" panose="020F0900000000000000" pitchFamily="50" charset="-128"/>
              </a:rPr>
              <a:t>「Ｘ」</a:t>
            </a:r>
            <a:r>
              <a:rPr lang="ja-JP" altLang="en-US" dirty="0">
                <a:solidFill>
                  <a:srgbClr val="FF0000"/>
                </a:solidFill>
                <a:latin typeface="AR P丸ゴシック体E" panose="020F0900000000000000" pitchFamily="50" charset="-128"/>
                <a:ea typeface="AR P丸ゴシック体E" panose="020F0900000000000000" pitchFamily="50" charset="-128"/>
              </a:rPr>
              <a:t>で消すこと　</a:t>
            </a:r>
            <a:endParaRPr kumimoji="1" lang="ja-JP" altLang="en-US" dirty="0">
              <a:solidFill>
                <a:srgbClr val="FF0000"/>
              </a:solidFill>
              <a:latin typeface="AR P丸ゴシック体E" panose="020F0900000000000000" pitchFamily="50" charset="-128"/>
              <a:ea typeface="AR P丸ゴシック体E" panose="020F0900000000000000" pitchFamily="50" charset="-128"/>
            </a:endParaRPr>
          </a:p>
        </p:txBody>
      </p:sp>
      <p:sp>
        <p:nvSpPr>
          <p:cNvPr id="3" name="正方形/長方形 2"/>
          <p:cNvSpPr/>
          <p:nvPr/>
        </p:nvSpPr>
        <p:spPr>
          <a:xfrm>
            <a:off x="300374" y="1439085"/>
            <a:ext cx="4224302" cy="5170646"/>
          </a:xfrm>
          <a:prstGeom prst="rect">
            <a:avLst/>
          </a:prstGeom>
          <a:solidFill>
            <a:srgbClr val="FFFF00">
              <a:alpha val="44000"/>
            </a:srgbClr>
          </a:solidFill>
        </p:spPr>
        <p:txBody>
          <a:bodyPr wrap="square">
            <a:spAutoFit/>
          </a:bodyPr>
          <a:lstStyle/>
          <a:p>
            <a:r>
              <a:rPr lang="ja-JP" altLang="en-US" sz="2800" dirty="0">
                <a:solidFill>
                  <a:srgbClr val="FF0000"/>
                </a:solidFill>
              </a:rPr>
              <a:t> 　　　　</a:t>
            </a:r>
            <a:endParaRPr lang="en-US" altLang="ja-JP" sz="2800" dirty="0">
              <a:solidFill>
                <a:srgbClr val="FF0000"/>
              </a:solidFill>
            </a:endParaRPr>
          </a:p>
          <a:p>
            <a:endParaRPr lang="en-US" altLang="ja-JP" sz="2800" dirty="0">
              <a:solidFill>
                <a:srgbClr val="FF0000"/>
              </a:solidFill>
            </a:endParaRPr>
          </a:p>
          <a:p>
            <a:r>
              <a:rPr lang="ja-JP" altLang="en-US" sz="2800" dirty="0">
                <a:solidFill>
                  <a:srgbClr val="FF0000"/>
                </a:solidFill>
              </a:rPr>
              <a:t>　　　　　</a:t>
            </a:r>
            <a:endParaRPr lang="en-US" altLang="ja-JP" sz="2800" dirty="0">
              <a:solidFill>
                <a:srgbClr val="FF0000"/>
              </a:solidFill>
            </a:endParaRPr>
          </a:p>
          <a:p>
            <a:endParaRPr lang="en-US" altLang="ja-JP" sz="2800" b="1" dirty="0">
              <a:solidFill>
                <a:srgbClr val="FF0000"/>
              </a:solidFill>
              <a:latin typeface="AR P丸ゴシック体E" panose="020F0900000000000000" pitchFamily="50" charset="-128"/>
              <a:ea typeface="AR P丸ゴシック体E" panose="020F0900000000000000" pitchFamily="50" charset="-128"/>
            </a:endParaRPr>
          </a:p>
          <a:p>
            <a:r>
              <a:rPr lang="ja-JP" altLang="en-US" sz="2800" b="1" dirty="0">
                <a:solidFill>
                  <a:srgbClr val="FF0000"/>
                </a:solidFill>
                <a:latin typeface="AR P丸ゴシック体E" panose="020F0900000000000000" pitchFamily="50" charset="-128"/>
                <a:ea typeface="AR P丸ゴシック体E" panose="020F0900000000000000" pitchFamily="50" charset="-128"/>
              </a:rPr>
              <a:t>　　　　　</a:t>
            </a:r>
            <a:r>
              <a:rPr lang="ja-JP" altLang="en-US" sz="4000" b="1" dirty="0">
                <a:solidFill>
                  <a:srgbClr val="FF0000"/>
                </a:solidFill>
                <a:latin typeface="AR P丸ゴシック体E" panose="020F0900000000000000" pitchFamily="50" charset="-128"/>
                <a:ea typeface="AR P丸ゴシック体E" panose="020F0900000000000000" pitchFamily="50" charset="-128"/>
              </a:rPr>
              <a:t>Ｘ</a:t>
            </a:r>
            <a:endParaRPr lang="en-US" altLang="ja-JP" sz="4000" b="1" dirty="0">
              <a:solidFill>
                <a:srgbClr val="FF0000"/>
              </a:solidFill>
              <a:latin typeface="AR P丸ゴシック体E" panose="020F0900000000000000" pitchFamily="50" charset="-128"/>
              <a:ea typeface="AR P丸ゴシック体E" panose="020F0900000000000000" pitchFamily="50" charset="-128"/>
            </a:endParaRPr>
          </a:p>
          <a:p>
            <a:r>
              <a:rPr lang="ja-JP" altLang="en-US" sz="4000" b="1" dirty="0">
                <a:solidFill>
                  <a:srgbClr val="FF0000"/>
                </a:solidFill>
                <a:latin typeface="AR P丸ゴシック体E" panose="020F0900000000000000" pitchFamily="50" charset="-128"/>
                <a:ea typeface="AR P丸ゴシック体E" panose="020F0900000000000000" pitchFamily="50" charset="-128"/>
              </a:rPr>
              <a:t>　　　 </a:t>
            </a:r>
            <a:r>
              <a:rPr lang="ja-JP" altLang="en-US" sz="4000" b="1" dirty="0">
                <a:solidFill>
                  <a:srgbClr val="008E40"/>
                </a:solidFill>
                <a:latin typeface="AR Pゴシック体S" panose="020B0A00000000000000" pitchFamily="50" charset="-128"/>
                <a:ea typeface="AR Pゴシック体S" panose="020B0A00000000000000" pitchFamily="50" charset="-128"/>
              </a:rPr>
              <a:t>△</a:t>
            </a:r>
            <a:endParaRPr lang="en-US" altLang="ja-JP" sz="4000" b="1" dirty="0">
              <a:solidFill>
                <a:srgbClr val="008E40"/>
              </a:solidFill>
              <a:latin typeface="AR Pゴシック体S" panose="020B0A00000000000000" pitchFamily="50" charset="-128"/>
              <a:ea typeface="AR Pゴシック体S" panose="020B0A00000000000000" pitchFamily="50" charset="-128"/>
            </a:endParaRPr>
          </a:p>
          <a:p>
            <a:r>
              <a:rPr lang="ja-JP" altLang="en-US" sz="4000" b="1" dirty="0">
                <a:solidFill>
                  <a:srgbClr val="008E40"/>
                </a:solidFill>
                <a:latin typeface="AR P丸ゴシック体E" panose="020F0900000000000000" pitchFamily="50" charset="-128"/>
                <a:ea typeface="AR P丸ゴシック体E" panose="020F0900000000000000" pitchFamily="50" charset="-128"/>
              </a:rPr>
              <a:t>　　　 </a:t>
            </a:r>
            <a:r>
              <a:rPr lang="ja-JP" altLang="en-US" sz="4000" b="1" dirty="0">
                <a:solidFill>
                  <a:srgbClr val="008E40"/>
                </a:solidFill>
                <a:latin typeface="ARゴシック体S" panose="020B0A09000000000000" pitchFamily="49" charset="-128"/>
                <a:ea typeface="ARゴシック体S" panose="020B0A09000000000000" pitchFamily="49" charset="-128"/>
              </a:rPr>
              <a:t>○</a:t>
            </a:r>
            <a:endParaRPr lang="en-US" altLang="ja-JP" sz="4000" b="1" dirty="0">
              <a:solidFill>
                <a:srgbClr val="008E40"/>
              </a:solidFill>
              <a:latin typeface="ARゴシック体S" panose="020B0A09000000000000" pitchFamily="49" charset="-128"/>
              <a:ea typeface="ARゴシック体S" panose="020B0A09000000000000" pitchFamily="49" charset="-128"/>
            </a:endParaRPr>
          </a:p>
          <a:p>
            <a:endParaRPr lang="en-US" altLang="ja-JP" sz="2800" dirty="0">
              <a:solidFill>
                <a:srgbClr val="FF0000"/>
              </a:solidFill>
            </a:endParaRPr>
          </a:p>
          <a:p>
            <a:endParaRPr lang="en-US" altLang="ja-JP" sz="1200" dirty="0">
              <a:solidFill>
                <a:srgbClr val="FF0000"/>
              </a:solidFill>
            </a:endParaRPr>
          </a:p>
          <a:p>
            <a:endParaRPr lang="en-US" altLang="ja-JP" sz="2800" dirty="0">
              <a:solidFill>
                <a:srgbClr val="FF0000"/>
              </a:solidFill>
            </a:endParaRPr>
          </a:p>
          <a:p>
            <a:endParaRPr lang="ja-JP" altLang="en-US" sz="2800" dirty="0"/>
          </a:p>
        </p:txBody>
      </p:sp>
      <p:sp>
        <p:nvSpPr>
          <p:cNvPr id="6" name="テキスト ボックス 5"/>
          <p:cNvSpPr txBox="1"/>
          <p:nvPr/>
        </p:nvSpPr>
        <p:spPr>
          <a:xfrm>
            <a:off x="0" y="-166"/>
            <a:ext cx="9144000" cy="369332"/>
          </a:xfrm>
          <a:prstGeom prst="rect">
            <a:avLst/>
          </a:prstGeom>
          <a:solidFill>
            <a:srgbClr val="0000FF"/>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アレルギーに関する調査表　＆　申告書</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cxnSp>
        <p:nvCxnSpPr>
          <p:cNvPr id="7" name="直線矢印コネクタ 6"/>
          <p:cNvCxnSpPr/>
          <p:nvPr/>
        </p:nvCxnSpPr>
        <p:spPr>
          <a:xfrm flipH="1">
            <a:off x="2627784" y="2069797"/>
            <a:ext cx="2160240" cy="15752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827100" y="3360316"/>
            <a:ext cx="4316900" cy="923330"/>
          </a:xfrm>
          <a:prstGeom prst="rect">
            <a:avLst/>
          </a:prstGeom>
          <a:solidFill>
            <a:srgbClr val="67FD75"/>
          </a:solidFill>
        </p:spPr>
        <p:txBody>
          <a:bodyPr wrap="square" rtlCol="0">
            <a:spAutoFit/>
          </a:bodyPr>
          <a:lstStyle/>
          <a:p>
            <a:r>
              <a:rPr kumimoji="1" lang="ja-JP" altLang="en-US" b="1" dirty="0"/>
              <a:t>食べられない食べ物には　△　を</a:t>
            </a:r>
            <a:endParaRPr kumimoji="1" lang="en-US" altLang="ja-JP" b="1" dirty="0"/>
          </a:p>
          <a:p>
            <a:endParaRPr lang="en-US" altLang="ja-JP" b="1" dirty="0"/>
          </a:p>
          <a:p>
            <a:r>
              <a:rPr kumimoji="1" lang="ja-JP" altLang="en-US" b="1" dirty="0"/>
              <a:t>すきな食べ物には　　　　 　○　を</a:t>
            </a:r>
          </a:p>
        </p:txBody>
      </p:sp>
      <p:cxnSp>
        <p:nvCxnSpPr>
          <p:cNvPr id="11" name="直線矢印コネクタ 10"/>
          <p:cNvCxnSpPr/>
          <p:nvPr/>
        </p:nvCxnSpPr>
        <p:spPr>
          <a:xfrm flipH="1">
            <a:off x="2627784" y="3861048"/>
            <a:ext cx="2160240" cy="64807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95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794978416"/>
              </p:ext>
            </p:extLst>
          </p:nvPr>
        </p:nvGraphicFramePr>
        <p:xfrm>
          <a:off x="0" y="0"/>
          <a:ext cx="4859338" cy="6877050"/>
        </p:xfrm>
        <a:graphic>
          <a:graphicData uri="http://schemas.openxmlformats.org/presentationml/2006/ole">
            <mc:AlternateContent xmlns:mc="http://schemas.openxmlformats.org/markup-compatibility/2006">
              <mc:Choice xmlns:v="urn:schemas-microsoft-com:vml" Requires="v">
                <p:oleObj spid="_x0000_s5178" name="Acrobat Document" r:id="rId3" imgW="5667119" imgH="8019810" progId="AcroExch.Document.DC">
                  <p:embed/>
                </p:oleObj>
              </mc:Choice>
              <mc:Fallback>
                <p:oleObj name="Acrobat Document" r:id="rId3" imgW="5667119" imgH="8019810" progId="AcroExch.Document.DC">
                  <p:embed/>
                  <p:pic>
                    <p:nvPicPr>
                      <p:cNvPr id="0" name="オブジェクト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59338"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6"/>
          <p:cNvSpPr txBox="1">
            <a:spLocks noChangeArrowheads="1"/>
          </p:cNvSpPr>
          <p:nvPr/>
        </p:nvSpPr>
        <p:spPr bwMode="auto">
          <a:xfrm>
            <a:off x="5148263" y="1844675"/>
            <a:ext cx="3243196"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solidFill>
                  <a:srgbClr val="3366FF"/>
                </a:solidFill>
                <a:latin typeface="AR P丸ゴシック体E" panose="020F0900000000000000" pitchFamily="50" charset="-128"/>
                <a:ea typeface="AR P丸ゴシック体E" panose="020F0900000000000000" pitchFamily="50" charset="-128"/>
              </a:rPr>
              <a:t>交換の規則と条件</a:t>
            </a:r>
          </a:p>
          <a:p>
            <a:pPr eaLnBrk="1" hangingPunct="1">
              <a:spcBef>
                <a:spcPct val="0"/>
              </a:spcBef>
              <a:buFontTx/>
              <a:buNone/>
            </a:pPr>
            <a:endParaRPr lang="ja-JP" altLang="en-US" sz="2000" dirty="0">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400" u="sng" dirty="0">
                <a:solidFill>
                  <a:srgbClr val="FF3300"/>
                </a:solidFill>
                <a:latin typeface="AR P丸ゴシック体E" panose="020F0900000000000000" pitchFamily="50" charset="-128"/>
                <a:ea typeface="AR P丸ゴシック体E" panose="020F0900000000000000" pitchFamily="50" charset="-128"/>
              </a:rPr>
              <a:t>熟読すること！</a:t>
            </a:r>
          </a:p>
          <a:p>
            <a:pPr eaLnBrk="1" hangingPunct="1">
              <a:spcBef>
                <a:spcPct val="0"/>
              </a:spcBef>
              <a:buFontTx/>
              <a:buNone/>
            </a:pPr>
            <a:endParaRPr lang="ja-JP" altLang="en-US" sz="240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endParaRPr lang="en-US" altLang="ja-JP" sz="240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400" dirty="0">
                <a:solidFill>
                  <a:srgbClr val="FF3300"/>
                </a:solidFill>
                <a:latin typeface="AR P丸ゴシック体E" panose="020F0900000000000000" pitchFamily="50" charset="-128"/>
                <a:ea typeface="AR P丸ゴシック体E" panose="020F0900000000000000" pitchFamily="50" charset="-128"/>
              </a:rPr>
              <a:t>違反した場合、</a:t>
            </a:r>
          </a:p>
          <a:p>
            <a:pPr eaLnBrk="1" hangingPunct="1">
              <a:spcBef>
                <a:spcPct val="0"/>
              </a:spcBef>
              <a:buFontTx/>
              <a:buNone/>
            </a:pPr>
            <a:r>
              <a:rPr lang="ja-JP" altLang="en-US" sz="2400" dirty="0">
                <a:solidFill>
                  <a:srgbClr val="FF3300"/>
                </a:solidFill>
                <a:latin typeface="AR P丸ゴシック体E" panose="020F0900000000000000" pitchFamily="50" charset="-128"/>
                <a:ea typeface="AR P丸ゴシック体E" panose="020F0900000000000000" pitchFamily="50" charset="-128"/>
              </a:rPr>
              <a:t>　　強制帰国の対象の</a:t>
            </a:r>
            <a:endParaRPr lang="en-US" altLang="ja-JP" sz="2400" dirty="0">
              <a:solidFill>
                <a:srgbClr val="FF3300"/>
              </a:solidFill>
              <a:latin typeface="AR P丸ゴシック体E" panose="020F0900000000000000" pitchFamily="50" charset="-128"/>
              <a:ea typeface="AR P丸ゴシック体E" panose="020F0900000000000000" pitchFamily="50" charset="-128"/>
            </a:endParaRPr>
          </a:p>
          <a:p>
            <a:pPr eaLnBrk="1" hangingPunct="1">
              <a:spcBef>
                <a:spcPct val="0"/>
              </a:spcBef>
              <a:buFontTx/>
              <a:buNone/>
            </a:pPr>
            <a:r>
              <a:rPr lang="ja-JP" altLang="en-US" sz="2400" dirty="0">
                <a:solidFill>
                  <a:srgbClr val="FF3300"/>
                </a:solidFill>
                <a:latin typeface="AR P丸ゴシック体E" panose="020F0900000000000000" pitchFamily="50" charset="-128"/>
                <a:ea typeface="AR P丸ゴシック体E" panose="020F0900000000000000" pitchFamily="50" charset="-128"/>
              </a:rPr>
              <a:t>　　可能性も！！</a:t>
            </a:r>
          </a:p>
        </p:txBody>
      </p:sp>
      <p:sp>
        <p:nvSpPr>
          <p:cNvPr id="4" name="テキスト ボックス 3"/>
          <p:cNvSpPr txBox="1"/>
          <p:nvPr/>
        </p:nvSpPr>
        <p:spPr>
          <a:xfrm>
            <a:off x="0" y="-166"/>
            <a:ext cx="9252520" cy="369332"/>
          </a:xfrm>
          <a:prstGeom prst="rect">
            <a:avLst/>
          </a:prstGeom>
          <a:solidFill>
            <a:srgbClr val="0000FF"/>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　交換の規則と条件　　派遣の許可と宣誓</a:t>
            </a:r>
            <a:endParaRPr kumimoji="1" lang="ja-JP" altLang="en-US"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9331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194481257"/>
              </p:ext>
            </p:extLst>
          </p:nvPr>
        </p:nvGraphicFramePr>
        <p:xfrm>
          <a:off x="0" y="21962"/>
          <a:ext cx="4860032" cy="6877656"/>
        </p:xfrm>
        <a:graphic>
          <a:graphicData uri="http://schemas.openxmlformats.org/presentationml/2006/ole">
            <mc:AlternateContent xmlns:mc="http://schemas.openxmlformats.org/markup-compatibility/2006">
              <mc:Choice xmlns:v="urn:schemas-microsoft-com:vml" Requires="v">
                <p:oleObj spid="_x0000_s6202" name="Acrobat Document" r:id="rId3" imgW="5667119" imgH="8019810" progId="AcroExch.Document.DC">
                  <p:embed/>
                </p:oleObj>
              </mc:Choice>
              <mc:Fallback>
                <p:oleObj name="Acrobat Document" r:id="rId3" imgW="5667119" imgH="8019810" progId="AcroExch.Document.DC">
                  <p:embed/>
                  <p:pic>
                    <p:nvPicPr>
                      <p:cNvPr id="0" name=""/>
                      <p:cNvPicPr/>
                      <p:nvPr/>
                    </p:nvPicPr>
                    <p:blipFill>
                      <a:blip r:embed="rId4"/>
                      <a:stretch>
                        <a:fillRect/>
                      </a:stretch>
                    </p:blipFill>
                    <p:spPr>
                      <a:xfrm>
                        <a:off x="0" y="21962"/>
                        <a:ext cx="4860032" cy="6877656"/>
                      </a:xfrm>
                      <a:prstGeom prst="rect">
                        <a:avLst/>
                      </a:prstGeom>
                    </p:spPr>
                  </p:pic>
                </p:oleObj>
              </mc:Fallback>
            </mc:AlternateContent>
          </a:graphicData>
        </a:graphic>
      </p:graphicFrame>
      <p:sp>
        <p:nvSpPr>
          <p:cNvPr id="4" name="正方形/長方形 3"/>
          <p:cNvSpPr/>
          <p:nvPr/>
        </p:nvSpPr>
        <p:spPr>
          <a:xfrm>
            <a:off x="323529" y="5517232"/>
            <a:ext cx="1368151" cy="79208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200" dirty="0">
                <a:solidFill>
                  <a:srgbClr val="FF0000"/>
                </a:solidFill>
                <a:latin typeface="AR P丸ゴシック体E" panose="020F0900000000000000" pitchFamily="50" charset="-128"/>
                <a:ea typeface="AR P丸ゴシック体E" panose="020F0900000000000000" pitchFamily="50" charset="-128"/>
              </a:rPr>
              <a:t>派遣地区</a:t>
            </a:r>
            <a:endParaRPr lang="en-US" altLang="ja-JP" sz="1200" dirty="0">
              <a:solidFill>
                <a:srgbClr val="FF0000"/>
              </a:solidFill>
              <a:latin typeface="AR P丸ゴシック体E" panose="020F0900000000000000" pitchFamily="50" charset="-128"/>
              <a:ea typeface="AR P丸ゴシック体E" panose="020F0900000000000000" pitchFamily="50" charset="-128"/>
            </a:endParaRPr>
          </a:p>
          <a:p>
            <a:pPr algn="ctr" eaLnBrk="1" hangingPunct="1">
              <a:defRPr/>
            </a:pPr>
            <a:r>
              <a:rPr lang="ja-JP" altLang="en-US" sz="1200" dirty="0">
                <a:solidFill>
                  <a:srgbClr val="FF0000"/>
                </a:solidFill>
                <a:latin typeface="AR P丸ゴシック体E" panose="020F0900000000000000" pitchFamily="50" charset="-128"/>
                <a:ea typeface="AR P丸ゴシック体E" panose="020F0900000000000000" pitchFamily="50" charset="-128"/>
              </a:rPr>
              <a:t>の情報を記入</a:t>
            </a:r>
          </a:p>
        </p:txBody>
      </p:sp>
      <p:sp>
        <p:nvSpPr>
          <p:cNvPr id="5" name="正方形/長方形 4"/>
          <p:cNvSpPr/>
          <p:nvPr/>
        </p:nvSpPr>
        <p:spPr>
          <a:xfrm>
            <a:off x="1691680" y="5517232"/>
            <a:ext cx="2808311" cy="792088"/>
          </a:xfrm>
          <a:prstGeom prst="rect">
            <a:avLst/>
          </a:prstGeom>
          <a:solidFill>
            <a:srgbClr val="FFE1FF">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dirty="0">
                <a:solidFill>
                  <a:srgbClr val="FF0000"/>
                </a:solidFill>
                <a:latin typeface="AR P丸ゴシック体E" panose="020F0900000000000000" pitchFamily="50" charset="-128"/>
                <a:ea typeface="AR P丸ゴシック体E" panose="020F0900000000000000" pitchFamily="50" charset="-128"/>
              </a:rPr>
              <a:t>派遣クラブの情報</a:t>
            </a:r>
            <a:endParaRPr lang="en-US" altLang="ja-JP" dirty="0">
              <a:solidFill>
                <a:srgbClr val="FF0000"/>
              </a:solidFill>
              <a:latin typeface="AR P丸ゴシック体E" panose="020F0900000000000000" pitchFamily="50" charset="-128"/>
              <a:ea typeface="AR P丸ゴシック体E" panose="020F0900000000000000" pitchFamily="50" charset="-128"/>
            </a:endParaRPr>
          </a:p>
          <a:p>
            <a:pPr algn="ctr" eaLnBrk="1" hangingPunct="1">
              <a:defRPr/>
            </a:pPr>
            <a:r>
              <a:rPr lang="ja-JP" altLang="en-US" dirty="0">
                <a:solidFill>
                  <a:srgbClr val="FF0000"/>
                </a:solidFill>
                <a:latin typeface="AR P丸ゴシック体E" panose="020F0900000000000000" pitchFamily="50" charset="-128"/>
                <a:ea typeface="AR P丸ゴシック体E" panose="020F0900000000000000" pitchFamily="50" charset="-128"/>
              </a:rPr>
              <a:t>を記入</a:t>
            </a:r>
          </a:p>
        </p:txBody>
      </p:sp>
      <p:sp>
        <p:nvSpPr>
          <p:cNvPr id="6" name="Text Box 10"/>
          <p:cNvSpPr txBox="1">
            <a:spLocks noChangeArrowheads="1"/>
          </p:cNvSpPr>
          <p:nvPr/>
        </p:nvSpPr>
        <p:spPr bwMode="auto">
          <a:xfrm>
            <a:off x="4859338" y="3467100"/>
            <a:ext cx="4032250" cy="62071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r>
              <a:rPr lang="ja-JP" altLang="en-US" sz="1600" b="1">
                <a:solidFill>
                  <a:srgbClr val="FF3300"/>
                </a:solidFill>
              </a:rPr>
              <a:t>署名は必ず　</a:t>
            </a:r>
            <a:r>
              <a:rPr lang="ja-JP" altLang="en-US" sz="1800" b="1">
                <a:solidFill>
                  <a:srgbClr val="0000FF"/>
                </a:solidFill>
              </a:rPr>
              <a:t>ブルーインク（ボールペン）</a:t>
            </a:r>
            <a:r>
              <a:rPr lang="ja-JP" altLang="en-US" sz="1600" b="1">
                <a:solidFill>
                  <a:srgbClr val="FF3300"/>
                </a:solidFill>
              </a:rPr>
              <a:t>で！！</a:t>
            </a:r>
          </a:p>
        </p:txBody>
      </p:sp>
      <p:sp>
        <p:nvSpPr>
          <p:cNvPr id="2" name="テキスト ボックス 1"/>
          <p:cNvSpPr txBox="1"/>
          <p:nvPr/>
        </p:nvSpPr>
        <p:spPr>
          <a:xfrm>
            <a:off x="345070" y="4597425"/>
            <a:ext cx="4248472" cy="246221"/>
          </a:xfrm>
          <a:prstGeom prst="rect">
            <a:avLst/>
          </a:prstGeom>
          <a:solidFill>
            <a:srgbClr val="FFFF00">
              <a:alpha val="52000"/>
            </a:srgbClr>
          </a:solidFill>
        </p:spPr>
        <p:txBody>
          <a:bodyPr wrap="square" rtlCol="0">
            <a:spAutoFit/>
          </a:bodyPr>
          <a:lstStyle/>
          <a:p>
            <a:r>
              <a:rPr kumimoji="1" lang="ja-JP" altLang="en-US" sz="1000" dirty="0">
                <a:solidFill>
                  <a:srgbClr val="0000FF"/>
                </a:solidFill>
                <a:latin typeface="AR P丸ゴシック体E" panose="020F0900000000000000" pitchFamily="50" charset="-128"/>
                <a:ea typeface="AR P丸ゴシック体E" panose="020F0900000000000000" pitchFamily="50" charset="-128"/>
              </a:rPr>
              <a:t>本人、　　　   　　　　保護者（父親）、　　　保護者（母親）</a:t>
            </a:r>
            <a:r>
              <a:rPr lang="ja-JP" altLang="en-US" sz="1000" dirty="0">
                <a:solidFill>
                  <a:srgbClr val="0000FF"/>
                </a:solidFill>
                <a:latin typeface="AR P丸ゴシック体E" panose="020F0900000000000000" pitchFamily="50" charset="-128"/>
                <a:ea typeface="AR P丸ゴシック体E" panose="020F0900000000000000" pitchFamily="50" charset="-128"/>
              </a:rPr>
              <a:t>の署名</a:t>
            </a:r>
            <a:endParaRPr kumimoji="1" lang="ja-JP" altLang="en-US" sz="1000" dirty="0">
              <a:solidFill>
                <a:srgbClr val="0000FF"/>
              </a:solidFill>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0" y="-166"/>
            <a:ext cx="9144000" cy="369332"/>
          </a:xfrm>
          <a:prstGeom prst="rect">
            <a:avLst/>
          </a:prstGeom>
          <a:solidFill>
            <a:srgbClr val="0000FF"/>
          </a:solidFill>
        </p:spPr>
        <p:txBody>
          <a:bodyPr wrap="square" rtlCol="0">
            <a:spAutoFit/>
          </a:bodyPr>
          <a:lstStyle/>
          <a:p>
            <a:r>
              <a:rPr kumimoji="1" lang="ja-JP" altLang="en-US" dirty="0">
                <a:solidFill>
                  <a:schemeClr val="bg1"/>
                </a:solidFill>
                <a:latin typeface="AR P丸ゴシック体E" panose="020F0900000000000000" pitchFamily="50" charset="-128"/>
                <a:ea typeface="AR P丸ゴシック体E" panose="020F0900000000000000" pitchFamily="50" charset="-128"/>
              </a:rPr>
              <a:t>　医療に関する許可　および　免責</a:t>
            </a:r>
          </a:p>
        </p:txBody>
      </p:sp>
      <p:sp>
        <p:nvSpPr>
          <p:cNvPr id="8" name="テキスト ボックス 7"/>
          <p:cNvSpPr txBox="1"/>
          <p:nvPr/>
        </p:nvSpPr>
        <p:spPr>
          <a:xfrm>
            <a:off x="337145" y="4854035"/>
            <a:ext cx="2218631" cy="230832"/>
          </a:xfrm>
          <a:prstGeom prst="rect">
            <a:avLst/>
          </a:prstGeom>
          <a:solidFill>
            <a:srgbClr val="FFFF00">
              <a:alpha val="51000"/>
            </a:srgbClr>
          </a:solidFill>
        </p:spPr>
        <p:txBody>
          <a:bodyPr wrap="square" rtlCol="0">
            <a:spAutoFit/>
          </a:bodyPr>
          <a:lstStyle/>
          <a:p>
            <a:r>
              <a:rPr kumimoji="1" lang="ja-JP" altLang="en-US" sz="900" dirty="0">
                <a:solidFill>
                  <a:srgbClr val="0000FF"/>
                </a:solidFill>
                <a:latin typeface="AR P丸ゴシック体E" panose="020F0900000000000000" pitchFamily="50" charset="-128"/>
                <a:ea typeface="AR P丸ゴシック体E" panose="020F0900000000000000" pitchFamily="50" charset="-128"/>
              </a:rPr>
              <a:t>派遣クラブ代表（会長／幹事）　の署名</a:t>
            </a:r>
          </a:p>
        </p:txBody>
      </p:sp>
      <p:cxnSp>
        <p:nvCxnSpPr>
          <p:cNvPr id="10" name="直線矢印コネクタ 9"/>
          <p:cNvCxnSpPr/>
          <p:nvPr/>
        </p:nvCxnSpPr>
        <p:spPr>
          <a:xfrm flipH="1">
            <a:off x="4499991" y="4087813"/>
            <a:ext cx="432049" cy="755833"/>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859339" y="4711041"/>
            <a:ext cx="4284662" cy="646331"/>
          </a:xfrm>
          <a:prstGeom prst="rect">
            <a:avLst/>
          </a:prstGeom>
          <a:solidFill>
            <a:srgbClr val="A7E8FF">
              <a:alpha val="49000"/>
            </a:srgbClr>
          </a:solidFill>
        </p:spPr>
        <p:txBody>
          <a:bodyPr wrap="square">
            <a:spAutoFit/>
          </a:bodyPr>
          <a:lstStyle/>
          <a:p>
            <a:pPr fontAlgn="base"/>
            <a:r>
              <a:rPr lang="ja-JP" altLang="ja-JP" sz="900" dirty="0">
                <a:latin typeface="AR P丸ゴシック体E" panose="020F0900000000000000" pitchFamily="50" charset="-128"/>
                <a:ea typeface="AR P丸ゴシック体E" panose="020F0900000000000000" pitchFamily="50" charset="-128"/>
              </a:rPr>
              <a:t>③日付は　普通　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年の順に数字で。</a:t>
            </a:r>
          </a:p>
          <a:p>
            <a:pPr fontAlgn="base"/>
            <a:r>
              <a:rPr lang="ja-JP" altLang="ja-JP" sz="900" dirty="0">
                <a:latin typeface="AR P丸ゴシック体E" panose="020F0900000000000000" pitchFamily="50" charset="-128"/>
                <a:ea typeface="AR P丸ゴシック体E" panose="020F0900000000000000" pitchFamily="50" charset="-128"/>
              </a:rPr>
              <a:t>　月を英語で書けば、月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年でもよい。　順番の指定が特にない場合は、</a:t>
            </a:r>
          </a:p>
          <a:p>
            <a:pPr fontAlgn="base"/>
            <a:r>
              <a:rPr lang="ja-JP" altLang="ja-JP" sz="900" dirty="0">
                <a:latin typeface="AR P丸ゴシック体E" panose="020F0900000000000000" pitchFamily="50" charset="-128"/>
                <a:ea typeface="AR P丸ゴシック体E" panose="020F0900000000000000" pitchFamily="50" charset="-128"/>
              </a:rPr>
              <a:t>　英語月</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日</a:t>
            </a:r>
            <a:r>
              <a:rPr lang="en-US" altLang="ja-JP" sz="900" dirty="0">
                <a:latin typeface="AR P丸ゴシック体E" panose="020F0900000000000000" pitchFamily="50" charset="-128"/>
                <a:ea typeface="AR P丸ゴシック体E" panose="020F0900000000000000" pitchFamily="50" charset="-128"/>
              </a:rPr>
              <a:t>/</a:t>
            </a:r>
            <a:r>
              <a:rPr lang="ja-JP" altLang="ja-JP" sz="900" dirty="0">
                <a:latin typeface="AR P丸ゴシック体E" panose="020F0900000000000000" pitchFamily="50" charset="-128"/>
                <a:ea typeface="AR P丸ゴシック体E" panose="020F0900000000000000" pitchFamily="50" charset="-128"/>
              </a:rPr>
              <a:t>年が間違いを避けれてよい。</a:t>
            </a:r>
          </a:p>
          <a:p>
            <a:pPr fontAlgn="base"/>
            <a:r>
              <a:rPr lang="ja-JP" altLang="ja-JP" sz="900" dirty="0">
                <a:latin typeface="AR P丸ゴシック体E" panose="020F0900000000000000" pitchFamily="50" charset="-128"/>
                <a:ea typeface="AR P丸ゴシック体E" panose="020F0900000000000000" pitchFamily="50" charset="-128"/>
              </a:rPr>
              <a:t>　</a:t>
            </a:r>
            <a:r>
              <a:rPr lang="en-US" altLang="ja-JP" sz="900" dirty="0">
                <a:latin typeface="AR P丸ゴシック体E" panose="020F0900000000000000" pitchFamily="50" charset="-128"/>
                <a:ea typeface="AR P丸ゴシック体E" panose="020F0900000000000000" pitchFamily="50" charset="-128"/>
              </a:rPr>
              <a:t>2017</a:t>
            </a:r>
            <a:r>
              <a:rPr lang="ja-JP" altLang="ja-JP" sz="900" dirty="0">
                <a:latin typeface="AR P丸ゴシック体E" panose="020F0900000000000000" pitchFamily="50" charset="-128"/>
                <a:ea typeface="AR P丸ゴシック体E" panose="020F0900000000000000" pitchFamily="50" charset="-128"/>
              </a:rPr>
              <a:t>年</a:t>
            </a:r>
            <a:r>
              <a:rPr lang="en-US" altLang="ja-JP" sz="900" dirty="0">
                <a:latin typeface="AR P丸ゴシック体E" panose="020F0900000000000000" pitchFamily="50" charset="-128"/>
                <a:ea typeface="AR P丸ゴシック体E" panose="020F0900000000000000" pitchFamily="50" charset="-128"/>
              </a:rPr>
              <a:t>5</a:t>
            </a:r>
            <a:r>
              <a:rPr lang="ja-JP" altLang="ja-JP" sz="900" dirty="0">
                <a:latin typeface="AR P丸ゴシック体E" panose="020F0900000000000000" pitchFamily="50" charset="-128"/>
                <a:ea typeface="AR P丸ゴシック体E" panose="020F0900000000000000" pitchFamily="50" charset="-128"/>
              </a:rPr>
              <a:t>月</a:t>
            </a:r>
            <a:r>
              <a:rPr lang="en-US" altLang="ja-JP" sz="900" dirty="0">
                <a:latin typeface="AR P丸ゴシック体E" panose="020F0900000000000000" pitchFamily="50" charset="-128"/>
                <a:ea typeface="AR P丸ゴシック体E" panose="020F0900000000000000" pitchFamily="50" charset="-128"/>
              </a:rPr>
              <a:t>10</a:t>
            </a:r>
            <a:r>
              <a:rPr lang="ja-JP" altLang="ja-JP" sz="900" dirty="0">
                <a:latin typeface="AR P丸ゴシック体E" panose="020F0900000000000000" pitchFamily="50" charset="-128"/>
                <a:ea typeface="AR P丸ゴシック体E" panose="020F0900000000000000" pitchFamily="50" charset="-128"/>
              </a:rPr>
              <a:t>日　＝　</a:t>
            </a:r>
            <a:r>
              <a:rPr lang="en-US" altLang="ja-JP" sz="900" dirty="0">
                <a:latin typeface="AR P丸ゴシック体E" panose="020F0900000000000000" pitchFamily="50" charset="-128"/>
                <a:ea typeface="AR P丸ゴシック体E" panose="020F0900000000000000" pitchFamily="50" charset="-128"/>
              </a:rPr>
              <a:t>10/05/2017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10/May/2017</a:t>
            </a:r>
            <a:r>
              <a:rPr lang="ja-JP" altLang="ja-JP" sz="900" dirty="0">
                <a:latin typeface="AR P丸ゴシック体E" panose="020F0900000000000000" pitchFamily="50" charset="-128"/>
                <a:ea typeface="AR P丸ゴシック体E" panose="020F0900000000000000" pitchFamily="50" charset="-128"/>
              </a:rPr>
              <a:t>　＝　</a:t>
            </a:r>
            <a:r>
              <a:rPr lang="en-US" altLang="ja-JP" sz="900" dirty="0">
                <a:latin typeface="AR P丸ゴシック体E" panose="020F0900000000000000" pitchFamily="50" charset="-128"/>
                <a:ea typeface="AR P丸ゴシック体E" panose="020F0900000000000000" pitchFamily="50" charset="-128"/>
              </a:rPr>
              <a:t>May/10/2017</a:t>
            </a:r>
            <a:endParaRPr lang="ja-JP" altLang="ja-JP" sz="900" dirty="0">
              <a:latin typeface="AR P丸ゴシック体E" panose="020F0900000000000000" pitchFamily="50" charset="-128"/>
              <a:ea typeface="AR P丸ゴシック体E" panose="020F0900000000000000" pitchFamily="50" charset="-128"/>
            </a:endParaRPr>
          </a:p>
        </p:txBody>
      </p:sp>
      <p:sp>
        <p:nvSpPr>
          <p:cNvPr id="12" name="テキスト ボックス 11"/>
          <p:cNvSpPr txBox="1"/>
          <p:nvPr/>
        </p:nvSpPr>
        <p:spPr>
          <a:xfrm>
            <a:off x="2473079" y="4838646"/>
            <a:ext cx="2026912" cy="261610"/>
          </a:xfrm>
          <a:prstGeom prst="rect">
            <a:avLst/>
          </a:prstGeom>
          <a:solidFill>
            <a:srgbClr val="A7E8FF">
              <a:alpha val="46000"/>
            </a:srgbClr>
          </a:solidFill>
        </p:spPr>
        <p:txBody>
          <a:bodyPr wrap="square" rtlCol="0">
            <a:spAutoFit/>
          </a:bodyPr>
          <a:lstStyle/>
          <a:p>
            <a:r>
              <a:rPr kumimoji="1" lang="ja-JP" altLang="en-US" sz="1050" dirty="0">
                <a:solidFill>
                  <a:srgbClr val="FF0000"/>
                </a:solidFill>
                <a:latin typeface="AR P丸ゴシック体E" panose="020F0900000000000000" pitchFamily="50" charset="-128"/>
                <a:ea typeface="AR P丸ゴシック体E" panose="020F0900000000000000" pitchFamily="50" charset="-128"/>
              </a:rPr>
              <a:t>③　</a:t>
            </a:r>
            <a:r>
              <a:rPr kumimoji="1" lang="en-US" altLang="ja-JP" sz="1050" dirty="0">
                <a:solidFill>
                  <a:srgbClr val="FF0000"/>
                </a:solidFill>
                <a:latin typeface="AR P丸ゴシック体E" panose="020F0900000000000000" pitchFamily="50" charset="-128"/>
                <a:ea typeface="AR P丸ゴシック体E" panose="020F0900000000000000" pitchFamily="50" charset="-128"/>
              </a:rPr>
              <a:t>15/May/2017</a:t>
            </a:r>
            <a:endParaRPr kumimoji="1" lang="ja-JP" altLang="en-US" sz="1050" dirty="0">
              <a:solidFill>
                <a:srgbClr val="FF0000"/>
              </a:solidFill>
              <a:latin typeface="AR P丸ゴシック体E" panose="020F0900000000000000" pitchFamily="50" charset="-128"/>
              <a:ea typeface="AR P丸ゴシック体E" panose="020F0900000000000000" pitchFamily="50" charset="-128"/>
            </a:endParaRPr>
          </a:p>
        </p:txBody>
      </p:sp>
      <p:sp>
        <p:nvSpPr>
          <p:cNvPr id="13" name="テキスト ボックス 12"/>
          <p:cNvSpPr txBox="1"/>
          <p:nvPr/>
        </p:nvSpPr>
        <p:spPr>
          <a:xfrm>
            <a:off x="345070" y="6047710"/>
            <a:ext cx="288032" cy="261610"/>
          </a:xfrm>
          <a:prstGeom prst="rect">
            <a:avLst/>
          </a:prstGeom>
          <a:solidFill>
            <a:srgbClr val="A7E8FF">
              <a:alpha val="48000"/>
            </a:srgbClr>
          </a:solidFill>
        </p:spPr>
        <p:txBody>
          <a:bodyPr wrap="square" rtlCol="0">
            <a:spAutoFit/>
          </a:bodyPr>
          <a:lstStyle/>
          <a:p>
            <a:r>
              <a:rPr kumimoji="1" lang="ja-JP" altLang="en-US" sz="1100" dirty="0">
                <a:latin typeface="AR P丸ゴシック体E" panose="020F0900000000000000" pitchFamily="50" charset="-128"/>
                <a:ea typeface="AR P丸ゴシック体E" panose="020F0900000000000000" pitchFamily="50" charset="-128"/>
              </a:rPr>
              <a:t>③</a:t>
            </a:r>
          </a:p>
        </p:txBody>
      </p:sp>
    </p:spTree>
    <p:extLst>
      <p:ext uri="{BB962C8B-B14F-4D97-AF65-F5344CB8AC3E}">
        <p14:creationId xmlns:p14="http://schemas.microsoft.com/office/powerpoint/2010/main" val="283133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2" fill="hold" grpId="0" nodeType="after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3300"/>
                            </p:stCondLst>
                            <p:childTnLst>
                              <p:par>
                                <p:cTn id="19" presetID="16" presetClass="entr" presetSubtype="2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8" grpId="0" animBg="1"/>
      <p:bldP spid="11" grpId="0" animBg="1"/>
      <p:bldP spid="12" grpId="0" animBg="1"/>
      <p:bldP spid="1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5549</Words>
  <Application>Microsoft Office PowerPoint</Application>
  <PresentationFormat>画面に合わせる (4:3)</PresentationFormat>
  <Paragraphs>429</Paragraphs>
  <Slides>16</Slides>
  <Notes>1</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16</vt:i4>
      </vt:variant>
    </vt:vector>
  </HeadingPairs>
  <TitlesOfParts>
    <vt:vector size="28" baseType="lpstr">
      <vt:lpstr>AR Pゴシック体S</vt:lpstr>
      <vt:lpstr>AR P丸ゴシック体E</vt:lpstr>
      <vt:lpstr>ARゴシック体S</vt:lpstr>
      <vt:lpstr>AR丸ゴシック体E</vt:lpstr>
      <vt:lpstr>ＭＳ Ｐゴシック</vt:lpstr>
      <vt:lpstr>ＭＳ 明朝</vt:lpstr>
      <vt:lpstr>Arial</vt:lpstr>
      <vt:lpstr>Calibri</vt:lpstr>
      <vt:lpstr>Century</vt:lpstr>
      <vt:lpstr>Times New Roman</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cazu</dc:creator>
  <cp:lastModifiedBy>Tamura RYUJI</cp:lastModifiedBy>
  <cp:revision>69</cp:revision>
  <cp:lastPrinted>2017-04-18T06:56:42Z</cp:lastPrinted>
  <dcterms:created xsi:type="dcterms:W3CDTF">2017-03-15T05:40:05Z</dcterms:created>
  <dcterms:modified xsi:type="dcterms:W3CDTF">2020-10-09T00:22:17Z</dcterms:modified>
</cp:coreProperties>
</file>